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3" r:id="rId18"/>
    <p:sldId id="271"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4337-75B0-4241-B2FF-7D11D6F0E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429D01-BFA5-4326-920A-20E082E5A0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30D4D7-D846-4F83-BA62-F7249AEF7CC0}"/>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5" name="Footer Placeholder 4">
            <a:extLst>
              <a:ext uri="{FF2B5EF4-FFF2-40B4-BE49-F238E27FC236}">
                <a16:creationId xmlns:a16="http://schemas.microsoft.com/office/drawing/2014/main" id="{AFFF8C80-41FC-4757-9AE2-D3EA1F4A4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BE3A5-6981-4276-8ED1-AC49C20ECC7A}"/>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11880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D808-A1D7-44B7-983C-B58537C7C3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000CE5-ED83-43CF-A83E-21AB2180C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3B65D-A3C7-4A7B-833F-2B4F54E99DF5}"/>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5" name="Footer Placeholder 4">
            <a:extLst>
              <a:ext uri="{FF2B5EF4-FFF2-40B4-BE49-F238E27FC236}">
                <a16:creationId xmlns:a16="http://schemas.microsoft.com/office/drawing/2014/main" id="{3E6A3B80-1FB9-4D11-817B-4B1D7ADC4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83F8B-208A-4DAF-9FD4-781D73191238}"/>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120078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8A3F77-29A2-4DB7-9635-292F338C5E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042514-9F98-4ACF-9D55-39A596383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5A300-A31D-48E4-885C-49845E75D10D}"/>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5" name="Footer Placeholder 4">
            <a:extLst>
              <a:ext uri="{FF2B5EF4-FFF2-40B4-BE49-F238E27FC236}">
                <a16:creationId xmlns:a16="http://schemas.microsoft.com/office/drawing/2014/main" id="{4503A1CA-96BA-4AD5-8E28-9E7D15C658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79F98-3EB2-4FFF-997F-6694818202B4}"/>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25345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42BB-57B7-494B-A310-BB966F1AC7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65BF56-78D1-479B-8A68-804113901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A99A8-893E-40C6-AF71-F480E194B685}"/>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5" name="Footer Placeholder 4">
            <a:extLst>
              <a:ext uri="{FF2B5EF4-FFF2-40B4-BE49-F238E27FC236}">
                <a16:creationId xmlns:a16="http://schemas.microsoft.com/office/drawing/2014/main" id="{AD88C1A0-0044-4070-BBB6-342F135D5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2416B-FE4F-4984-BB12-587F7EC104A5}"/>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300704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38A7-7D04-450A-A392-C6AC3FCCF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2D5C86-AAB1-46C4-869E-54032064DF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96F3A3-AD63-4598-9753-679FE9035C2A}"/>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5" name="Footer Placeholder 4">
            <a:extLst>
              <a:ext uri="{FF2B5EF4-FFF2-40B4-BE49-F238E27FC236}">
                <a16:creationId xmlns:a16="http://schemas.microsoft.com/office/drawing/2014/main" id="{6AD608AF-8474-4E7F-891E-ACD07CF2FA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29F6A-C41F-411D-9ACF-5D4C833EF5A2}"/>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24267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B9AB-2B3D-41C4-8B45-9BAF4F2E5F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94D2D6-7778-4BBB-94CD-4829572FB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D46120-0E5E-44D1-8C51-CCEFC41C2F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576C0A-4AFD-4A55-B4C6-0127803C2363}"/>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6" name="Footer Placeholder 5">
            <a:extLst>
              <a:ext uri="{FF2B5EF4-FFF2-40B4-BE49-F238E27FC236}">
                <a16:creationId xmlns:a16="http://schemas.microsoft.com/office/drawing/2014/main" id="{81ADE9B1-6F0E-43C9-9D61-AC6AA86F2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51386-4372-4EA9-B0C1-DAFA7B463BA6}"/>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215212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3B10-E51B-4375-97B4-D6DCBA52A1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D533BF-3B19-46A9-8A08-59F5D1715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156FD-A7F9-4B67-A669-E5E612846B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7A183C-4C61-40C4-9E3F-6524EAB3F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8F2B2-F2A8-4D48-BFD2-1A511902D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68BD88-DC17-41C4-8990-70B18A5B722E}"/>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8" name="Footer Placeholder 7">
            <a:extLst>
              <a:ext uri="{FF2B5EF4-FFF2-40B4-BE49-F238E27FC236}">
                <a16:creationId xmlns:a16="http://schemas.microsoft.com/office/drawing/2014/main" id="{4B7C641D-6883-42F0-8CA4-FD686EBEB8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47527F-0F87-476D-98D7-A3A7A6235ED9}"/>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303641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2B43-E3E5-4531-B1A7-065F31B9BC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E55B4F-356D-4DAD-96BB-480C63EA8423}"/>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4" name="Footer Placeholder 3">
            <a:extLst>
              <a:ext uri="{FF2B5EF4-FFF2-40B4-BE49-F238E27FC236}">
                <a16:creationId xmlns:a16="http://schemas.microsoft.com/office/drawing/2014/main" id="{CCA50A24-981A-4334-BE98-18C170D46A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3984C2-1A86-47DB-905E-B4E62347BA5C}"/>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59220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C9437-4F1D-4BAD-BCA9-B8E53029BF7D}"/>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3" name="Footer Placeholder 2">
            <a:extLst>
              <a:ext uri="{FF2B5EF4-FFF2-40B4-BE49-F238E27FC236}">
                <a16:creationId xmlns:a16="http://schemas.microsoft.com/office/drawing/2014/main" id="{EB82DFF2-2C8F-40FF-8E9A-484614D3AE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A002D6-F631-48D6-AB7D-A30B664C95EC}"/>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31231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E771-DF20-45D2-BC0D-C56EC40D0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7371AF-790C-4DA7-9D67-1B2B9FDEC5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B6588B-A380-4A53-83CD-434EBEDD2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1747F-181C-437D-82B1-068A612BAECE}"/>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6" name="Footer Placeholder 5">
            <a:extLst>
              <a:ext uri="{FF2B5EF4-FFF2-40B4-BE49-F238E27FC236}">
                <a16:creationId xmlns:a16="http://schemas.microsoft.com/office/drawing/2014/main" id="{559CEEB1-0E31-47F0-88C0-680C1403E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FDE193-2FC8-4C61-B8F5-57F1FE0C945B}"/>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118857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455E-EE9A-4272-B574-7EE3B49EF1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FB330-9F48-46E5-A38E-E7CEB9E78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CBACE6-8570-406E-8C0A-52933EF6F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A9FE1-A1E8-45AD-8CCD-F19A79585943}"/>
              </a:ext>
            </a:extLst>
          </p:cNvPr>
          <p:cNvSpPr>
            <a:spLocks noGrp="1"/>
          </p:cNvSpPr>
          <p:nvPr>
            <p:ph type="dt" sz="half" idx="10"/>
          </p:nvPr>
        </p:nvSpPr>
        <p:spPr/>
        <p:txBody>
          <a:bodyPr/>
          <a:lstStyle/>
          <a:p>
            <a:fld id="{3262503F-F59B-4C92-88B4-927CDF728C61}" type="datetimeFigureOut">
              <a:rPr lang="en-IN" smtClean="0"/>
              <a:t>06-04-2021</a:t>
            </a:fld>
            <a:endParaRPr lang="en-IN"/>
          </a:p>
        </p:txBody>
      </p:sp>
      <p:sp>
        <p:nvSpPr>
          <p:cNvPr id="6" name="Footer Placeholder 5">
            <a:extLst>
              <a:ext uri="{FF2B5EF4-FFF2-40B4-BE49-F238E27FC236}">
                <a16:creationId xmlns:a16="http://schemas.microsoft.com/office/drawing/2014/main" id="{54311AE8-1CCD-42B3-BE18-4C771D157C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689270-C7EA-460A-9592-9475FD9971FF}"/>
              </a:ext>
            </a:extLst>
          </p:cNvPr>
          <p:cNvSpPr>
            <a:spLocks noGrp="1"/>
          </p:cNvSpPr>
          <p:nvPr>
            <p:ph type="sldNum" sz="quarter" idx="12"/>
          </p:nvPr>
        </p:nvSpPr>
        <p:spPr/>
        <p:txBody>
          <a:bodyPr/>
          <a:lstStyle/>
          <a:p>
            <a:fld id="{CC88B429-43AD-401D-AE35-7751BF343835}" type="slidenum">
              <a:rPr lang="en-IN" smtClean="0"/>
              <a:t>‹#›</a:t>
            </a:fld>
            <a:endParaRPr lang="en-IN"/>
          </a:p>
        </p:txBody>
      </p:sp>
    </p:spTree>
    <p:extLst>
      <p:ext uri="{BB962C8B-B14F-4D97-AF65-F5344CB8AC3E}">
        <p14:creationId xmlns:p14="http://schemas.microsoft.com/office/powerpoint/2010/main" val="258260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003B4-CE68-4325-AF0D-1AE039848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4D80E3-D1D4-4071-A131-E2FB1D188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ADB52-A04A-4CB1-81B1-BC14A91CF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2503F-F59B-4C92-88B4-927CDF728C61}" type="datetimeFigureOut">
              <a:rPr lang="en-IN" smtClean="0"/>
              <a:t>06-04-2021</a:t>
            </a:fld>
            <a:endParaRPr lang="en-IN"/>
          </a:p>
        </p:txBody>
      </p:sp>
      <p:sp>
        <p:nvSpPr>
          <p:cNvPr id="5" name="Footer Placeholder 4">
            <a:extLst>
              <a:ext uri="{FF2B5EF4-FFF2-40B4-BE49-F238E27FC236}">
                <a16:creationId xmlns:a16="http://schemas.microsoft.com/office/drawing/2014/main" id="{BA2636E4-2398-4A13-824C-C5C686118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2BB34C-5E74-41E7-91CA-184CC9D86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8B429-43AD-401D-AE35-7751BF343835}" type="slidenum">
              <a:rPr lang="en-IN" smtClean="0"/>
              <a:t>‹#›</a:t>
            </a:fld>
            <a:endParaRPr lang="en-IN"/>
          </a:p>
        </p:txBody>
      </p:sp>
    </p:spTree>
    <p:extLst>
      <p:ext uri="{BB962C8B-B14F-4D97-AF65-F5344CB8AC3E}">
        <p14:creationId xmlns:p14="http://schemas.microsoft.com/office/powerpoint/2010/main" val="148917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6DEB-A037-4673-B809-6E7C3F8CF608}"/>
              </a:ext>
            </a:extLst>
          </p:cNvPr>
          <p:cNvSpPr>
            <a:spLocks noGrp="1"/>
          </p:cNvSpPr>
          <p:nvPr>
            <p:ph type="ctrTitle"/>
          </p:nvPr>
        </p:nvSpPr>
        <p:spPr>
          <a:xfrm>
            <a:off x="519545" y="1703250"/>
            <a:ext cx="11128664" cy="2387600"/>
          </a:xfrm>
        </p:spPr>
        <p:txBody>
          <a:bodyPr/>
          <a:lstStyle/>
          <a:p>
            <a:r>
              <a:rPr lang="en-IN" b="1" dirty="0">
                <a:latin typeface="Bell MT" panose="02020503060305020303" pitchFamily="18" charset="0"/>
              </a:rPr>
              <a:t>Family</a:t>
            </a:r>
          </a:p>
        </p:txBody>
      </p:sp>
    </p:spTree>
    <p:extLst>
      <p:ext uri="{BB962C8B-B14F-4D97-AF65-F5344CB8AC3E}">
        <p14:creationId xmlns:p14="http://schemas.microsoft.com/office/powerpoint/2010/main" val="164335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BCC5-3A49-45AF-925E-521EB9C0F579}"/>
              </a:ext>
            </a:extLst>
          </p:cNvPr>
          <p:cNvSpPr>
            <a:spLocks noGrp="1"/>
          </p:cNvSpPr>
          <p:nvPr>
            <p:ph type="title"/>
          </p:nvPr>
        </p:nvSpPr>
        <p:spPr>
          <a:xfrm>
            <a:off x="838200" y="365126"/>
            <a:ext cx="10515600" cy="996084"/>
          </a:xfrm>
        </p:spPr>
        <p:txBody>
          <a:bodyPr/>
          <a:lstStyle/>
          <a:p>
            <a:r>
              <a:rPr lang="en-IN" dirty="0">
                <a:latin typeface="Bell MT" panose="02020503060305020303" pitchFamily="18" charset="0"/>
              </a:rPr>
              <a:t>The types of structural changes </a:t>
            </a:r>
          </a:p>
        </p:txBody>
      </p:sp>
      <p:sp>
        <p:nvSpPr>
          <p:cNvPr id="3" name="Content Placeholder 2">
            <a:extLst>
              <a:ext uri="{FF2B5EF4-FFF2-40B4-BE49-F238E27FC236}">
                <a16:creationId xmlns:a16="http://schemas.microsoft.com/office/drawing/2014/main" id="{020B9A66-C705-4F84-912A-39769380D529}"/>
              </a:ext>
            </a:extLst>
          </p:cNvPr>
          <p:cNvSpPr>
            <a:spLocks noGrp="1"/>
          </p:cNvSpPr>
          <p:nvPr>
            <p:ph idx="1"/>
          </p:nvPr>
        </p:nvSpPr>
        <p:spPr>
          <a:xfrm>
            <a:off x="838200" y="1693718"/>
            <a:ext cx="10515600" cy="4483245"/>
          </a:xfrm>
        </p:spPr>
        <p:txBody>
          <a:bodyPr/>
          <a:lstStyle/>
          <a:p>
            <a:pPr marL="514350" indent="-514350" algn="just">
              <a:buAutoNum type="arabicPeriod"/>
            </a:pPr>
            <a:r>
              <a:rPr lang="en-IN" dirty="0">
                <a:latin typeface="Bell MT" panose="02020503060305020303" pitchFamily="18" charset="0"/>
              </a:rPr>
              <a:t>Number of </a:t>
            </a:r>
            <a:r>
              <a:rPr lang="en-IN" dirty="0" err="1">
                <a:latin typeface="Bell MT" panose="02020503060305020303" pitchFamily="18" charset="0"/>
              </a:rPr>
              <a:t>fissioned</a:t>
            </a:r>
            <a:r>
              <a:rPr lang="en-IN" dirty="0">
                <a:latin typeface="Bell MT" panose="02020503060305020303" pitchFamily="18" charset="0"/>
              </a:rPr>
              <a:t> families are increasing but they fulfil obligations towards parents.</a:t>
            </a:r>
          </a:p>
          <a:p>
            <a:pPr marL="514350" indent="-514350" algn="just">
              <a:buAutoNum type="arabicPeriod"/>
            </a:pPr>
            <a:r>
              <a:rPr lang="en-IN" dirty="0">
                <a:latin typeface="Bell MT" panose="02020503060305020303" pitchFamily="18" charset="0"/>
              </a:rPr>
              <a:t>There is more jointness in rural communities, more nuclearism in urban communities </a:t>
            </a:r>
          </a:p>
          <a:p>
            <a:pPr marL="514350" indent="-514350" algn="just">
              <a:buAutoNum type="arabicPeriod"/>
            </a:pPr>
            <a:r>
              <a:rPr lang="en-IN" dirty="0">
                <a:latin typeface="Bell MT" panose="02020503060305020303" pitchFamily="18" charset="0"/>
              </a:rPr>
              <a:t>The size of traditional joint family has become smaller </a:t>
            </a:r>
          </a:p>
          <a:p>
            <a:pPr marL="514350" indent="-514350" algn="just">
              <a:buAutoNum type="arabicPeriod"/>
            </a:pPr>
            <a:r>
              <a:rPr lang="en-IN" dirty="0">
                <a:latin typeface="Bell MT" panose="02020503060305020303" pitchFamily="18" charset="0"/>
              </a:rPr>
              <a:t>The functional type of joint family is sustained through values </a:t>
            </a:r>
          </a:p>
          <a:p>
            <a:pPr marL="514350" indent="-514350" algn="just">
              <a:buAutoNum type="arabicPeriod"/>
            </a:pPr>
            <a:r>
              <a:rPr lang="en-IN" dirty="0">
                <a:latin typeface="Bell MT" panose="02020503060305020303" pitchFamily="18" charset="0"/>
              </a:rPr>
              <a:t>Changes from traditional to transitional family include new-local residence, functional jointness, equality of individuals, equal status for women, increasing individualism  </a:t>
            </a:r>
          </a:p>
        </p:txBody>
      </p:sp>
    </p:spTree>
    <p:extLst>
      <p:ext uri="{BB962C8B-B14F-4D97-AF65-F5344CB8AC3E}">
        <p14:creationId xmlns:p14="http://schemas.microsoft.com/office/powerpoint/2010/main" val="346298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1E39-FBAC-45B6-9860-971CED86BB19}"/>
              </a:ext>
            </a:extLst>
          </p:cNvPr>
          <p:cNvSpPr>
            <a:spLocks noGrp="1"/>
          </p:cNvSpPr>
          <p:nvPr>
            <p:ph type="title"/>
          </p:nvPr>
        </p:nvSpPr>
        <p:spPr/>
        <p:txBody>
          <a:bodyPr/>
          <a:lstStyle/>
          <a:p>
            <a:r>
              <a:rPr lang="en-IN" dirty="0">
                <a:latin typeface="Bell MT" panose="02020503060305020303" pitchFamily="18" charset="0"/>
              </a:rPr>
              <a:t>Factors resulting the changes </a:t>
            </a:r>
          </a:p>
        </p:txBody>
      </p:sp>
      <p:sp>
        <p:nvSpPr>
          <p:cNvPr id="3" name="Content Placeholder 2">
            <a:extLst>
              <a:ext uri="{FF2B5EF4-FFF2-40B4-BE49-F238E27FC236}">
                <a16:creationId xmlns:a16="http://schemas.microsoft.com/office/drawing/2014/main" id="{6E754287-D193-4A37-90D2-3D6BE1B62339}"/>
              </a:ext>
            </a:extLst>
          </p:cNvPr>
          <p:cNvSpPr>
            <a:spLocks noGrp="1"/>
          </p:cNvSpPr>
          <p:nvPr>
            <p:ph idx="1"/>
          </p:nvPr>
        </p:nvSpPr>
        <p:spPr/>
        <p:txBody>
          <a:bodyPr/>
          <a:lstStyle/>
          <a:p>
            <a:pPr marL="514350" indent="-514350" algn="just">
              <a:buAutoNum type="arabicPeriod"/>
            </a:pPr>
            <a:r>
              <a:rPr lang="en-IN" dirty="0">
                <a:latin typeface="Bell MT" panose="02020503060305020303" pitchFamily="18" charset="0"/>
              </a:rPr>
              <a:t>Differential earnings of brothers </a:t>
            </a:r>
          </a:p>
          <a:p>
            <a:pPr marL="514350" indent="-514350" algn="just">
              <a:buAutoNum type="arabicPeriod"/>
            </a:pPr>
            <a:r>
              <a:rPr lang="en-IN" dirty="0">
                <a:latin typeface="Bell MT" panose="02020503060305020303" pitchFamily="18" charset="0"/>
              </a:rPr>
              <a:t>Death of root couple who holds economic power </a:t>
            </a:r>
          </a:p>
          <a:p>
            <a:pPr marL="514350" indent="-514350" algn="just">
              <a:buAutoNum type="arabicPeriod"/>
            </a:pPr>
            <a:r>
              <a:rPr lang="en-IN" dirty="0">
                <a:latin typeface="Bell MT" panose="02020503060305020303" pitchFamily="18" charset="0"/>
              </a:rPr>
              <a:t>Incentive of depending on family labour is disappearing </a:t>
            </a:r>
          </a:p>
          <a:p>
            <a:pPr marL="514350" indent="-514350" algn="just">
              <a:buAutoNum type="arabicPeriod"/>
            </a:pPr>
            <a:r>
              <a:rPr lang="en-IN" dirty="0">
                <a:latin typeface="Bell MT" panose="02020503060305020303" pitchFamily="18" charset="0"/>
              </a:rPr>
              <a:t>Systems of social security, extended earnings opportunities, savings is leading to </a:t>
            </a:r>
            <a:r>
              <a:rPr lang="en-IN" dirty="0" err="1">
                <a:latin typeface="Bell MT" panose="02020503060305020303" pitchFamily="18" charset="0"/>
              </a:rPr>
              <a:t>nucleariztion</a:t>
            </a:r>
            <a:endParaRPr lang="en-IN" dirty="0">
              <a:latin typeface="Bell MT" panose="02020503060305020303" pitchFamily="18" charset="0"/>
            </a:endParaRPr>
          </a:p>
        </p:txBody>
      </p:sp>
    </p:spTree>
    <p:extLst>
      <p:ext uri="{BB962C8B-B14F-4D97-AF65-F5344CB8AC3E}">
        <p14:creationId xmlns:p14="http://schemas.microsoft.com/office/powerpoint/2010/main" val="415675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8DCD-C7FD-4358-8C2B-2350FB90AF86}"/>
              </a:ext>
            </a:extLst>
          </p:cNvPr>
          <p:cNvSpPr>
            <a:spLocks noGrp="1"/>
          </p:cNvSpPr>
          <p:nvPr>
            <p:ph type="title"/>
          </p:nvPr>
        </p:nvSpPr>
        <p:spPr/>
        <p:txBody>
          <a:bodyPr/>
          <a:lstStyle/>
          <a:p>
            <a:r>
              <a:rPr lang="en-IN" dirty="0">
                <a:latin typeface="Bell MT" panose="02020503060305020303" pitchFamily="18" charset="0"/>
              </a:rPr>
              <a:t>Interactional Changes </a:t>
            </a:r>
          </a:p>
        </p:txBody>
      </p:sp>
      <p:sp>
        <p:nvSpPr>
          <p:cNvPr id="3" name="Content Placeholder 2">
            <a:extLst>
              <a:ext uri="{FF2B5EF4-FFF2-40B4-BE49-F238E27FC236}">
                <a16:creationId xmlns:a16="http://schemas.microsoft.com/office/drawing/2014/main" id="{2BF5CC3D-107F-4D94-A551-73DF1EB827A3}"/>
              </a:ext>
            </a:extLst>
          </p:cNvPr>
          <p:cNvSpPr>
            <a:spLocks noGrp="1"/>
          </p:cNvSpPr>
          <p:nvPr>
            <p:ph idx="1"/>
          </p:nvPr>
        </p:nvSpPr>
        <p:spPr/>
        <p:txBody>
          <a:bodyPr>
            <a:normAutofit/>
          </a:bodyPr>
          <a:lstStyle/>
          <a:p>
            <a:pPr marL="514350" indent="-514350" algn="just">
              <a:buAutoNum type="arabicPeriod"/>
            </a:pPr>
            <a:r>
              <a:rPr lang="en-IN" dirty="0">
                <a:latin typeface="Bell MT" panose="02020503060305020303" pitchFamily="18" charset="0"/>
              </a:rPr>
              <a:t>Changes in husband-wife relations </a:t>
            </a:r>
          </a:p>
          <a:p>
            <a:pPr lvl="1" algn="just"/>
            <a:r>
              <a:rPr lang="en-IN" dirty="0">
                <a:latin typeface="Bell MT" panose="02020503060305020303" pitchFamily="18" charset="0"/>
              </a:rPr>
              <a:t>Power allocation in decision making: The wife is equal in the power role, </a:t>
            </a:r>
            <a:r>
              <a:rPr lang="en-IN" dirty="0" err="1">
                <a:latin typeface="Bell MT" panose="02020503060305020303" pitchFamily="18" charset="0"/>
              </a:rPr>
              <a:t>eg</a:t>
            </a:r>
            <a:r>
              <a:rPr lang="en-IN" dirty="0">
                <a:latin typeface="Bell MT" panose="02020503060305020303" pitchFamily="18" charset="0"/>
              </a:rPr>
              <a:t> budget allocation etc. The source of power shifts from culture to resource</a:t>
            </a:r>
          </a:p>
          <a:p>
            <a:pPr lvl="1" algn="just"/>
            <a:r>
              <a:rPr lang="en-IN" dirty="0">
                <a:latin typeface="Bell MT" panose="02020503060305020303" pitchFamily="18" charset="0"/>
              </a:rPr>
              <a:t>Emancipation of wife: Increasing companion role of wife </a:t>
            </a:r>
          </a:p>
          <a:p>
            <a:pPr lvl="1" algn="just"/>
            <a:r>
              <a:rPr lang="en-IN" dirty="0">
                <a:latin typeface="Bell MT" panose="02020503060305020303" pitchFamily="18" charset="0"/>
              </a:rPr>
              <a:t>Closeness </a:t>
            </a:r>
          </a:p>
          <a:p>
            <a:pPr marL="0" indent="0" algn="just">
              <a:buNone/>
            </a:pPr>
            <a:r>
              <a:rPr lang="en-IN" dirty="0">
                <a:latin typeface="Bell MT" panose="02020503060305020303" pitchFamily="18" charset="0"/>
              </a:rPr>
              <a:t>2. Changes in Parents and children (Parents-filial) relations </a:t>
            </a:r>
          </a:p>
          <a:p>
            <a:pPr lvl="1" algn="just"/>
            <a:r>
              <a:rPr lang="en-IN" dirty="0">
                <a:latin typeface="Bell MT" panose="02020503060305020303" pitchFamily="18" charset="0"/>
              </a:rPr>
              <a:t>The authority has shifted from the patriarch to parents who consult their children on all important issues. </a:t>
            </a:r>
          </a:p>
          <a:p>
            <a:pPr marL="0" indent="0" algn="just">
              <a:buNone/>
            </a:pPr>
            <a:r>
              <a:rPr lang="en-IN" dirty="0">
                <a:latin typeface="Bell MT" panose="02020503060305020303" pitchFamily="18" charset="0"/>
              </a:rPr>
              <a:t>3. Changes in relation between Daughter-in-law and parents-in-law </a:t>
            </a:r>
          </a:p>
          <a:p>
            <a:pPr lvl="1" algn="just"/>
            <a:r>
              <a:rPr lang="en-IN" dirty="0">
                <a:latin typeface="Bell MT" panose="02020503060305020303" pitchFamily="18" charset="0"/>
              </a:rPr>
              <a:t>Filial ties does not have importance over conjugal ties </a:t>
            </a:r>
          </a:p>
        </p:txBody>
      </p:sp>
    </p:spTree>
    <p:extLst>
      <p:ext uri="{BB962C8B-B14F-4D97-AF65-F5344CB8AC3E}">
        <p14:creationId xmlns:p14="http://schemas.microsoft.com/office/powerpoint/2010/main" val="166855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9A8-3EC2-44C8-9950-F635BE5463FD}"/>
              </a:ext>
            </a:extLst>
          </p:cNvPr>
          <p:cNvSpPr>
            <a:spLocks noGrp="1"/>
          </p:cNvSpPr>
          <p:nvPr>
            <p:ph type="title"/>
          </p:nvPr>
        </p:nvSpPr>
        <p:spPr>
          <a:xfrm>
            <a:off x="838200" y="365126"/>
            <a:ext cx="10515600" cy="996084"/>
          </a:xfrm>
        </p:spPr>
        <p:txBody>
          <a:bodyPr/>
          <a:lstStyle/>
          <a:p>
            <a:r>
              <a:rPr lang="en-IN" dirty="0">
                <a:latin typeface="Bell MT" panose="02020503060305020303" pitchFamily="18" charset="0"/>
              </a:rPr>
              <a:t>Future of Indian Family </a:t>
            </a:r>
          </a:p>
        </p:txBody>
      </p:sp>
      <p:sp>
        <p:nvSpPr>
          <p:cNvPr id="3" name="Content Placeholder 2">
            <a:extLst>
              <a:ext uri="{FF2B5EF4-FFF2-40B4-BE49-F238E27FC236}">
                <a16:creationId xmlns:a16="http://schemas.microsoft.com/office/drawing/2014/main" id="{5D474C79-5D03-4F55-85B6-065513404491}"/>
              </a:ext>
            </a:extLst>
          </p:cNvPr>
          <p:cNvSpPr>
            <a:spLocks noGrp="1"/>
          </p:cNvSpPr>
          <p:nvPr>
            <p:ph idx="1"/>
          </p:nvPr>
        </p:nvSpPr>
        <p:spPr>
          <a:xfrm>
            <a:off x="838200" y="1548245"/>
            <a:ext cx="10515600" cy="4628718"/>
          </a:xfrm>
        </p:spPr>
        <p:txBody>
          <a:bodyPr>
            <a:normAutofit/>
          </a:bodyPr>
          <a:lstStyle/>
          <a:p>
            <a:pPr marL="514350" indent="-514350" algn="just">
              <a:buAutoNum type="arabicPeriod"/>
            </a:pPr>
            <a:r>
              <a:rPr lang="en-IN" dirty="0">
                <a:latin typeface="Bell MT" panose="02020503060305020303" pitchFamily="18" charset="0"/>
              </a:rPr>
              <a:t>The two structures of Joint and Nuclear families will continue to survive in India, only the nature of jointness will change. </a:t>
            </a:r>
          </a:p>
          <a:p>
            <a:pPr marL="514350" indent="-514350" algn="just">
              <a:buAutoNum type="arabicPeriod"/>
            </a:pPr>
            <a:r>
              <a:rPr lang="en-IN" dirty="0">
                <a:latin typeface="Bell MT" panose="02020503060305020303" pitchFamily="18" charset="0"/>
              </a:rPr>
              <a:t>Future of family as an institution has 4 factors: </a:t>
            </a:r>
          </a:p>
          <a:p>
            <a:pPr lvl="1" algn="just"/>
            <a:r>
              <a:rPr lang="en-IN" dirty="0">
                <a:latin typeface="Bell MT" panose="02020503060305020303" pitchFamily="18" charset="0"/>
              </a:rPr>
              <a:t>Technological revolution: Effects of industrial-technological changes results in weakening of kinship ties, occupational and population mobility, abandonment of family economy. </a:t>
            </a:r>
          </a:p>
          <a:p>
            <a:pPr lvl="1" algn="just"/>
            <a:r>
              <a:rPr lang="en-IN" dirty="0">
                <a:latin typeface="Bell MT" panose="02020503060305020303" pitchFamily="18" charset="0"/>
              </a:rPr>
              <a:t>Population revolutions such shift away from agriculture, late marriages, migration to urban areas etc. creates problems of readjustment, changes in power structure, desire for smaller families. </a:t>
            </a:r>
          </a:p>
          <a:p>
            <a:pPr lvl="1" algn="just"/>
            <a:r>
              <a:rPr lang="en-IN" dirty="0">
                <a:latin typeface="Bell MT" panose="02020503060305020303" pitchFamily="18" charset="0"/>
              </a:rPr>
              <a:t>Democratic Revolution: Demand for individualization, demand of rights by women, decision making through democratic process. </a:t>
            </a:r>
          </a:p>
          <a:p>
            <a:pPr lvl="1" algn="just"/>
            <a:r>
              <a:rPr lang="en-IN" dirty="0">
                <a:latin typeface="Bell MT" panose="02020503060305020303" pitchFamily="18" charset="0"/>
              </a:rPr>
              <a:t>Secular Revolution: Shift away from religious values to rational values. </a:t>
            </a:r>
          </a:p>
        </p:txBody>
      </p:sp>
    </p:spTree>
    <p:extLst>
      <p:ext uri="{BB962C8B-B14F-4D97-AF65-F5344CB8AC3E}">
        <p14:creationId xmlns:p14="http://schemas.microsoft.com/office/powerpoint/2010/main" val="54878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7E078-479A-492C-9BD2-F5BB24FB0D93}"/>
              </a:ext>
            </a:extLst>
          </p:cNvPr>
          <p:cNvSpPr>
            <a:spLocks noGrp="1"/>
          </p:cNvSpPr>
          <p:nvPr>
            <p:ph type="title"/>
          </p:nvPr>
        </p:nvSpPr>
        <p:spPr>
          <a:xfrm>
            <a:off x="838200" y="365125"/>
            <a:ext cx="10515600" cy="964911"/>
          </a:xfrm>
        </p:spPr>
        <p:txBody>
          <a:bodyPr/>
          <a:lstStyle/>
          <a:p>
            <a:r>
              <a:rPr lang="en-IN" dirty="0">
                <a:latin typeface="Bell MT" panose="02020503060305020303" pitchFamily="18" charset="0"/>
              </a:rPr>
              <a:t>Family of 21</a:t>
            </a:r>
            <a:r>
              <a:rPr lang="en-IN" baseline="30000" dirty="0">
                <a:latin typeface="Bell MT" panose="02020503060305020303" pitchFamily="18" charset="0"/>
              </a:rPr>
              <a:t>st</a:t>
            </a:r>
            <a:r>
              <a:rPr lang="en-IN" dirty="0">
                <a:latin typeface="Bell MT" panose="02020503060305020303" pitchFamily="18" charset="0"/>
              </a:rPr>
              <a:t> Century </a:t>
            </a:r>
          </a:p>
        </p:txBody>
      </p:sp>
      <p:sp>
        <p:nvSpPr>
          <p:cNvPr id="3" name="Content Placeholder 2">
            <a:extLst>
              <a:ext uri="{FF2B5EF4-FFF2-40B4-BE49-F238E27FC236}">
                <a16:creationId xmlns:a16="http://schemas.microsoft.com/office/drawing/2014/main" id="{5FEB5ED8-840D-4B5C-BE68-BB80A7955EB7}"/>
              </a:ext>
            </a:extLst>
          </p:cNvPr>
          <p:cNvSpPr>
            <a:spLocks noGrp="1"/>
          </p:cNvSpPr>
          <p:nvPr>
            <p:ph idx="1"/>
          </p:nvPr>
        </p:nvSpPr>
        <p:spPr>
          <a:xfrm>
            <a:off x="838200" y="1579418"/>
            <a:ext cx="10515600" cy="4597545"/>
          </a:xfrm>
        </p:spPr>
        <p:txBody>
          <a:bodyPr>
            <a:normAutofit fontScale="85000" lnSpcReduction="20000"/>
          </a:bodyPr>
          <a:lstStyle/>
          <a:p>
            <a:pPr algn="just"/>
            <a:r>
              <a:rPr lang="en-IN" dirty="0">
                <a:latin typeface="Bell MT" panose="02020503060305020303" pitchFamily="18" charset="0"/>
              </a:rPr>
              <a:t>Possible changes in Indian Family according to Harold Christensen (1975) in the fist quarter of 21</a:t>
            </a:r>
            <a:r>
              <a:rPr lang="en-IN" baseline="30000" dirty="0">
                <a:latin typeface="Bell MT" panose="02020503060305020303" pitchFamily="18" charset="0"/>
              </a:rPr>
              <a:t>st</a:t>
            </a:r>
            <a:r>
              <a:rPr lang="en-IN" dirty="0">
                <a:latin typeface="Bell MT" panose="02020503060305020303" pitchFamily="18" charset="0"/>
              </a:rPr>
              <a:t> Century. </a:t>
            </a:r>
          </a:p>
          <a:p>
            <a:pPr marL="514350" indent="-514350" algn="just">
              <a:buAutoNum type="arabicPeriod"/>
            </a:pPr>
            <a:r>
              <a:rPr lang="en-IN" dirty="0">
                <a:latin typeface="Bell MT" panose="02020503060305020303" pitchFamily="18" charset="0"/>
              </a:rPr>
              <a:t>The family will continue to exist </a:t>
            </a:r>
          </a:p>
          <a:p>
            <a:pPr marL="514350" indent="-514350" algn="just">
              <a:buAutoNum type="arabicPeriod"/>
            </a:pPr>
            <a:r>
              <a:rPr lang="en-IN" dirty="0">
                <a:latin typeface="Bell MT" panose="02020503060305020303" pitchFamily="18" charset="0"/>
              </a:rPr>
              <a:t>Stability of family will depend on interpersonal bonds than on social pressures </a:t>
            </a:r>
          </a:p>
          <a:p>
            <a:pPr marL="514350" indent="-514350" algn="just">
              <a:buAutoNum type="arabicPeriod"/>
            </a:pPr>
            <a:r>
              <a:rPr lang="en-IN" dirty="0">
                <a:latin typeface="Bell MT" panose="02020503060305020303" pitchFamily="18" charset="0"/>
              </a:rPr>
              <a:t>It will depend more on community services and support </a:t>
            </a:r>
          </a:p>
          <a:p>
            <a:pPr marL="514350" indent="-514350" algn="just">
              <a:buAutoNum type="arabicPeriod"/>
            </a:pPr>
            <a:r>
              <a:rPr lang="en-IN" dirty="0">
                <a:latin typeface="Bell MT" panose="02020503060305020303" pitchFamily="18" charset="0"/>
              </a:rPr>
              <a:t>Greater control over biological processes (such as family planning, controlling </a:t>
            </a:r>
            <a:r>
              <a:rPr lang="en-IN">
                <a:latin typeface="Bell MT" panose="02020503060305020303" pitchFamily="18" charset="0"/>
              </a:rPr>
              <a:t>sickness and death</a:t>
            </a:r>
            <a:r>
              <a:rPr lang="en-IN" dirty="0">
                <a:latin typeface="Bell MT" panose="02020503060305020303" pitchFamily="18" charset="0"/>
              </a:rPr>
              <a:t>)</a:t>
            </a:r>
          </a:p>
          <a:p>
            <a:pPr marL="514350" indent="-514350" algn="just">
              <a:buAutoNum type="arabicPeriod"/>
            </a:pPr>
            <a:r>
              <a:rPr lang="en-IN" dirty="0">
                <a:latin typeface="Bell MT" panose="02020503060305020303" pitchFamily="18" charset="0"/>
              </a:rPr>
              <a:t>Remarriage and divorce rate will be high </a:t>
            </a:r>
          </a:p>
          <a:p>
            <a:pPr marL="514350" indent="-514350" algn="just">
              <a:buAutoNum type="arabicPeriod"/>
            </a:pPr>
            <a:r>
              <a:rPr lang="en-IN" dirty="0">
                <a:latin typeface="Bell MT" panose="02020503060305020303" pitchFamily="18" charset="0"/>
              </a:rPr>
              <a:t>Parents and Grand parents will support children and grand children even after retirement </a:t>
            </a:r>
          </a:p>
          <a:p>
            <a:pPr marL="514350" indent="-514350" algn="just">
              <a:buAutoNum type="arabicPeriod"/>
            </a:pPr>
            <a:r>
              <a:rPr lang="en-IN" dirty="0">
                <a:latin typeface="Bell MT" panose="02020503060305020303" pitchFamily="18" charset="0"/>
              </a:rPr>
              <a:t>Women’s position will further improve with increase in economic power </a:t>
            </a:r>
          </a:p>
          <a:p>
            <a:pPr marL="514350" indent="-514350" algn="just">
              <a:buAutoNum type="arabicPeriod"/>
            </a:pPr>
            <a:r>
              <a:rPr lang="en-IN" dirty="0">
                <a:latin typeface="Bell MT" panose="02020503060305020303" pitchFamily="18" charset="0"/>
              </a:rPr>
              <a:t>Family will remain husband-dominant </a:t>
            </a:r>
          </a:p>
        </p:txBody>
      </p:sp>
    </p:spTree>
    <p:extLst>
      <p:ext uri="{BB962C8B-B14F-4D97-AF65-F5344CB8AC3E}">
        <p14:creationId xmlns:p14="http://schemas.microsoft.com/office/powerpoint/2010/main" val="382591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7D6B-E329-49C6-A89C-3D2DF0088D9A}"/>
              </a:ext>
            </a:extLst>
          </p:cNvPr>
          <p:cNvSpPr>
            <a:spLocks noGrp="1"/>
          </p:cNvSpPr>
          <p:nvPr>
            <p:ph type="title"/>
          </p:nvPr>
        </p:nvSpPr>
        <p:spPr>
          <a:xfrm>
            <a:off x="838200" y="365126"/>
            <a:ext cx="10515600" cy="975302"/>
          </a:xfrm>
        </p:spPr>
        <p:txBody>
          <a:bodyPr>
            <a:normAutofit fontScale="90000"/>
          </a:bodyPr>
          <a:lstStyle/>
          <a:p>
            <a:pPr algn="ctr"/>
            <a:r>
              <a:rPr lang="en-IN" sz="4200" dirty="0">
                <a:latin typeface="Bell MT" panose="02020503060305020303" pitchFamily="18" charset="0"/>
              </a:rPr>
              <a:t>Summing up Dominant Trends of Indian Family </a:t>
            </a:r>
          </a:p>
        </p:txBody>
      </p:sp>
      <p:sp>
        <p:nvSpPr>
          <p:cNvPr id="3" name="Content Placeholder 2">
            <a:extLst>
              <a:ext uri="{FF2B5EF4-FFF2-40B4-BE49-F238E27FC236}">
                <a16:creationId xmlns:a16="http://schemas.microsoft.com/office/drawing/2014/main" id="{86876F1E-49B3-4CD6-9D8A-3F157D3C1D4E}"/>
              </a:ext>
            </a:extLst>
          </p:cNvPr>
          <p:cNvSpPr>
            <a:spLocks noGrp="1"/>
          </p:cNvSpPr>
          <p:nvPr>
            <p:ph idx="1"/>
          </p:nvPr>
        </p:nvSpPr>
        <p:spPr>
          <a:xfrm>
            <a:off x="838200" y="1496291"/>
            <a:ext cx="10515600" cy="4680672"/>
          </a:xfrm>
        </p:spPr>
        <p:txBody>
          <a:bodyPr>
            <a:normAutofit lnSpcReduction="10000"/>
          </a:bodyPr>
          <a:lstStyle/>
          <a:p>
            <a:pPr marL="514350" indent="-514350" algn="just">
              <a:buAutoNum type="arabicPeriod"/>
            </a:pPr>
            <a:r>
              <a:rPr lang="en-IN" dirty="0">
                <a:latin typeface="Bell MT" panose="02020503060305020303" pitchFamily="18" charset="0"/>
              </a:rPr>
              <a:t>Increasing importance of nuclear family </a:t>
            </a:r>
          </a:p>
          <a:p>
            <a:pPr marL="514350" indent="-514350" algn="just">
              <a:buAutoNum type="arabicPeriod"/>
            </a:pPr>
            <a:r>
              <a:rPr lang="en-IN" dirty="0">
                <a:latin typeface="Bell MT" panose="02020503060305020303" pitchFamily="18" charset="0"/>
              </a:rPr>
              <a:t>Transference of functions to other institutions (such as educational, protective etc.)</a:t>
            </a:r>
          </a:p>
          <a:p>
            <a:pPr marL="514350" indent="-514350" algn="just">
              <a:buAutoNum type="arabicPeriod"/>
            </a:pPr>
            <a:r>
              <a:rPr lang="en-IN" dirty="0">
                <a:latin typeface="Bell MT" panose="02020503060305020303" pitchFamily="18" charset="0"/>
              </a:rPr>
              <a:t>Change in structure, fewer children to care for and more elderly surviving </a:t>
            </a:r>
          </a:p>
          <a:p>
            <a:pPr marL="514350" indent="-514350" algn="just">
              <a:buAutoNum type="arabicPeriod"/>
            </a:pPr>
            <a:r>
              <a:rPr lang="en-IN" dirty="0">
                <a:latin typeface="Bell MT" panose="02020503060305020303" pitchFamily="18" charset="0"/>
              </a:rPr>
              <a:t>Freedom of women due to education and economic independence </a:t>
            </a:r>
          </a:p>
          <a:p>
            <a:pPr marL="514350" indent="-514350" algn="just">
              <a:buAutoNum type="arabicPeriod"/>
            </a:pPr>
            <a:r>
              <a:rPr lang="en-IN" dirty="0">
                <a:latin typeface="Bell MT" panose="02020503060305020303" pitchFamily="18" charset="0"/>
              </a:rPr>
              <a:t>Changing values of youth </a:t>
            </a:r>
          </a:p>
          <a:p>
            <a:pPr marL="514350" indent="-514350" algn="just">
              <a:buAutoNum type="arabicPeriod"/>
            </a:pPr>
            <a:r>
              <a:rPr lang="en-IN" dirty="0">
                <a:latin typeface="Bell MT" panose="02020503060305020303" pitchFamily="18" charset="0"/>
              </a:rPr>
              <a:t>Liberalization of attitudes and practices towards sex </a:t>
            </a:r>
          </a:p>
          <a:p>
            <a:pPr marL="514350" indent="-514350" algn="just">
              <a:buAutoNum type="arabicPeriod"/>
            </a:pPr>
            <a:r>
              <a:rPr lang="en-IN" dirty="0">
                <a:latin typeface="Bell MT" panose="02020503060305020303" pitchFamily="18" charset="0"/>
              </a:rPr>
              <a:t>Late marriages, post-puberty </a:t>
            </a:r>
          </a:p>
          <a:p>
            <a:pPr marL="514350" indent="-514350" algn="just">
              <a:buAutoNum type="arabicPeriod"/>
            </a:pPr>
            <a:r>
              <a:rPr lang="en-IN" dirty="0">
                <a:latin typeface="Bell MT" panose="02020503060305020303" pitchFamily="18" charset="0"/>
              </a:rPr>
              <a:t>Decreasing family size. </a:t>
            </a:r>
          </a:p>
        </p:txBody>
      </p:sp>
    </p:spTree>
    <p:extLst>
      <p:ext uri="{BB962C8B-B14F-4D97-AF65-F5344CB8AC3E}">
        <p14:creationId xmlns:p14="http://schemas.microsoft.com/office/powerpoint/2010/main" val="416047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713E-3623-4926-B84A-574C1E9AAC87}"/>
              </a:ext>
            </a:extLst>
          </p:cNvPr>
          <p:cNvSpPr>
            <a:spLocks noGrp="1"/>
          </p:cNvSpPr>
          <p:nvPr>
            <p:ph type="title"/>
          </p:nvPr>
        </p:nvSpPr>
        <p:spPr/>
        <p:txBody>
          <a:bodyPr/>
          <a:lstStyle/>
          <a:p>
            <a:r>
              <a:rPr lang="en-IN" dirty="0">
                <a:latin typeface="Bell MT" panose="02020503060305020303" pitchFamily="18" charset="0"/>
              </a:rPr>
              <a:t>Functional Perspective </a:t>
            </a:r>
          </a:p>
        </p:txBody>
      </p:sp>
      <p:sp>
        <p:nvSpPr>
          <p:cNvPr id="3" name="Content Placeholder 2">
            <a:extLst>
              <a:ext uri="{FF2B5EF4-FFF2-40B4-BE49-F238E27FC236}">
                <a16:creationId xmlns:a16="http://schemas.microsoft.com/office/drawing/2014/main" id="{B0D263E2-CC8A-4001-939F-4EF09F7E4D7E}"/>
              </a:ext>
            </a:extLst>
          </p:cNvPr>
          <p:cNvSpPr>
            <a:spLocks noGrp="1"/>
          </p:cNvSpPr>
          <p:nvPr>
            <p:ph idx="1"/>
          </p:nvPr>
        </p:nvSpPr>
        <p:spPr/>
        <p:txBody>
          <a:bodyPr>
            <a:normAutofit lnSpcReduction="10000"/>
          </a:bodyPr>
          <a:lstStyle/>
          <a:p>
            <a:pPr algn="just"/>
            <a:r>
              <a:rPr lang="en-IN" dirty="0">
                <a:latin typeface="Bell MT" panose="02020503060305020303" pitchFamily="18" charset="0"/>
              </a:rPr>
              <a:t>Functionalist perspective sees family as an important ‘organ’ in the ‘body’ of the society. The functions of the family include: sexual, reproductive, socialising, educational and economic. </a:t>
            </a:r>
          </a:p>
          <a:p>
            <a:pPr algn="just"/>
            <a:endParaRPr lang="en-IN" dirty="0">
              <a:latin typeface="Bell MT" panose="02020503060305020303" pitchFamily="18" charset="0"/>
            </a:endParaRPr>
          </a:p>
          <a:p>
            <a:pPr algn="just"/>
            <a:r>
              <a:rPr lang="en-IN" dirty="0">
                <a:latin typeface="Bell MT" panose="02020503060305020303" pitchFamily="18" charset="0"/>
              </a:rPr>
              <a:t>The first two functions indicate that family is useful biologically while other functions point out to social and cultural usefulness.</a:t>
            </a:r>
          </a:p>
          <a:p>
            <a:pPr algn="just"/>
            <a:endParaRPr lang="en-IN" dirty="0">
              <a:latin typeface="Bell MT" panose="02020503060305020303" pitchFamily="18" charset="0"/>
            </a:endParaRPr>
          </a:p>
          <a:p>
            <a:pPr algn="just"/>
            <a:r>
              <a:rPr lang="en-IN" dirty="0">
                <a:latin typeface="Bell MT" panose="02020503060305020303" pitchFamily="18" charset="0"/>
              </a:rPr>
              <a:t>Other institutions will only help the family. </a:t>
            </a:r>
            <a:r>
              <a:rPr lang="en-IN" i="1" dirty="0">
                <a:latin typeface="Bell MT" panose="02020503060305020303" pitchFamily="18" charset="0"/>
              </a:rPr>
              <a:t>Family’s role is primary </a:t>
            </a:r>
          </a:p>
          <a:p>
            <a:pPr algn="just"/>
            <a:endParaRPr lang="en-IN" i="1" dirty="0">
              <a:latin typeface="Bell MT" panose="02020503060305020303" pitchFamily="18" charset="0"/>
            </a:endParaRPr>
          </a:p>
          <a:p>
            <a:pPr algn="just"/>
            <a:r>
              <a:rPr lang="en-IN" dirty="0">
                <a:latin typeface="Bell MT" panose="02020503060305020303" pitchFamily="18" charset="0"/>
              </a:rPr>
              <a:t>Functionalists follow the naturalistic approach. </a:t>
            </a:r>
          </a:p>
          <a:p>
            <a:pPr marL="0" indent="0" algn="just">
              <a:buNone/>
            </a:pPr>
            <a:endParaRPr lang="en-IN" i="1" dirty="0">
              <a:latin typeface="Bell MT" panose="02020503060305020303" pitchFamily="18" charset="0"/>
            </a:endParaRPr>
          </a:p>
        </p:txBody>
      </p:sp>
    </p:spTree>
    <p:extLst>
      <p:ext uri="{BB962C8B-B14F-4D97-AF65-F5344CB8AC3E}">
        <p14:creationId xmlns:p14="http://schemas.microsoft.com/office/powerpoint/2010/main" val="362556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0CC6-EC33-42AA-8C8D-8FCA73AA42AC}"/>
              </a:ext>
            </a:extLst>
          </p:cNvPr>
          <p:cNvSpPr>
            <a:spLocks noGrp="1"/>
          </p:cNvSpPr>
          <p:nvPr>
            <p:ph type="title"/>
          </p:nvPr>
        </p:nvSpPr>
        <p:spPr>
          <a:xfrm>
            <a:off x="838200" y="365126"/>
            <a:ext cx="10515600" cy="788266"/>
          </a:xfrm>
        </p:spPr>
        <p:txBody>
          <a:bodyPr/>
          <a:lstStyle/>
          <a:p>
            <a:r>
              <a:rPr lang="en-IN" dirty="0">
                <a:latin typeface="Bell MT" panose="02020503060305020303" pitchFamily="18" charset="0"/>
              </a:rPr>
              <a:t>Marxist Perspective </a:t>
            </a:r>
          </a:p>
        </p:txBody>
      </p:sp>
      <p:sp>
        <p:nvSpPr>
          <p:cNvPr id="3" name="Content Placeholder 2">
            <a:extLst>
              <a:ext uri="{FF2B5EF4-FFF2-40B4-BE49-F238E27FC236}">
                <a16:creationId xmlns:a16="http://schemas.microsoft.com/office/drawing/2014/main" id="{513ED649-152C-41B7-845F-9CF963F52B6D}"/>
              </a:ext>
            </a:extLst>
          </p:cNvPr>
          <p:cNvSpPr>
            <a:spLocks noGrp="1"/>
          </p:cNvSpPr>
          <p:nvPr>
            <p:ph idx="1"/>
          </p:nvPr>
        </p:nvSpPr>
        <p:spPr>
          <a:xfrm>
            <a:off x="838200" y="1288473"/>
            <a:ext cx="10515600" cy="4888490"/>
          </a:xfrm>
        </p:spPr>
        <p:txBody>
          <a:bodyPr>
            <a:normAutofit fontScale="92500" lnSpcReduction="10000"/>
          </a:bodyPr>
          <a:lstStyle/>
          <a:p>
            <a:pPr marL="0" indent="0" algn="just">
              <a:buNone/>
            </a:pPr>
            <a:r>
              <a:rPr lang="en-IN" dirty="0">
                <a:latin typeface="Bell MT" panose="02020503060305020303" pitchFamily="18" charset="0"/>
              </a:rPr>
              <a:t>Marxist perspective adopts a structural perspective on the family and gender relations. They explain male dominance from a historical context. </a:t>
            </a:r>
          </a:p>
          <a:p>
            <a:pPr marL="0" indent="0" algn="just">
              <a:buNone/>
            </a:pPr>
            <a:r>
              <a:rPr lang="en-IN" dirty="0">
                <a:latin typeface="Bell MT" panose="02020503060305020303" pitchFamily="18" charset="0"/>
              </a:rPr>
              <a:t>1. Nomadic stage: No exclusive sexual possessiveness nor did the private </a:t>
            </a:r>
            <a:r>
              <a:rPr lang="en-IN">
                <a:latin typeface="Bell MT" panose="02020503060305020303" pitchFamily="18" charset="0"/>
              </a:rPr>
              <a:t>property existed</a:t>
            </a:r>
            <a:endParaRPr lang="en-IN" dirty="0">
              <a:latin typeface="Bell MT" panose="02020503060305020303" pitchFamily="18" charset="0"/>
            </a:endParaRPr>
          </a:p>
          <a:p>
            <a:pPr marL="0" indent="0" algn="just">
              <a:buNone/>
            </a:pPr>
            <a:r>
              <a:rPr lang="en-IN" dirty="0">
                <a:latin typeface="Bell MT" panose="02020503060305020303" pitchFamily="18" charset="0"/>
              </a:rPr>
              <a:t>2. Cattle-breeding, mining and trade led to greater control over wealth of men. Monogamy came about in this stage to ensure that the property stayed with them and passed on to their children. </a:t>
            </a:r>
          </a:p>
          <a:p>
            <a:pPr marL="0" indent="0" algn="just">
              <a:buNone/>
            </a:pPr>
            <a:r>
              <a:rPr lang="en-IN" dirty="0">
                <a:latin typeface="Bell MT" panose="02020503060305020303" pitchFamily="18" charset="0"/>
              </a:rPr>
              <a:t>3. Family became male-dominated and gendered. </a:t>
            </a:r>
          </a:p>
          <a:p>
            <a:pPr marL="0" indent="0" algn="just">
              <a:buNone/>
            </a:pPr>
            <a:r>
              <a:rPr lang="en-IN" dirty="0">
                <a:latin typeface="Bell MT" panose="02020503060305020303" pitchFamily="18" charset="0"/>
              </a:rPr>
              <a:t>4. Women were subordinated and the division labour became gendered. Women’s oppression thus is a problem of history and is socially constructed.</a:t>
            </a:r>
          </a:p>
          <a:p>
            <a:pPr marL="0" indent="0" algn="just">
              <a:buNone/>
            </a:pPr>
            <a:r>
              <a:rPr lang="en-IN" dirty="0">
                <a:latin typeface="Bell MT" panose="02020503060305020303" pitchFamily="18" charset="0"/>
              </a:rPr>
              <a:t>5. In future, family will change and allow individual freedom, political voice to women. Family will need to adapt.  </a:t>
            </a:r>
          </a:p>
          <a:p>
            <a:pPr>
              <a:buFontTx/>
              <a:buChar char="-"/>
            </a:pPr>
            <a:endParaRPr lang="en-IN" dirty="0"/>
          </a:p>
          <a:p>
            <a:endParaRPr lang="en-IN" dirty="0"/>
          </a:p>
        </p:txBody>
      </p:sp>
    </p:spTree>
    <p:extLst>
      <p:ext uri="{BB962C8B-B14F-4D97-AF65-F5344CB8AC3E}">
        <p14:creationId xmlns:p14="http://schemas.microsoft.com/office/powerpoint/2010/main" val="272420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C484-6D1E-4C28-9CE2-15E83FD67BD2}"/>
              </a:ext>
            </a:extLst>
          </p:cNvPr>
          <p:cNvSpPr>
            <a:spLocks noGrp="1"/>
          </p:cNvSpPr>
          <p:nvPr>
            <p:ph type="title"/>
          </p:nvPr>
        </p:nvSpPr>
        <p:spPr>
          <a:xfrm>
            <a:off x="838200" y="365125"/>
            <a:ext cx="10515600" cy="777875"/>
          </a:xfrm>
        </p:spPr>
        <p:txBody>
          <a:bodyPr/>
          <a:lstStyle/>
          <a:p>
            <a:r>
              <a:rPr lang="en-IN" dirty="0">
                <a:latin typeface="Bell MT" panose="02020503060305020303" pitchFamily="18" charset="0"/>
              </a:rPr>
              <a:t>Inter-generational conflict and Youth Unrest </a:t>
            </a:r>
          </a:p>
        </p:txBody>
      </p:sp>
      <p:sp>
        <p:nvSpPr>
          <p:cNvPr id="3" name="Content Placeholder 2">
            <a:extLst>
              <a:ext uri="{FF2B5EF4-FFF2-40B4-BE49-F238E27FC236}">
                <a16:creationId xmlns:a16="http://schemas.microsoft.com/office/drawing/2014/main" id="{1FB8A2D9-58F0-4C11-92DF-5E260247189F}"/>
              </a:ext>
            </a:extLst>
          </p:cNvPr>
          <p:cNvSpPr>
            <a:spLocks noGrp="1"/>
          </p:cNvSpPr>
          <p:nvPr>
            <p:ph idx="1"/>
          </p:nvPr>
        </p:nvSpPr>
        <p:spPr>
          <a:xfrm>
            <a:off x="838200" y="1392382"/>
            <a:ext cx="10515600" cy="4784581"/>
          </a:xfrm>
        </p:spPr>
        <p:txBody>
          <a:bodyPr>
            <a:normAutofit fontScale="92500"/>
          </a:bodyPr>
          <a:lstStyle/>
          <a:p>
            <a:pPr algn="just"/>
            <a:r>
              <a:rPr lang="en-IN" dirty="0">
                <a:latin typeface="Bell MT" panose="02020503060305020303" pitchFamily="18" charset="0"/>
              </a:rPr>
              <a:t>Definition of youth: The stage in life is period between childhood/adolescence and work. And is partly the product of the education system. </a:t>
            </a:r>
          </a:p>
          <a:p>
            <a:pPr algn="just"/>
            <a:r>
              <a:rPr lang="en-IN" dirty="0">
                <a:latin typeface="Bell MT" panose="02020503060305020303" pitchFamily="18" charset="0"/>
              </a:rPr>
              <a:t>With education and demand for skilled worker, all youths have developed a </a:t>
            </a:r>
            <a:r>
              <a:rPr lang="en-IN" i="1" dirty="0">
                <a:latin typeface="Bell MT" panose="02020503060305020303" pitchFamily="18" charset="0"/>
              </a:rPr>
              <a:t>shared interest and collective experience based on political independence and democratic values</a:t>
            </a:r>
            <a:r>
              <a:rPr lang="en-IN" dirty="0">
                <a:latin typeface="Bell MT" panose="02020503060305020303" pitchFamily="18" charset="0"/>
              </a:rPr>
              <a:t>. </a:t>
            </a:r>
          </a:p>
          <a:p>
            <a:pPr algn="just"/>
            <a:r>
              <a:rPr lang="en-IN" dirty="0">
                <a:latin typeface="Bell MT" panose="02020503060305020303" pitchFamily="18" charset="0"/>
              </a:rPr>
              <a:t>Informal peer groups allows inter-generational interaction to flourish.</a:t>
            </a:r>
          </a:p>
          <a:p>
            <a:pPr algn="just"/>
            <a:r>
              <a:rPr lang="en-IN" dirty="0">
                <a:latin typeface="Bell MT" panose="02020503060305020303" pitchFamily="18" charset="0"/>
              </a:rPr>
              <a:t>Sometimes youth turn to culturally deviant norms. </a:t>
            </a:r>
          </a:p>
          <a:p>
            <a:pPr algn="just"/>
            <a:r>
              <a:rPr lang="en-IN" dirty="0">
                <a:latin typeface="Bell MT" panose="02020503060305020303" pitchFamily="18" charset="0"/>
              </a:rPr>
              <a:t>Leads to inter-generational conflict as they opposed dominant norms and those that acted as a barrier in the attainment of their goals. </a:t>
            </a:r>
          </a:p>
          <a:p>
            <a:pPr algn="just"/>
            <a:r>
              <a:rPr lang="en-IN" dirty="0">
                <a:latin typeface="Bell MT" panose="02020503060305020303" pitchFamily="18" charset="0"/>
              </a:rPr>
              <a:t>Western culture shifted the values based </a:t>
            </a:r>
            <a:r>
              <a:rPr lang="en-IN" i="1" dirty="0">
                <a:latin typeface="Bell MT" panose="02020503060305020303" pitchFamily="18" charset="0"/>
              </a:rPr>
              <a:t>on individualism and equality. </a:t>
            </a:r>
          </a:p>
          <a:p>
            <a:endParaRPr lang="en-IN" dirty="0"/>
          </a:p>
        </p:txBody>
      </p:sp>
    </p:spTree>
    <p:extLst>
      <p:ext uri="{BB962C8B-B14F-4D97-AF65-F5344CB8AC3E}">
        <p14:creationId xmlns:p14="http://schemas.microsoft.com/office/powerpoint/2010/main" val="250906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635E-A23F-4A0B-93C5-32271352CE13}"/>
              </a:ext>
            </a:extLst>
          </p:cNvPr>
          <p:cNvSpPr>
            <a:spLocks noGrp="1"/>
          </p:cNvSpPr>
          <p:nvPr>
            <p:ph type="title"/>
          </p:nvPr>
        </p:nvSpPr>
        <p:spPr>
          <a:xfrm>
            <a:off x="838200" y="365125"/>
            <a:ext cx="10515600" cy="684357"/>
          </a:xfrm>
        </p:spPr>
        <p:txBody>
          <a:bodyPr>
            <a:normAutofit fontScale="90000"/>
          </a:bodyPr>
          <a:lstStyle/>
          <a:p>
            <a:r>
              <a:rPr lang="en-IN" dirty="0">
                <a:latin typeface="Bell MT" panose="02020503060305020303" pitchFamily="18" charset="0"/>
              </a:rPr>
              <a:t>Indian Youth &amp; Family </a:t>
            </a:r>
          </a:p>
        </p:txBody>
      </p:sp>
      <p:sp>
        <p:nvSpPr>
          <p:cNvPr id="3" name="Content Placeholder 2">
            <a:extLst>
              <a:ext uri="{FF2B5EF4-FFF2-40B4-BE49-F238E27FC236}">
                <a16:creationId xmlns:a16="http://schemas.microsoft.com/office/drawing/2014/main" id="{242C1675-321F-42BE-BE9F-6B2C756F620D}"/>
              </a:ext>
            </a:extLst>
          </p:cNvPr>
          <p:cNvSpPr>
            <a:spLocks noGrp="1"/>
          </p:cNvSpPr>
          <p:nvPr>
            <p:ph idx="1"/>
          </p:nvPr>
        </p:nvSpPr>
        <p:spPr>
          <a:xfrm>
            <a:off x="838200" y="1049482"/>
            <a:ext cx="10515600" cy="5127481"/>
          </a:xfrm>
        </p:spPr>
        <p:txBody>
          <a:bodyPr>
            <a:normAutofit fontScale="92500" lnSpcReduction="10000"/>
          </a:bodyPr>
          <a:lstStyle/>
          <a:p>
            <a:pPr algn="just"/>
            <a:r>
              <a:rPr lang="en-IN" dirty="0">
                <a:latin typeface="Bell MT" panose="02020503060305020303" pitchFamily="18" charset="0"/>
              </a:rPr>
              <a:t>Studies point out change in relation between parents and children, but at the same time the children respect their parents &amp; want important decisions to be made by the parents. Shah (1964) noted that the children did not want complete freedom and make decisions jointly with parents, e.g. selection of partner. </a:t>
            </a:r>
          </a:p>
          <a:p>
            <a:pPr marL="0" indent="0" algn="just">
              <a:buNone/>
            </a:pPr>
            <a:endParaRPr lang="en-IN" dirty="0">
              <a:latin typeface="Bell MT" panose="02020503060305020303" pitchFamily="18" charset="0"/>
            </a:endParaRPr>
          </a:p>
          <a:p>
            <a:pPr marL="0" indent="0" algn="just">
              <a:buNone/>
            </a:pPr>
            <a:r>
              <a:rPr lang="en-IN" dirty="0">
                <a:latin typeface="Bell MT" panose="02020503060305020303" pitchFamily="18" charset="0"/>
              </a:rPr>
              <a:t>I.P Desai (1953) noted the causes of conflict between youth &amp; parents: </a:t>
            </a:r>
          </a:p>
          <a:p>
            <a:pPr marL="514350" indent="-514350" algn="just">
              <a:buAutoNum type="arabicPeriod"/>
            </a:pPr>
            <a:r>
              <a:rPr lang="en-IN" dirty="0">
                <a:latin typeface="Bell MT" panose="02020503060305020303" pitchFamily="18" charset="0"/>
              </a:rPr>
              <a:t>Imposition of authority by the elders is perceived by the youngsters as unjust behaviour. </a:t>
            </a:r>
          </a:p>
          <a:p>
            <a:pPr marL="514350" indent="-514350" algn="just">
              <a:buAutoNum type="arabicPeriod"/>
            </a:pPr>
            <a:r>
              <a:rPr lang="en-IN" dirty="0">
                <a:latin typeface="Bell MT" panose="02020503060305020303" pitchFamily="18" charset="0"/>
              </a:rPr>
              <a:t>Youth believing that they are culturally advanced than their parents. </a:t>
            </a:r>
          </a:p>
          <a:p>
            <a:pPr marL="514350" indent="-514350" algn="just">
              <a:buAutoNum type="arabicPeriod"/>
            </a:pPr>
            <a:r>
              <a:rPr lang="en-IN" dirty="0">
                <a:latin typeface="Bell MT" panose="02020503060305020303" pitchFamily="18" charset="0"/>
              </a:rPr>
              <a:t>Curbing of individualism due to strictness. </a:t>
            </a:r>
          </a:p>
          <a:p>
            <a:pPr marL="514350" indent="-514350" algn="just">
              <a:buAutoNum type="arabicPeriod"/>
            </a:pPr>
            <a:r>
              <a:rPr lang="en-IN" dirty="0">
                <a:latin typeface="Bell MT" panose="02020503060305020303" pitchFamily="18" charset="0"/>
              </a:rPr>
              <a:t>Unfulfillment of expectations and needs. </a:t>
            </a:r>
          </a:p>
          <a:p>
            <a:pPr marL="514350" indent="-514350" algn="just">
              <a:buAutoNum type="arabicPeriod"/>
            </a:pPr>
            <a:r>
              <a:rPr lang="en-IN" dirty="0">
                <a:latin typeface="Bell MT" panose="02020503060305020303" pitchFamily="18" charset="0"/>
              </a:rPr>
              <a:t>Difference in attitudes to social customs and religious beliefs. </a:t>
            </a:r>
          </a:p>
        </p:txBody>
      </p:sp>
    </p:spTree>
    <p:extLst>
      <p:ext uri="{BB962C8B-B14F-4D97-AF65-F5344CB8AC3E}">
        <p14:creationId xmlns:p14="http://schemas.microsoft.com/office/powerpoint/2010/main" val="45950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DF0C9-04E1-4456-95BC-4BACD04323AA}"/>
              </a:ext>
            </a:extLst>
          </p:cNvPr>
          <p:cNvSpPr>
            <a:spLocks noGrp="1"/>
          </p:cNvSpPr>
          <p:nvPr>
            <p:ph type="title"/>
          </p:nvPr>
        </p:nvSpPr>
        <p:spPr>
          <a:xfrm>
            <a:off x="838200" y="365125"/>
            <a:ext cx="10515600" cy="871393"/>
          </a:xfrm>
        </p:spPr>
        <p:txBody>
          <a:bodyPr/>
          <a:lstStyle/>
          <a:p>
            <a:r>
              <a:rPr lang="en-IN" dirty="0">
                <a:latin typeface="Bell MT" panose="02020503060305020303" pitchFamily="18" charset="0"/>
              </a:rPr>
              <a:t>Family: Concept and Forms </a:t>
            </a:r>
          </a:p>
        </p:txBody>
      </p:sp>
      <p:sp>
        <p:nvSpPr>
          <p:cNvPr id="5" name="Content Placeholder 4">
            <a:extLst>
              <a:ext uri="{FF2B5EF4-FFF2-40B4-BE49-F238E27FC236}">
                <a16:creationId xmlns:a16="http://schemas.microsoft.com/office/drawing/2014/main" id="{893BFC0C-5960-41C0-A1A3-B9611219AEE5}"/>
              </a:ext>
            </a:extLst>
          </p:cNvPr>
          <p:cNvSpPr>
            <a:spLocks noGrp="1"/>
          </p:cNvSpPr>
          <p:nvPr>
            <p:ph idx="1"/>
          </p:nvPr>
        </p:nvSpPr>
        <p:spPr>
          <a:xfrm>
            <a:off x="838200" y="1413164"/>
            <a:ext cx="10515600" cy="4763799"/>
          </a:xfrm>
        </p:spPr>
        <p:txBody>
          <a:bodyPr>
            <a:normAutofit fontScale="85000" lnSpcReduction="20000"/>
          </a:bodyPr>
          <a:lstStyle/>
          <a:p>
            <a:pPr marL="0" indent="0" algn="just">
              <a:buNone/>
            </a:pPr>
            <a:r>
              <a:rPr lang="en-IN" dirty="0">
                <a:latin typeface="Bell MT" panose="02020503060305020303" pitchFamily="18" charset="0"/>
              </a:rPr>
              <a:t>Definitions of Family: </a:t>
            </a:r>
          </a:p>
          <a:p>
            <a:pPr algn="just"/>
            <a:r>
              <a:rPr lang="en-IN" dirty="0">
                <a:latin typeface="Bell MT" panose="02020503060305020303" pitchFamily="18" charset="0"/>
              </a:rPr>
              <a:t>As a biological/reproduction unit consists of a man and a woman having a socially approved relationship and off-spring(natural or adopted). </a:t>
            </a:r>
          </a:p>
          <a:p>
            <a:pPr algn="just"/>
            <a:r>
              <a:rPr lang="en-IN" dirty="0">
                <a:latin typeface="Bell MT" panose="02020503060305020303" pitchFamily="18" charset="0"/>
              </a:rPr>
              <a:t>As a social unit it refers to a group of persons of both sexes, related by marriage, blood or adoption – performing roles based on age, sex and relationship. It makes up a single household or sub-household. </a:t>
            </a:r>
          </a:p>
          <a:p>
            <a:pPr algn="just"/>
            <a:r>
              <a:rPr lang="en-IN" dirty="0">
                <a:latin typeface="Bell MT" panose="02020503060305020303" pitchFamily="18" charset="0"/>
              </a:rPr>
              <a:t>Aileen Ross (1961): A group of people usually related as some particular type of kindred, who may live in one household and unity resides in patterning of rights and duties, sentiments and authority. Acc. to her there are 4 s</a:t>
            </a:r>
            <a:r>
              <a:rPr lang="en-IN" i="1" dirty="0">
                <a:latin typeface="Bell MT" panose="02020503060305020303" pitchFamily="18" charset="0"/>
              </a:rPr>
              <a:t>ub-cultures</a:t>
            </a:r>
            <a:r>
              <a:rPr lang="en-IN" dirty="0">
                <a:latin typeface="Bell MT" panose="02020503060305020303" pitchFamily="18" charset="0"/>
              </a:rPr>
              <a:t>. </a:t>
            </a:r>
          </a:p>
          <a:p>
            <a:pPr marL="457200" lvl="1" indent="0" algn="just">
              <a:buNone/>
            </a:pPr>
            <a:r>
              <a:rPr lang="en-IN" dirty="0">
                <a:latin typeface="Bell MT" panose="02020503060305020303" pitchFamily="18" charset="0"/>
              </a:rPr>
              <a:t> - Ecological sub-culture: Spatial arrangement of family members and their households (how           relatives live geographically close to each other). </a:t>
            </a:r>
          </a:p>
          <a:p>
            <a:pPr lvl="1" algn="just">
              <a:buFontTx/>
              <a:buChar char="-"/>
            </a:pPr>
            <a:r>
              <a:rPr lang="en-IN" dirty="0">
                <a:latin typeface="Bell MT" panose="02020503060305020303" pitchFamily="18" charset="0"/>
              </a:rPr>
              <a:t>Sub-culture of rights and duties: The division of labour within the household (how the work is distributed) </a:t>
            </a:r>
          </a:p>
          <a:p>
            <a:pPr lvl="1" algn="just">
              <a:buFontTx/>
              <a:buChar char="-"/>
            </a:pPr>
            <a:r>
              <a:rPr lang="en-IN" dirty="0">
                <a:latin typeface="Bell MT" panose="02020503060305020303" pitchFamily="18" charset="0"/>
              </a:rPr>
              <a:t>Sub-culture of power and authority: control over the action of members </a:t>
            </a:r>
          </a:p>
          <a:p>
            <a:pPr lvl="1" algn="just">
              <a:buFontTx/>
              <a:buChar char="-"/>
            </a:pPr>
            <a:r>
              <a:rPr lang="en-IN" dirty="0">
                <a:latin typeface="Bell MT" panose="02020503060305020303" pitchFamily="18" charset="0"/>
              </a:rPr>
              <a:t>Sub-culture of sentiments: relationship between different set of members </a:t>
            </a:r>
          </a:p>
        </p:txBody>
      </p:sp>
    </p:spTree>
    <p:extLst>
      <p:ext uri="{BB962C8B-B14F-4D97-AF65-F5344CB8AC3E}">
        <p14:creationId xmlns:p14="http://schemas.microsoft.com/office/powerpoint/2010/main" val="77900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C103-7960-454B-9977-BE15914FA350}"/>
              </a:ext>
            </a:extLst>
          </p:cNvPr>
          <p:cNvSpPr>
            <a:spLocks noGrp="1"/>
          </p:cNvSpPr>
          <p:nvPr>
            <p:ph type="title"/>
          </p:nvPr>
        </p:nvSpPr>
        <p:spPr>
          <a:xfrm>
            <a:off x="838200" y="365125"/>
            <a:ext cx="10515600" cy="715529"/>
          </a:xfrm>
        </p:spPr>
        <p:txBody>
          <a:bodyPr>
            <a:normAutofit/>
          </a:bodyPr>
          <a:lstStyle/>
          <a:p>
            <a:r>
              <a:rPr lang="en-IN" dirty="0">
                <a:latin typeface="Bell MT" panose="02020503060305020303" pitchFamily="18" charset="0"/>
              </a:rPr>
              <a:t>Family &amp; Law </a:t>
            </a:r>
          </a:p>
        </p:txBody>
      </p:sp>
      <p:sp>
        <p:nvSpPr>
          <p:cNvPr id="3" name="Content Placeholder 2">
            <a:extLst>
              <a:ext uri="{FF2B5EF4-FFF2-40B4-BE49-F238E27FC236}">
                <a16:creationId xmlns:a16="http://schemas.microsoft.com/office/drawing/2014/main" id="{B35D2B35-958F-4BB9-8B52-77E8696E4EBE}"/>
              </a:ext>
            </a:extLst>
          </p:cNvPr>
          <p:cNvSpPr>
            <a:spLocks noGrp="1"/>
          </p:cNvSpPr>
          <p:nvPr>
            <p:ph idx="1"/>
          </p:nvPr>
        </p:nvSpPr>
        <p:spPr>
          <a:xfrm>
            <a:off x="838200" y="1278082"/>
            <a:ext cx="10515600" cy="4898881"/>
          </a:xfrm>
        </p:spPr>
        <p:txBody>
          <a:bodyPr/>
          <a:lstStyle/>
          <a:p>
            <a:r>
              <a:rPr lang="en-IN" dirty="0">
                <a:latin typeface="Bell MT" panose="02020503060305020303" pitchFamily="18" charset="0"/>
              </a:rPr>
              <a:t>Legislative measures have disrupted relations between parents and children. </a:t>
            </a:r>
          </a:p>
          <a:p>
            <a:r>
              <a:rPr lang="en-IN" dirty="0">
                <a:latin typeface="Bell MT" panose="02020503060305020303" pitchFamily="18" charset="0"/>
              </a:rPr>
              <a:t>Parents can no longer deprive their children a share in paternal property. </a:t>
            </a:r>
          </a:p>
          <a:p>
            <a:r>
              <a:rPr lang="en-IN" dirty="0">
                <a:latin typeface="Bell MT" panose="02020503060305020303" pitchFamily="18" charset="0"/>
              </a:rPr>
              <a:t>The Hindu Succession Act, 1956 states that the property of a male Hindu will go his heirs (both daughters and sons). </a:t>
            </a:r>
          </a:p>
          <a:p>
            <a:r>
              <a:rPr lang="en-IN" dirty="0">
                <a:latin typeface="Bell MT" panose="02020503060305020303" pitchFamily="18" charset="0"/>
              </a:rPr>
              <a:t>Family alone cannot be held responsible for juvenile delinquency, youth crime, drug abuse etc., and we should inspect the society as a whole and not the failure of the family. </a:t>
            </a:r>
          </a:p>
        </p:txBody>
      </p:sp>
    </p:spTree>
    <p:extLst>
      <p:ext uri="{BB962C8B-B14F-4D97-AF65-F5344CB8AC3E}">
        <p14:creationId xmlns:p14="http://schemas.microsoft.com/office/powerpoint/2010/main" val="68742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6C37-788F-44A2-A4B8-7D12A64DF57D}"/>
              </a:ext>
            </a:extLst>
          </p:cNvPr>
          <p:cNvSpPr>
            <a:spLocks noGrp="1"/>
          </p:cNvSpPr>
          <p:nvPr>
            <p:ph type="title"/>
          </p:nvPr>
        </p:nvSpPr>
        <p:spPr>
          <a:xfrm>
            <a:off x="838200" y="365126"/>
            <a:ext cx="10515600" cy="975302"/>
          </a:xfrm>
        </p:spPr>
        <p:txBody>
          <a:bodyPr/>
          <a:lstStyle/>
          <a:p>
            <a:r>
              <a:rPr lang="en-IN" dirty="0">
                <a:latin typeface="Bell MT" panose="02020503060305020303" pitchFamily="18" charset="0"/>
              </a:rPr>
              <a:t>Forms of family</a:t>
            </a:r>
          </a:p>
        </p:txBody>
      </p:sp>
      <p:sp>
        <p:nvSpPr>
          <p:cNvPr id="3" name="Content Placeholder 2">
            <a:extLst>
              <a:ext uri="{FF2B5EF4-FFF2-40B4-BE49-F238E27FC236}">
                <a16:creationId xmlns:a16="http://schemas.microsoft.com/office/drawing/2014/main" id="{4964ED79-FCD3-4BF1-8301-0334A2423095}"/>
              </a:ext>
            </a:extLst>
          </p:cNvPr>
          <p:cNvSpPr>
            <a:spLocks noGrp="1"/>
          </p:cNvSpPr>
          <p:nvPr>
            <p:ph idx="1"/>
          </p:nvPr>
        </p:nvSpPr>
        <p:spPr>
          <a:xfrm>
            <a:off x="838200" y="1226126"/>
            <a:ext cx="10515600" cy="5174673"/>
          </a:xfrm>
        </p:spPr>
        <p:txBody>
          <a:bodyPr>
            <a:noAutofit/>
          </a:bodyPr>
          <a:lstStyle/>
          <a:p>
            <a:pPr algn="just"/>
            <a:r>
              <a:rPr lang="en-IN" sz="2050" dirty="0">
                <a:latin typeface="Bell MT" panose="02020503060305020303" pitchFamily="18" charset="0"/>
              </a:rPr>
              <a:t>Acc. to K.P Chattopadhyay (1961) there are 3 types of family: Simple (Man, wife and unmarried children), Compound family ( two simple families: man, wife and unmarried children and the man’s parents and unmarried siblings) and composite (lineal and collateral). </a:t>
            </a:r>
          </a:p>
          <a:p>
            <a:pPr algn="just"/>
            <a:r>
              <a:rPr lang="en-IN" sz="2050" b="1" dirty="0">
                <a:latin typeface="Bell MT" panose="02020503060305020303" pitchFamily="18" charset="0"/>
              </a:rPr>
              <a:t>Based on authority</a:t>
            </a:r>
            <a:r>
              <a:rPr lang="en-IN" sz="2050" dirty="0">
                <a:latin typeface="Bell MT" panose="02020503060305020303" pitchFamily="18" charset="0"/>
              </a:rPr>
              <a:t>: Husband dominant, wife dominant, equalitarian (equal relations) and autonomic families. </a:t>
            </a:r>
          </a:p>
          <a:p>
            <a:pPr algn="just"/>
            <a:r>
              <a:rPr lang="en-IN" sz="2050" dirty="0">
                <a:latin typeface="Bell MT" panose="02020503060305020303" pitchFamily="18" charset="0"/>
              </a:rPr>
              <a:t>Acc. to </a:t>
            </a:r>
            <a:r>
              <a:rPr lang="en-IN" sz="2050" b="1" dirty="0">
                <a:latin typeface="Bell MT" panose="02020503060305020303" pitchFamily="18" charset="0"/>
              </a:rPr>
              <a:t>Burgess &amp; Locke </a:t>
            </a:r>
            <a:r>
              <a:rPr lang="en-IN" sz="2050" dirty="0">
                <a:latin typeface="Bell MT" panose="02020503060305020303" pitchFamily="18" charset="0"/>
              </a:rPr>
              <a:t>(1963): Institutional (family is controlled by mores and public opinion) and Companionship (behaviour in family arises from mutual affection and consensus). </a:t>
            </a:r>
          </a:p>
          <a:p>
            <a:pPr algn="just"/>
            <a:r>
              <a:rPr lang="en-IN" sz="2050" b="1" dirty="0">
                <a:latin typeface="Bell MT" panose="02020503060305020303" pitchFamily="18" charset="0"/>
              </a:rPr>
              <a:t>Based on kinship</a:t>
            </a:r>
            <a:r>
              <a:rPr lang="en-IN" sz="2050" dirty="0">
                <a:latin typeface="Bell MT" panose="02020503060305020303" pitchFamily="18" charset="0"/>
              </a:rPr>
              <a:t>:  Conjugal (priority given to marital ties) and consanguine (priority given to blood ties). </a:t>
            </a:r>
          </a:p>
          <a:p>
            <a:pPr algn="just"/>
            <a:r>
              <a:rPr lang="en-IN" sz="2050" dirty="0">
                <a:latin typeface="Bell MT" panose="02020503060305020303" pitchFamily="18" charset="0"/>
              </a:rPr>
              <a:t>Acc. to </a:t>
            </a:r>
            <a:r>
              <a:rPr lang="en-IN" sz="2050" b="1" dirty="0">
                <a:latin typeface="Bell MT" panose="02020503060305020303" pitchFamily="18" charset="0"/>
              </a:rPr>
              <a:t>Zimmerman </a:t>
            </a:r>
            <a:r>
              <a:rPr lang="en-IN" sz="2050" dirty="0">
                <a:latin typeface="Bell MT" panose="02020503060305020303" pitchFamily="18" charset="0"/>
              </a:rPr>
              <a:t>(1947): Trustee (Family members have to conform to family norms and have no individual rights), Atomistic (Individual members can make their own choice and the conventional mores lose significance), domestic (inter-mediate type between trustee and atomistic). </a:t>
            </a:r>
          </a:p>
          <a:p>
            <a:pPr algn="just"/>
            <a:r>
              <a:rPr lang="en-IN" sz="2050" dirty="0">
                <a:latin typeface="Bell MT" panose="02020503060305020303" pitchFamily="18" charset="0"/>
              </a:rPr>
              <a:t>Acc. to </a:t>
            </a:r>
            <a:r>
              <a:rPr lang="en-IN" sz="2050" b="1" dirty="0">
                <a:latin typeface="Bell MT" panose="02020503060305020303" pitchFamily="18" charset="0"/>
              </a:rPr>
              <a:t>Ram Ahuja </a:t>
            </a:r>
            <a:r>
              <a:rPr lang="en-IN" sz="2050" dirty="0">
                <a:latin typeface="Bell MT" panose="02020503060305020303" pitchFamily="18" charset="0"/>
              </a:rPr>
              <a:t>there is one more type to these types:- </a:t>
            </a:r>
          </a:p>
          <a:p>
            <a:pPr lvl="1" algn="just"/>
            <a:r>
              <a:rPr lang="en-IN" sz="1650" dirty="0" err="1">
                <a:latin typeface="Bell MT" panose="02020503060305020303" pitchFamily="18" charset="0"/>
              </a:rPr>
              <a:t>Fissioned</a:t>
            </a:r>
            <a:r>
              <a:rPr lang="en-IN" sz="1650" dirty="0">
                <a:latin typeface="Bell MT" panose="02020503060305020303" pitchFamily="18" charset="0"/>
              </a:rPr>
              <a:t> family which is nuclear in structure and function, separated from the parental family. </a:t>
            </a:r>
          </a:p>
        </p:txBody>
      </p:sp>
    </p:spTree>
    <p:extLst>
      <p:ext uri="{BB962C8B-B14F-4D97-AF65-F5344CB8AC3E}">
        <p14:creationId xmlns:p14="http://schemas.microsoft.com/office/powerpoint/2010/main" val="257870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A5E2-EA48-420E-A220-517AA8041959}"/>
              </a:ext>
            </a:extLst>
          </p:cNvPr>
          <p:cNvSpPr>
            <a:spLocks noGrp="1"/>
          </p:cNvSpPr>
          <p:nvPr>
            <p:ph type="title"/>
          </p:nvPr>
        </p:nvSpPr>
        <p:spPr>
          <a:xfrm>
            <a:off x="838200" y="365125"/>
            <a:ext cx="10515600" cy="964911"/>
          </a:xfrm>
        </p:spPr>
        <p:txBody>
          <a:bodyPr>
            <a:normAutofit fontScale="90000"/>
          </a:bodyPr>
          <a:lstStyle/>
          <a:p>
            <a:r>
              <a:rPr lang="en-IN" sz="4200" dirty="0">
                <a:latin typeface="Bell MT" panose="02020503060305020303" pitchFamily="18" charset="0"/>
              </a:rPr>
              <a:t>Joint Family: Types, Nature and Characteristics </a:t>
            </a:r>
          </a:p>
        </p:txBody>
      </p:sp>
      <p:sp>
        <p:nvSpPr>
          <p:cNvPr id="3" name="Content Placeholder 2">
            <a:extLst>
              <a:ext uri="{FF2B5EF4-FFF2-40B4-BE49-F238E27FC236}">
                <a16:creationId xmlns:a16="http://schemas.microsoft.com/office/drawing/2014/main" id="{DCCB0699-830B-45D2-8398-F886DE091FBA}"/>
              </a:ext>
            </a:extLst>
          </p:cNvPr>
          <p:cNvSpPr>
            <a:spLocks noGrp="1"/>
          </p:cNvSpPr>
          <p:nvPr>
            <p:ph idx="1"/>
          </p:nvPr>
        </p:nvSpPr>
        <p:spPr>
          <a:xfrm>
            <a:off x="838200" y="1330036"/>
            <a:ext cx="10515600" cy="4846927"/>
          </a:xfrm>
        </p:spPr>
        <p:txBody>
          <a:bodyPr>
            <a:normAutofit fontScale="92500" lnSpcReduction="20000"/>
          </a:bodyPr>
          <a:lstStyle/>
          <a:p>
            <a:pPr algn="just"/>
            <a:r>
              <a:rPr lang="en-IN" dirty="0">
                <a:latin typeface="Bell MT" panose="02020503060305020303" pitchFamily="18" charset="0"/>
              </a:rPr>
              <a:t>Essential elements of a joint family:</a:t>
            </a:r>
          </a:p>
          <a:p>
            <a:pPr algn="just">
              <a:buFontTx/>
              <a:buChar char="-"/>
            </a:pPr>
            <a:r>
              <a:rPr lang="en-IN" dirty="0">
                <a:latin typeface="Bell MT" panose="02020503060305020303" pitchFamily="18" charset="0"/>
              </a:rPr>
              <a:t>Co-</a:t>
            </a:r>
            <a:r>
              <a:rPr lang="en-IN" dirty="0" err="1">
                <a:latin typeface="Bell MT" panose="02020503060305020303" pitchFamily="18" charset="0"/>
              </a:rPr>
              <a:t>residentiality</a:t>
            </a:r>
            <a:r>
              <a:rPr lang="en-IN" dirty="0">
                <a:latin typeface="Bell MT" panose="02020503060305020303" pitchFamily="18" charset="0"/>
              </a:rPr>
              <a:t> as an important factor of </a:t>
            </a:r>
            <a:r>
              <a:rPr lang="en-IN" dirty="0" err="1">
                <a:latin typeface="Bell MT" panose="02020503060305020303" pitchFamily="18" charset="0"/>
              </a:rPr>
              <a:t>jointness</a:t>
            </a:r>
            <a:r>
              <a:rPr lang="en-IN" dirty="0">
                <a:latin typeface="Bell MT" panose="02020503060305020303" pitchFamily="18" charset="0"/>
              </a:rPr>
              <a:t> </a:t>
            </a:r>
          </a:p>
          <a:p>
            <a:pPr algn="just">
              <a:buFontTx/>
              <a:buChar char="-"/>
            </a:pPr>
            <a:r>
              <a:rPr lang="en-IN" dirty="0" err="1">
                <a:latin typeface="Bell MT" panose="02020503060305020303" pitchFamily="18" charset="0"/>
              </a:rPr>
              <a:t>Karve</a:t>
            </a:r>
            <a:r>
              <a:rPr lang="en-IN" dirty="0">
                <a:latin typeface="Bell MT" panose="02020503060305020303" pitchFamily="18" charset="0"/>
              </a:rPr>
              <a:t> (1953) gives 5 characteristics of Joint Family: common residence, common kitchen, common property, common family worship, and kinship relationship. Defines joint family as “ </a:t>
            </a:r>
            <a:r>
              <a:rPr lang="en-IN" i="1" dirty="0">
                <a:latin typeface="Bell MT" panose="02020503060305020303" pitchFamily="18" charset="0"/>
              </a:rPr>
              <a:t>group of people who generally live under one roof, eat food cooked at one hearth (stove), hold property in common, participate in common family worship and are related to one another through kindred</a:t>
            </a:r>
            <a:r>
              <a:rPr lang="en-IN" dirty="0">
                <a:latin typeface="Bell MT" panose="02020503060305020303" pitchFamily="18" charset="0"/>
              </a:rPr>
              <a:t>”. </a:t>
            </a:r>
          </a:p>
          <a:p>
            <a:pPr algn="just">
              <a:buFontTx/>
              <a:buChar char="-"/>
            </a:pPr>
            <a:r>
              <a:rPr lang="en-IN" dirty="0">
                <a:latin typeface="Bell MT" panose="02020503060305020303" pitchFamily="18" charset="0"/>
              </a:rPr>
              <a:t>Joint ownership of property irrespective of type of residence (given importance by T.N Madan and F.G Baily) </a:t>
            </a:r>
          </a:p>
          <a:p>
            <a:pPr algn="just">
              <a:buFontTx/>
              <a:buChar char="-"/>
            </a:pPr>
            <a:r>
              <a:rPr lang="en-IN" dirty="0">
                <a:latin typeface="Bell MT" panose="02020503060305020303" pitchFamily="18" charset="0"/>
              </a:rPr>
              <a:t>Fulfilment of obligation towards kin (given by I.P Desai). Types given by Desai (1956): functional family (function under one common authority), traditional family (consists of three or more generations) and marginal joint family (two-generation family) </a:t>
            </a:r>
          </a:p>
          <a:p>
            <a:pPr algn="just">
              <a:buFontTx/>
              <a:buChar char="-"/>
            </a:pPr>
            <a:endParaRPr lang="en-IN" dirty="0">
              <a:latin typeface="Bell MT" panose="02020503060305020303" pitchFamily="18" charset="0"/>
            </a:endParaRPr>
          </a:p>
          <a:p>
            <a:pPr>
              <a:buFontTx/>
              <a:buChar char="-"/>
            </a:pPr>
            <a:endParaRPr lang="en-IN" dirty="0"/>
          </a:p>
          <a:p>
            <a:pPr>
              <a:buFontTx/>
              <a:buChar char="-"/>
            </a:pPr>
            <a:endParaRPr lang="en-IN" dirty="0"/>
          </a:p>
        </p:txBody>
      </p:sp>
    </p:spTree>
    <p:extLst>
      <p:ext uri="{BB962C8B-B14F-4D97-AF65-F5344CB8AC3E}">
        <p14:creationId xmlns:p14="http://schemas.microsoft.com/office/powerpoint/2010/main" val="3704081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FF7FC-0C80-4D6B-A8CC-333F247B261D}"/>
              </a:ext>
            </a:extLst>
          </p:cNvPr>
          <p:cNvSpPr>
            <a:spLocks noGrp="1"/>
          </p:cNvSpPr>
          <p:nvPr>
            <p:ph idx="1"/>
          </p:nvPr>
        </p:nvSpPr>
        <p:spPr>
          <a:xfrm>
            <a:off x="838200" y="353291"/>
            <a:ext cx="10515600" cy="5823672"/>
          </a:xfrm>
        </p:spPr>
        <p:txBody>
          <a:bodyPr>
            <a:normAutofit lnSpcReduction="10000"/>
          </a:bodyPr>
          <a:lstStyle/>
          <a:p>
            <a:pPr algn="just"/>
            <a:r>
              <a:rPr lang="en-IN" dirty="0">
                <a:latin typeface="Bell MT" panose="02020503060305020303" pitchFamily="18" charset="0"/>
              </a:rPr>
              <a:t>Types of relationships in a Joint Family given by Ramakrishna Mukherjee (1962): </a:t>
            </a:r>
          </a:p>
          <a:p>
            <a:pPr lvl="1" algn="just">
              <a:buFontTx/>
              <a:buChar char="-"/>
            </a:pPr>
            <a:r>
              <a:rPr lang="en-IN" dirty="0">
                <a:latin typeface="Bell MT" panose="02020503060305020303" pitchFamily="18" charset="0"/>
              </a:rPr>
              <a:t>Conjugal </a:t>
            </a:r>
          </a:p>
          <a:p>
            <a:pPr lvl="1" algn="just">
              <a:buFontTx/>
              <a:buChar char="-"/>
            </a:pPr>
            <a:r>
              <a:rPr lang="en-IN" dirty="0">
                <a:latin typeface="Bell MT" panose="02020503060305020303" pitchFamily="18" charset="0"/>
              </a:rPr>
              <a:t>Parental-filial </a:t>
            </a:r>
          </a:p>
          <a:p>
            <a:pPr lvl="1" algn="just">
              <a:buFontTx/>
              <a:buChar char="-"/>
            </a:pPr>
            <a:r>
              <a:rPr lang="en-IN" dirty="0">
                <a:latin typeface="Bell MT" panose="02020503060305020303" pitchFamily="18" charset="0"/>
              </a:rPr>
              <a:t>Inter-sibling </a:t>
            </a:r>
          </a:p>
          <a:p>
            <a:pPr lvl="1" algn="just">
              <a:buFontTx/>
              <a:buChar char="-"/>
            </a:pPr>
            <a:r>
              <a:rPr lang="en-IN" dirty="0">
                <a:latin typeface="Bell MT" panose="02020503060305020303" pitchFamily="18" charset="0"/>
              </a:rPr>
              <a:t>Lineal </a:t>
            </a:r>
          </a:p>
          <a:p>
            <a:pPr lvl="1" algn="just">
              <a:buFontTx/>
              <a:buChar char="-"/>
            </a:pPr>
            <a:r>
              <a:rPr lang="en-IN" dirty="0">
                <a:latin typeface="Bell MT" panose="02020503060305020303" pitchFamily="18" charset="0"/>
              </a:rPr>
              <a:t>Affinal </a:t>
            </a:r>
          </a:p>
          <a:p>
            <a:pPr marL="0" indent="0" algn="just">
              <a:buNone/>
            </a:pPr>
            <a:r>
              <a:rPr lang="en-IN" dirty="0">
                <a:latin typeface="Bell MT" panose="02020503060305020303" pitchFamily="18" charset="0"/>
              </a:rPr>
              <a:t>Acc. to Mukherjee, joint family consists of one or more of the first three relationships and either lineal or affinal. </a:t>
            </a:r>
          </a:p>
          <a:p>
            <a:pPr algn="just"/>
            <a:r>
              <a:rPr lang="en-IN" dirty="0">
                <a:latin typeface="Bell MT" panose="02020503060305020303" pitchFamily="18" charset="0"/>
              </a:rPr>
              <a:t>Definition by Ram Ahuja: A multiplicity of genealogically related nuclear families, joint in residence and commensal relations and functioning under one authority. </a:t>
            </a:r>
          </a:p>
          <a:p>
            <a:pPr algn="just"/>
            <a:r>
              <a:rPr lang="en-IN" dirty="0">
                <a:latin typeface="Bell MT" panose="02020503060305020303" pitchFamily="18" charset="0"/>
              </a:rPr>
              <a:t>Types of kin according to Ahuja in Joint Family: primary, secondary, tertiary and distant. </a:t>
            </a:r>
          </a:p>
          <a:p>
            <a:pPr algn="just"/>
            <a:endParaRPr lang="en-IN" dirty="0">
              <a:latin typeface="Bell MT" panose="02020503060305020303" pitchFamily="18" charset="0"/>
            </a:endParaRPr>
          </a:p>
          <a:p>
            <a:pPr marL="0" indent="0">
              <a:buNone/>
            </a:pPr>
            <a:endParaRPr lang="en-IN" dirty="0"/>
          </a:p>
        </p:txBody>
      </p:sp>
    </p:spTree>
    <p:extLst>
      <p:ext uri="{BB962C8B-B14F-4D97-AF65-F5344CB8AC3E}">
        <p14:creationId xmlns:p14="http://schemas.microsoft.com/office/powerpoint/2010/main" val="2934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2EA0D-D6FA-46E8-9139-43FC1642B17C}"/>
              </a:ext>
            </a:extLst>
          </p:cNvPr>
          <p:cNvSpPr>
            <a:spLocks noGrp="1"/>
          </p:cNvSpPr>
          <p:nvPr>
            <p:ph idx="1"/>
          </p:nvPr>
        </p:nvSpPr>
        <p:spPr>
          <a:xfrm>
            <a:off x="838200" y="394855"/>
            <a:ext cx="10515600" cy="5782108"/>
          </a:xfrm>
        </p:spPr>
        <p:txBody>
          <a:bodyPr/>
          <a:lstStyle/>
          <a:p>
            <a:pPr algn="just"/>
            <a:r>
              <a:rPr lang="en-IN" dirty="0">
                <a:latin typeface="Bell MT" panose="02020503060305020303" pitchFamily="18" charset="0"/>
              </a:rPr>
              <a:t>Types of Joint Family </a:t>
            </a:r>
          </a:p>
          <a:p>
            <a:pPr algn="just">
              <a:buFontTx/>
              <a:buChar char="-"/>
            </a:pPr>
            <a:r>
              <a:rPr lang="en-IN" dirty="0">
                <a:latin typeface="Bell MT" panose="02020503060305020303" pitchFamily="18" charset="0"/>
              </a:rPr>
              <a:t>According to M.S Gore (1986) joint family is of three types: Filial joint family (parents, their married son and their offspring), fraternal joint family (two married brothers and their offspring) and Combined joint family (both filial and fraternal). </a:t>
            </a:r>
          </a:p>
          <a:p>
            <a:pPr algn="just">
              <a:buFontTx/>
              <a:buChar char="-"/>
            </a:pPr>
            <a:r>
              <a:rPr lang="en-IN" dirty="0" err="1">
                <a:latin typeface="Bell MT" panose="02020503060305020303" pitchFamily="18" charset="0"/>
              </a:rPr>
              <a:t>Fissioned</a:t>
            </a:r>
            <a:r>
              <a:rPr lang="en-IN" dirty="0">
                <a:latin typeface="Bell MT" panose="02020503060305020303" pitchFamily="18" charset="0"/>
              </a:rPr>
              <a:t> family given by Ram Ahuja is a Nuclear Family separated from father’s or married brother’s family</a:t>
            </a:r>
          </a:p>
        </p:txBody>
      </p:sp>
    </p:spTree>
    <p:extLst>
      <p:ext uri="{BB962C8B-B14F-4D97-AF65-F5344CB8AC3E}">
        <p14:creationId xmlns:p14="http://schemas.microsoft.com/office/powerpoint/2010/main" val="256396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E039F-B541-4327-862C-667B8F2A4D64}"/>
              </a:ext>
            </a:extLst>
          </p:cNvPr>
          <p:cNvSpPr>
            <a:spLocks noGrp="1"/>
          </p:cNvSpPr>
          <p:nvPr>
            <p:ph idx="1"/>
          </p:nvPr>
        </p:nvSpPr>
        <p:spPr>
          <a:xfrm>
            <a:off x="838200" y="633845"/>
            <a:ext cx="10515600" cy="5543118"/>
          </a:xfrm>
        </p:spPr>
        <p:txBody>
          <a:bodyPr>
            <a:normAutofit fontScale="92500" lnSpcReduction="10000"/>
          </a:bodyPr>
          <a:lstStyle/>
          <a:p>
            <a:r>
              <a:rPr lang="en-IN" dirty="0">
                <a:latin typeface="Bell MT" panose="02020503060305020303" pitchFamily="18" charset="0"/>
              </a:rPr>
              <a:t>Characteristics of Joint Family </a:t>
            </a:r>
          </a:p>
          <a:p>
            <a:pPr marL="514350" indent="-514350" algn="just">
              <a:buAutoNum type="arabicPeriod"/>
            </a:pPr>
            <a:r>
              <a:rPr lang="en-IN" dirty="0">
                <a:latin typeface="Bell MT" panose="02020503060305020303" pitchFamily="18" charset="0"/>
              </a:rPr>
              <a:t>Authoritarian Structure: power to make decisions lies in the hand of the head of the family. </a:t>
            </a:r>
          </a:p>
          <a:p>
            <a:pPr marL="514350" indent="-514350" algn="just">
              <a:buAutoNum type="arabicPeriod"/>
            </a:pPr>
            <a:r>
              <a:rPr lang="en-IN" dirty="0" err="1">
                <a:latin typeface="Bell MT" panose="02020503060305020303" pitchFamily="18" charset="0"/>
              </a:rPr>
              <a:t>Familistic</a:t>
            </a:r>
            <a:r>
              <a:rPr lang="en-IN" dirty="0">
                <a:latin typeface="Bell MT" panose="02020503060305020303" pitchFamily="18" charset="0"/>
              </a:rPr>
              <a:t> Organization: Individual’s interest are subordinated to the family.  </a:t>
            </a:r>
          </a:p>
          <a:p>
            <a:pPr marL="514350" indent="-514350" algn="just">
              <a:buAutoNum type="arabicPeriod"/>
            </a:pPr>
            <a:r>
              <a:rPr lang="en-IN" dirty="0">
                <a:latin typeface="Bell MT" panose="02020503060305020303" pitchFamily="18" charset="0"/>
              </a:rPr>
              <a:t>Status of Members is determined by age and relationship: Man is higher than wife, status of older generation is more than that of younger generation etc. </a:t>
            </a:r>
          </a:p>
          <a:p>
            <a:pPr marL="514350" indent="-514350" algn="just">
              <a:buAutoNum type="arabicPeriod"/>
            </a:pPr>
            <a:r>
              <a:rPr lang="en-IN" dirty="0">
                <a:latin typeface="Bell MT" panose="02020503060305020303" pitchFamily="18" charset="0"/>
              </a:rPr>
              <a:t>Filial and Fraternal relationship gets preference over conjugal relationship</a:t>
            </a:r>
          </a:p>
          <a:p>
            <a:pPr marL="914400" lvl="2" indent="0" algn="just">
              <a:buNone/>
            </a:pPr>
            <a:r>
              <a:rPr lang="en-IN" dirty="0">
                <a:latin typeface="Bell MT" panose="02020503060305020303" pitchFamily="18" charset="0"/>
              </a:rPr>
              <a:t> Ex- husband-wife relation is of less importance than that of father-son. </a:t>
            </a:r>
          </a:p>
          <a:p>
            <a:pPr marL="514350" indent="-514350" algn="just">
              <a:buAutoNum type="arabicPeriod"/>
            </a:pPr>
            <a:r>
              <a:rPr lang="en-IN" dirty="0">
                <a:latin typeface="Bell MT" panose="02020503060305020303" pitchFamily="18" charset="0"/>
              </a:rPr>
              <a:t>Family functions on joint responsibility</a:t>
            </a:r>
          </a:p>
          <a:p>
            <a:pPr marL="514350" indent="-514350" algn="just">
              <a:buAutoNum type="arabicPeriod"/>
            </a:pPr>
            <a:r>
              <a:rPr lang="en-IN" dirty="0">
                <a:latin typeface="Bell MT" panose="02020503060305020303" pitchFamily="18" charset="0"/>
              </a:rPr>
              <a:t>All members get equal attention </a:t>
            </a:r>
          </a:p>
          <a:p>
            <a:pPr marL="514350" indent="-514350" algn="just">
              <a:buAutoNum type="arabicPeriod"/>
            </a:pPr>
            <a:r>
              <a:rPr lang="en-IN" dirty="0">
                <a:latin typeface="Bell MT" panose="02020503060305020303" pitchFamily="18" charset="0"/>
              </a:rPr>
              <a:t>Authority in the family depends on the principle of seniority. </a:t>
            </a:r>
          </a:p>
          <a:p>
            <a:pPr>
              <a:buFontTx/>
              <a:buChar char="-"/>
            </a:pPr>
            <a:endParaRPr lang="en-IN" dirty="0"/>
          </a:p>
        </p:txBody>
      </p:sp>
    </p:spTree>
    <p:extLst>
      <p:ext uri="{BB962C8B-B14F-4D97-AF65-F5344CB8AC3E}">
        <p14:creationId xmlns:p14="http://schemas.microsoft.com/office/powerpoint/2010/main" val="269835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6969-206C-4BB6-9430-6DEE62E99FE6}"/>
              </a:ext>
            </a:extLst>
          </p:cNvPr>
          <p:cNvSpPr>
            <a:spLocks noGrp="1"/>
          </p:cNvSpPr>
          <p:nvPr>
            <p:ph type="title"/>
          </p:nvPr>
        </p:nvSpPr>
        <p:spPr/>
        <p:txBody>
          <a:bodyPr/>
          <a:lstStyle/>
          <a:p>
            <a:r>
              <a:rPr lang="en-IN" dirty="0">
                <a:latin typeface="Bell MT" panose="02020503060305020303" pitchFamily="18" charset="0"/>
              </a:rPr>
              <a:t>Changing patterns &amp; Structural changes </a:t>
            </a:r>
          </a:p>
        </p:txBody>
      </p:sp>
      <p:sp>
        <p:nvSpPr>
          <p:cNvPr id="3" name="Content Placeholder 2">
            <a:extLst>
              <a:ext uri="{FF2B5EF4-FFF2-40B4-BE49-F238E27FC236}">
                <a16:creationId xmlns:a16="http://schemas.microsoft.com/office/drawing/2014/main" id="{EDB844AA-68BA-4AAF-9E3A-0C849E45697D}"/>
              </a:ext>
            </a:extLst>
          </p:cNvPr>
          <p:cNvSpPr>
            <a:spLocks noGrp="1"/>
          </p:cNvSpPr>
          <p:nvPr>
            <p:ph idx="1"/>
          </p:nvPr>
        </p:nvSpPr>
        <p:spPr/>
        <p:txBody>
          <a:bodyPr/>
          <a:lstStyle/>
          <a:p>
            <a:pPr algn="just"/>
            <a:r>
              <a:rPr lang="en-IN" dirty="0">
                <a:latin typeface="Bell MT" panose="02020503060305020303" pitchFamily="18" charset="0"/>
              </a:rPr>
              <a:t>Ram Ahuja contends that instead of large joint families, there will be locally functioning effective joint families of two generations or so.  </a:t>
            </a:r>
          </a:p>
          <a:p>
            <a:pPr algn="just"/>
            <a:r>
              <a:rPr lang="en-IN" dirty="0">
                <a:latin typeface="Bell MT" panose="02020503060305020303" pitchFamily="18" charset="0"/>
              </a:rPr>
              <a:t>Nuclear </a:t>
            </a:r>
            <a:r>
              <a:rPr lang="en-IN" dirty="0" err="1">
                <a:latin typeface="Bell MT" panose="02020503060305020303" pitchFamily="18" charset="0"/>
              </a:rPr>
              <a:t>fissioned</a:t>
            </a:r>
            <a:r>
              <a:rPr lang="en-IN" dirty="0">
                <a:latin typeface="Bell MT" panose="02020503060305020303" pitchFamily="18" charset="0"/>
              </a:rPr>
              <a:t> family (husband, wife and unmarried children) will be functionally dependent on some primary kin, for example, brother or father. </a:t>
            </a:r>
          </a:p>
        </p:txBody>
      </p:sp>
    </p:spTree>
    <p:extLst>
      <p:ext uri="{BB962C8B-B14F-4D97-AF65-F5344CB8AC3E}">
        <p14:creationId xmlns:p14="http://schemas.microsoft.com/office/powerpoint/2010/main" val="156740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AD35-5BEA-4C99-87AD-A4A34E37FB01}"/>
              </a:ext>
            </a:extLst>
          </p:cNvPr>
          <p:cNvSpPr>
            <a:spLocks noGrp="1"/>
          </p:cNvSpPr>
          <p:nvPr>
            <p:ph type="title"/>
          </p:nvPr>
        </p:nvSpPr>
        <p:spPr>
          <a:xfrm>
            <a:off x="838200" y="365126"/>
            <a:ext cx="10515600" cy="975302"/>
          </a:xfrm>
        </p:spPr>
        <p:txBody>
          <a:bodyPr/>
          <a:lstStyle/>
          <a:p>
            <a:r>
              <a:rPr lang="en-IN" dirty="0">
                <a:latin typeface="Bell MT" panose="02020503060305020303" pitchFamily="18" charset="0"/>
              </a:rPr>
              <a:t>Empirical studies to study changing patterns </a:t>
            </a:r>
          </a:p>
        </p:txBody>
      </p:sp>
      <p:sp>
        <p:nvSpPr>
          <p:cNvPr id="3" name="Content Placeholder 2">
            <a:extLst>
              <a:ext uri="{FF2B5EF4-FFF2-40B4-BE49-F238E27FC236}">
                <a16:creationId xmlns:a16="http://schemas.microsoft.com/office/drawing/2014/main" id="{2D0D3170-F345-4A5D-A272-966F6142AA8E}"/>
              </a:ext>
            </a:extLst>
          </p:cNvPr>
          <p:cNvSpPr>
            <a:spLocks noGrp="1"/>
          </p:cNvSpPr>
          <p:nvPr>
            <p:ph idx="1"/>
          </p:nvPr>
        </p:nvSpPr>
        <p:spPr>
          <a:xfrm>
            <a:off x="838200" y="1267691"/>
            <a:ext cx="10515600" cy="4909272"/>
          </a:xfrm>
        </p:spPr>
        <p:txBody>
          <a:bodyPr>
            <a:normAutofit fontScale="92500"/>
          </a:bodyPr>
          <a:lstStyle/>
          <a:p>
            <a:pPr algn="just"/>
            <a:r>
              <a:rPr lang="en-IN" dirty="0">
                <a:latin typeface="Bell MT" panose="02020503060305020303" pitchFamily="18" charset="0"/>
              </a:rPr>
              <a:t>Desai (1964) studied urban families in </a:t>
            </a:r>
            <a:r>
              <a:rPr lang="en-IN" dirty="0" err="1">
                <a:latin typeface="Bell MT" panose="02020503060305020303" pitchFamily="18" charset="0"/>
              </a:rPr>
              <a:t>Mahuwa</a:t>
            </a:r>
            <a:r>
              <a:rPr lang="en-IN" dirty="0">
                <a:latin typeface="Bell MT" panose="02020503060305020303" pitchFamily="18" charset="0"/>
              </a:rPr>
              <a:t>, Gujarat and observed </a:t>
            </a:r>
            <a:r>
              <a:rPr lang="en-IN" dirty="0" err="1">
                <a:latin typeface="Bell MT" panose="02020503060305020303" pitchFamily="18" charset="0"/>
              </a:rPr>
              <a:t>Nuclearity</a:t>
            </a:r>
            <a:r>
              <a:rPr lang="en-IN" dirty="0">
                <a:latin typeface="Bell MT" panose="02020503060305020303" pitchFamily="18" charset="0"/>
              </a:rPr>
              <a:t> is increasing and jointness is decreasing. The joint relations are confined to parents-children, siblings, uncle-nephews. </a:t>
            </a:r>
          </a:p>
          <a:p>
            <a:pPr algn="just"/>
            <a:r>
              <a:rPr lang="en-IN" dirty="0">
                <a:latin typeface="Bell MT" panose="02020503060305020303" pitchFamily="18" charset="0"/>
              </a:rPr>
              <a:t>Kapadia (1956) studied rural and urban families in Gujarat and concluded that in villages the upper castes have mostly joint families and lower caste have higher number of nuclear families. In urban community there are more joint families and observed that joint family is not being nuclearized. </a:t>
            </a:r>
          </a:p>
          <a:p>
            <a:pPr algn="just"/>
            <a:r>
              <a:rPr lang="en-IN" dirty="0">
                <a:latin typeface="Bell MT" panose="02020503060305020303" pitchFamily="18" charset="0"/>
              </a:rPr>
              <a:t>Ross (1961) studied Hindu families in Bangalore. She found that there was a break from traditional joint families towards nuclear families or single family units. </a:t>
            </a:r>
          </a:p>
          <a:p>
            <a:pPr algn="just"/>
            <a:r>
              <a:rPr lang="en-IN" dirty="0">
                <a:latin typeface="Bell MT" panose="02020503060305020303" pitchFamily="18" charset="0"/>
              </a:rPr>
              <a:t>Ram Ahuja observed that although the number of nuclear families are increasing, it does not indicate the disappearance of joint family system. </a:t>
            </a:r>
          </a:p>
          <a:p>
            <a:endParaRPr lang="en-IN" dirty="0"/>
          </a:p>
          <a:p>
            <a:endParaRPr lang="en-IN" dirty="0"/>
          </a:p>
          <a:p>
            <a:endParaRPr lang="en-IN" dirty="0"/>
          </a:p>
        </p:txBody>
      </p:sp>
    </p:spTree>
    <p:extLst>
      <p:ext uri="{BB962C8B-B14F-4D97-AF65-F5344CB8AC3E}">
        <p14:creationId xmlns:p14="http://schemas.microsoft.com/office/powerpoint/2010/main" val="403373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2049</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Bell MT</vt:lpstr>
      <vt:lpstr>Calibri</vt:lpstr>
      <vt:lpstr>Calibri Light</vt:lpstr>
      <vt:lpstr>Office Theme</vt:lpstr>
      <vt:lpstr>Family</vt:lpstr>
      <vt:lpstr>Family: Concept and Forms </vt:lpstr>
      <vt:lpstr>Forms of family</vt:lpstr>
      <vt:lpstr>Joint Family: Types, Nature and Characteristics </vt:lpstr>
      <vt:lpstr>PowerPoint Presentation</vt:lpstr>
      <vt:lpstr>PowerPoint Presentation</vt:lpstr>
      <vt:lpstr>PowerPoint Presentation</vt:lpstr>
      <vt:lpstr>Changing patterns &amp; Structural changes </vt:lpstr>
      <vt:lpstr>Empirical studies to study changing patterns </vt:lpstr>
      <vt:lpstr>The types of structural changes </vt:lpstr>
      <vt:lpstr>Factors resulting the changes </vt:lpstr>
      <vt:lpstr>Interactional Changes </vt:lpstr>
      <vt:lpstr>Future of Indian Family </vt:lpstr>
      <vt:lpstr>Family of 21st Century </vt:lpstr>
      <vt:lpstr>Summing up Dominant Trends of Indian Family </vt:lpstr>
      <vt:lpstr>Functional Perspective </vt:lpstr>
      <vt:lpstr>Marxist Perspective </vt:lpstr>
      <vt:lpstr>Inter-generational conflict and Youth Unrest </vt:lpstr>
      <vt:lpstr>Indian Youth &amp; Family </vt:lpstr>
      <vt:lpstr>Family &amp; Law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Marriage and Kinship</dc:title>
  <dc:creator>PIYUSH KUMAR</dc:creator>
  <cp:lastModifiedBy>ARCHANA PATNAIK</cp:lastModifiedBy>
  <cp:revision>226</cp:revision>
  <dcterms:created xsi:type="dcterms:W3CDTF">2019-11-20T10:30:13Z</dcterms:created>
  <dcterms:modified xsi:type="dcterms:W3CDTF">2021-04-06T01:58:23Z</dcterms:modified>
</cp:coreProperties>
</file>