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93C505C9-E41A-452B-9DFB-AA037482130D}" type="datetimeFigureOut">
              <a:rPr lang="nl-NL" smtClean="0"/>
              <a:t>16-3-2021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08602E8-9A07-415A-B86F-8654E428B151}" type="slidenum">
              <a:rPr lang="nl-NL" smtClean="0"/>
              <a:t>‹#›</a:t>
            </a:fld>
            <a:endParaRPr lang="nl-NL"/>
          </a:p>
        </p:txBody>
      </p:sp>
    </p:spTree>
    <p:extLst>
      <p:ext uri="{BB962C8B-B14F-4D97-AF65-F5344CB8AC3E}">
        <p14:creationId xmlns:p14="http://schemas.microsoft.com/office/powerpoint/2010/main" val="16245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93C505C9-E41A-452B-9DFB-AA037482130D}" type="datetimeFigureOut">
              <a:rPr lang="nl-NL" smtClean="0"/>
              <a:t>16-3-2021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08602E8-9A07-415A-B86F-8654E428B151}" type="slidenum">
              <a:rPr lang="nl-NL" smtClean="0"/>
              <a:t>‹#›</a:t>
            </a:fld>
            <a:endParaRPr lang="nl-NL"/>
          </a:p>
        </p:txBody>
      </p:sp>
    </p:spTree>
    <p:extLst>
      <p:ext uri="{BB962C8B-B14F-4D97-AF65-F5344CB8AC3E}">
        <p14:creationId xmlns:p14="http://schemas.microsoft.com/office/powerpoint/2010/main" val="1035899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93C505C9-E41A-452B-9DFB-AA037482130D}" type="datetimeFigureOut">
              <a:rPr lang="nl-NL" smtClean="0"/>
              <a:t>16-3-2021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08602E8-9A07-415A-B86F-8654E428B151}" type="slidenum">
              <a:rPr lang="nl-NL" smtClean="0"/>
              <a:t>‹#›</a:t>
            </a:fld>
            <a:endParaRPr lang="nl-NL"/>
          </a:p>
        </p:txBody>
      </p:sp>
    </p:spTree>
    <p:extLst>
      <p:ext uri="{BB962C8B-B14F-4D97-AF65-F5344CB8AC3E}">
        <p14:creationId xmlns:p14="http://schemas.microsoft.com/office/powerpoint/2010/main" val="89575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93C505C9-E41A-452B-9DFB-AA037482130D}" type="datetimeFigureOut">
              <a:rPr lang="nl-NL" smtClean="0"/>
              <a:t>16-3-2021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08602E8-9A07-415A-B86F-8654E428B151}" type="slidenum">
              <a:rPr lang="nl-NL" smtClean="0"/>
              <a:t>‹#›</a:t>
            </a:fld>
            <a:endParaRPr lang="nl-NL"/>
          </a:p>
        </p:txBody>
      </p:sp>
    </p:spTree>
    <p:extLst>
      <p:ext uri="{BB962C8B-B14F-4D97-AF65-F5344CB8AC3E}">
        <p14:creationId xmlns:p14="http://schemas.microsoft.com/office/powerpoint/2010/main" val="129211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505C9-E41A-452B-9DFB-AA037482130D}" type="datetimeFigureOut">
              <a:rPr lang="nl-NL" smtClean="0"/>
              <a:t>16-3-2021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08602E8-9A07-415A-B86F-8654E428B151}" type="slidenum">
              <a:rPr lang="nl-NL" smtClean="0"/>
              <a:t>‹#›</a:t>
            </a:fld>
            <a:endParaRPr lang="nl-NL"/>
          </a:p>
        </p:txBody>
      </p:sp>
    </p:spTree>
    <p:extLst>
      <p:ext uri="{BB962C8B-B14F-4D97-AF65-F5344CB8AC3E}">
        <p14:creationId xmlns:p14="http://schemas.microsoft.com/office/powerpoint/2010/main" val="60018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93C505C9-E41A-452B-9DFB-AA037482130D}" type="datetimeFigureOut">
              <a:rPr lang="nl-NL" smtClean="0"/>
              <a:t>16-3-2021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08602E8-9A07-415A-B86F-8654E428B151}" type="slidenum">
              <a:rPr lang="nl-NL" smtClean="0"/>
              <a:t>‹#›</a:t>
            </a:fld>
            <a:endParaRPr lang="nl-NL"/>
          </a:p>
        </p:txBody>
      </p:sp>
    </p:spTree>
    <p:extLst>
      <p:ext uri="{BB962C8B-B14F-4D97-AF65-F5344CB8AC3E}">
        <p14:creationId xmlns:p14="http://schemas.microsoft.com/office/powerpoint/2010/main" val="308462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93C505C9-E41A-452B-9DFB-AA037482130D}" type="datetimeFigureOut">
              <a:rPr lang="nl-NL" smtClean="0"/>
              <a:t>16-3-2021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408602E8-9A07-415A-B86F-8654E428B151}" type="slidenum">
              <a:rPr lang="nl-NL" smtClean="0"/>
              <a:t>‹#›</a:t>
            </a:fld>
            <a:endParaRPr lang="nl-NL"/>
          </a:p>
        </p:txBody>
      </p:sp>
    </p:spTree>
    <p:extLst>
      <p:ext uri="{BB962C8B-B14F-4D97-AF65-F5344CB8AC3E}">
        <p14:creationId xmlns:p14="http://schemas.microsoft.com/office/powerpoint/2010/main" val="171334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93C505C9-E41A-452B-9DFB-AA037482130D}" type="datetimeFigureOut">
              <a:rPr lang="nl-NL" smtClean="0"/>
              <a:t>16-3-2021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08602E8-9A07-415A-B86F-8654E428B151}" type="slidenum">
              <a:rPr lang="nl-NL" smtClean="0"/>
              <a:t>‹#›</a:t>
            </a:fld>
            <a:endParaRPr lang="nl-NL"/>
          </a:p>
        </p:txBody>
      </p:sp>
    </p:spTree>
    <p:extLst>
      <p:ext uri="{BB962C8B-B14F-4D97-AF65-F5344CB8AC3E}">
        <p14:creationId xmlns:p14="http://schemas.microsoft.com/office/powerpoint/2010/main" val="129740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05C9-E41A-452B-9DFB-AA037482130D}" type="datetimeFigureOut">
              <a:rPr lang="nl-NL" smtClean="0"/>
              <a:t>16-3-2021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408602E8-9A07-415A-B86F-8654E428B151}" type="slidenum">
              <a:rPr lang="nl-NL" smtClean="0"/>
              <a:t>‹#›</a:t>
            </a:fld>
            <a:endParaRPr lang="nl-NL"/>
          </a:p>
        </p:txBody>
      </p:sp>
    </p:spTree>
    <p:extLst>
      <p:ext uri="{BB962C8B-B14F-4D97-AF65-F5344CB8AC3E}">
        <p14:creationId xmlns:p14="http://schemas.microsoft.com/office/powerpoint/2010/main" val="288780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505C9-E41A-452B-9DFB-AA037482130D}" type="datetimeFigureOut">
              <a:rPr lang="nl-NL" smtClean="0"/>
              <a:t>16-3-2021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08602E8-9A07-415A-B86F-8654E428B151}" type="slidenum">
              <a:rPr lang="nl-NL" smtClean="0"/>
              <a:t>‹#›</a:t>
            </a:fld>
            <a:endParaRPr lang="nl-NL"/>
          </a:p>
        </p:txBody>
      </p:sp>
    </p:spTree>
    <p:extLst>
      <p:ext uri="{BB962C8B-B14F-4D97-AF65-F5344CB8AC3E}">
        <p14:creationId xmlns:p14="http://schemas.microsoft.com/office/powerpoint/2010/main" val="3502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505C9-E41A-452B-9DFB-AA037482130D}" type="datetimeFigureOut">
              <a:rPr lang="nl-NL" smtClean="0"/>
              <a:t>16-3-2021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08602E8-9A07-415A-B86F-8654E428B151}" type="slidenum">
              <a:rPr lang="nl-NL" smtClean="0"/>
              <a:t>‹#›</a:t>
            </a:fld>
            <a:endParaRPr lang="nl-NL"/>
          </a:p>
        </p:txBody>
      </p:sp>
    </p:spTree>
    <p:extLst>
      <p:ext uri="{BB962C8B-B14F-4D97-AF65-F5344CB8AC3E}">
        <p14:creationId xmlns:p14="http://schemas.microsoft.com/office/powerpoint/2010/main" val="367172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505C9-E41A-452B-9DFB-AA037482130D}" type="datetimeFigureOut">
              <a:rPr lang="nl-NL" smtClean="0"/>
              <a:t>16-3-2021</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602E8-9A07-415A-B86F-8654E428B151}" type="slidenum">
              <a:rPr lang="nl-NL" smtClean="0"/>
              <a:t>‹#›</a:t>
            </a:fld>
            <a:endParaRPr lang="nl-NL"/>
          </a:p>
        </p:txBody>
      </p:sp>
    </p:spTree>
    <p:extLst>
      <p:ext uri="{BB962C8B-B14F-4D97-AF65-F5344CB8AC3E}">
        <p14:creationId xmlns:p14="http://schemas.microsoft.com/office/powerpoint/2010/main" val="3437366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latin typeface="Bell MT" panose="02020503060305020303" pitchFamily="18" charset="0"/>
              </a:rPr>
              <a:t>Research Methods</a:t>
            </a:r>
            <a:endParaRPr lang="nl-NL" b="1" dirty="0">
              <a:latin typeface="Bell MT" panose="02020503060305020303" pitchFamily="18" charset="0"/>
            </a:endParaRPr>
          </a:p>
        </p:txBody>
      </p:sp>
    </p:spTree>
    <p:extLst>
      <p:ext uri="{BB962C8B-B14F-4D97-AF65-F5344CB8AC3E}">
        <p14:creationId xmlns:p14="http://schemas.microsoft.com/office/powerpoint/2010/main" val="340996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5139"/>
          </a:xfrm>
        </p:spPr>
        <p:txBody>
          <a:bodyPr/>
          <a:lstStyle/>
          <a:p>
            <a:pPr algn="ctr"/>
            <a:r>
              <a:rPr lang="en-GB" dirty="0">
                <a:latin typeface="Bell MT" panose="02020503060305020303" pitchFamily="18" charset="0"/>
              </a:rPr>
              <a:t>Methods of data collection</a:t>
            </a:r>
            <a:endParaRPr lang="nl-NL" dirty="0">
              <a:latin typeface="Bell MT" panose="02020503060305020303" pitchFamily="18" charset="0"/>
            </a:endParaRPr>
          </a:p>
        </p:txBody>
      </p:sp>
      <p:sp>
        <p:nvSpPr>
          <p:cNvPr id="3" name="Content Placeholder 2"/>
          <p:cNvSpPr>
            <a:spLocks noGrp="1"/>
          </p:cNvSpPr>
          <p:nvPr>
            <p:ph idx="1"/>
          </p:nvPr>
        </p:nvSpPr>
        <p:spPr>
          <a:xfrm>
            <a:off x="838200" y="1070264"/>
            <a:ext cx="10515600" cy="5106699"/>
          </a:xfrm>
        </p:spPr>
        <p:txBody>
          <a:bodyPr>
            <a:normAutofit fontScale="92500" lnSpcReduction="20000"/>
          </a:bodyPr>
          <a:lstStyle/>
          <a:p>
            <a:pPr algn="just"/>
            <a:r>
              <a:rPr lang="en-US" dirty="0">
                <a:latin typeface="Bell MT" panose="02020503060305020303" pitchFamily="18" charset="0"/>
              </a:rPr>
              <a:t>Social Surveys – are typically structured questionnaires designed to collect information from large numbers of people in standardized form.</a:t>
            </a:r>
          </a:p>
          <a:p>
            <a:pPr algn="just"/>
            <a:endParaRPr lang="en-US" dirty="0">
              <a:latin typeface="Bell MT" panose="02020503060305020303" pitchFamily="18" charset="0"/>
            </a:endParaRPr>
          </a:p>
          <a:p>
            <a:pPr algn="just"/>
            <a:r>
              <a:rPr lang="en-US" dirty="0">
                <a:latin typeface="Bell MT" panose="02020503060305020303" pitchFamily="18" charset="0"/>
              </a:rPr>
              <a:t>Social Surveys are written in advance by the researcher and tend to be pre-coded and have a limited number of closed-questions and focus on relatively simple topics. </a:t>
            </a:r>
          </a:p>
          <a:p>
            <a:pPr lvl="1" algn="just"/>
            <a:r>
              <a:rPr lang="en-US" dirty="0">
                <a:latin typeface="Bell MT" panose="02020503060305020303" pitchFamily="18" charset="0"/>
              </a:rPr>
              <a:t>A good example is Indian Census. </a:t>
            </a:r>
          </a:p>
          <a:p>
            <a:pPr lvl="1" algn="just"/>
            <a:r>
              <a:rPr lang="en-US" dirty="0">
                <a:latin typeface="Bell MT" panose="02020503060305020303" pitchFamily="18" charset="0"/>
              </a:rPr>
              <a:t>Social Surveys can be administered (carried out) in a number of different ways – they might be self-completion (completed by the respondents themselves) or they might take the form of a structured interview on the high street, as is the case with some market research.</a:t>
            </a:r>
          </a:p>
          <a:p>
            <a:pPr marL="0" indent="0" algn="just">
              <a:buNone/>
            </a:pPr>
            <a:endParaRPr lang="en-US" dirty="0">
              <a:latin typeface="Bell MT" panose="02020503060305020303" pitchFamily="18" charset="0"/>
            </a:endParaRPr>
          </a:p>
          <a:p>
            <a:pPr algn="just"/>
            <a:r>
              <a:rPr lang="en-US" dirty="0">
                <a:latin typeface="Bell MT" panose="02020503060305020303" pitchFamily="18" charset="0"/>
              </a:rPr>
              <a:t>Experiments – aim to measure as precisely as possible the effect which one variable has on another, aiming to establish cause and effect relationships between variables.</a:t>
            </a:r>
            <a:endParaRPr lang="nl-NL" dirty="0">
              <a:latin typeface="Bell MT" panose="02020503060305020303" pitchFamily="18" charset="0"/>
            </a:endParaRPr>
          </a:p>
        </p:txBody>
      </p:sp>
    </p:spTree>
    <p:extLst>
      <p:ext uri="{BB962C8B-B14F-4D97-AF65-F5344CB8AC3E}">
        <p14:creationId xmlns:p14="http://schemas.microsoft.com/office/powerpoint/2010/main" val="11243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5139"/>
          </a:xfrm>
        </p:spPr>
        <p:txBody>
          <a:bodyPr/>
          <a:lstStyle/>
          <a:p>
            <a:pPr algn="ctr"/>
            <a:r>
              <a:rPr lang="en-GB" dirty="0">
                <a:latin typeface="Bell MT" panose="02020503060305020303" pitchFamily="18" charset="0"/>
              </a:rPr>
              <a:t>Methods of data collection</a:t>
            </a:r>
            <a:endParaRPr lang="nl-NL" dirty="0">
              <a:latin typeface="Bell MT" panose="02020503060305020303" pitchFamily="18" charset="0"/>
            </a:endParaRPr>
          </a:p>
        </p:txBody>
      </p:sp>
      <p:sp>
        <p:nvSpPr>
          <p:cNvPr id="3" name="Content Placeholder 2"/>
          <p:cNvSpPr>
            <a:spLocks noGrp="1"/>
          </p:cNvSpPr>
          <p:nvPr>
            <p:ph idx="1"/>
          </p:nvPr>
        </p:nvSpPr>
        <p:spPr>
          <a:xfrm>
            <a:off x="838200" y="1070264"/>
            <a:ext cx="10515600" cy="5106699"/>
          </a:xfrm>
        </p:spPr>
        <p:txBody>
          <a:bodyPr>
            <a:normAutofit fontScale="92500" lnSpcReduction="20000"/>
          </a:bodyPr>
          <a:lstStyle/>
          <a:p>
            <a:pPr algn="just"/>
            <a:r>
              <a:rPr lang="en-US" dirty="0">
                <a:latin typeface="Bell MT" panose="02020503060305020303" pitchFamily="18" charset="0"/>
              </a:rPr>
              <a:t>Experiment: the use of control and experimental groups and dependent and independent variable to test causation</a:t>
            </a:r>
          </a:p>
          <a:p>
            <a:pPr algn="just"/>
            <a:r>
              <a:rPr lang="en-US" dirty="0">
                <a:latin typeface="Bell MT" panose="02020503060305020303" pitchFamily="18" charset="0"/>
              </a:rPr>
              <a:t>Dependent variable: a factor in an experiment that is changed by an independent variable </a:t>
            </a:r>
          </a:p>
          <a:p>
            <a:pPr algn="just"/>
            <a:r>
              <a:rPr lang="en-US" dirty="0">
                <a:latin typeface="Bell MT" panose="02020503060305020303" pitchFamily="18" charset="0"/>
              </a:rPr>
              <a:t>Independent variable: a factor that causes a change in another variable, called the dependent variable </a:t>
            </a:r>
          </a:p>
          <a:p>
            <a:pPr lvl="1" algn="just"/>
            <a:r>
              <a:rPr lang="en-US" dirty="0">
                <a:latin typeface="Bell MT" panose="02020503060305020303" pitchFamily="18" charset="0"/>
              </a:rPr>
              <a:t>For example, sociologists interested in crime may ask how certain factors affect urban crime rates. In this example, urban crime rate is the dependent variable. Here sociologists may ask if lack of economic opportunity can be a reason for rise in urban crime? Then here lack of economic opportunity represents the independent variable, while urban crime rate is the dependent</a:t>
            </a:r>
          </a:p>
          <a:p>
            <a:pPr algn="just"/>
            <a:r>
              <a:rPr lang="en-US" dirty="0">
                <a:latin typeface="Bell MT" panose="02020503060305020303" pitchFamily="18" charset="0"/>
              </a:rPr>
              <a:t>Experimental group: the group of subjects exposed to the independent variable in a study </a:t>
            </a:r>
          </a:p>
          <a:p>
            <a:pPr algn="just"/>
            <a:r>
              <a:rPr lang="en-US" dirty="0">
                <a:latin typeface="Bell MT" panose="02020503060305020303" pitchFamily="18" charset="0"/>
              </a:rPr>
              <a:t>Control group: the subjects in an experiment who are not exposed to the independent variable</a:t>
            </a:r>
          </a:p>
        </p:txBody>
      </p:sp>
    </p:spTree>
    <p:extLst>
      <p:ext uri="{BB962C8B-B14F-4D97-AF65-F5344CB8AC3E}">
        <p14:creationId xmlns:p14="http://schemas.microsoft.com/office/powerpoint/2010/main" val="276240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a:bodyPr>
          <a:lstStyle/>
          <a:p>
            <a:pPr algn="just"/>
            <a:r>
              <a:rPr lang="en-US" dirty="0">
                <a:latin typeface="Bell MT" panose="02020503060305020303" pitchFamily="18" charset="0"/>
              </a:rPr>
              <a:t>Experiments typically start off with a hypothesis – a theory or explanation made on the basis of limited evidence as a starting point for further investigation, and will typically take the form of a testable statement about the effect which one or more independent variables will have on the dependent variable. </a:t>
            </a:r>
          </a:p>
          <a:p>
            <a:pPr algn="just"/>
            <a:r>
              <a:rPr lang="en-US" dirty="0">
                <a:latin typeface="Bell MT" panose="02020503060305020303" pitchFamily="18" charset="0"/>
              </a:rPr>
              <a:t>A good experiment will be designed in such a way that objective cause and effect relationships can be established, so that the original hypothesis can verified, or rejected and modified.</a:t>
            </a:r>
          </a:p>
          <a:p>
            <a:pPr algn="just"/>
            <a:r>
              <a:rPr lang="en-US" dirty="0">
                <a:latin typeface="Bell MT" panose="02020503060305020303" pitchFamily="18" charset="0"/>
              </a:rPr>
              <a:t>There are two types of experiment – laboratory and field experiments – A laboratory experiment takes place in a controlled environment, such as a laboratory, whereas a field experiment takes place in a real-life setting such as a classroom, the work place or even the high street.</a:t>
            </a:r>
          </a:p>
        </p:txBody>
      </p:sp>
    </p:spTree>
    <p:extLst>
      <p:ext uri="{BB962C8B-B14F-4D97-AF65-F5344CB8AC3E}">
        <p14:creationId xmlns:p14="http://schemas.microsoft.com/office/powerpoint/2010/main" val="370277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fontScale="62500" lnSpcReduction="20000"/>
          </a:bodyPr>
          <a:lstStyle/>
          <a:p>
            <a:pPr algn="just"/>
            <a:r>
              <a:rPr lang="en-US" sz="3600" dirty="0">
                <a:latin typeface="Bell MT" panose="02020503060305020303" pitchFamily="18" charset="0"/>
              </a:rPr>
              <a:t>Interviews – A method of gathering information by asking questions orally, either face to face or by telephone.</a:t>
            </a:r>
          </a:p>
          <a:p>
            <a:pPr algn="just"/>
            <a:endParaRPr lang="en-US" sz="3600" dirty="0">
              <a:latin typeface="Bell MT" panose="02020503060305020303" pitchFamily="18" charset="0"/>
            </a:endParaRPr>
          </a:p>
          <a:p>
            <a:pPr algn="just"/>
            <a:r>
              <a:rPr lang="en-US" sz="3600" dirty="0">
                <a:latin typeface="Bell MT" panose="02020503060305020303" pitchFamily="18" charset="0"/>
              </a:rPr>
              <a:t>Structured Interviews are basically social surveys which are read out by the researcher – they use pre-set, standardized, typically closed questions. The aim of structured interviews is to produce quantitative data.</a:t>
            </a:r>
          </a:p>
          <a:p>
            <a:pPr marL="0" indent="0" algn="just">
              <a:buNone/>
            </a:pPr>
            <a:endParaRPr lang="en-US" sz="3600" dirty="0">
              <a:latin typeface="Bell MT" panose="02020503060305020303" pitchFamily="18" charset="0"/>
            </a:endParaRPr>
          </a:p>
          <a:p>
            <a:pPr algn="just"/>
            <a:r>
              <a:rPr lang="en-US" sz="3600" dirty="0">
                <a:latin typeface="Bell MT" panose="02020503060305020303" pitchFamily="18" charset="0"/>
              </a:rPr>
              <a:t>Unstructured Interviews, also known as informal interviews, are more like a guided conversation, and typically involve the researcher asking open-questions which generate qualitative data. The researcher will start with a general research topic in and ask questions in response to the various and differentiated responses the respondents give. Unstructured Interviews are thus a flexible, respondent-led research method.</a:t>
            </a:r>
          </a:p>
          <a:p>
            <a:pPr algn="just"/>
            <a:endParaRPr lang="en-US" sz="3600" dirty="0">
              <a:latin typeface="Bell MT" panose="02020503060305020303" pitchFamily="18" charset="0"/>
            </a:endParaRPr>
          </a:p>
          <a:p>
            <a:pPr algn="just"/>
            <a:r>
              <a:rPr lang="en-US" sz="3600" dirty="0">
                <a:latin typeface="Bell MT" panose="02020503060305020303" pitchFamily="18" charset="0"/>
              </a:rPr>
              <a:t>Semi-Structured Interviews consist of an interview schedule which typically consists of a number of open-ended questions which allow the respondent to give in-depth answers. </a:t>
            </a:r>
          </a:p>
          <a:p>
            <a:pPr lvl="1" algn="just"/>
            <a:r>
              <a:rPr lang="en-US" dirty="0">
                <a:latin typeface="Bell MT" panose="02020503060305020303" pitchFamily="18" charset="0"/>
              </a:rPr>
              <a:t>For example, the researcher might have 10 questions (hence structured) they will ask all respondents, but ask further differentiated (unstructured) questions based on the responses given.</a:t>
            </a:r>
          </a:p>
        </p:txBody>
      </p:sp>
    </p:spTree>
    <p:extLst>
      <p:ext uri="{BB962C8B-B14F-4D97-AF65-F5344CB8AC3E}">
        <p14:creationId xmlns:p14="http://schemas.microsoft.com/office/powerpoint/2010/main" val="229923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fontScale="92500" lnSpcReduction="10000"/>
          </a:bodyPr>
          <a:lstStyle/>
          <a:p>
            <a:pPr algn="just"/>
            <a:r>
              <a:rPr lang="en-US" dirty="0">
                <a:latin typeface="Bell MT" panose="02020503060305020303" pitchFamily="18" charset="0"/>
              </a:rPr>
              <a:t>Participant Observation – involves the researcher joining a group of people, taking an active part in their day to day lives as a member of that group and making in-depth recordings of what she sees.</a:t>
            </a:r>
          </a:p>
          <a:p>
            <a:pPr algn="just"/>
            <a:endParaRPr lang="en-US" dirty="0">
              <a:latin typeface="Bell MT" panose="02020503060305020303" pitchFamily="18" charset="0"/>
            </a:endParaRPr>
          </a:p>
          <a:p>
            <a:pPr algn="just"/>
            <a:r>
              <a:rPr lang="en-US" dirty="0">
                <a:latin typeface="Bell MT" panose="02020503060305020303" pitchFamily="18" charset="0"/>
              </a:rPr>
              <a:t>Participant Observation may be overt, in which case the respondents know that researcher is conducing sociological research, or covert (undercover) where the respondents are deceived into thinking the researcher is ‘one of them’ do not know the researcher is conducting research.</a:t>
            </a:r>
          </a:p>
          <a:p>
            <a:pPr algn="just"/>
            <a:endParaRPr lang="en-US" dirty="0">
              <a:latin typeface="Bell MT" panose="02020503060305020303" pitchFamily="18" charset="0"/>
            </a:endParaRPr>
          </a:p>
          <a:p>
            <a:pPr algn="just"/>
            <a:r>
              <a:rPr lang="en-US" dirty="0">
                <a:latin typeface="Bell MT" panose="02020503060305020303" pitchFamily="18" charset="0"/>
              </a:rPr>
              <a:t>Ethnographies are an in-depth study of the way of life of a group of people in their natural setting. They are typically very in-depth and long-term and aim for a full (or ‘thick’), </a:t>
            </a:r>
            <a:r>
              <a:rPr lang="en-US" dirty="0" err="1">
                <a:latin typeface="Bell MT" panose="02020503060305020303" pitchFamily="18" charset="0"/>
              </a:rPr>
              <a:t>multilayred</a:t>
            </a:r>
            <a:r>
              <a:rPr lang="en-US" dirty="0">
                <a:latin typeface="Bell MT" panose="02020503060305020303" pitchFamily="18" charset="0"/>
              </a:rPr>
              <a:t> account of the culture of a group of people. </a:t>
            </a:r>
          </a:p>
          <a:p>
            <a:pPr lvl="1" algn="just"/>
            <a:r>
              <a:rPr lang="en-US" dirty="0">
                <a:latin typeface="Bell MT" panose="02020503060305020303" pitchFamily="18" charset="0"/>
              </a:rPr>
              <a:t>Participant Observation is typically the main method used, but researchers will use all other methods available to get even richer data – such as interviews and analysis of any documents associated with that culture.</a:t>
            </a:r>
          </a:p>
        </p:txBody>
      </p:sp>
    </p:spTree>
    <p:extLst>
      <p:ext uri="{BB962C8B-B14F-4D97-AF65-F5344CB8AC3E}">
        <p14:creationId xmlns:p14="http://schemas.microsoft.com/office/powerpoint/2010/main" val="185594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a:bodyPr>
          <a:lstStyle/>
          <a:p>
            <a:pPr algn="just"/>
            <a:r>
              <a:rPr lang="en-US" dirty="0">
                <a:latin typeface="Bell MT" panose="02020503060305020303" pitchFamily="18" charset="0"/>
              </a:rPr>
              <a:t>Case Studies involves researching a single case or example of something using multiple methods – for example researching one school or factory. An ethnography is simply a very in-depth case study.</a:t>
            </a:r>
          </a:p>
          <a:p>
            <a:pPr algn="just"/>
            <a:r>
              <a:rPr lang="en-US" dirty="0">
                <a:latin typeface="Bell MT" panose="02020503060305020303" pitchFamily="18" charset="0"/>
              </a:rPr>
              <a:t>Longitudinal Studies – studies of a sample of people in which information is collected from the same people at intervals over a long period of time. </a:t>
            </a:r>
          </a:p>
          <a:p>
            <a:pPr lvl="1" algn="just"/>
            <a:r>
              <a:rPr lang="en-US" dirty="0">
                <a:latin typeface="Bell MT" panose="02020503060305020303" pitchFamily="18" charset="0"/>
              </a:rPr>
              <a:t>For example, a researcher might start off in 2015 by getting a sample of 1000 people to fill in a questionnaire, and then go back to the same people in 2020, and again in 2025 to collect further information.</a:t>
            </a:r>
          </a:p>
        </p:txBody>
      </p:sp>
    </p:spTree>
    <p:extLst>
      <p:ext uri="{BB962C8B-B14F-4D97-AF65-F5344CB8AC3E}">
        <p14:creationId xmlns:p14="http://schemas.microsoft.com/office/powerpoint/2010/main" val="98299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lstStyle/>
          <a:p>
            <a:pPr marL="0" indent="0" algn="just">
              <a:buNone/>
            </a:pPr>
            <a:r>
              <a:rPr lang="en-US" b="1" dirty="0">
                <a:latin typeface="Bell MT" panose="02020503060305020303" pitchFamily="18" charset="0"/>
              </a:rPr>
              <a:t>How Do We Know What We Know?</a:t>
            </a:r>
          </a:p>
          <a:p>
            <a:pPr algn="just"/>
            <a:r>
              <a:rPr lang="en-US" dirty="0">
                <a:latin typeface="Bell MT" panose="02020503060305020303" pitchFamily="18" charset="0"/>
              </a:rPr>
              <a:t>If I told you that the world is flat, I’m hoping you would know that I’m wrong. But how do you know that I’m wrong?</a:t>
            </a:r>
          </a:p>
          <a:p>
            <a:pPr algn="just"/>
            <a:r>
              <a:rPr lang="en-US" dirty="0">
                <a:latin typeface="Bell MT" panose="02020503060305020303" pitchFamily="18" charset="0"/>
              </a:rPr>
              <a:t>Understanding both what changed our minds (science) and how might tell us a lot about what we know, what we think we know, and what we think we can know.</a:t>
            </a:r>
          </a:p>
          <a:p>
            <a:pPr algn="just"/>
            <a:r>
              <a:rPr lang="en-US" dirty="0">
                <a:latin typeface="Bell MT" panose="02020503060305020303" pitchFamily="18" charset="0"/>
              </a:rPr>
              <a:t>We will examine the ways that sociologists come to know social facts. Our focus will be on one particular way of knowing: social scientific research methods.</a:t>
            </a:r>
          </a:p>
          <a:p>
            <a:pPr algn="just"/>
            <a:r>
              <a:rPr lang="en-US" dirty="0">
                <a:latin typeface="Bell MT" panose="02020503060305020303" pitchFamily="18" charset="0"/>
              </a:rPr>
              <a:t>Research methods are a systematic process of inquiry applied to learn something about our social world. </a:t>
            </a:r>
            <a:endParaRPr lang="nl-NL" dirty="0">
              <a:latin typeface="Bell MT" panose="02020503060305020303" pitchFamily="18" charset="0"/>
            </a:endParaRPr>
          </a:p>
        </p:txBody>
      </p:sp>
    </p:spTree>
    <p:extLst>
      <p:ext uri="{BB962C8B-B14F-4D97-AF65-F5344CB8AC3E}">
        <p14:creationId xmlns:p14="http://schemas.microsoft.com/office/powerpoint/2010/main" val="272254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127"/>
            <a:ext cx="10515600" cy="5636636"/>
          </a:xfrm>
        </p:spPr>
        <p:txBody>
          <a:bodyPr>
            <a:normAutofit lnSpcReduction="10000"/>
          </a:bodyPr>
          <a:lstStyle/>
          <a:p>
            <a:pPr marL="0" indent="0" algn="just">
              <a:buNone/>
            </a:pPr>
            <a:r>
              <a:rPr lang="en-US" b="1" dirty="0">
                <a:latin typeface="Bell MT" panose="02020503060305020303" pitchFamily="18" charset="0"/>
              </a:rPr>
              <a:t>Different Sources of Knowledge</a:t>
            </a:r>
          </a:p>
          <a:p>
            <a:pPr algn="just"/>
            <a:r>
              <a:rPr lang="en-US" dirty="0">
                <a:latin typeface="Bell MT" panose="02020503060305020303" pitchFamily="18" charset="0"/>
              </a:rPr>
              <a:t>What do you know about only children? Culturally, our stereotype of children without siblings is that they grow up to be rather spoiled and unpleasant. We might think that the social skills of only children will not be as well developed as those of people who were reared with siblings. </a:t>
            </a:r>
          </a:p>
          <a:p>
            <a:pPr algn="just"/>
            <a:r>
              <a:rPr lang="en-US" dirty="0">
                <a:latin typeface="Bell MT" panose="02020503060305020303" pitchFamily="18" charset="0"/>
              </a:rPr>
              <a:t>However, sociological research shows that children who grow up without siblings are no worse off than their counterparts with siblings when it comes to developing good social skills (Bobbitt-</a:t>
            </a:r>
            <a:r>
              <a:rPr lang="en-US" dirty="0" err="1">
                <a:latin typeface="Bell MT" panose="02020503060305020303" pitchFamily="18" charset="0"/>
              </a:rPr>
              <a:t>Zeher</a:t>
            </a:r>
            <a:r>
              <a:rPr lang="en-US" dirty="0">
                <a:latin typeface="Bell MT" panose="02020503060305020303" pitchFamily="18" charset="0"/>
              </a:rPr>
              <a:t> &amp; Downey, 2010). </a:t>
            </a:r>
          </a:p>
          <a:p>
            <a:pPr algn="just"/>
            <a:r>
              <a:rPr lang="en-US" dirty="0">
                <a:latin typeface="Bell MT" panose="02020503060305020303" pitchFamily="18" charset="0"/>
              </a:rPr>
              <a:t>Sociologists consider precisely these types of assumptions that we take for granted when applying research methods in their investigations. Sometimes we find that our assumptions are correct. Often as in this case, we learn that the thing that everyone seems to know to be true isn’t so true after all</a:t>
            </a:r>
            <a:endParaRPr lang="nl-NL" dirty="0">
              <a:latin typeface="Bell MT" panose="02020503060305020303" pitchFamily="18" charset="0"/>
            </a:endParaRPr>
          </a:p>
        </p:txBody>
      </p:sp>
    </p:spTree>
    <p:extLst>
      <p:ext uri="{BB962C8B-B14F-4D97-AF65-F5344CB8AC3E}">
        <p14:creationId xmlns:p14="http://schemas.microsoft.com/office/powerpoint/2010/main" val="342707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lnSpcReduction="10000"/>
          </a:bodyPr>
          <a:lstStyle/>
          <a:p>
            <a:pPr marL="0" indent="0" algn="just">
              <a:buNone/>
            </a:pPr>
            <a:r>
              <a:rPr lang="en-US" b="1" dirty="0">
                <a:latin typeface="Bell MT" panose="02020503060305020303" pitchFamily="18" charset="0"/>
              </a:rPr>
              <a:t>Different Sources of Knowledge</a:t>
            </a:r>
          </a:p>
          <a:p>
            <a:pPr algn="just"/>
            <a:r>
              <a:rPr lang="en-US" dirty="0">
                <a:latin typeface="Bell MT" panose="02020503060305020303" pitchFamily="18" charset="0"/>
              </a:rPr>
              <a:t>Many people seem to know things without having a background in sociology. Of course, they may have been trained in other social science disciplines or in the natural sciences, or perhaps they read about findings from scientific research. However, there are ways we know things that don’t involve scientific research methods.</a:t>
            </a:r>
          </a:p>
          <a:p>
            <a:pPr algn="just"/>
            <a:r>
              <a:rPr lang="en-US" dirty="0">
                <a:latin typeface="Bell MT" panose="02020503060305020303" pitchFamily="18" charset="0"/>
              </a:rPr>
              <a:t>Some people know things through experiences they’ve had, but they may not think about those experiences systematically; others believe they know things based on selective observation or overgeneralization; still others may assume that what they’ve always known to be true is true simply because they’ve always known it to be true.</a:t>
            </a:r>
          </a:p>
          <a:p>
            <a:pPr algn="just"/>
            <a:r>
              <a:rPr lang="en-US" dirty="0">
                <a:latin typeface="Bell MT" panose="02020503060305020303" pitchFamily="18" charset="0"/>
              </a:rPr>
              <a:t>Let’s consider some of these alternative ways of knowing before focusing on sociology’s way of knowing.</a:t>
            </a:r>
          </a:p>
        </p:txBody>
      </p:sp>
    </p:spTree>
    <p:extLst>
      <p:ext uri="{BB962C8B-B14F-4D97-AF65-F5344CB8AC3E}">
        <p14:creationId xmlns:p14="http://schemas.microsoft.com/office/powerpoint/2010/main" val="396317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a:bodyPr>
          <a:lstStyle/>
          <a:p>
            <a:pPr marL="0" indent="0" algn="just">
              <a:buNone/>
            </a:pPr>
            <a:r>
              <a:rPr lang="en-US" b="1" dirty="0">
                <a:latin typeface="Bell MT" panose="02020503060305020303" pitchFamily="18" charset="0"/>
              </a:rPr>
              <a:t>Different Sources of Knowledge</a:t>
            </a:r>
          </a:p>
          <a:p>
            <a:pPr algn="just"/>
            <a:r>
              <a:rPr lang="en-US" dirty="0">
                <a:latin typeface="Bell MT" panose="02020503060305020303" pitchFamily="18" charset="0"/>
              </a:rPr>
              <a:t>Many of us know things simply because we’ve experienced them directly. For example, you would know that electric fences can be pretty dangerous and painful if you touched one while standing in a puddle of water. We all probably have times we can recall when we learned something because we experienced it.</a:t>
            </a:r>
          </a:p>
          <a:p>
            <a:pPr algn="just"/>
            <a:r>
              <a:rPr lang="en-US" dirty="0">
                <a:latin typeface="Bell MT" panose="02020503060305020303" pitchFamily="18" charset="0"/>
              </a:rPr>
              <a:t>Sometimes you would come to know what you believe to be true through </a:t>
            </a:r>
            <a:r>
              <a:rPr lang="en-US" b="1" dirty="0">
                <a:latin typeface="Bell MT" panose="02020503060305020303" pitchFamily="18" charset="0"/>
              </a:rPr>
              <a:t>informal observation</a:t>
            </a:r>
            <a:r>
              <a:rPr lang="en-US" dirty="0">
                <a:latin typeface="Bell MT" panose="02020503060305020303" pitchFamily="18" charset="0"/>
              </a:rPr>
              <a:t>. The problem with informal observation is that sometimes it is right, and sometimes it is wrong. And without any systematic process for observing or assessing the accuracy of our observations, we can never really be sure that our informal observations are accurate.</a:t>
            </a:r>
          </a:p>
        </p:txBody>
      </p:sp>
    </p:spTree>
    <p:extLst>
      <p:ext uri="{BB962C8B-B14F-4D97-AF65-F5344CB8AC3E}">
        <p14:creationId xmlns:p14="http://schemas.microsoft.com/office/powerpoint/2010/main" val="292534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a:bodyPr>
          <a:lstStyle/>
          <a:p>
            <a:pPr marL="0" indent="0" algn="just">
              <a:buNone/>
            </a:pPr>
            <a:r>
              <a:rPr lang="en-US" b="1" dirty="0">
                <a:latin typeface="Bell MT" panose="02020503060305020303" pitchFamily="18" charset="0"/>
              </a:rPr>
              <a:t>Different Sources of Knowledge</a:t>
            </a:r>
          </a:p>
          <a:p>
            <a:pPr algn="just"/>
            <a:r>
              <a:rPr lang="en-US" dirty="0">
                <a:latin typeface="Bell MT" panose="02020503060305020303" pitchFamily="18" charset="0"/>
              </a:rPr>
              <a:t>Ex- Suppose a friend of yours declared that “all men lie all the time” shortly after she’d learned that her boyfriend had lied to her. The fact that one man happened to lie to her in one instance came to represent all experiences with all men. </a:t>
            </a:r>
          </a:p>
          <a:p>
            <a:pPr algn="just"/>
            <a:r>
              <a:rPr lang="en-US" dirty="0">
                <a:latin typeface="Bell MT" panose="02020503060305020303" pitchFamily="18" charset="0"/>
              </a:rPr>
              <a:t>This friend committed what social scientists refer to as </a:t>
            </a:r>
            <a:r>
              <a:rPr lang="en-US" b="1" dirty="0">
                <a:latin typeface="Bell MT" panose="02020503060305020303" pitchFamily="18" charset="0"/>
              </a:rPr>
              <a:t>selective observation </a:t>
            </a:r>
            <a:r>
              <a:rPr lang="en-US" dirty="0">
                <a:latin typeface="Bell MT" panose="02020503060305020303" pitchFamily="18" charset="0"/>
              </a:rPr>
              <a:t>by noticing only the pattern that she wanted to find at the time. </a:t>
            </a:r>
          </a:p>
          <a:p>
            <a:pPr algn="just"/>
            <a:r>
              <a:rPr lang="en-US" dirty="0">
                <a:latin typeface="Bell MT" panose="02020503060305020303" pitchFamily="18" charset="0"/>
              </a:rPr>
              <a:t>If, on the other hand, your friend’s experience with her boyfriend had been her only experience with any man, then she would have been committing what social scientists refer to as </a:t>
            </a:r>
            <a:r>
              <a:rPr lang="en-US" b="1" dirty="0">
                <a:latin typeface="Bell MT" panose="02020503060305020303" pitchFamily="18" charset="0"/>
              </a:rPr>
              <a:t>overgeneralization</a:t>
            </a:r>
            <a:r>
              <a:rPr lang="en-US" dirty="0">
                <a:latin typeface="Bell MT" panose="02020503060305020303" pitchFamily="18" charset="0"/>
              </a:rPr>
              <a:t>, assuming that broad patterns exist based on very limited observations.</a:t>
            </a:r>
          </a:p>
        </p:txBody>
      </p:sp>
    </p:spTree>
    <p:extLst>
      <p:ext uri="{BB962C8B-B14F-4D97-AF65-F5344CB8AC3E}">
        <p14:creationId xmlns:p14="http://schemas.microsoft.com/office/powerpoint/2010/main" val="120521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a:bodyPr>
          <a:lstStyle/>
          <a:p>
            <a:pPr algn="just"/>
            <a:r>
              <a:rPr lang="en-US" dirty="0">
                <a:latin typeface="Bell MT" panose="02020503060305020303" pitchFamily="18" charset="0"/>
              </a:rPr>
              <a:t>As a science, sociology relies on a systematic process of inquiry for gaining knowledge. That process, as noted earlier, is called research methods.</a:t>
            </a:r>
          </a:p>
          <a:p>
            <a:pPr algn="just"/>
            <a:r>
              <a:rPr lang="en-US" dirty="0">
                <a:latin typeface="Bell MT" panose="02020503060305020303" pitchFamily="18" charset="0"/>
              </a:rPr>
              <a:t>One of the first and most important things to keep in mind about sociology is that sociologists aim to explain patterns in society. Most of the time, a pattern will not explain every single person’s experience, a fact about sociology that is both fascinating and frustrating. </a:t>
            </a:r>
          </a:p>
          <a:p>
            <a:pPr lvl="1" algn="just"/>
            <a:r>
              <a:rPr lang="en-US" dirty="0">
                <a:latin typeface="Bell MT" panose="02020503060305020303" pitchFamily="18" charset="0"/>
              </a:rPr>
              <a:t>Ex -One area that sociologists commonly investigate is the impact of a person’s social class background on his or her experiences and lot in life. You probably wouldn’t be surprised to learn that a person’s social class background has an impact on his or her educational attainment and achievement.</a:t>
            </a:r>
          </a:p>
        </p:txBody>
      </p:sp>
    </p:spTree>
    <p:extLst>
      <p:ext uri="{BB962C8B-B14F-4D97-AF65-F5344CB8AC3E}">
        <p14:creationId xmlns:p14="http://schemas.microsoft.com/office/powerpoint/2010/main" val="361146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a:bodyPr>
          <a:lstStyle/>
          <a:p>
            <a:pPr algn="just"/>
            <a:r>
              <a:rPr lang="en-US" dirty="0">
                <a:latin typeface="Bell MT" panose="02020503060305020303" pitchFamily="18" charset="0"/>
              </a:rPr>
              <a:t>Applied research lies at the other end of the continuum. In sociology, applied research refers to sociology that is conducted for some purpose beyond or in addition to a researcher’s interest in a topic.</a:t>
            </a:r>
          </a:p>
          <a:p>
            <a:pPr algn="just"/>
            <a:r>
              <a:rPr lang="en-US" b="1" dirty="0">
                <a:latin typeface="Bell MT" panose="02020503060305020303" pitchFamily="18" charset="0"/>
              </a:rPr>
              <a:t>Qualitative methods </a:t>
            </a:r>
            <a:r>
              <a:rPr lang="en-US" dirty="0">
                <a:latin typeface="Bell MT" panose="02020503060305020303" pitchFamily="18" charset="0"/>
              </a:rPr>
              <a:t>are ways of collecting data that yield results such as words or pictures.</a:t>
            </a:r>
          </a:p>
          <a:p>
            <a:pPr algn="just"/>
            <a:r>
              <a:rPr lang="en-US" dirty="0">
                <a:latin typeface="Bell MT" panose="02020503060305020303" pitchFamily="18" charset="0"/>
              </a:rPr>
              <a:t>Some of the most common qualitative methods in sociology include field research, intensive interviews, and focus groups.</a:t>
            </a:r>
          </a:p>
          <a:p>
            <a:pPr algn="just"/>
            <a:r>
              <a:rPr lang="en-US" b="1" dirty="0">
                <a:latin typeface="Bell MT" panose="02020503060305020303" pitchFamily="18" charset="0"/>
              </a:rPr>
              <a:t>Quantitative methods</a:t>
            </a:r>
            <a:r>
              <a:rPr lang="en-US" dirty="0">
                <a:latin typeface="Bell MT" panose="02020503060305020303" pitchFamily="18" charset="0"/>
              </a:rPr>
              <a:t>, on the other hand, result in data that can be represented by and condensed into numbers. Survey research is probably the most common quantitative method in sociology, but methods such as content analysis and interviewing can also be conducted in a way that yields quantitative data. </a:t>
            </a:r>
          </a:p>
        </p:txBody>
      </p:sp>
    </p:spTree>
    <p:extLst>
      <p:ext uri="{BB962C8B-B14F-4D97-AF65-F5344CB8AC3E}">
        <p14:creationId xmlns:p14="http://schemas.microsoft.com/office/powerpoint/2010/main" val="107765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a:bodyPr>
          <a:lstStyle/>
          <a:p>
            <a:pPr algn="just"/>
            <a:r>
              <a:rPr lang="en-US" dirty="0">
                <a:latin typeface="Bell MT" panose="02020503060305020303" pitchFamily="18" charset="0"/>
              </a:rPr>
              <a:t>While qualitative methods aim to gain an in-depth understanding of a relatively small number of cases, quantitative methods offer less depth but more breadth because they typically focus on a much larger number of cases. </a:t>
            </a:r>
          </a:p>
          <a:p>
            <a:pPr marL="0" indent="0" algn="just">
              <a:buNone/>
            </a:pPr>
            <a:endParaRPr lang="en-US" dirty="0">
              <a:latin typeface="Bell MT" panose="02020503060305020303" pitchFamily="18" charset="0"/>
            </a:endParaRPr>
          </a:p>
        </p:txBody>
      </p:sp>
    </p:spTree>
    <p:extLst>
      <p:ext uri="{BB962C8B-B14F-4D97-AF65-F5344CB8AC3E}">
        <p14:creationId xmlns:p14="http://schemas.microsoft.com/office/powerpoint/2010/main" val="743056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1814</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Bell MT</vt:lpstr>
      <vt:lpstr>Calibri</vt:lpstr>
      <vt:lpstr>Calibri Light</vt:lpstr>
      <vt:lpstr>Office Theme</vt:lpstr>
      <vt:lpstr>Research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 of data collection</vt:lpstr>
      <vt:lpstr>Methods of data collection</vt:lpstr>
      <vt:lpstr>PowerPoint Presentation</vt:lpstr>
      <vt:lpstr>PowerPoint Presentation</vt:lpstr>
      <vt:lpstr>PowerPoint Presentation</vt:lpstr>
      <vt:lpstr>PowerPoint Presentation</vt:lpstr>
    </vt:vector>
  </TitlesOfParts>
  <Company>Wageningen University and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dc:title>
  <dc:creator>Patnaik, Archana</dc:creator>
  <cp:lastModifiedBy>ARCHANA PATNAIK</cp:lastModifiedBy>
  <cp:revision>45</cp:revision>
  <dcterms:created xsi:type="dcterms:W3CDTF">2020-11-09T16:17:54Z</dcterms:created>
  <dcterms:modified xsi:type="dcterms:W3CDTF">2021-03-16T02:28:44Z</dcterms:modified>
</cp:coreProperties>
</file>