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020" y="-22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41D94F4-87ED-4F07-9848-13E996E0583D}" type="datetimeFigureOut">
              <a:rPr lang="en-GB" smtClean="0"/>
              <a:t>30/03/2021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3CCD6BC-0689-4B16-AB3C-5CAE820BF8F5}" type="slidenum">
              <a:rPr lang="en-GB" smtClean="0"/>
              <a:t>‹#›</a:t>
            </a:fld>
            <a:endParaRPr lang="en-GB"/>
          </a:p>
        </p:txBody>
      </p:sp>
    </p:spTree>
    <p:extLst>
      <p:ext uri="{BB962C8B-B14F-4D97-AF65-F5344CB8AC3E}">
        <p14:creationId xmlns:p14="http://schemas.microsoft.com/office/powerpoint/2010/main" val="3041431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1D94F4-87ED-4F07-9848-13E996E0583D}" type="datetimeFigureOut">
              <a:rPr lang="en-GB" smtClean="0"/>
              <a:t>30/03/2021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3CCD6BC-0689-4B16-AB3C-5CAE820BF8F5}" type="slidenum">
              <a:rPr lang="en-GB" smtClean="0"/>
              <a:t>‹#›</a:t>
            </a:fld>
            <a:endParaRPr lang="en-GB"/>
          </a:p>
        </p:txBody>
      </p:sp>
    </p:spTree>
    <p:extLst>
      <p:ext uri="{BB962C8B-B14F-4D97-AF65-F5344CB8AC3E}">
        <p14:creationId xmlns:p14="http://schemas.microsoft.com/office/powerpoint/2010/main" val="1509224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1D94F4-87ED-4F07-9848-13E996E0583D}" type="datetimeFigureOut">
              <a:rPr lang="en-GB" smtClean="0"/>
              <a:t>30/03/2021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3CCD6BC-0689-4B16-AB3C-5CAE820BF8F5}" type="slidenum">
              <a:rPr lang="en-GB" smtClean="0"/>
              <a:t>‹#›</a:t>
            </a:fld>
            <a:endParaRPr lang="en-GB"/>
          </a:p>
        </p:txBody>
      </p:sp>
    </p:spTree>
    <p:extLst>
      <p:ext uri="{BB962C8B-B14F-4D97-AF65-F5344CB8AC3E}">
        <p14:creationId xmlns:p14="http://schemas.microsoft.com/office/powerpoint/2010/main" val="3546476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1D94F4-87ED-4F07-9848-13E996E0583D}" type="datetimeFigureOut">
              <a:rPr lang="en-GB" smtClean="0"/>
              <a:t>30/03/2021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3CCD6BC-0689-4B16-AB3C-5CAE820BF8F5}" type="slidenum">
              <a:rPr lang="en-GB" smtClean="0"/>
              <a:t>‹#›</a:t>
            </a:fld>
            <a:endParaRPr lang="en-GB"/>
          </a:p>
        </p:txBody>
      </p:sp>
    </p:spTree>
    <p:extLst>
      <p:ext uri="{BB962C8B-B14F-4D97-AF65-F5344CB8AC3E}">
        <p14:creationId xmlns:p14="http://schemas.microsoft.com/office/powerpoint/2010/main" val="1515067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1D94F4-87ED-4F07-9848-13E996E0583D}" type="datetimeFigureOut">
              <a:rPr lang="en-GB" smtClean="0"/>
              <a:t>30/03/2021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3CCD6BC-0689-4B16-AB3C-5CAE820BF8F5}" type="slidenum">
              <a:rPr lang="en-GB" smtClean="0"/>
              <a:t>‹#›</a:t>
            </a:fld>
            <a:endParaRPr lang="en-GB"/>
          </a:p>
        </p:txBody>
      </p:sp>
    </p:spTree>
    <p:extLst>
      <p:ext uri="{BB962C8B-B14F-4D97-AF65-F5344CB8AC3E}">
        <p14:creationId xmlns:p14="http://schemas.microsoft.com/office/powerpoint/2010/main" val="2405429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41D94F4-87ED-4F07-9848-13E996E0583D}" type="datetimeFigureOut">
              <a:rPr lang="en-GB" smtClean="0"/>
              <a:t>30/03/2021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3CCD6BC-0689-4B16-AB3C-5CAE820BF8F5}" type="slidenum">
              <a:rPr lang="en-GB" smtClean="0"/>
              <a:t>‹#›</a:t>
            </a:fld>
            <a:endParaRPr lang="en-GB"/>
          </a:p>
        </p:txBody>
      </p:sp>
    </p:spTree>
    <p:extLst>
      <p:ext uri="{BB962C8B-B14F-4D97-AF65-F5344CB8AC3E}">
        <p14:creationId xmlns:p14="http://schemas.microsoft.com/office/powerpoint/2010/main" val="1257506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41D94F4-87ED-4F07-9848-13E996E0583D}" type="datetimeFigureOut">
              <a:rPr lang="en-GB" smtClean="0"/>
              <a:t>30/03/2021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3CCD6BC-0689-4B16-AB3C-5CAE820BF8F5}" type="slidenum">
              <a:rPr lang="en-GB" smtClean="0"/>
              <a:t>‹#›</a:t>
            </a:fld>
            <a:endParaRPr lang="en-GB"/>
          </a:p>
        </p:txBody>
      </p:sp>
    </p:spTree>
    <p:extLst>
      <p:ext uri="{BB962C8B-B14F-4D97-AF65-F5344CB8AC3E}">
        <p14:creationId xmlns:p14="http://schemas.microsoft.com/office/powerpoint/2010/main" val="2041018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41D94F4-87ED-4F07-9848-13E996E0583D}" type="datetimeFigureOut">
              <a:rPr lang="en-GB" smtClean="0"/>
              <a:t>30/03/2021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3CCD6BC-0689-4B16-AB3C-5CAE820BF8F5}" type="slidenum">
              <a:rPr lang="en-GB" smtClean="0"/>
              <a:t>‹#›</a:t>
            </a:fld>
            <a:endParaRPr lang="en-GB"/>
          </a:p>
        </p:txBody>
      </p:sp>
    </p:spTree>
    <p:extLst>
      <p:ext uri="{BB962C8B-B14F-4D97-AF65-F5344CB8AC3E}">
        <p14:creationId xmlns:p14="http://schemas.microsoft.com/office/powerpoint/2010/main" val="3426958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1D94F4-87ED-4F07-9848-13E996E0583D}" type="datetimeFigureOut">
              <a:rPr lang="en-GB" smtClean="0"/>
              <a:t>30/03/2021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3CCD6BC-0689-4B16-AB3C-5CAE820BF8F5}" type="slidenum">
              <a:rPr lang="en-GB" smtClean="0"/>
              <a:t>‹#›</a:t>
            </a:fld>
            <a:endParaRPr lang="en-GB"/>
          </a:p>
        </p:txBody>
      </p:sp>
    </p:spTree>
    <p:extLst>
      <p:ext uri="{BB962C8B-B14F-4D97-AF65-F5344CB8AC3E}">
        <p14:creationId xmlns:p14="http://schemas.microsoft.com/office/powerpoint/2010/main" val="216883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1D94F4-87ED-4F07-9848-13E996E0583D}" type="datetimeFigureOut">
              <a:rPr lang="en-GB" smtClean="0"/>
              <a:t>30/03/2021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3CCD6BC-0689-4B16-AB3C-5CAE820BF8F5}" type="slidenum">
              <a:rPr lang="en-GB" smtClean="0"/>
              <a:t>‹#›</a:t>
            </a:fld>
            <a:endParaRPr lang="en-GB"/>
          </a:p>
        </p:txBody>
      </p:sp>
    </p:spTree>
    <p:extLst>
      <p:ext uri="{BB962C8B-B14F-4D97-AF65-F5344CB8AC3E}">
        <p14:creationId xmlns:p14="http://schemas.microsoft.com/office/powerpoint/2010/main" val="217522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1D94F4-87ED-4F07-9848-13E996E0583D}" type="datetimeFigureOut">
              <a:rPr lang="en-GB" smtClean="0"/>
              <a:t>30/03/2021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3CCD6BC-0689-4B16-AB3C-5CAE820BF8F5}" type="slidenum">
              <a:rPr lang="en-GB" smtClean="0"/>
              <a:t>‹#›</a:t>
            </a:fld>
            <a:endParaRPr lang="en-GB"/>
          </a:p>
        </p:txBody>
      </p:sp>
    </p:spTree>
    <p:extLst>
      <p:ext uri="{BB962C8B-B14F-4D97-AF65-F5344CB8AC3E}">
        <p14:creationId xmlns:p14="http://schemas.microsoft.com/office/powerpoint/2010/main" val="4039240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1D94F4-87ED-4F07-9848-13E996E0583D}" type="datetimeFigureOut">
              <a:rPr lang="en-GB" smtClean="0"/>
              <a:t>30/03/2021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CCD6BC-0689-4B16-AB3C-5CAE820BF8F5}" type="slidenum">
              <a:rPr lang="en-GB" smtClean="0"/>
              <a:t>‹#›</a:t>
            </a:fld>
            <a:endParaRPr lang="en-GB"/>
          </a:p>
        </p:txBody>
      </p:sp>
    </p:spTree>
    <p:extLst>
      <p:ext uri="{BB962C8B-B14F-4D97-AF65-F5344CB8AC3E}">
        <p14:creationId xmlns:p14="http://schemas.microsoft.com/office/powerpoint/2010/main" val="2876560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i.pinimg.com/originals/7e/31/93/7e319356549d95d0190f09ecdfee237e.jp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1.bp.blogspot.com/Uzt1WydiUko/Vbuyphki43I/AAAAAAAARrI/wgeXtiloj3M/s1600/front%2Blawson%2Bback%2Brudge.jpg"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a:latin typeface="Bell MT" panose="02020503060305020303" pitchFamily="18" charset="0"/>
              </a:rPr>
              <a:t>Social Construction of Technology</a:t>
            </a:r>
          </a:p>
        </p:txBody>
      </p:sp>
    </p:spTree>
    <p:extLst>
      <p:ext uri="{BB962C8B-B14F-4D97-AF65-F5344CB8AC3E}">
        <p14:creationId xmlns:p14="http://schemas.microsoft.com/office/powerpoint/2010/main" val="4224888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668963"/>
          </a:xfrm>
        </p:spPr>
        <p:txBody>
          <a:bodyPr>
            <a:normAutofit fontScale="92500"/>
          </a:bodyPr>
          <a:lstStyle/>
          <a:p>
            <a:pPr algn="just"/>
            <a:r>
              <a:rPr lang="en-GB" sz="2400" dirty="0">
                <a:latin typeface="Bell MT" panose="02020503060305020303" pitchFamily="18" charset="0"/>
              </a:rPr>
              <a:t>Acc. to </a:t>
            </a:r>
            <a:r>
              <a:rPr lang="en-GB" sz="2400" dirty="0" err="1">
                <a:latin typeface="Bell MT" panose="02020503060305020303" pitchFamily="18" charset="0"/>
              </a:rPr>
              <a:t>Bijker</a:t>
            </a:r>
            <a:r>
              <a:rPr lang="en-GB" sz="2400" dirty="0">
                <a:latin typeface="Bell MT" panose="02020503060305020303" pitchFamily="18" charset="0"/>
              </a:rPr>
              <a:t>, the third step to study technology is by:-</a:t>
            </a:r>
          </a:p>
          <a:p>
            <a:pPr marL="0" indent="0" algn="just">
              <a:buNone/>
            </a:pPr>
            <a:r>
              <a:rPr lang="en-GB" sz="2400" dirty="0">
                <a:latin typeface="Bell MT" panose="02020503060305020303" pitchFamily="18" charset="0"/>
              </a:rPr>
              <a:t>     </a:t>
            </a:r>
            <a:r>
              <a:rPr lang="en-GB" sz="2000" dirty="0">
                <a:latin typeface="Bell MT" panose="02020503060305020303" pitchFamily="18" charset="0"/>
              </a:rPr>
              <a:t>3. Technological frame- </a:t>
            </a:r>
          </a:p>
          <a:p>
            <a:pPr marL="0" indent="0" algn="just">
              <a:buNone/>
            </a:pPr>
            <a:r>
              <a:rPr lang="en-GB" sz="2000" dirty="0">
                <a:latin typeface="Bell MT" panose="02020503060305020303" pitchFamily="18" charset="0"/>
              </a:rPr>
              <a:t>Acc. to </a:t>
            </a:r>
            <a:r>
              <a:rPr lang="en-GB" sz="2000" dirty="0" err="1">
                <a:latin typeface="Bell MT" panose="02020503060305020303" pitchFamily="18" charset="0"/>
              </a:rPr>
              <a:t>Bijker</a:t>
            </a:r>
            <a:r>
              <a:rPr lang="en-GB" sz="2000" dirty="0">
                <a:latin typeface="Bell MT" panose="02020503060305020303" pitchFamily="18" charset="0"/>
              </a:rPr>
              <a:t>, the processes that go on in bringing in the stabilisation should be analysed and explained in this stage. For this he suggests to use ‘technological frame’ as a concept. Technological frame “structures the interactions among the members of a relevant social group, and shapes their thinking and acting”(p.91).</a:t>
            </a:r>
          </a:p>
          <a:p>
            <a:pPr marL="400050" lvl="1" indent="0" algn="just">
              <a:buNone/>
            </a:pPr>
            <a:r>
              <a:rPr lang="en-GB" sz="1600" dirty="0">
                <a:latin typeface="Bell MT" panose="02020503060305020303" pitchFamily="18" charset="0"/>
              </a:rPr>
              <a:t>For example: </a:t>
            </a:r>
            <a:r>
              <a:rPr lang="en-GB" sz="1600" dirty="0" err="1">
                <a:latin typeface="Bell MT" panose="02020503060305020303" pitchFamily="18" charset="0"/>
              </a:rPr>
              <a:t>Bijker</a:t>
            </a:r>
            <a:r>
              <a:rPr lang="en-GB" sz="1600" dirty="0">
                <a:latin typeface="Bell MT" panose="02020503060305020303" pitchFamily="18" charset="0"/>
              </a:rPr>
              <a:t> suggests that scholars in this stage should look at explanation of the stabilisation process in a broader theoretical framework. Here scholars should ask the question why the social construction of the artefact followed a definite way than the other possible ways.</a:t>
            </a:r>
          </a:p>
          <a:p>
            <a:pPr marL="0" indent="0" algn="just">
              <a:buNone/>
            </a:pPr>
            <a:r>
              <a:rPr lang="en-GB" sz="2000" dirty="0">
                <a:latin typeface="Bell MT" panose="02020503060305020303" pitchFamily="18" charset="0"/>
              </a:rPr>
              <a:t>Here </a:t>
            </a:r>
            <a:r>
              <a:rPr lang="en-GB" sz="2000" dirty="0" err="1">
                <a:latin typeface="Bell MT" panose="02020503060305020303" pitchFamily="18" charset="0"/>
              </a:rPr>
              <a:t>Bijker</a:t>
            </a:r>
            <a:r>
              <a:rPr lang="en-GB" sz="2000" dirty="0">
                <a:latin typeface="Bell MT" panose="02020503060305020303" pitchFamily="18" charset="0"/>
              </a:rPr>
              <a:t> suggested to look at the sociocultural and political situation of the relevant social group which in turn might have influenced their description and meaning they add to the artefact. Thus, he suggests that norms and values which a social group adheres to might also shape their understanding of the artefact.  </a:t>
            </a:r>
          </a:p>
          <a:p>
            <a:pPr algn="just"/>
            <a:r>
              <a:rPr lang="en-GB" sz="2400" dirty="0">
                <a:latin typeface="Bell MT" panose="02020503060305020303" pitchFamily="18" charset="0"/>
              </a:rPr>
              <a:t>Acc. to </a:t>
            </a:r>
            <a:r>
              <a:rPr lang="en-GB" sz="2400" dirty="0" err="1">
                <a:latin typeface="Bell MT" panose="02020503060305020303" pitchFamily="18" charset="0"/>
              </a:rPr>
              <a:t>Bijker</a:t>
            </a:r>
            <a:r>
              <a:rPr lang="en-GB" sz="2400" dirty="0">
                <a:latin typeface="Bell MT" panose="02020503060305020303" pitchFamily="18" charset="0"/>
              </a:rPr>
              <a:t> these steps result in :-</a:t>
            </a:r>
          </a:p>
          <a:p>
            <a:pPr lvl="1" algn="just"/>
            <a:r>
              <a:rPr lang="en-GB" sz="1600" dirty="0">
                <a:latin typeface="Bell MT" panose="02020503060305020303" pitchFamily="18" charset="0"/>
              </a:rPr>
              <a:t>Sociological deconstruction of the artefact</a:t>
            </a:r>
          </a:p>
          <a:p>
            <a:pPr lvl="1" algn="just"/>
            <a:r>
              <a:rPr lang="en-GB" sz="1600" dirty="0">
                <a:latin typeface="Bell MT" panose="02020503060305020303" pitchFamily="18" charset="0"/>
              </a:rPr>
              <a:t>Description of the social construction of the artefact</a:t>
            </a:r>
          </a:p>
          <a:p>
            <a:pPr lvl="1" algn="just"/>
            <a:r>
              <a:rPr lang="en-GB" sz="1600" dirty="0">
                <a:latin typeface="Bell MT" panose="02020503060305020303" pitchFamily="18" charset="0"/>
              </a:rPr>
              <a:t>Explanation of the social construction process through technological frames</a:t>
            </a:r>
          </a:p>
          <a:p>
            <a:pPr marL="0" indent="0" algn="just">
              <a:buNone/>
            </a:pPr>
            <a:endParaRPr lang="en-GB" sz="2000" dirty="0">
              <a:latin typeface="Bell MT" panose="02020503060305020303" pitchFamily="18" charset="0"/>
            </a:endParaRPr>
          </a:p>
        </p:txBody>
      </p:sp>
    </p:spTree>
    <p:extLst>
      <p:ext uri="{BB962C8B-B14F-4D97-AF65-F5344CB8AC3E}">
        <p14:creationId xmlns:p14="http://schemas.microsoft.com/office/powerpoint/2010/main" val="3529892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668963"/>
          </a:xfrm>
        </p:spPr>
        <p:txBody>
          <a:bodyPr>
            <a:normAutofit/>
          </a:bodyPr>
          <a:lstStyle/>
          <a:p>
            <a:pPr algn="just"/>
            <a:r>
              <a:rPr lang="en-GB" sz="2200" dirty="0" err="1">
                <a:latin typeface="Bell MT" panose="02020503060305020303" pitchFamily="18" charset="0"/>
              </a:rPr>
              <a:t>Bijker</a:t>
            </a:r>
            <a:r>
              <a:rPr lang="en-GB" sz="2200" dirty="0">
                <a:latin typeface="Bell MT" panose="02020503060305020303" pitchFamily="18" charset="0"/>
              </a:rPr>
              <a:t> and Pinch (1984) through their SCOT approach suggest that scholars of Science, Technology and Society should look at how actors define a problem as technical or scientific.</a:t>
            </a:r>
          </a:p>
          <a:p>
            <a:pPr marL="0" indent="0" algn="just">
              <a:buNone/>
            </a:pPr>
            <a:endParaRPr lang="en-GB" sz="2200" dirty="0">
              <a:latin typeface="Bell MT" panose="02020503060305020303" pitchFamily="18" charset="0"/>
            </a:endParaRPr>
          </a:p>
          <a:p>
            <a:pPr algn="just"/>
            <a:r>
              <a:rPr lang="en-GB" sz="2200" dirty="0">
                <a:latin typeface="Bell MT" panose="02020503060305020303" pitchFamily="18" charset="0"/>
              </a:rPr>
              <a:t>SCOT also provides scope for ethical enquiry of technical artefacts as it provides an idea that “things could have been otherwise” (p.92).</a:t>
            </a:r>
          </a:p>
          <a:p>
            <a:pPr marL="0" indent="0" algn="just">
              <a:buNone/>
            </a:pPr>
            <a:endParaRPr lang="en-GB" sz="2200" dirty="0">
              <a:latin typeface="Bell MT" panose="02020503060305020303" pitchFamily="18" charset="0"/>
            </a:endParaRPr>
          </a:p>
          <a:p>
            <a:pPr algn="just"/>
            <a:r>
              <a:rPr lang="en-GB" sz="2200" dirty="0">
                <a:latin typeface="Bell MT" panose="02020503060305020303" pitchFamily="18" charset="0"/>
              </a:rPr>
              <a:t>SCOT provides scholars the option to look at the hidden political dimensions of technical artefacts.</a:t>
            </a:r>
          </a:p>
          <a:p>
            <a:pPr marL="0" indent="0" algn="just">
              <a:buNone/>
            </a:pPr>
            <a:endParaRPr lang="en-GB" sz="2200" dirty="0">
              <a:latin typeface="Bell MT" panose="02020503060305020303" pitchFamily="18" charset="0"/>
            </a:endParaRPr>
          </a:p>
          <a:p>
            <a:pPr algn="just"/>
            <a:r>
              <a:rPr lang="en-GB" sz="2200" dirty="0">
                <a:latin typeface="Bell MT" panose="02020503060305020303" pitchFamily="18" charset="0"/>
              </a:rPr>
              <a:t>SCOT suggests that “Technology is socially (and politically  constructed); society (including politics) is technically built; technological culture consists of sociotechnical ensembles” (p.92).</a:t>
            </a:r>
          </a:p>
        </p:txBody>
      </p:sp>
    </p:spTree>
    <p:extLst>
      <p:ext uri="{BB962C8B-B14F-4D97-AF65-F5344CB8AC3E}">
        <p14:creationId xmlns:p14="http://schemas.microsoft.com/office/powerpoint/2010/main" val="3260635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668963"/>
          </a:xfrm>
        </p:spPr>
        <p:txBody>
          <a:bodyPr>
            <a:normAutofit/>
          </a:bodyPr>
          <a:lstStyle/>
          <a:p>
            <a:pPr algn="just"/>
            <a:r>
              <a:rPr lang="en-GB" sz="2200" dirty="0">
                <a:latin typeface="Bell MT" panose="02020503060305020303" pitchFamily="18" charset="0"/>
              </a:rPr>
              <a:t>SCOT gives equal power to different social relevant group as having some form of expertise in giving a meaning to the artefact. Here prior knowledge in some field (scientists, engineers, etc.) does not give a social group superiority above others (women cyclists, elderly men, etc.)</a:t>
            </a:r>
          </a:p>
          <a:p>
            <a:pPr marL="0" indent="0" algn="just">
              <a:buNone/>
            </a:pPr>
            <a:endParaRPr lang="en-GB" sz="2200" dirty="0">
              <a:latin typeface="Bell MT" panose="02020503060305020303" pitchFamily="18" charset="0"/>
            </a:endParaRPr>
          </a:p>
          <a:p>
            <a:pPr algn="just"/>
            <a:r>
              <a:rPr lang="en-GB" sz="2200" dirty="0">
                <a:latin typeface="Bell MT" panose="02020503060305020303" pitchFamily="18" charset="0"/>
              </a:rPr>
              <a:t>SCOT also provides scope for religious values to be considered as a technological frame for certain social group. For </a:t>
            </a:r>
            <a:r>
              <a:rPr lang="en-GB" sz="2200" dirty="0" err="1">
                <a:latin typeface="Bell MT" panose="02020503060305020303" pitchFamily="18" charset="0"/>
              </a:rPr>
              <a:t>Bijker</a:t>
            </a:r>
            <a:r>
              <a:rPr lang="en-GB" sz="2200" dirty="0">
                <a:latin typeface="Bell MT" panose="02020503060305020303" pitchFamily="18" charset="0"/>
              </a:rPr>
              <a:t> and Pinch, some artefacts might need scholars to establish relation between religion and technology. Thus, interpretative flexibility can help scholars to distinguish between what is religious and what is not-religious interpretation. </a:t>
            </a:r>
          </a:p>
          <a:p>
            <a:pPr algn="just"/>
            <a:endParaRPr lang="en-GB" sz="2200">
              <a:latin typeface="Bell MT" panose="02020503060305020303" pitchFamily="18" charset="0"/>
            </a:endParaRPr>
          </a:p>
          <a:p>
            <a:pPr marL="0" indent="0" algn="just">
              <a:buNone/>
            </a:pPr>
            <a:endParaRPr lang="en-GB" sz="2200" dirty="0">
              <a:latin typeface="Bell MT" panose="02020503060305020303" pitchFamily="18" charset="0"/>
            </a:endParaRPr>
          </a:p>
        </p:txBody>
      </p:sp>
    </p:spTree>
    <p:extLst>
      <p:ext uri="{BB962C8B-B14F-4D97-AF65-F5344CB8AC3E}">
        <p14:creationId xmlns:p14="http://schemas.microsoft.com/office/powerpoint/2010/main" val="1698068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r>
              <a:rPr lang="en-GB" sz="2400" dirty="0">
                <a:latin typeface="Bell MT" panose="02020503060305020303" pitchFamily="18" charset="0"/>
              </a:rPr>
              <a:t>Wiebe E. </a:t>
            </a:r>
            <a:r>
              <a:rPr lang="en-GB" sz="2400" dirty="0" err="1">
                <a:latin typeface="Bell MT" panose="02020503060305020303" pitchFamily="18" charset="0"/>
              </a:rPr>
              <a:t>Bijker</a:t>
            </a:r>
            <a:r>
              <a:rPr lang="en-GB" sz="2400" dirty="0">
                <a:latin typeface="Bell MT" panose="02020503060305020303" pitchFamily="18" charset="0"/>
              </a:rPr>
              <a:t> Emeritus Professor in Maastricht University, The Netherlands. </a:t>
            </a:r>
          </a:p>
          <a:p>
            <a:pPr algn="just"/>
            <a:r>
              <a:rPr lang="en-GB" sz="2400" dirty="0" err="1">
                <a:latin typeface="Bell MT" panose="02020503060305020303" pitchFamily="18" charset="0"/>
              </a:rPr>
              <a:t>Bijker</a:t>
            </a:r>
            <a:r>
              <a:rPr lang="en-GB" sz="2400" dirty="0">
                <a:latin typeface="Bell MT" panose="02020503060305020303" pitchFamily="18" charset="0"/>
              </a:rPr>
              <a:t> formulated in 1983 the ‘social construction of technology’ (SCOT) heuristics and theory. </a:t>
            </a:r>
          </a:p>
          <a:p>
            <a:pPr algn="just"/>
            <a:r>
              <a:rPr lang="en-GB" sz="2400" dirty="0">
                <a:latin typeface="Bell MT" panose="02020503060305020303" pitchFamily="18" charset="0"/>
              </a:rPr>
              <a:t>In 2006 </a:t>
            </a:r>
            <a:r>
              <a:rPr lang="en-GB" sz="2400" dirty="0" err="1">
                <a:latin typeface="Bell MT" panose="02020503060305020303" pitchFamily="18" charset="0"/>
              </a:rPr>
              <a:t>Bijker</a:t>
            </a:r>
            <a:r>
              <a:rPr lang="en-GB" sz="2400" dirty="0">
                <a:latin typeface="Bell MT" panose="02020503060305020303" pitchFamily="18" charset="0"/>
              </a:rPr>
              <a:t> received the John Desmond Bernal Prize jointly awarded by the Society for Social Studies of Science and the Thomson Scientific for his distinguished contribution to the field of science and technology studies. </a:t>
            </a:r>
          </a:p>
          <a:p>
            <a:pPr algn="just"/>
            <a:r>
              <a:rPr lang="en-GB" sz="2400" dirty="0">
                <a:latin typeface="Bell MT" panose="02020503060305020303" pitchFamily="18" charset="0"/>
              </a:rPr>
              <a:t>In 2012 he was awarded the Leonardo da Vinci Medal by the Society for the History of Technology for his contribution to the history of technology.</a:t>
            </a:r>
          </a:p>
          <a:p>
            <a:pPr algn="just"/>
            <a:r>
              <a:rPr lang="en-GB" sz="2400" dirty="0">
                <a:latin typeface="Bell MT" panose="02020503060305020303" pitchFamily="18" charset="0"/>
              </a:rPr>
              <a:t>He has contributed to constructivist accounts of studying science and technology through the approach of Social Construction Of Technology (SCOT).</a:t>
            </a:r>
          </a:p>
          <a:p>
            <a:pPr algn="just"/>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p:txBody>
      </p:sp>
    </p:spTree>
    <p:extLst>
      <p:ext uri="{BB962C8B-B14F-4D97-AF65-F5344CB8AC3E}">
        <p14:creationId xmlns:p14="http://schemas.microsoft.com/office/powerpoint/2010/main" val="1769311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pPr algn="just"/>
            <a:r>
              <a:rPr lang="en-GB" sz="2400" dirty="0">
                <a:latin typeface="Bell MT" panose="02020503060305020303" pitchFamily="18" charset="0"/>
              </a:rPr>
              <a:t>The Social Construction Of Technology (SCOT) according to </a:t>
            </a:r>
            <a:r>
              <a:rPr lang="en-GB" sz="2400" dirty="0" err="1">
                <a:latin typeface="Bell MT" panose="02020503060305020303" pitchFamily="18" charset="0"/>
              </a:rPr>
              <a:t>Bijker</a:t>
            </a:r>
            <a:r>
              <a:rPr lang="en-GB" sz="2400" dirty="0">
                <a:latin typeface="Bell MT" panose="02020503060305020303" pitchFamily="18" charset="0"/>
              </a:rPr>
              <a:t> is one among other accounts of studying scientific facts and technical artefacts in the 1980s.</a:t>
            </a:r>
          </a:p>
          <a:p>
            <a:pPr algn="just"/>
            <a:r>
              <a:rPr lang="en-GB" sz="2400" dirty="0">
                <a:latin typeface="Bell MT" panose="02020503060305020303" pitchFamily="18" charset="0"/>
              </a:rPr>
              <a:t>Acc. to him, SCOT denotes two things:-</a:t>
            </a:r>
          </a:p>
          <a:p>
            <a:pPr marL="800100" lvl="2" indent="0" algn="just">
              <a:buNone/>
            </a:pPr>
            <a:r>
              <a:rPr lang="en-GB" sz="1600" dirty="0">
                <a:latin typeface="Bell MT" panose="02020503060305020303" pitchFamily="18" charset="0"/>
              </a:rPr>
              <a:t>1.) It is a research approach that studies technical change in the society both in the historical and contemporaneous studies.</a:t>
            </a:r>
          </a:p>
          <a:p>
            <a:pPr marL="800100" lvl="2" indent="0" algn="just">
              <a:buNone/>
            </a:pPr>
            <a:r>
              <a:rPr lang="en-GB" sz="1600" dirty="0">
                <a:latin typeface="Bell MT" panose="02020503060305020303" pitchFamily="18" charset="0"/>
              </a:rPr>
              <a:t>2.) It is a theory that studies development of technology and its relation to society.</a:t>
            </a:r>
          </a:p>
          <a:p>
            <a:pPr algn="just"/>
            <a:r>
              <a:rPr lang="en-GB" sz="2400" dirty="0">
                <a:latin typeface="Bell MT" panose="02020503060305020303" pitchFamily="18" charset="0"/>
              </a:rPr>
              <a:t>Berger and </a:t>
            </a:r>
            <a:r>
              <a:rPr lang="en-GB" sz="2400" dirty="0" err="1">
                <a:latin typeface="Bell MT" panose="02020503060305020303" pitchFamily="18" charset="0"/>
              </a:rPr>
              <a:t>Luckmann</a:t>
            </a:r>
            <a:r>
              <a:rPr lang="en-GB" sz="2400" dirty="0">
                <a:latin typeface="Bell MT" panose="02020503060305020303" pitchFamily="18" charset="0"/>
              </a:rPr>
              <a:t> (1966) used the term ‘social construction’ for the first time suggesting that reality is socially constructed and these social processes should be the object of sociology of knowledge.</a:t>
            </a:r>
          </a:p>
          <a:p>
            <a:pPr algn="just"/>
            <a:r>
              <a:rPr lang="en-GB" sz="2400" dirty="0">
                <a:latin typeface="Bell MT" panose="02020503060305020303" pitchFamily="18" charset="0"/>
              </a:rPr>
              <a:t>Acc. to </a:t>
            </a:r>
            <a:r>
              <a:rPr lang="en-GB" sz="2400" dirty="0" err="1">
                <a:latin typeface="Bell MT" panose="02020503060305020303" pitchFamily="18" charset="0"/>
              </a:rPr>
              <a:t>Bijker</a:t>
            </a:r>
            <a:r>
              <a:rPr lang="en-GB" sz="2400" dirty="0">
                <a:latin typeface="Bell MT" panose="02020503060305020303" pitchFamily="18" charset="0"/>
              </a:rPr>
              <a:t>, constructivist studies in science and technology come in wide variety. They are:-</a:t>
            </a:r>
          </a:p>
          <a:p>
            <a:pPr marL="400050" lvl="1" indent="0" algn="just">
              <a:buNone/>
            </a:pPr>
            <a:r>
              <a:rPr lang="en-GB" sz="2000" dirty="0">
                <a:latin typeface="Bell MT" panose="02020503060305020303" pitchFamily="18" charset="0"/>
              </a:rPr>
              <a:t>a.) Mild version – “stress the importance of including the social context when describing the context of science and technology” (p.88).</a:t>
            </a:r>
          </a:p>
          <a:p>
            <a:pPr marL="400050" lvl="1" indent="0" algn="just">
              <a:buNone/>
            </a:pPr>
            <a:r>
              <a:rPr lang="en-GB" sz="2000" dirty="0">
                <a:latin typeface="Bell MT" panose="02020503060305020303" pitchFamily="18" charset="0"/>
              </a:rPr>
              <a:t>b.) Radical version – argue that the truth of scientific statements and technical workings are constituted in social processes and can not be explained as just being derived from nature or as natural occurrences.</a:t>
            </a:r>
          </a:p>
          <a:p>
            <a:pPr algn="just"/>
            <a:endParaRPr lang="en-GB" sz="2400" dirty="0">
              <a:latin typeface="Bell MT" panose="02020503060305020303" pitchFamily="18" charset="0"/>
            </a:endParaRPr>
          </a:p>
          <a:p>
            <a:pPr algn="just"/>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p:txBody>
      </p:sp>
    </p:spTree>
    <p:extLst>
      <p:ext uri="{BB962C8B-B14F-4D97-AF65-F5344CB8AC3E}">
        <p14:creationId xmlns:p14="http://schemas.microsoft.com/office/powerpoint/2010/main" val="920136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r>
              <a:rPr lang="en-GB" sz="2400" dirty="0">
                <a:latin typeface="Bell MT" panose="02020503060305020303" pitchFamily="18" charset="0"/>
              </a:rPr>
              <a:t>Acc. to </a:t>
            </a:r>
            <a:r>
              <a:rPr lang="en-GB" sz="2400" dirty="0" err="1">
                <a:latin typeface="Bell MT" panose="02020503060305020303" pitchFamily="18" charset="0"/>
              </a:rPr>
              <a:t>Bijker</a:t>
            </a:r>
            <a:r>
              <a:rPr lang="en-GB" sz="2400" dirty="0">
                <a:latin typeface="Bell MT" panose="02020503060305020303" pitchFamily="18" charset="0"/>
              </a:rPr>
              <a:t>, SCOT emerged out of three distinct bodies of work:-</a:t>
            </a:r>
          </a:p>
          <a:p>
            <a:pPr marL="400050" lvl="1" indent="0" algn="just">
              <a:buNone/>
            </a:pPr>
            <a:r>
              <a:rPr lang="en-GB" sz="2000" dirty="0">
                <a:latin typeface="Bell MT" panose="02020503060305020303" pitchFamily="18" charset="0"/>
              </a:rPr>
              <a:t>1.)The science-technology-society (STS) movement         </a:t>
            </a:r>
          </a:p>
          <a:p>
            <a:pPr marL="400050" lvl="1" indent="0" algn="just">
              <a:buNone/>
            </a:pPr>
            <a:r>
              <a:rPr lang="en-GB" sz="2000" dirty="0">
                <a:latin typeface="Bell MT" panose="02020503060305020303" pitchFamily="18" charset="0"/>
              </a:rPr>
              <a:t>2.) The sociology of scientific knowledge(SSK)                  </a:t>
            </a:r>
          </a:p>
          <a:p>
            <a:pPr marL="400050" lvl="1" indent="0" algn="just">
              <a:buNone/>
            </a:pPr>
            <a:r>
              <a:rPr lang="en-GB" sz="2000" dirty="0">
                <a:latin typeface="Bell MT" panose="02020503060305020303" pitchFamily="18" charset="0"/>
              </a:rPr>
              <a:t>3.) History of technology                                                  </a:t>
            </a:r>
          </a:p>
          <a:p>
            <a:pPr marL="0" indent="0" algn="just">
              <a:buNone/>
            </a:pPr>
            <a:endParaRPr lang="en-GB" sz="2400" dirty="0">
              <a:latin typeface="Bell MT" panose="02020503060305020303" pitchFamily="18" charset="0"/>
            </a:endParaRPr>
          </a:p>
          <a:p>
            <a:pPr algn="just"/>
            <a:r>
              <a:rPr lang="en-GB" sz="2400" dirty="0">
                <a:latin typeface="Bell MT" panose="02020503060305020303" pitchFamily="18" charset="0"/>
              </a:rPr>
              <a:t> STS movement began in 1970s in the Netherlands, Scandinavia, the United Kingdom and the United States. It was mostly targeted at Universities and secondary schools where issues of scientists’ social responsibilities, risk of nuclear energy, environmental pollution were discussed.</a:t>
            </a:r>
          </a:p>
          <a:p>
            <a:pPr algn="just"/>
            <a:r>
              <a:rPr lang="en-GB" sz="2400" dirty="0">
                <a:latin typeface="Bell MT" panose="02020503060305020303" pitchFamily="18" charset="0"/>
              </a:rPr>
              <a:t>SSK began in late1970s in UK building up on works from sociology of knowledge, philosophy of science and sociology of science.</a:t>
            </a:r>
          </a:p>
          <a:p>
            <a:pPr algn="just"/>
            <a:endParaRPr lang="en-GB" sz="2400" dirty="0">
              <a:latin typeface="Bell MT" panose="02020503060305020303" pitchFamily="18" charset="0"/>
            </a:endParaRPr>
          </a:p>
          <a:p>
            <a:pPr algn="just"/>
            <a:endParaRPr lang="en-GB" sz="2400" dirty="0">
              <a:latin typeface="Bell MT" panose="02020503060305020303" pitchFamily="18" charset="0"/>
            </a:endParaRPr>
          </a:p>
        </p:txBody>
      </p:sp>
      <p:sp>
        <p:nvSpPr>
          <p:cNvPr id="2" name="Right Brace 1"/>
          <p:cNvSpPr/>
          <p:nvPr/>
        </p:nvSpPr>
        <p:spPr>
          <a:xfrm>
            <a:off x="6324600" y="1371600"/>
            <a:ext cx="457200" cy="76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Tree>
    <p:extLst>
      <p:ext uri="{BB962C8B-B14F-4D97-AF65-F5344CB8AC3E}">
        <p14:creationId xmlns:p14="http://schemas.microsoft.com/office/powerpoint/2010/main" val="2806190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pPr algn="just"/>
            <a:r>
              <a:rPr lang="en-GB" sz="2400" dirty="0">
                <a:latin typeface="Bell MT" panose="02020503060305020303" pitchFamily="18" charset="0"/>
              </a:rPr>
              <a:t>The history of technology began mostly in US where scholars began to raise more theoretical and sociologically relevant questions.</a:t>
            </a:r>
          </a:p>
          <a:p>
            <a:pPr algn="just"/>
            <a:r>
              <a:rPr lang="en-GB" sz="2400" dirty="0">
                <a:latin typeface="Bell MT" panose="02020503060305020303" pitchFamily="18" charset="0"/>
              </a:rPr>
              <a:t>Acc. to </a:t>
            </a:r>
            <a:r>
              <a:rPr lang="en-GB" sz="2400" dirty="0" err="1">
                <a:latin typeface="Bell MT" panose="02020503060305020303" pitchFamily="18" charset="0"/>
              </a:rPr>
              <a:t>Bijker</a:t>
            </a:r>
            <a:r>
              <a:rPr lang="en-GB" sz="2400" dirty="0">
                <a:latin typeface="Bell MT" panose="02020503060305020303" pitchFamily="18" charset="0"/>
              </a:rPr>
              <a:t>, the starting point of SCOT was in 1984 when scholars from these three tradition attended an international conference in the Netherlands. </a:t>
            </a:r>
          </a:p>
          <a:p>
            <a:pPr algn="just"/>
            <a:r>
              <a:rPr lang="en-GB" sz="2400" dirty="0">
                <a:latin typeface="Bell MT" panose="02020503060305020303" pitchFamily="18" charset="0"/>
              </a:rPr>
              <a:t>The volume from that conference was published as a book edited by </a:t>
            </a:r>
            <a:r>
              <a:rPr lang="en-GB" sz="2400" dirty="0" err="1">
                <a:latin typeface="Bell MT" panose="02020503060305020303" pitchFamily="18" charset="0"/>
              </a:rPr>
              <a:t>Bijker</a:t>
            </a:r>
            <a:r>
              <a:rPr lang="en-GB" sz="2400" dirty="0">
                <a:latin typeface="Bell MT" panose="02020503060305020303" pitchFamily="18" charset="0"/>
              </a:rPr>
              <a:t>, Hughes, and Pinch (1987) “The Social Construction of Technological Systems: New Directions in the Sociology and History of Technology”.</a:t>
            </a:r>
          </a:p>
          <a:p>
            <a:pPr algn="just"/>
            <a:r>
              <a:rPr lang="en-GB" sz="2400" dirty="0">
                <a:latin typeface="Bell MT" panose="02020503060305020303" pitchFamily="18" charset="0"/>
              </a:rPr>
              <a:t>Acc. to </a:t>
            </a:r>
            <a:r>
              <a:rPr lang="en-GB" sz="2400" dirty="0" err="1">
                <a:latin typeface="Bell MT" panose="02020503060305020303" pitchFamily="18" charset="0"/>
              </a:rPr>
              <a:t>Bijker</a:t>
            </a:r>
            <a:r>
              <a:rPr lang="en-GB" sz="2400" dirty="0">
                <a:latin typeface="Bell MT" panose="02020503060305020303" pitchFamily="18" charset="0"/>
              </a:rPr>
              <a:t>, SCOT started as a criticism to the technological determinism (technology determines everything). </a:t>
            </a:r>
          </a:p>
          <a:p>
            <a:pPr algn="just"/>
            <a:r>
              <a:rPr lang="en-GB" sz="2400" dirty="0">
                <a:latin typeface="Bell MT" panose="02020503060305020303" pitchFamily="18" charset="0"/>
              </a:rPr>
              <a:t>Acc. to </a:t>
            </a:r>
            <a:r>
              <a:rPr lang="en-GB" sz="2400" dirty="0" err="1">
                <a:latin typeface="Bell MT" panose="02020503060305020303" pitchFamily="18" charset="0"/>
              </a:rPr>
              <a:t>Bijker</a:t>
            </a:r>
            <a:r>
              <a:rPr lang="en-GB" sz="2400" dirty="0">
                <a:latin typeface="Bell MT" panose="02020503060305020303" pitchFamily="18" charset="0"/>
              </a:rPr>
              <a:t>, technological determinism comprised of ideas that:-</a:t>
            </a:r>
          </a:p>
          <a:p>
            <a:pPr marL="400050" lvl="1" indent="0" algn="just">
              <a:buNone/>
            </a:pPr>
            <a:r>
              <a:rPr lang="en-GB" sz="2000" dirty="0">
                <a:latin typeface="Bell MT" panose="02020503060305020303" pitchFamily="18" charset="0"/>
              </a:rPr>
              <a:t>a.) technology develops autonomously without any relation to society or societal influence. </a:t>
            </a:r>
          </a:p>
          <a:p>
            <a:pPr marL="400050" lvl="1" indent="0" algn="just">
              <a:buNone/>
            </a:pPr>
            <a:r>
              <a:rPr lang="en-GB" sz="2000" dirty="0">
                <a:latin typeface="Bell MT" panose="02020503060305020303" pitchFamily="18" charset="0"/>
              </a:rPr>
              <a:t>b.) technology determines to a great extent societal development.</a:t>
            </a: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p:txBody>
      </p:sp>
    </p:spTree>
    <p:extLst>
      <p:ext uri="{BB962C8B-B14F-4D97-AF65-F5344CB8AC3E}">
        <p14:creationId xmlns:p14="http://schemas.microsoft.com/office/powerpoint/2010/main" val="3493888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pPr algn="just"/>
            <a:r>
              <a:rPr lang="en-GB" sz="2400" dirty="0">
                <a:latin typeface="Bell MT" panose="02020503060305020303" pitchFamily="18" charset="0"/>
              </a:rPr>
              <a:t>Acc. to </a:t>
            </a:r>
            <a:r>
              <a:rPr lang="en-GB" sz="2400" dirty="0" err="1">
                <a:latin typeface="Bell MT" panose="02020503060305020303" pitchFamily="18" charset="0"/>
              </a:rPr>
              <a:t>Bijker</a:t>
            </a:r>
            <a:r>
              <a:rPr lang="en-GB" sz="2400" dirty="0">
                <a:latin typeface="Bell MT" panose="02020503060305020303" pitchFamily="18" charset="0"/>
              </a:rPr>
              <a:t>, technological determinism leads to only one dimensional view of technology development where social and political intervention in technological development are seen as impossible.</a:t>
            </a:r>
          </a:p>
          <a:p>
            <a:pPr algn="just"/>
            <a:r>
              <a:rPr lang="en-GB" sz="2400" dirty="0">
                <a:latin typeface="Bell MT" panose="02020503060305020303" pitchFamily="18" charset="0"/>
              </a:rPr>
              <a:t>Acc. to </a:t>
            </a:r>
            <a:r>
              <a:rPr lang="en-GB" sz="2400" dirty="0" err="1">
                <a:latin typeface="Bell MT" panose="02020503060305020303" pitchFamily="18" charset="0"/>
              </a:rPr>
              <a:t>Bijker</a:t>
            </a:r>
            <a:r>
              <a:rPr lang="en-GB" sz="2400" dirty="0">
                <a:latin typeface="Bell MT" panose="02020503060305020303" pitchFamily="18" charset="0"/>
              </a:rPr>
              <a:t>, this view could only be criticised and wronged by bringing in social factors as shaping technological development.</a:t>
            </a:r>
          </a:p>
          <a:p>
            <a:pPr algn="just"/>
            <a:r>
              <a:rPr lang="en-GB" sz="2400" dirty="0">
                <a:latin typeface="Bell MT" panose="02020503060305020303" pitchFamily="18" charset="0"/>
              </a:rPr>
              <a:t>Acc. to </a:t>
            </a:r>
            <a:r>
              <a:rPr lang="en-GB" sz="2400" dirty="0" err="1">
                <a:latin typeface="Bell MT" panose="02020503060305020303" pitchFamily="18" charset="0"/>
              </a:rPr>
              <a:t>Bijker</a:t>
            </a:r>
            <a:r>
              <a:rPr lang="en-GB" sz="2400" dirty="0">
                <a:latin typeface="Bell MT" panose="02020503060305020303" pitchFamily="18" charset="0"/>
              </a:rPr>
              <a:t>, initially the unit of analysis through SCOT was a single technical artefact then the field also included sociotechnical ensemble.</a:t>
            </a:r>
          </a:p>
          <a:p>
            <a:pPr algn="just"/>
            <a:r>
              <a:rPr lang="en-GB" sz="2400" dirty="0">
                <a:latin typeface="Bell MT" panose="02020503060305020303" pitchFamily="18" charset="0"/>
              </a:rPr>
              <a:t>Acc. to </a:t>
            </a:r>
            <a:r>
              <a:rPr lang="en-GB" sz="2400" dirty="0" err="1">
                <a:latin typeface="Bell MT" panose="02020503060305020303" pitchFamily="18" charset="0"/>
              </a:rPr>
              <a:t>Bijker</a:t>
            </a:r>
            <a:r>
              <a:rPr lang="en-GB" sz="2400" dirty="0">
                <a:latin typeface="Bell MT" panose="02020503060305020303" pitchFamily="18" charset="0"/>
              </a:rPr>
              <a:t>, SCOT can be used to study technology in society by following three consecutive steps:-</a:t>
            </a:r>
          </a:p>
          <a:p>
            <a:pPr marL="857250" lvl="1" indent="-457200" algn="just">
              <a:buFont typeface="+mj-lt"/>
              <a:buAutoNum type="arabicPeriod"/>
            </a:pPr>
            <a:r>
              <a:rPr lang="en-GB" sz="2000" b="1" u="sng" dirty="0">
                <a:latin typeface="Bell MT" panose="02020503060305020303" pitchFamily="18" charset="0"/>
              </a:rPr>
              <a:t>Identify relevant social groups and their interpretative flexibilities</a:t>
            </a:r>
            <a:r>
              <a:rPr lang="en-GB" sz="2000" dirty="0">
                <a:latin typeface="Bell MT" panose="02020503060305020303" pitchFamily="18" charset="0"/>
              </a:rPr>
              <a:t>:-</a:t>
            </a:r>
          </a:p>
          <a:p>
            <a:pPr marL="0" indent="0" algn="just">
              <a:buNone/>
            </a:pPr>
            <a:r>
              <a:rPr lang="en-GB" sz="2000" dirty="0">
                <a:latin typeface="Bell MT" panose="02020503060305020303" pitchFamily="18" charset="0"/>
              </a:rPr>
              <a:t>Acc. to </a:t>
            </a:r>
            <a:r>
              <a:rPr lang="en-GB" sz="2000" dirty="0" err="1">
                <a:latin typeface="Bell MT" panose="02020503060305020303" pitchFamily="18" charset="0"/>
              </a:rPr>
              <a:t>Bijker</a:t>
            </a:r>
            <a:r>
              <a:rPr lang="en-GB" sz="2000" dirty="0">
                <a:latin typeface="Bell MT" panose="02020503060305020303" pitchFamily="18" charset="0"/>
              </a:rPr>
              <a:t>, an artefact can be described through a relevant social group. A group becomes socially relevant if only it contributes in describing the artefact.</a:t>
            </a:r>
          </a:p>
          <a:p>
            <a:pPr marL="400050" lvl="1" indent="0" algn="just">
              <a:buNone/>
            </a:pPr>
            <a:r>
              <a:rPr lang="en-GB" sz="1600" dirty="0">
                <a:latin typeface="Bell MT" panose="02020503060305020303" pitchFamily="18" charset="0"/>
              </a:rPr>
              <a:t>For example: If one is studying a bicycle (artefact) then the relevant social groups are bicycle producers (who give production meaning to the bicycle), users (who provide its usefulness or uselessness), anti-cyclist (who view bicycle different from the other two groups), etc.</a:t>
            </a:r>
          </a:p>
          <a:p>
            <a:pPr marL="0" indent="0" algn="just">
              <a:buNone/>
            </a:pPr>
            <a:r>
              <a:rPr lang="en-GB" sz="2000" dirty="0">
                <a:latin typeface="Bell MT" panose="02020503060305020303" pitchFamily="18" charset="0"/>
              </a:rPr>
              <a:t>These descriptions and meaning given to the artefact produces different meanings and interpretation of the same bicycle. These accounts taken together provides ‘interpretative flexibility’ to the researcher where the same artefact resembles as if many artefacts.</a:t>
            </a:r>
          </a:p>
        </p:txBody>
      </p:sp>
    </p:spTree>
    <p:extLst>
      <p:ext uri="{BB962C8B-B14F-4D97-AF65-F5344CB8AC3E}">
        <p14:creationId xmlns:p14="http://schemas.microsoft.com/office/powerpoint/2010/main" val="2420822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324600"/>
          </a:xfrm>
        </p:spPr>
        <p:txBody>
          <a:bodyPr>
            <a:normAutofit fontScale="92500" lnSpcReduction="10000"/>
          </a:bodyPr>
          <a:lstStyle/>
          <a:p>
            <a:pPr algn="just"/>
            <a:r>
              <a:rPr lang="en-GB" sz="2400" dirty="0" err="1">
                <a:latin typeface="Bell MT" panose="02020503060305020303" pitchFamily="18" charset="0"/>
              </a:rPr>
              <a:t>Bijker</a:t>
            </a:r>
            <a:r>
              <a:rPr lang="en-GB" sz="2400" dirty="0">
                <a:latin typeface="Bell MT" panose="02020503060305020303" pitchFamily="18" charset="0"/>
              </a:rPr>
              <a:t>, studied evolution of bicycles in 1987 and gives an example of interpretative flexibility. </a:t>
            </a:r>
          </a:p>
          <a:p>
            <a:pPr algn="just"/>
            <a:r>
              <a:rPr lang="en-GB" sz="2400" dirty="0">
                <a:latin typeface="Bell MT" panose="02020503060305020303" pitchFamily="18" charset="0"/>
              </a:rPr>
              <a:t>Acc. to him, in 1870s the ordinary bicycle was viewed by women cyclist as unsafe machines (as it entangled their skirts while riding them), whereas for ordinary users (male) it was a macho machine (as riding it was difficult and seen as a status of bravery and to impress women).</a:t>
            </a: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ctr">
              <a:buNone/>
            </a:pPr>
            <a:r>
              <a:rPr lang="en-GB" sz="1100" dirty="0">
                <a:latin typeface="Bell MT" panose="02020503060305020303" pitchFamily="18" charset="0"/>
              </a:rPr>
              <a:t>Picture 1: Source : </a:t>
            </a:r>
            <a:r>
              <a:rPr lang="en-GB" sz="1100" dirty="0">
                <a:latin typeface="Bell MT" panose="02020503060305020303" pitchFamily="18" charset="0"/>
                <a:hlinkClick r:id="rId2"/>
              </a:rPr>
              <a:t>https://i.pinimg.com/originals/7e/31/93/7e319356549d95d0190f09ecdfee237e.jpg</a:t>
            </a:r>
            <a:r>
              <a:rPr lang="en-GB" sz="1100" dirty="0">
                <a:latin typeface="Bell MT" panose="02020503060305020303" pitchFamily="18" charset="0"/>
              </a:rPr>
              <a:t> accessed on 10th August 2017.</a:t>
            </a:r>
          </a:p>
          <a:p>
            <a:pPr marL="0" indent="0" algn="just">
              <a:buNone/>
            </a:pPr>
            <a:r>
              <a:rPr lang="en-GB" sz="2200" dirty="0">
                <a:latin typeface="Bell MT" panose="02020503060305020303" pitchFamily="18" charset="0"/>
              </a:rPr>
              <a:t>The Picture 1 represents the bicycle in 1870s where the front tyre was much bigger than the back tyre which required strength to hop on the bicycle and ride it. </a:t>
            </a:r>
          </a:p>
        </p:txBody>
      </p:sp>
      <p:pic>
        <p:nvPicPr>
          <p:cNvPr id="4" name="Picture 3" descr="https://i.pinimg.com/originals/7e/31/93/7e319356549d95d0190f09ecdfee237e.jpg"/>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819400"/>
            <a:ext cx="6934200" cy="2743200"/>
          </a:xfrm>
          <a:prstGeom prst="rect">
            <a:avLst/>
          </a:prstGeom>
          <a:noFill/>
          <a:ln>
            <a:noFill/>
          </a:ln>
        </p:spPr>
      </p:pic>
    </p:spTree>
    <p:extLst>
      <p:ext uri="{BB962C8B-B14F-4D97-AF65-F5344CB8AC3E}">
        <p14:creationId xmlns:p14="http://schemas.microsoft.com/office/powerpoint/2010/main" val="1978745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668963"/>
          </a:xfrm>
        </p:spPr>
        <p:txBody>
          <a:bodyPr>
            <a:normAutofit/>
          </a:bodyPr>
          <a:lstStyle/>
          <a:p>
            <a:pPr algn="just"/>
            <a:r>
              <a:rPr lang="en-GB" sz="2400" dirty="0">
                <a:latin typeface="Bell MT" panose="02020503060305020303" pitchFamily="18" charset="0"/>
              </a:rPr>
              <a:t>Acc. to </a:t>
            </a:r>
            <a:r>
              <a:rPr lang="en-GB" sz="2400" dirty="0" err="1">
                <a:latin typeface="Bell MT" panose="02020503060305020303" pitchFamily="18" charset="0"/>
              </a:rPr>
              <a:t>Bijker</a:t>
            </a:r>
            <a:r>
              <a:rPr lang="en-GB" sz="2400" dirty="0">
                <a:latin typeface="Bell MT" panose="02020503060305020303" pitchFamily="18" charset="0"/>
              </a:rPr>
              <a:t>, the second step to study technology is by:-</a:t>
            </a:r>
          </a:p>
          <a:p>
            <a:pPr marL="0" indent="0" algn="just">
              <a:buNone/>
            </a:pPr>
            <a:r>
              <a:rPr lang="en-GB" sz="2400" dirty="0">
                <a:latin typeface="Bell MT" panose="02020503060305020303" pitchFamily="18" charset="0"/>
              </a:rPr>
              <a:t>     </a:t>
            </a:r>
            <a:r>
              <a:rPr lang="en-GB" sz="2000" dirty="0">
                <a:latin typeface="Bell MT" panose="02020503060305020303" pitchFamily="18" charset="0"/>
              </a:rPr>
              <a:t>2. </a:t>
            </a:r>
            <a:r>
              <a:rPr lang="en-GB" sz="2000" b="1" u="sng" dirty="0">
                <a:latin typeface="Bell MT" panose="02020503060305020303" pitchFamily="18" charset="0"/>
              </a:rPr>
              <a:t>Identifying how the interpretative flexibility diminishes-</a:t>
            </a:r>
            <a:r>
              <a:rPr lang="en-GB" sz="2000" dirty="0">
                <a:latin typeface="Bell MT" panose="02020503060305020303" pitchFamily="18" charset="0"/>
              </a:rPr>
              <a:t> </a:t>
            </a:r>
          </a:p>
          <a:p>
            <a:pPr marL="0" indent="0" algn="just">
              <a:buNone/>
            </a:pPr>
            <a:r>
              <a:rPr lang="en-GB" sz="2000" dirty="0">
                <a:latin typeface="Bell MT" panose="02020503060305020303" pitchFamily="18" charset="0"/>
              </a:rPr>
              <a:t>Acc. to </a:t>
            </a:r>
            <a:r>
              <a:rPr lang="en-GB" sz="2000" dirty="0" err="1">
                <a:latin typeface="Bell MT" panose="02020503060305020303" pitchFamily="18" charset="0"/>
              </a:rPr>
              <a:t>Bijker</a:t>
            </a:r>
            <a:r>
              <a:rPr lang="en-GB" sz="2000" dirty="0">
                <a:latin typeface="Bell MT" panose="02020503060305020303" pitchFamily="18" charset="0"/>
              </a:rPr>
              <a:t>, when relevant social groups describe the artefact they bring in different interpretations to the artefact. These different interpretations point to different problems with the artefact. The </a:t>
            </a:r>
            <a:r>
              <a:rPr lang="en-GB" sz="2000" u="sng" dirty="0">
                <a:latin typeface="Bell MT" panose="02020503060305020303" pitchFamily="18" charset="0"/>
              </a:rPr>
              <a:t>stabilisation</a:t>
            </a:r>
            <a:r>
              <a:rPr lang="en-GB" sz="2000" dirty="0">
                <a:latin typeface="Bell MT" panose="02020503060305020303" pitchFamily="18" charset="0"/>
              </a:rPr>
              <a:t> of these problems bring in </a:t>
            </a:r>
            <a:r>
              <a:rPr lang="en-GB" sz="2000" u="sng" dirty="0">
                <a:latin typeface="Bell MT" panose="02020503060305020303" pitchFamily="18" charset="0"/>
              </a:rPr>
              <a:t>closure</a:t>
            </a:r>
            <a:r>
              <a:rPr lang="en-GB" sz="2000" dirty="0">
                <a:latin typeface="Bell MT" panose="02020503060305020303" pitchFamily="18" charset="0"/>
              </a:rPr>
              <a:t> in the debate about the artefact. Acc. to </a:t>
            </a:r>
            <a:r>
              <a:rPr lang="en-GB" sz="2000" dirty="0" err="1">
                <a:latin typeface="Bell MT" panose="02020503060305020303" pitchFamily="18" charset="0"/>
              </a:rPr>
              <a:t>Bijker</a:t>
            </a:r>
            <a:r>
              <a:rPr lang="en-GB" sz="2000" dirty="0">
                <a:latin typeface="Bell MT" panose="02020503060305020303" pitchFamily="18" charset="0"/>
              </a:rPr>
              <a:t>, these two concepts are meant to bring in the process of social construction in the different line of development of the artefact.</a:t>
            </a:r>
          </a:p>
          <a:p>
            <a:pPr marL="400050" lvl="1" indent="0" algn="just">
              <a:buNone/>
            </a:pPr>
            <a:endParaRPr lang="en-GB" sz="1600" dirty="0">
              <a:latin typeface="Bell MT" panose="02020503060305020303" pitchFamily="18" charset="0"/>
            </a:endParaRPr>
          </a:p>
          <a:p>
            <a:pPr marL="400050" lvl="1" indent="0" algn="just">
              <a:buNone/>
            </a:pPr>
            <a:r>
              <a:rPr lang="en-GB" sz="1600" dirty="0">
                <a:latin typeface="Bell MT" panose="02020503060305020303" pitchFamily="18" charset="0"/>
              </a:rPr>
              <a:t>For example: </a:t>
            </a:r>
            <a:r>
              <a:rPr lang="en-GB" sz="1600" dirty="0" err="1">
                <a:latin typeface="Bell MT" panose="02020503060305020303" pitchFamily="18" charset="0"/>
              </a:rPr>
              <a:t>Bijker</a:t>
            </a:r>
            <a:r>
              <a:rPr lang="en-GB" sz="1600" dirty="0">
                <a:latin typeface="Bell MT" panose="02020503060305020303" pitchFamily="18" charset="0"/>
              </a:rPr>
              <a:t> showed in his study of bicycle how elderly men and women did not regard the bicycle of 1870s as safe to ride. These interpretation gave rise to “lowering of the front wheel, moving back the saddle and giving the front fork a less upright position” (Pinch and </a:t>
            </a:r>
            <a:r>
              <a:rPr lang="en-GB" sz="1600" dirty="0" err="1">
                <a:latin typeface="Bell MT" panose="02020503060305020303" pitchFamily="18" charset="0"/>
              </a:rPr>
              <a:t>Bijker</a:t>
            </a:r>
            <a:r>
              <a:rPr lang="en-GB" sz="1600" dirty="0">
                <a:latin typeface="Bell MT" panose="02020503060305020303" pitchFamily="18" charset="0"/>
              </a:rPr>
              <a:t>, 1989: 43).</a:t>
            </a:r>
          </a:p>
          <a:p>
            <a:pPr marL="0" indent="0" algn="just">
              <a:buNone/>
            </a:pPr>
            <a:endParaRPr lang="en-GB" sz="2000" dirty="0">
              <a:latin typeface="Bell MT" panose="02020503060305020303" pitchFamily="18" charset="0"/>
            </a:endParaRPr>
          </a:p>
          <a:p>
            <a:pPr marL="0" indent="0" algn="just">
              <a:buNone/>
            </a:pPr>
            <a:r>
              <a:rPr lang="en-GB" sz="2000" dirty="0">
                <a:latin typeface="Bell MT" panose="02020503060305020303" pitchFamily="18" charset="0"/>
              </a:rPr>
              <a:t>The relation between one social group and the perceived problem gives rise to different solutions to that problem. Closure is brought when solution to the problem is materialised for that same group.</a:t>
            </a:r>
          </a:p>
          <a:p>
            <a:pPr marL="0" indent="0" algn="just">
              <a:buNone/>
            </a:pPr>
            <a:endParaRPr lang="en-GB" sz="2000" dirty="0">
              <a:latin typeface="Bell MT" panose="02020503060305020303" pitchFamily="18" charset="0"/>
            </a:endParaRPr>
          </a:p>
          <a:p>
            <a:pPr marL="0" indent="0" algn="just">
              <a:buNone/>
            </a:pPr>
            <a:endParaRPr lang="en-GB" sz="2000" dirty="0">
              <a:latin typeface="Bell MT" panose="02020503060305020303" pitchFamily="18" charset="0"/>
            </a:endParaRPr>
          </a:p>
        </p:txBody>
      </p:sp>
    </p:spTree>
    <p:extLst>
      <p:ext uri="{BB962C8B-B14F-4D97-AF65-F5344CB8AC3E}">
        <p14:creationId xmlns:p14="http://schemas.microsoft.com/office/powerpoint/2010/main" val="3668396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1.bp.blogspot.com/-Uzt1WydiUko/Vbuyphki43I/AAAAAAAARrI/wgeXtiloj3M/s1600/front%2Blawson%2Bback%2Brudge.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533400"/>
            <a:ext cx="7924800" cy="4714964"/>
          </a:xfrm>
          <a:prstGeom prst="rect">
            <a:avLst/>
          </a:prstGeom>
          <a:noFill/>
          <a:ln>
            <a:noFill/>
          </a:ln>
        </p:spPr>
      </p:pic>
      <p:sp>
        <p:nvSpPr>
          <p:cNvPr id="2" name="Rectangle 1"/>
          <p:cNvSpPr/>
          <p:nvPr/>
        </p:nvSpPr>
        <p:spPr>
          <a:xfrm>
            <a:off x="685800" y="4648200"/>
            <a:ext cx="8305800" cy="2185214"/>
          </a:xfrm>
          <a:prstGeom prst="rect">
            <a:avLst/>
          </a:prstGeom>
        </p:spPr>
        <p:txBody>
          <a:bodyPr wrap="square">
            <a:spAutoFit/>
          </a:bodyPr>
          <a:lstStyle/>
          <a:p>
            <a:pPr algn="just"/>
            <a:endParaRPr lang="en-GB" i="1" dirty="0">
              <a:latin typeface="Bell MT" panose="02020503060305020303" pitchFamily="18" charset="0"/>
            </a:endParaRPr>
          </a:p>
          <a:p>
            <a:pPr algn="just"/>
            <a:endParaRPr lang="en-GB" i="1" dirty="0">
              <a:latin typeface="Bell MT" panose="02020503060305020303" pitchFamily="18" charset="0"/>
            </a:endParaRPr>
          </a:p>
          <a:p>
            <a:pPr algn="just"/>
            <a:endParaRPr lang="en-GB" i="1" dirty="0">
              <a:latin typeface="Bell MT" panose="02020503060305020303" pitchFamily="18" charset="0"/>
            </a:endParaRPr>
          </a:p>
          <a:p>
            <a:pPr algn="just"/>
            <a:r>
              <a:rPr lang="en-GB" dirty="0">
                <a:latin typeface="Bell MT" panose="02020503060305020303" pitchFamily="18" charset="0"/>
              </a:rPr>
              <a:t>Picture 2- This picture represents the bicycle with lower front wheel (in the front) and the bicycle of 1870s (in the back).</a:t>
            </a:r>
          </a:p>
          <a:p>
            <a:pPr algn="just"/>
            <a:endParaRPr lang="en-GB" dirty="0">
              <a:latin typeface="Bell MT" panose="02020503060305020303" pitchFamily="18" charset="0"/>
            </a:endParaRPr>
          </a:p>
          <a:p>
            <a:pPr algn="just"/>
            <a:r>
              <a:rPr lang="en-GB" sz="1400" i="1" dirty="0" err="1">
                <a:latin typeface="Bell MT" panose="02020503060305020303" pitchFamily="18" charset="0"/>
              </a:rPr>
              <a:t>Source:</a:t>
            </a:r>
            <a:r>
              <a:rPr lang="en-GB" sz="1400" i="1" dirty="0" err="1">
                <a:latin typeface="Bell MT" panose="02020503060305020303" pitchFamily="18" charset="0"/>
                <a:hlinkClick r:id="rId3"/>
              </a:rPr>
              <a:t>http</a:t>
            </a:r>
            <a:r>
              <a:rPr lang="en-GB" sz="1400" i="1" dirty="0">
                <a:latin typeface="Bell MT" panose="02020503060305020303" pitchFamily="18" charset="0"/>
                <a:hlinkClick r:id="rId3"/>
              </a:rPr>
              <a:t>://1.bp.blogspot.com/Uzt1WydiUko/Vbuyphki43I/</a:t>
            </a:r>
            <a:r>
              <a:rPr lang="en-GB" sz="1400" i="1" dirty="0" err="1">
                <a:latin typeface="Bell MT" panose="02020503060305020303" pitchFamily="18" charset="0"/>
                <a:hlinkClick r:id="rId3"/>
              </a:rPr>
              <a:t>AAAAAAAARrI</a:t>
            </a:r>
            <a:r>
              <a:rPr lang="en-GB" sz="1400" i="1" dirty="0">
                <a:latin typeface="Bell MT" panose="02020503060305020303" pitchFamily="18" charset="0"/>
                <a:hlinkClick r:id="rId3"/>
              </a:rPr>
              <a:t>/wgeXtiloj3M/s1600/front%2Blawson%2Bback%2Brudge.jpg</a:t>
            </a:r>
            <a:r>
              <a:rPr lang="en-GB" sz="1400" i="1" dirty="0">
                <a:latin typeface="Bell MT" panose="02020503060305020303" pitchFamily="18" charset="0"/>
              </a:rPr>
              <a:t> accessed on 10</a:t>
            </a:r>
            <a:r>
              <a:rPr lang="en-GB" sz="1400" i="1" baseline="30000" dirty="0">
                <a:latin typeface="Bell MT" panose="02020503060305020303" pitchFamily="18" charset="0"/>
              </a:rPr>
              <a:t>th</a:t>
            </a:r>
            <a:r>
              <a:rPr lang="en-GB" sz="1400" i="1" dirty="0">
                <a:latin typeface="Bell MT" panose="02020503060305020303" pitchFamily="18" charset="0"/>
              </a:rPr>
              <a:t> August 2017.</a:t>
            </a:r>
          </a:p>
        </p:txBody>
      </p:sp>
    </p:spTree>
    <p:extLst>
      <p:ext uri="{BB962C8B-B14F-4D97-AF65-F5344CB8AC3E}">
        <p14:creationId xmlns:p14="http://schemas.microsoft.com/office/powerpoint/2010/main" val="4162089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935</TotalTime>
  <Words>1616</Words>
  <Application>Microsoft Office PowerPoint</Application>
  <PresentationFormat>On-screen Show (4:3)</PresentationFormat>
  <Paragraphs>81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Bell MT</vt:lpstr>
      <vt:lpstr>Calibri</vt:lpstr>
      <vt:lpstr>Office Theme</vt:lpstr>
      <vt:lpstr>Social Construction of Technology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Wageningen UR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Construction of Technology</dc:title>
  <dc:creator>Patnaik, Archana</dc:creator>
  <cp:lastModifiedBy>ARCHANA PATNAIK</cp:lastModifiedBy>
  <cp:revision>87</cp:revision>
  <dcterms:created xsi:type="dcterms:W3CDTF">2017-08-13T04:03:29Z</dcterms:created>
  <dcterms:modified xsi:type="dcterms:W3CDTF">2021-03-30T01:30:08Z</dcterms:modified>
</cp:coreProperties>
</file>