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1EAD6A-1E43-4CF9-BD7A-B2078506F36A}">
  <a:tblStyle styleId="{A71EAD6A-1E43-4CF9-BD7A-B2078506F3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634EAD8-81E0-41C9-BF59-A5CDFE557C2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italic.fntdata"/><Relationship Id="rId6" Type="http://schemas.openxmlformats.org/officeDocument/2006/relationships/notesMaster" Target="notesMasters/notesMaster1.xml"/><Relationship Id="rId18"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11860857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1186085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1186085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1186085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Prakrati </a:t>
            </a:r>
            <a:endParaRPr/>
          </a:p>
          <a:p>
            <a:pPr indent="0" lvl="0" marL="0" rtl="0" algn="l">
              <a:spcBef>
                <a:spcPts val="0"/>
              </a:spcBef>
              <a:spcAft>
                <a:spcPts val="0"/>
              </a:spcAft>
              <a:buNone/>
            </a:pPr>
            <a:r>
              <a:rPr lang="en"/>
              <a:t>Data Analytics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lnSpc>
                <a:spcPct val="120000"/>
              </a:lnSpc>
              <a:spcBef>
                <a:spcPts val="600"/>
              </a:spcBef>
              <a:spcAft>
                <a:spcPts val="0"/>
              </a:spcAft>
              <a:buClr>
                <a:schemeClr val="dk2"/>
              </a:buClr>
              <a:buSzPts val="1100"/>
              <a:buFont typeface="Arial"/>
              <a:buNone/>
            </a:pPr>
            <a:r>
              <a:rPr b="1" lang="en">
                <a:solidFill>
                  <a:srgbClr val="FFFFFF"/>
                </a:solidFill>
                <a:latin typeface="Raleway"/>
                <a:ea typeface="Raleway"/>
                <a:cs typeface="Raleway"/>
                <a:sym typeface="Raleway"/>
              </a:rPr>
              <a:t>Team Name - WAKANDA_FOR3V3R</a:t>
            </a:r>
            <a:endParaRPr b="1">
              <a:solidFill>
                <a:srgbClr val="FFFFFF"/>
              </a:solidFill>
              <a:latin typeface="Raleway"/>
              <a:ea typeface="Raleway"/>
              <a:cs typeface="Raleway"/>
              <a:sym typeface="Raleway"/>
            </a:endParaRPr>
          </a:p>
          <a:p>
            <a:pPr indent="0" lvl="0" marL="0" rtl="0" algn="l">
              <a:lnSpc>
                <a:spcPct val="120000"/>
              </a:lnSpc>
              <a:spcBef>
                <a:spcPts val="600"/>
              </a:spcBef>
              <a:spcAft>
                <a:spcPts val="0"/>
              </a:spcAft>
              <a:buClr>
                <a:schemeClr val="dk2"/>
              </a:buClr>
              <a:buSzPts val="1100"/>
              <a:buFont typeface="Arial"/>
              <a:buNone/>
            </a:pPr>
            <a:r>
              <a:rPr b="1" lang="en" sz="1200">
                <a:solidFill>
                  <a:srgbClr val="FFFFFF"/>
                </a:solidFill>
                <a:latin typeface="Raleway"/>
                <a:ea typeface="Raleway"/>
                <a:cs typeface="Raleway"/>
                <a:sym typeface="Raleway"/>
              </a:rPr>
              <a:t>Ayush Kumar                 9661179290	 17CS10007	IIT KHARAGPUR</a:t>
            </a:r>
            <a:endParaRPr b="1" sz="1200">
              <a:solidFill>
                <a:srgbClr val="FFFFFF"/>
              </a:solidFill>
              <a:latin typeface="Raleway"/>
              <a:ea typeface="Raleway"/>
              <a:cs typeface="Raleway"/>
              <a:sym typeface="Raleway"/>
            </a:endParaRPr>
          </a:p>
          <a:p>
            <a:pPr indent="0" lvl="0" marL="0" rtl="0" algn="l">
              <a:lnSpc>
                <a:spcPct val="120000"/>
              </a:lnSpc>
              <a:spcBef>
                <a:spcPts val="600"/>
              </a:spcBef>
              <a:spcAft>
                <a:spcPts val="0"/>
              </a:spcAft>
              <a:buClr>
                <a:schemeClr val="dk2"/>
              </a:buClr>
              <a:buSzPts val="1100"/>
              <a:buFont typeface="Arial"/>
              <a:buNone/>
            </a:pPr>
            <a:r>
              <a:rPr b="1" lang="en" sz="1200">
                <a:solidFill>
                  <a:srgbClr val="FFFFFF"/>
                </a:solidFill>
                <a:latin typeface="Raleway"/>
                <a:ea typeface="Raleway"/>
                <a:cs typeface="Raleway"/>
                <a:sym typeface="Raleway"/>
              </a:rPr>
              <a:t>Anshul Choudhary	      8918500798	 17CS10005	IIT KHARAGPUR</a:t>
            </a:r>
            <a:endParaRPr b="1" sz="1200">
              <a:solidFill>
                <a:srgbClr val="FFFFFF"/>
              </a:solidFill>
              <a:latin typeface="Raleway"/>
              <a:ea typeface="Raleway"/>
              <a:cs typeface="Raleway"/>
              <a:sym typeface="Raleway"/>
            </a:endParaRPr>
          </a:p>
          <a:p>
            <a:pPr indent="0" lvl="0" marL="0" rtl="0" algn="l">
              <a:lnSpc>
                <a:spcPct val="120000"/>
              </a:lnSpc>
              <a:spcBef>
                <a:spcPts val="600"/>
              </a:spcBef>
              <a:spcAft>
                <a:spcPts val="0"/>
              </a:spcAft>
              <a:buClr>
                <a:schemeClr val="dk2"/>
              </a:buClr>
              <a:buSzPts val="1100"/>
              <a:buFont typeface="Arial"/>
              <a:buNone/>
            </a:pPr>
            <a:r>
              <a:rPr b="1" lang="en" sz="1200">
                <a:solidFill>
                  <a:srgbClr val="FFFFFF"/>
                </a:solidFill>
                <a:latin typeface="Raleway"/>
                <a:ea typeface="Raleway"/>
                <a:cs typeface="Raleway"/>
                <a:sym typeface="Raleway"/>
              </a:rPr>
              <a:t>Prakhar Bindal	      9593801201   	 17CS10036   IIT KHARAGPUR</a:t>
            </a:r>
            <a:endParaRPr b="1" sz="1200">
              <a:solidFill>
                <a:srgbClr val="FFFFFF"/>
              </a:solidFill>
              <a:latin typeface="Raleway"/>
              <a:ea typeface="Raleway"/>
              <a:cs typeface="Raleway"/>
              <a:sym typeface="Raleway"/>
            </a:endParaRPr>
          </a:p>
          <a:p>
            <a:pPr indent="0" lvl="0" marL="0" rtl="0" algn="l">
              <a:lnSpc>
                <a:spcPct val="120000"/>
              </a:lnSpc>
              <a:spcBef>
                <a:spcPts val="600"/>
              </a:spcBef>
              <a:spcAft>
                <a:spcPts val="0"/>
              </a:spcAft>
              <a:buNone/>
            </a:pPr>
            <a:r>
              <a:rPr b="1" lang="en" sz="1200">
                <a:solidFill>
                  <a:srgbClr val="FFFFFF"/>
                </a:solidFill>
                <a:latin typeface="Raleway"/>
                <a:ea typeface="Raleway"/>
                <a:cs typeface="Raleway"/>
                <a:sym typeface="Raleway"/>
              </a:rPr>
              <a:t>Shubham Raj                 9733331647 	 17CE10054   IIT KHARAGPUR</a:t>
            </a:r>
            <a:endParaRPr b="1" sz="12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graphicFrame>
        <p:nvGraphicFramePr>
          <p:cNvPr id="140" name="Google Shape;140;p22"/>
          <p:cNvGraphicFramePr/>
          <p:nvPr/>
        </p:nvGraphicFramePr>
        <p:xfrm>
          <a:off x="2987863" y="1919525"/>
          <a:ext cx="3000000" cy="3000000"/>
        </p:xfrm>
        <a:graphic>
          <a:graphicData uri="http://schemas.openxmlformats.org/drawingml/2006/table">
            <a:tbl>
              <a:tblPr>
                <a:noFill/>
                <a:tableStyleId>{E634EAD8-81E0-41C9-BF59-A5CDFE557C27}</a:tableStyleId>
              </a:tblPr>
              <a:tblGrid>
                <a:gridCol w="710225"/>
                <a:gridCol w="710225"/>
                <a:gridCol w="710225"/>
                <a:gridCol w="1037600"/>
              </a:tblGrid>
              <a:tr h="719125">
                <a:tc gridSpan="4">
                  <a:txBody>
                    <a:bodyPr/>
                    <a:lstStyle/>
                    <a:p>
                      <a:pPr indent="0" lvl="0" marL="0" rtl="0" algn="ctr">
                        <a:spcBef>
                          <a:spcPts val="0"/>
                        </a:spcBef>
                        <a:spcAft>
                          <a:spcPts val="0"/>
                        </a:spcAft>
                        <a:buNone/>
                      </a:pPr>
                      <a:r>
                        <a:rPr b="1" lang="en" sz="3000">
                          <a:solidFill>
                            <a:srgbClr val="FFFFFF"/>
                          </a:solidFill>
                        </a:rPr>
                        <a:t>Thank You</a:t>
                      </a:r>
                      <a:endParaRPr b="1" sz="30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lnSpc>
                <a:spcPct val="156000"/>
              </a:lnSpc>
              <a:spcBef>
                <a:spcPts val="2400"/>
              </a:spcBef>
              <a:spcAft>
                <a:spcPts val="0"/>
              </a:spcAft>
              <a:buClr>
                <a:schemeClr val="dk2"/>
              </a:buClr>
              <a:buSzPts val="1100"/>
              <a:buFont typeface="Arial"/>
              <a:buNone/>
            </a:pPr>
            <a:r>
              <a:rPr lang="en" sz="3600">
                <a:solidFill>
                  <a:srgbClr val="FF5E0E"/>
                </a:solidFill>
              </a:rPr>
              <a:t>Overview</a:t>
            </a:r>
            <a:endParaRPr sz="3600"/>
          </a:p>
        </p:txBody>
      </p:sp>
      <p:sp>
        <p:nvSpPr>
          <p:cNvPr id="79" name="Google Shape;79;p14"/>
          <p:cNvSpPr txBox="1"/>
          <p:nvPr>
            <p:ph idx="4294967295" type="title"/>
          </p:nvPr>
        </p:nvSpPr>
        <p:spPr>
          <a:xfrm>
            <a:off x="535775" y="1708750"/>
            <a:ext cx="5197200" cy="3067500"/>
          </a:xfrm>
          <a:prstGeom prst="rect">
            <a:avLst/>
          </a:prstGeom>
        </p:spPr>
        <p:txBody>
          <a:bodyPr anchorCtr="0" anchor="t" bIns="91425" lIns="91425" spcFirstLastPara="1" rIns="91425" wrap="square" tIns="91425">
            <a:noAutofit/>
          </a:bodyPr>
          <a:lstStyle/>
          <a:p>
            <a:pPr indent="0" lvl="0" marL="0" rtl="0" algn="l">
              <a:lnSpc>
                <a:spcPct val="144000"/>
              </a:lnSpc>
              <a:spcBef>
                <a:spcPts val="600"/>
              </a:spcBef>
              <a:spcAft>
                <a:spcPts val="0"/>
              </a:spcAft>
              <a:buClr>
                <a:schemeClr val="dk2"/>
              </a:buClr>
              <a:buSzPts val="1100"/>
              <a:buFont typeface="Arial"/>
              <a:buNone/>
            </a:pPr>
            <a:r>
              <a:rPr lang="en" sz="1200">
                <a:solidFill>
                  <a:srgbClr val="695D46"/>
                </a:solidFill>
                <a:highlight>
                  <a:srgbClr val="FFFFFF"/>
                </a:highlight>
              </a:rPr>
              <a:t>Plants require many mineral elements for their nutrition. These include the macronutrients nitrogen (N), potassium (K), calcium (Ca), magnesium (Mg), carbon (C) and sulphur (S) and the micronutrients iron (Fe), manganese (Mn), zinc (Zn), nickel (Ni), titanium(Ti), rubidium(Rb), silicon(Si) and strontium(Sr). </a:t>
            </a:r>
            <a:r>
              <a:rPr lang="en" sz="1200">
                <a:solidFill>
                  <a:srgbClr val="695D46"/>
                </a:solidFill>
              </a:rPr>
              <a:t>Plant health highly depends upon the availability of these nutrients in the soil that can be estimated through several advanced techniques such as spectrometry, spectroradiometer, and PXRF(Portable X-ray Fluorescence) spectroscopy etc. </a:t>
            </a:r>
            <a:endParaRPr sz="1200">
              <a:solidFill>
                <a:srgbClr val="695D46"/>
              </a:solidFill>
            </a:endParaRPr>
          </a:p>
          <a:p>
            <a:pPr indent="0" lvl="0" marL="0" rtl="0" algn="l">
              <a:lnSpc>
                <a:spcPct val="115000"/>
              </a:lnSpc>
              <a:spcBef>
                <a:spcPts val="0"/>
              </a:spcBef>
              <a:spcAft>
                <a:spcPts val="0"/>
              </a:spcAft>
              <a:buClr>
                <a:schemeClr val="dk2"/>
              </a:buClr>
              <a:buSzPts val="1100"/>
              <a:buFont typeface="Arial"/>
              <a:buNone/>
            </a:pPr>
            <a:r>
              <a:t/>
            </a:r>
            <a:endParaRPr sz="1200"/>
          </a:p>
          <a:p>
            <a:pPr indent="0" lvl="0" marL="0" rtl="0" algn="l">
              <a:lnSpc>
                <a:spcPct val="115000"/>
              </a:lnSpc>
              <a:spcBef>
                <a:spcPts val="0"/>
              </a:spcBef>
              <a:spcAft>
                <a:spcPts val="1600"/>
              </a:spcAft>
              <a:buNone/>
            </a:pPr>
            <a:r>
              <a:t/>
            </a:r>
            <a:endParaRPr sz="1200"/>
          </a:p>
        </p:txBody>
      </p:sp>
      <p:pic>
        <p:nvPicPr>
          <p:cNvPr descr="Book titled, &quot;Made To Stick,&quot; standing on its side" id="80" name="Google Shape;80;p14"/>
          <p:cNvPicPr preferRelativeResize="0"/>
          <p:nvPr/>
        </p:nvPicPr>
        <p:blipFill>
          <a:blip r:embed="rId3">
            <a:alphaModFix/>
          </a:blip>
          <a:stretch>
            <a:fillRect/>
          </a:stretch>
        </p:blipFill>
        <p:spPr>
          <a:xfrm>
            <a:off x="6783076" y="1758525"/>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7635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GOAL</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6060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latin typeface="Raleway"/>
                <a:ea typeface="Raleway"/>
                <a:cs typeface="Raleway"/>
                <a:sym typeface="Raleway"/>
              </a:rPr>
              <a:t>To determine the Total Nitrogen and Total Carbon percentage using spectral data and elemental data of soil samples</a:t>
            </a:r>
            <a:endParaRPr b="1" sz="14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latin typeface="Raleway"/>
                <a:ea typeface="Raleway"/>
                <a:cs typeface="Raleway"/>
                <a:sym typeface="Raleway"/>
              </a:rPr>
              <a:t>To determine </a:t>
            </a:r>
            <a:r>
              <a:rPr b="1" lang="en" sz="1400">
                <a:latin typeface="Raleway"/>
                <a:ea typeface="Raleway"/>
                <a:cs typeface="Raleway"/>
                <a:sym typeface="Raleway"/>
              </a:rPr>
              <a:t>Influential</a:t>
            </a:r>
            <a:r>
              <a:rPr b="1" lang="en" sz="1400">
                <a:latin typeface="Raleway"/>
                <a:ea typeface="Raleway"/>
                <a:cs typeface="Raleway"/>
                <a:sym typeface="Raleway"/>
              </a:rPr>
              <a:t> variables among given data</a:t>
            </a:r>
            <a:endParaRPr b="1" sz="14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latin typeface="Raleway"/>
                <a:ea typeface="Raleway"/>
                <a:cs typeface="Raleway"/>
                <a:sym typeface="Raleway"/>
              </a:rPr>
              <a:t>Find model that fits the data best in terms of RMSE score and accuracy</a:t>
            </a:r>
            <a:endParaRPr b="1" sz="14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740300" y="712150"/>
            <a:ext cx="8631600" cy="3835500"/>
          </a:xfrm>
          <a:prstGeom prst="rect">
            <a:avLst/>
          </a:prstGeom>
        </p:spPr>
        <p:txBody>
          <a:bodyPr anchorCtr="0" anchor="t" bIns="91425" lIns="91425" spcFirstLastPara="1" rIns="91425" wrap="square" tIns="91425">
            <a:noAutofit/>
          </a:bodyPr>
          <a:lstStyle/>
          <a:p>
            <a:pPr indent="0" lvl="0" marL="0" rtl="0" algn="l">
              <a:lnSpc>
                <a:spcPct val="156000"/>
              </a:lnSpc>
              <a:spcBef>
                <a:spcPts val="2400"/>
              </a:spcBef>
              <a:spcAft>
                <a:spcPts val="0"/>
              </a:spcAft>
              <a:buClr>
                <a:schemeClr val="dk2"/>
              </a:buClr>
              <a:buSzPts val="1100"/>
              <a:buFont typeface="Arial"/>
              <a:buNone/>
            </a:pPr>
            <a:r>
              <a:rPr lang="en" sz="3600"/>
              <a:t>Methods</a:t>
            </a:r>
            <a:endParaRPr sz="3600"/>
          </a:p>
          <a:p>
            <a:pPr indent="0" lvl="0" marL="0" rtl="0" algn="l">
              <a:lnSpc>
                <a:spcPct val="144000"/>
              </a:lnSpc>
              <a:spcBef>
                <a:spcPts val="600"/>
              </a:spcBef>
              <a:spcAft>
                <a:spcPts val="0"/>
              </a:spcAft>
              <a:buClr>
                <a:schemeClr val="dk2"/>
              </a:buClr>
              <a:buSzPts val="1100"/>
              <a:buFont typeface="Arial"/>
              <a:buNone/>
            </a:pPr>
            <a:r>
              <a:rPr lang="en" sz="1200">
                <a:solidFill>
                  <a:schemeClr val="accent5"/>
                </a:solidFill>
              </a:rPr>
              <a:t>Machine learning models are determined using the following steps :</a:t>
            </a:r>
            <a:endParaRPr sz="1200">
              <a:solidFill>
                <a:schemeClr val="accent5"/>
              </a:solidFill>
            </a:endParaRPr>
          </a:p>
          <a:p>
            <a:pPr indent="-317500" lvl="0" marL="457200" rtl="0" algn="l">
              <a:lnSpc>
                <a:spcPct val="115000"/>
              </a:lnSpc>
              <a:spcBef>
                <a:spcPts val="0"/>
              </a:spcBef>
              <a:spcAft>
                <a:spcPts val="0"/>
              </a:spcAft>
              <a:buClr>
                <a:schemeClr val="accent5"/>
              </a:buClr>
              <a:buSzPts val="1400"/>
              <a:buFont typeface="Raleway"/>
              <a:buAutoNum type="arabicPeriod"/>
            </a:pPr>
            <a:r>
              <a:rPr lang="en" sz="1400">
                <a:solidFill>
                  <a:schemeClr val="accent5"/>
                </a:solidFill>
              </a:rPr>
              <a:t>Data Cleaning</a:t>
            </a:r>
            <a:endParaRPr sz="1400">
              <a:solidFill>
                <a:schemeClr val="accent5"/>
              </a:solidFill>
            </a:endParaRPr>
          </a:p>
          <a:p>
            <a:pPr indent="-317500" lvl="0" marL="457200" rtl="0" algn="l">
              <a:lnSpc>
                <a:spcPct val="115000"/>
              </a:lnSpc>
              <a:spcBef>
                <a:spcPts val="0"/>
              </a:spcBef>
              <a:spcAft>
                <a:spcPts val="0"/>
              </a:spcAft>
              <a:buClr>
                <a:schemeClr val="accent5"/>
              </a:buClr>
              <a:buSzPts val="1400"/>
              <a:buFont typeface="Raleway"/>
              <a:buAutoNum type="arabicPeriod"/>
            </a:pPr>
            <a:r>
              <a:rPr lang="en" sz="1400">
                <a:solidFill>
                  <a:schemeClr val="accent5"/>
                </a:solidFill>
              </a:rPr>
              <a:t>Feature Engineering</a:t>
            </a:r>
            <a:endParaRPr sz="1400">
              <a:solidFill>
                <a:schemeClr val="accent5"/>
              </a:solidFill>
            </a:endParaRPr>
          </a:p>
          <a:p>
            <a:pPr indent="-317500" lvl="0" marL="457200" rtl="0" algn="l">
              <a:lnSpc>
                <a:spcPct val="115000"/>
              </a:lnSpc>
              <a:spcBef>
                <a:spcPts val="0"/>
              </a:spcBef>
              <a:spcAft>
                <a:spcPts val="0"/>
              </a:spcAft>
              <a:buClr>
                <a:schemeClr val="accent5"/>
              </a:buClr>
              <a:buSzPts val="1400"/>
              <a:buFont typeface="Raleway"/>
              <a:buAutoNum type="arabicPeriod"/>
            </a:pPr>
            <a:r>
              <a:rPr lang="en" sz="1400">
                <a:solidFill>
                  <a:schemeClr val="accent5"/>
                </a:solidFill>
              </a:rPr>
              <a:t>Data Splitting  - Training and Testing data</a:t>
            </a:r>
            <a:endParaRPr sz="1400">
              <a:solidFill>
                <a:schemeClr val="accent5"/>
              </a:solidFill>
            </a:endParaRPr>
          </a:p>
          <a:p>
            <a:pPr indent="-317500" lvl="0" marL="457200" rtl="0" algn="l">
              <a:lnSpc>
                <a:spcPct val="115000"/>
              </a:lnSpc>
              <a:spcBef>
                <a:spcPts val="0"/>
              </a:spcBef>
              <a:spcAft>
                <a:spcPts val="0"/>
              </a:spcAft>
              <a:buClr>
                <a:schemeClr val="accent5"/>
              </a:buClr>
              <a:buSzPts val="1400"/>
              <a:buFont typeface="Raleway"/>
              <a:buAutoNum type="arabicPeriod"/>
            </a:pPr>
            <a:r>
              <a:rPr lang="en" sz="1400">
                <a:solidFill>
                  <a:schemeClr val="accent5"/>
                </a:solidFill>
              </a:rPr>
              <a:t>Model Training on the training data</a:t>
            </a:r>
            <a:endParaRPr sz="1400">
              <a:solidFill>
                <a:schemeClr val="accent5"/>
              </a:solidFill>
            </a:endParaRPr>
          </a:p>
          <a:p>
            <a:pPr indent="-317500" lvl="0" marL="457200" rtl="0" algn="l">
              <a:lnSpc>
                <a:spcPct val="115000"/>
              </a:lnSpc>
              <a:spcBef>
                <a:spcPts val="0"/>
              </a:spcBef>
              <a:spcAft>
                <a:spcPts val="0"/>
              </a:spcAft>
              <a:buClr>
                <a:schemeClr val="accent5"/>
              </a:buClr>
              <a:buSzPts val="1400"/>
              <a:buFont typeface="Raleway"/>
              <a:buAutoNum type="arabicPeriod"/>
            </a:pPr>
            <a:r>
              <a:rPr lang="en" sz="1400">
                <a:solidFill>
                  <a:schemeClr val="accent5"/>
                </a:solidFill>
              </a:rPr>
              <a:t>Model testing, accuracy and RMSE determination</a:t>
            </a:r>
            <a:endParaRPr sz="1400">
              <a:solidFill>
                <a:schemeClr val="accent5"/>
              </a:solidFill>
            </a:endParaRPr>
          </a:p>
          <a:p>
            <a:pPr indent="-317500" lvl="0" marL="457200" rtl="0" algn="l">
              <a:lnSpc>
                <a:spcPct val="115000"/>
              </a:lnSpc>
              <a:spcBef>
                <a:spcPts val="0"/>
              </a:spcBef>
              <a:spcAft>
                <a:spcPts val="0"/>
              </a:spcAft>
              <a:buClr>
                <a:schemeClr val="accent5"/>
              </a:buClr>
              <a:buSzPts val="1400"/>
              <a:buFont typeface="Raleway"/>
              <a:buAutoNum type="arabicPeriod"/>
            </a:pPr>
            <a:r>
              <a:rPr lang="en" sz="1400">
                <a:solidFill>
                  <a:schemeClr val="accent5"/>
                </a:solidFill>
              </a:rPr>
              <a:t>Evaluation</a:t>
            </a:r>
            <a:endParaRPr sz="1400">
              <a:solidFill>
                <a:schemeClr val="accent5"/>
              </a:solidFill>
            </a:endParaRPr>
          </a:p>
          <a:p>
            <a:pPr indent="0" lvl="0" marL="0" rtl="0" algn="l">
              <a:lnSpc>
                <a:spcPct val="115000"/>
              </a:lnSpc>
              <a:spcBef>
                <a:spcPts val="0"/>
              </a:spcBef>
              <a:spcAft>
                <a:spcPts val="0"/>
              </a:spcAft>
              <a:buClr>
                <a:schemeClr val="dk2"/>
              </a:buClr>
              <a:buSzPts val="1100"/>
              <a:buFont typeface="Arial"/>
              <a:buNone/>
            </a:pPr>
            <a:r>
              <a:t/>
            </a:r>
            <a:endParaRPr b="0" sz="1100">
              <a:solidFill>
                <a:schemeClr val="dk2"/>
              </a:solidFill>
            </a:endParaRPr>
          </a:p>
          <a:p>
            <a:pPr indent="0" lvl="0" marL="0" rtl="0" algn="l">
              <a:spcBef>
                <a:spcPts val="0"/>
              </a:spcBef>
              <a:spcAft>
                <a:spcPts val="0"/>
              </a:spcAft>
              <a:buNone/>
            </a:pPr>
            <a:r>
              <a:t/>
            </a:r>
            <a:endParaRPr/>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pic>
        <p:nvPicPr>
          <p:cNvPr id="97" name="Google Shape;97;p16"/>
          <p:cNvPicPr preferRelativeResize="0"/>
          <p:nvPr/>
        </p:nvPicPr>
        <p:blipFill>
          <a:blip r:embed="rId5">
            <a:alphaModFix/>
          </a:blip>
          <a:stretch>
            <a:fillRect/>
          </a:stretch>
        </p:blipFill>
        <p:spPr>
          <a:xfrm>
            <a:off x="6913761" y="3029325"/>
            <a:ext cx="1794925" cy="165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168188" y="291125"/>
            <a:ext cx="8807626" cy="4516650"/>
          </a:xfrm>
          <a:prstGeom prst="rect">
            <a:avLst/>
          </a:prstGeom>
          <a:noFill/>
          <a:ln>
            <a:noFill/>
          </a:ln>
        </p:spPr>
      </p:pic>
      <p:sp>
        <p:nvSpPr>
          <p:cNvPr id="103" name="Google Shape;103;p1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43950" y="847325"/>
            <a:ext cx="4045200" cy="4296300"/>
          </a:xfrm>
          <a:prstGeom prst="rect">
            <a:avLst/>
          </a:prstGeom>
        </p:spPr>
        <p:txBody>
          <a:bodyPr anchorCtr="0" anchor="ctr" bIns="91425" lIns="91425" spcFirstLastPara="1" rIns="91425" wrap="square" tIns="91425">
            <a:noAutofit/>
          </a:bodyPr>
          <a:lstStyle/>
          <a:p>
            <a:pPr indent="0" lvl="0" marL="0" rtl="0" algn="l">
              <a:lnSpc>
                <a:spcPct val="144000"/>
              </a:lnSpc>
              <a:spcBef>
                <a:spcPts val="600"/>
              </a:spcBef>
              <a:spcAft>
                <a:spcPts val="0"/>
              </a:spcAft>
              <a:buClr>
                <a:schemeClr val="dk2"/>
              </a:buClr>
              <a:buSzPts val="1100"/>
              <a:buFont typeface="Arial"/>
              <a:buNone/>
            </a:pPr>
            <a:r>
              <a:rPr lang="en" sz="1800">
                <a:solidFill>
                  <a:srgbClr val="FF5E0E"/>
                </a:solidFill>
              </a:rPr>
              <a:t>Data Cleaning</a:t>
            </a:r>
            <a:endParaRPr sz="1800">
              <a:solidFill>
                <a:srgbClr val="FF5E0E"/>
              </a:solidFill>
            </a:endParaRPr>
          </a:p>
          <a:p>
            <a:pPr indent="0" lvl="0" marL="0" rtl="0" algn="l">
              <a:lnSpc>
                <a:spcPct val="144000"/>
              </a:lnSpc>
              <a:spcBef>
                <a:spcPts val="600"/>
              </a:spcBef>
              <a:spcAft>
                <a:spcPts val="0"/>
              </a:spcAft>
              <a:buNone/>
            </a:pPr>
            <a:r>
              <a:rPr lang="en" sz="1200">
                <a:solidFill>
                  <a:srgbClr val="695D46"/>
                </a:solidFill>
              </a:rPr>
              <a:t>The data given contains data of TC(%) and TN(%) as n.d. and 0, as well as certain spectral values are missing. These data examples need to be taken out of consideration while we train and test the model.</a:t>
            </a:r>
            <a:endParaRPr sz="1200">
              <a:solidFill>
                <a:srgbClr val="695D46"/>
              </a:solidFill>
            </a:endParaRPr>
          </a:p>
          <a:p>
            <a:pPr indent="0" lvl="0" marL="0" rtl="0" algn="l">
              <a:lnSpc>
                <a:spcPct val="144000"/>
              </a:lnSpc>
              <a:spcBef>
                <a:spcPts val="600"/>
              </a:spcBef>
              <a:spcAft>
                <a:spcPts val="0"/>
              </a:spcAft>
              <a:buClr>
                <a:schemeClr val="dk2"/>
              </a:buClr>
              <a:buSzPts val="1100"/>
              <a:buFont typeface="Arial"/>
              <a:buNone/>
            </a:pPr>
            <a:r>
              <a:t/>
            </a:r>
            <a:endParaRPr sz="1200">
              <a:solidFill>
                <a:srgbClr val="695D46"/>
              </a:solidFill>
            </a:endParaRPr>
          </a:p>
          <a:p>
            <a:pPr indent="0" lvl="0" marL="0" rtl="0" algn="l">
              <a:lnSpc>
                <a:spcPct val="144000"/>
              </a:lnSpc>
              <a:spcBef>
                <a:spcPts val="600"/>
              </a:spcBef>
              <a:spcAft>
                <a:spcPts val="0"/>
              </a:spcAft>
              <a:buClr>
                <a:schemeClr val="dk2"/>
              </a:buClr>
              <a:buSzPts val="1100"/>
              <a:buFont typeface="Arial"/>
              <a:buNone/>
            </a:pPr>
            <a:r>
              <a:rPr lang="en" sz="1800">
                <a:solidFill>
                  <a:srgbClr val="FF5E0E"/>
                </a:solidFill>
              </a:rPr>
              <a:t>Feature Engineering</a:t>
            </a:r>
            <a:endParaRPr sz="1800">
              <a:solidFill>
                <a:srgbClr val="FF5E0E"/>
              </a:solidFill>
            </a:endParaRPr>
          </a:p>
          <a:p>
            <a:pPr indent="0" lvl="0" marL="0" rtl="0" algn="l">
              <a:lnSpc>
                <a:spcPct val="144000"/>
              </a:lnSpc>
              <a:spcBef>
                <a:spcPts val="600"/>
              </a:spcBef>
              <a:spcAft>
                <a:spcPts val="0"/>
              </a:spcAft>
              <a:buClr>
                <a:schemeClr val="dk2"/>
              </a:buClr>
              <a:buSzPts val="1100"/>
              <a:buFont typeface="Arial"/>
              <a:buNone/>
            </a:pPr>
            <a:r>
              <a:rPr lang="en" sz="1200">
                <a:solidFill>
                  <a:srgbClr val="695D46"/>
                </a:solidFill>
              </a:rPr>
              <a:t>Data is so sparse, having a lot of features. So first, we did Normalization and then extracted the influential features, who contributed more to the data set using random forest as base model.</a:t>
            </a:r>
            <a:endParaRPr sz="1200">
              <a:solidFill>
                <a:srgbClr val="695D46"/>
              </a:solidFill>
            </a:endParaRPr>
          </a:p>
          <a:p>
            <a:pPr indent="0" lvl="0" marL="0" rtl="0" algn="l">
              <a:lnSpc>
                <a:spcPct val="144000"/>
              </a:lnSpc>
              <a:spcBef>
                <a:spcPts val="600"/>
              </a:spcBef>
              <a:spcAft>
                <a:spcPts val="0"/>
              </a:spcAft>
              <a:buClr>
                <a:schemeClr val="dk2"/>
              </a:buClr>
              <a:buSzPts val="1100"/>
              <a:buFont typeface="Arial"/>
              <a:buNone/>
            </a:pPr>
            <a:r>
              <a:t/>
            </a:r>
            <a:endParaRPr b="0" sz="1100">
              <a:solidFill>
                <a:srgbClr val="695D46"/>
              </a:solidFill>
            </a:endParaRPr>
          </a:p>
          <a:p>
            <a:pPr indent="0" lvl="0" marL="0" rtl="0" algn="l">
              <a:lnSpc>
                <a:spcPct val="115000"/>
              </a:lnSpc>
              <a:spcBef>
                <a:spcPts val="0"/>
              </a:spcBef>
              <a:spcAft>
                <a:spcPts val="0"/>
              </a:spcAft>
              <a:buClr>
                <a:schemeClr val="dk2"/>
              </a:buClr>
              <a:buSzPts val="1100"/>
              <a:buFont typeface="Arial"/>
              <a:buNone/>
            </a:pPr>
            <a:r>
              <a:t/>
            </a:r>
            <a:endParaRPr b="0" sz="1100">
              <a:solidFill>
                <a:schemeClr val="dk2"/>
              </a:solidFill>
            </a:endParaRPr>
          </a:p>
          <a:p>
            <a:pPr indent="0" lvl="0" marL="0" rtl="0" algn="l">
              <a:spcBef>
                <a:spcPts val="0"/>
              </a:spcBef>
              <a:spcAft>
                <a:spcPts val="0"/>
              </a:spcAft>
              <a:buNone/>
            </a:pPr>
            <a:r>
              <a:t/>
            </a:r>
            <a:endParaRPr b="0" sz="2400">
              <a:solidFill>
                <a:schemeClr val="dk2"/>
              </a:solidFill>
            </a:endParaRPr>
          </a:p>
        </p:txBody>
      </p:sp>
      <p:pic>
        <p:nvPicPr>
          <p:cNvPr id="109" name="Google Shape;109;p18"/>
          <p:cNvPicPr preferRelativeResize="0"/>
          <p:nvPr/>
        </p:nvPicPr>
        <p:blipFill rotWithShape="1">
          <a:blip r:embed="rId3">
            <a:alphaModFix/>
          </a:blip>
          <a:srcRect b="0" l="25628" r="0" t="0"/>
          <a:stretch/>
        </p:blipFill>
        <p:spPr>
          <a:xfrm>
            <a:off x="4572000" y="0"/>
            <a:ext cx="51003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00825" y="423600"/>
            <a:ext cx="4045200" cy="4296300"/>
          </a:xfrm>
          <a:prstGeom prst="rect">
            <a:avLst/>
          </a:prstGeom>
        </p:spPr>
        <p:txBody>
          <a:bodyPr anchorCtr="0" anchor="ctr" bIns="91425" lIns="91425" spcFirstLastPara="1" rIns="91425" wrap="square" tIns="91425">
            <a:noAutofit/>
          </a:bodyPr>
          <a:lstStyle/>
          <a:p>
            <a:pPr indent="0" lvl="0" marL="0" rtl="0" algn="l">
              <a:lnSpc>
                <a:spcPct val="144000"/>
              </a:lnSpc>
              <a:spcBef>
                <a:spcPts val="600"/>
              </a:spcBef>
              <a:spcAft>
                <a:spcPts val="0"/>
              </a:spcAft>
              <a:buClr>
                <a:schemeClr val="dk2"/>
              </a:buClr>
              <a:buSzPts val="1100"/>
              <a:buFont typeface="Arial"/>
              <a:buNone/>
            </a:pPr>
            <a:r>
              <a:rPr lang="en" sz="1800">
                <a:solidFill>
                  <a:srgbClr val="FF5E0E"/>
                </a:solidFill>
              </a:rPr>
              <a:t>Data Splitting</a:t>
            </a:r>
            <a:endParaRPr sz="1800">
              <a:solidFill>
                <a:srgbClr val="FF5E0E"/>
              </a:solidFill>
            </a:endParaRPr>
          </a:p>
          <a:p>
            <a:pPr indent="0" lvl="0" marL="0" rtl="0" algn="l">
              <a:lnSpc>
                <a:spcPct val="144000"/>
              </a:lnSpc>
              <a:spcBef>
                <a:spcPts val="600"/>
              </a:spcBef>
              <a:spcAft>
                <a:spcPts val="0"/>
              </a:spcAft>
              <a:buClr>
                <a:schemeClr val="dk2"/>
              </a:buClr>
              <a:buSzPts val="1100"/>
              <a:buFont typeface="Arial"/>
              <a:buNone/>
            </a:pPr>
            <a:r>
              <a:rPr lang="en" sz="1200">
                <a:solidFill>
                  <a:srgbClr val="695D46"/>
                </a:solidFill>
              </a:rPr>
              <a:t>The data is split into training and testing data set as 80% of data is chosen randomly to be the training data and the rest is testing data.</a:t>
            </a:r>
            <a:endParaRPr sz="1200">
              <a:solidFill>
                <a:srgbClr val="695D46"/>
              </a:solidFill>
            </a:endParaRPr>
          </a:p>
          <a:p>
            <a:pPr indent="0" lvl="0" marL="0" rtl="0" algn="l">
              <a:lnSpc>
                <a:spcPct val="144000"/>
              </a:lnSpc>
              <a:spcBef>
                <a:spcPts val="600"/>
              </a:spcBef>
              <a:spcAft>
                <a:spcPts val="0"/>
              </a:spcAft>
              <a:buClr>
                <a:schemeClr val="dk2"/>
              </a:buClr>
              <a:buSzPts val="1100"/>
              <a:buFont typeface="Arial"/>
              <a:buNone/>
            </a:pPr>
            <a:r>
              <a:rPr lang="en" sz="1800">
                <a:solidFill>
                  <a:srgbClr val="FF5E0E"/>
                </a:solidFill>
              </a:rPr>
              <a:t>Model Training</a:t>
            </a:r>
            <a:endParaRPr sz="1800">
              <a:solidFill>
                <a:srgbClr val="FF5E0E"/>
              </a:solidFill>
            </a:endParaRPr>
          </a:p>
          <a:p>
            <a:pPr indent="0" lvl="0" marL="0" rtl="0" algn="l">
              <a:lnSpc>
                <a:spcPct val="144000"/>
              </a:lnSpc>
              <a:spcBef>
                <a:spcPts val="600"/>
              </a:spcBef>
              <a:spcAft>
                <a:spcPts val="0"/>
              </a:spcAft>
              <a:buClr>
                <a:schemeClr val="dk2"/>
              </a:buClr>
              <a:buSzPts val="1100"/>
              <a:buFont typeface="Arial"/>
              <a:buNone/>
            </a:pPr>
            <a:r>
              <a:rPr lang="en" sz="1200">
                <a:solidFill>
                  <a:srgbClr val="695D46"/>
                </a:solidFill>
              </a:rPr>
              <a:t>Since the number of training examples are very low compared to number of features. We avoid using Deep neural networks. We used different Machine Learning Algorithms like Random Forest, XGBoost, Support Vector Machine to predict the Total Carbon and Total Nitrogen from Elemental, Spectral and combined features. Random Forest Regressor gives promising results with a number of trees equal to 500.</a:t>
            </a:r>
            <a:endParaRPr sz="1200">
              <a:solidFill>
                <a:srgbClr val="FF5E0E"/>
              </a:solidFill>
            </a:endParaRPr>
          </a:p>
        </p:txBody>
      </p:sp>
      <p:pic>
        <p:nvPicPr>
          <p:cNvPr id="115" name="Google Shape;115;p19"/>
          <p:cNvPicPr preferRelativeResize="0"/>
          <p:nvPr/>
        </p:nvPicPr>
        <p:blipFill rotWithShape="1">
          <a:blip r:embed="rId3">
            <a:alphaModFix/>
          </a:blip>
          <a:srcRect b="0" l="25628" r="0" t="0"/>
          <a:stretch/>
        </p:blipFill>
        <p:spPr>
          <a:xfrm>
            <a:off x="4572000" y="0"/>
            <a:ext cx="510035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9"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334275" y="162725"/>
            <a:ext cx="8583275" cy="4818049"/>
          </a:xfrm>
          <a:prstGeom prst="rect">
            <a:avLst/>
          </a:prstGeom>
          <a:noFill/>
          <a:ln>
            <a:noFill/>
          </a:ln>
        </p:spPr>
      </p:pic>
      <p:pic>
        <p:nvPicPr>
          <p:cNvPr descr="Piece of duct tape sticking a note to the slide" id="121" name="Google Shape;121;p20"/>
          <p:cNvPicPr preferRelativeResize="0"/>
          <p:nvPr/>
        </p:nvPicPr>
        <p:blipFill rotWithShape="1">
          <a:blip r:embed="rId4">
            <a:alphaModFix/>
          </a:blip>
          <a:srcRect b="10011" l="9244" r="2118" t="5926"/>
          <a:stretch/>
        </p:blipFill>
        <p:spPr>
          <a:xfrm rot="154828">
            <a:off x="3589912" y="135676"/>
            <a:ext cx="2072000" cy="736050"/>
          </a:xfrm>
          <a:prstGeom prst="rect">
            <a:avLst/>
          </a:prstGeom>
          <a:noFill/>
          <a:ln>
            <a:noFill/>
          </a:ln>
        </p:spPr>
      </p:pic>
      <p:graphicFrame>
        <p:nvGraphicFramePr>
          <p:cNvPr id="122" name="Google Shape;122;p20"/>
          <p:cNvGraphicFramePr/>
          <p:nvPr/>
        </p:nvGraphicFramePr>
        <p:xfrm>
          <a:off x="919425" y="1278850"/>
          <a:ext cx="3000000" cy="3000000"/>
        </p:xfrm>
        <a:graphic>
          <a:graphicData uri="http://schemas.openxmlformats.org/drawingml/2006/table">
            <a:tbl>
              <a:tblPr>
                <a:noFill/>
                <a:tableStyleId>{A71EAD6A-1E43-4CF9-BD7A-B2078506F36A}</a:tableStyleId>
              </a:tblPr>
              <a:tblGrid>
                <a:gridCol w="1485900"/>
                <a:gridCol w="1485900"/>
                <a:gridCol w="1485900"/>
                <a:gridCol w="1485900"/>
              </a:tblGrid>
              <a:tr h="590800">
                <a:tc>
                  <a:txBody>
                    <a:bodyPr/>
                    <a:lstStyle/>
                    <a:p>
                      <a:pPr indent="0" lvl="0" marL="0" rtl="0" algn="ctr">
                        <a:lnSpc>
                          <a:spcPct val="120000"/>
                        </a:lnSpc>
                        <a:spcBef>
                          <a:spcPts val="0"/>
                        </a:spcBef>
                        <a:spcAft>
                          <a:spcPts val="0"/>
                        </a:spcAft>
                        <a:buNone/>
                      </a:pPr>
                      <a:r>
                        <a:rPr b="1" lang="en">
                          <a:solidFill>
                            <a:srgbClr val="008575"/>
                          </a:solidFill>
                          <a:latin typeface="Raleway"/>
                          <a:ea typeface="Raleway"/>
                          <a:cs typeface="Raleway"/>
                          <a:sym typeface="Raleway"/>
                        </a:rPr>
                        <a:t>vs</a:t>
                      </a:r>
                      <a:endParaRPr b="1">
                        <a:solidFill>
                          <a:srgbClr val="008575"/>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Spectral Data</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Elemental Data</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Combined Data</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2850">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TC(%)</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93.787</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91.157</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93.824</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2850">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TN(%)</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75.496</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51.373</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77.376</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3" name="Google Shape;123;p20"/>
          <p:cNvSpPr txBox="1"/>
          <p:nvPr/>
        </p:nvSpPr>
        <p:spPr>
          <a:xfrm>
            <a:off x="6229988" y="1747807"/>
            <a:ext cx="3000000" cy="5121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800">
                <a:solidFill>
                  <a:srgbClr val="008575"/>
                </a:solidFill>
                <a:latin typeface="Raleway"/>
                <a:ea typeface="Raleway"/>
                <a:cs typeface="Raleway"/>
                <a:sym typeface="Raleway"/>
              </a:rPr>
              <a:t>Accuracy</a:t>
            </a:r>
            <a:endParaRPr b="1" sz="1800">
              <a:solidFill>
                <a:srgbClr val="008575"/>
              </a:solidFill>
              <a:latin typeface="Raleway"/>
              <a:ea typeface="Raleway"/>
              <a:cs typeface="Raleway"/>
              <a:sym typeface="Raleway"/>
            </a:endParaRPr>
          </a:p>
          <a:p>
            <a:pPr indent="0" lvl="0" marL="0" rtl="0" algn="l">
              <a:lnSpc>
                <a:spcPct val="115000"/>
              </a:lnSpc>
              <a:spcBef>
                <a:spcPts val="0"/>
              </a:spcBef>
              <a:spcAft>
                <a:spcPts val="0"/>
              </a:spcAft>
              <a:buNone/>
            </a:pPr>
            <a:r>
              <a:t/>
            </a:r>
            <a:endParaRPr b="1" sz="1100">
              <a:solidFill>
                <a:srgbClr val="008575"/>
              </a:solidFill>
              <a:latin typeface="Raleway"/>
              <a:ea typeface="Raleway"/>
              <a:cs typeface="Raleway"/>
              <a:sym typeface="Raleway"/>
            </a:endParaRPr>
          </a:p>
        </p:txBody>
      </p:sp>
      <p:graphicFrame>
        <p:nvGraphicFramePr>
          <p:cNvPr id="124" name="Google Shape;124;p20"/>
          <p:cNvGraphicFramePr/>
          <p:nvPr/>
        </p:nvGraphicFramePr>
        <p:xfrm>
          <a:off x="2416850" y="3080225"/>
          <a:ext cx="3000000" cy="3000000"/>
        </p:xfrm>
        <a:graphic>
          <a:graphicData uri="http://schemas.openxmlformats.org/drawingml/2006/table">
            <a:tbl>
              <a:tblPr>
                <a:noFill/>
                <a:tableStyleId>{A71EAD6A-1E43-4CF9-BD7A-B2078506F36A}</a:tableStyleId>
              </a:tblPr>
              <a:tblGrid>
                <a:gridCol w="1485900"/>
                <a:gridCol w="1485900"/>
                <a:gridCol w="1485900"/>
                <a:gridCol w="1485900"/>
              </a:tblGrid>
              <a:tr h="619350">
                <a:tc>
                  <a:txBody>
                    <a:bodyPr/>
                    <a:lstStyle/>
                    <a:p>
                      <a:pPr indent="0" lvl="0" marL="0" rtl="0" algn="ctr">
                        <a:lnSpc>
                          <a:spcPct val="120000"/>
                        </a:lnSpc>
                        <a:spcBef>
                          <a:spcPts val="0"/>
                        </a:spcBef>
                        <a:spcAft>
                          <a:spcPts val="0"/>
                        </a:spcAft>
                        <a:buNone/>
                      </a:pPr>
                      <a:r>
                        <a:rPr b="1" lang="en">
                          <a:solidFill>
                            <a:srgbClr val="008575"/>
                          </a:solidFill>
                          <a:latin typeface="Raleway"/>
                          <a:ea typeface="Raleway"/>
                          <a:cs typeface="Raleway"/>
                          <a:sym typeface="Raleway"/>
                        </a:rPr>
                        <a:t>vs</a:t>
                      </a:r>
                      <a:endParaRPr b="1">
                        <a:solidFill>
                          <a:srgbClr val="008575"/>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Spectral Data</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Elemental Data</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Combined Data</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900">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TC(%)</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1.634</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1.949</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1.629</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9900">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TN(%)</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0.169</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0.239</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0.163</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5" name="Google Shape;125;p20"/>
          <p:cNvSpPr txBox="1"/>
          <p:nvPr/>
        </p:nvSpPr>
        <p:spPr>
          <a:xfrm>
            <a:off x="34525" y="3448150"/>
            <a:ext cx="3000000" cy="7404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800">
                <a:solidFill>
                  <a:srgbClr val="008575"/>
                </a:solidFill>
                <a:latin typeface="Raleway"/>
                <a:ea typeface="Raleway"/>
                <a:cs typeface="Raleway"/>
                <a:sym typeface="Raleway"/>
              </a:rPr>
              <a:t>RMSE Score</a:t>
            </a:r>
            <a:endParaRPr b="1" sz="1800">
              <a:solidFill>
                <a:srgbClr val="008575"/>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latin typeface="Raleway"/>
              <a:ea typeface="Raleway"/>
              <a:cs typeface="Raleway"/>
              <a:sym typeface="Raleway"/>
            </a:endParaRPr>
          </a:p>
        </p:txBody>
      </p:sp>
      <p:sp>
        <p:nvSpPr>
          <p:cNvPr id="126" name="Google Shape;126;p20"/>
          <p:cNvSpPr txBox="1"/>
          <p:nvPr/>
        </p:nvSpPr>
        <p:spPr>
          <a:xfrm>
            <a:off x="3644650" y="171800"/>
            <a:ext cx="19086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aleway"/>
                <a:ea typeface="Raleway"/>
                <a:cs typeface="Raleway"/>
                <a:sym typeface="Raleway"/>
              </a:rPr>
              <a:t>Results</a:t>
            </a:r>
            <a:endParaRPr b="1" sz="2400">
              <a:solidFill>
                <a:srgbClr val="FFFFFF"/>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657775" y="772325"/>
            <a:ext cx="7817675" cy="3503499"/>
          </a:xfrm>
          <a:prstGeom prst="rect">
            <a:avLst/>
          </a:prstGeom>
          <a:noFill/>
          <a:ln>
            <a:noFill/>
          </a:ln>
        </p:spPr>
      </p:pic>
      <p:pic>
        <p:nvPicPr>
          <p:cNvPr descr="Piece of duct tape sticking a note to the slide" id="132" name="Google Shape;132;p21"/>
          <p:cNvPicPr preferRelativeResize="0"/>
          <p:nvPr/>
        </p:nvPicPr>
        <p:blipFill rotWithShape="1">
          <a:blip r:embed="rId4">
            <a:alphaModFix/>
          </a:blip>
          <a:srcRect b="10011" l="9244" r="2118" t="5926"/>
          <a:stretch/>
        </p:blipFill>
        <p:spPr>
          <a:xfrm rot="154828">
            <a:off x="3589912" y="745276"/>
            <a:ext cx="2072000" cy="736050"/>
          </a:xfrm>
          <a:prstGeom prst="rect">
            <a:avLst/>
          </a:prstGeom>
          <a:noFill/>
          <a:ln>
            <a:noFill/>
          </a:ln>
        </p:spPr>
      </p:pic>
      <p:sp>
        <p:nvSpPr>
          <p:cNvPr id="133" name="Google Shape;133;p21"/>
          <p:cNvSpPr txBox="1"/>
          <p:nvPr/>
        </p:nvSpPr>
        <p:spPr>
          <a:xfrm>
            <a:off x="3644650" y="781400"/>
            <a:ext cx="19086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aleway"/>
                <a:ea typeface="Raleway"/>
                <a:cs typeface="Raleway"/>
                <a:sym typeface="Raleway"/>
              </a:rPr>
              <a:t>Results</a:t>
            </a:r>
            <a:endParaRPr b="1" sz="2400">
              <a:solidFill>
                <a:srgbClr val="FFFFFF"/>
              </a:solidFill>
              <a:latin typeface="Raleway"/>
              <a:ea typeface="Raleway"/>
              <a:cs typeface="Raleway"/>
              <a:sym typeface="Raleway"/>
            </a:endParaRPr>
          </a:p>
        </p:txBody>
      </p:sp>
      <p:graphicFrame>
        <p:nvGraphicFramePr>
          <p:cNvPr id="134" name="Google Shape;134;p21"/>
          <p:cNvGraphicFramePr/>
          <p:nvPr/>
        </p:nvGraphicFramePr>
        <p:xfrm>
          <a:off x="1708038" y="2318500"/>
          <a:ext cx="3000000" cy="3000000"/>
        </p:xfrm>
        <a:graphic>
          <a:graphicData uri="http://schemas.openxmlformats.org/drawingml/2006/table">
            <a:tbl>
              <a:tblPr>
                <a:noFill/>
                <a:tableStyleId>{A71EAD6A-1E43-4CF9-BD7A-B2078506F36A}</a:tableStyleId>
              </a:tblPr>
              <a:tblGrid>
                <a:gridCol w="1485900"/>
                <a:gridCol w="1485900"/>
                <a:gridCol w="1485900"/>
                <a:gridCol w="1485900"/>
              </a:tblGrid>
              <a:tr h="447675">
                <a:tc>
                  <a:txBody>
                    <a:bodyPr/>
                    <a:lstStyle/>
                    <a:p>
                      <a:pPr indent="0" lvl="0" marL="0" rtl="0" algn="ctr">
                        <a:lnSpc>
                          <a:spcPct val="120000"/>
                        </a:lnSpc>
                        <a:spcBef>
                          <a:spcPts val="0"/>
                        </a:spcBef>
                        <a:spcAft>
                          <a:spcPts val="0"/>
                        </a:spcAft>
                        <a:buNone/>
                      </a:pPr>
                      <a:r>
                        <a:rPr b="1" lang="en">
                          <a:solidFill>
                            <a:srgbClr val="008575"/>
                          </a:solidFill>
                          <a:latin typeface="Raleway"/>
                          <a:ea typeface="Raleway"/>
                          <a:cs typeface="Raleway"/>
                          <a:sym typeface="Raleway"/>
                        </a:rPr>
                        <a:t>vs</a:t>
                      </a:r>
                      <a:endParaRPr b="1">
                        <a:solidFill>
                          <a:srgbClr val="008575"/>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Spectral Data (out of 2149)</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Elemental Data (out of 11)</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Combined Data (out of 2160)</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TC(%)</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135</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3</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97</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lstStyle/>
                    <a:p>
                      <a:pPr indent="0" lvl="0" marL="0" rtl="0" algn="ctr">
                        <a:lnSpc>
                          <a:spcPct val="120000"/>
                        </a:lnSpc>
                        <a:spcBef>
                          <a:spcPts val="0"/>
                        </a:spcBef>
                        <a:spcAft>
                          <a:spcPts val="0"/>
                        </a:spcAft>
                        <a:buNone/>
                      </a:pPr>
                      <a:r>
                        <a:rPr b="1" lang="en">
                          <a:latin typeface="Raleway"/>
                          <a:ea typeface="Raleway"/>
                          <a:cs typeface="Raleway"/>
                          <a:sym typeface="Raleway"/>
                        </a:rPr>
                        <a:t>TN(%)</a:t>
                      </a:r>
                      <a:endParaRPr b="1">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356</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3</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b="1" lang="en">
                          <a:solidFill>
                            <a:srgbClr val="FF5E0E"/>
                          </a:solidFill>
                          <a:latin typeface="Raleway"/>
                          <a:ea typeface="Raleway"/>
                          <a:cs typeface="Raleway"/>
                          <a:sym typeface="Raleway"/>
                        </a:rPr>
                        <a:t>325</a:t>
                      </a:r>
                      <a:endParaRPr b="1">
                        <a:solidFill>
                          <a:srgbClr val="FF5E0E"/>
                        </a:solidFill>
                        <a:latin typeface="Raleway"/>
                        <a:ea typeface="Raleway"/>
                        <a:cs typeface="Raleway"/>
                        <a:sym typeface="Raleway"/>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35" name="Google Shape;135;p21"/>
          <p:cNvSpPr txBox="1"/>
          <p:nvPr/>
        </p:nvSpPr>
        <p:spPr>
          <a:xfrm>
            <a:off x="2973900" y="1860425"/>
            <a:ext cx="3196200" cy="3666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 sz="1800">
                <a:solidFill>
                  <a:srgbClr val="008575"/>
                </a:solidFill>
                <a:latin typeface="Raleway"/>
                <a:ea typeface="Raleway"/>
                <a:cs typeface="Raleway"/>
                <a:sym typeface="Raleway"/>
              </a:rPr>
              <a:t>No. of influential variables</a:t>
            </a:r>
            <a:endParaRPr sz="18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