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8.jpg" ContentType="image/jpg"/>
  <Override PartName="/ppt/media/image38.jpg" ContentType="image/jpg"/>
  <Override PartName="/ppt/media/image59.jpg" ContentType="image/jpg"/>
  <Override PartName="/ppt/media/image60.jpg" ContentType="image/jpg"/>
  <Override PartName="/ppt/media/image62.jpg" ContentType="image/jpg"/>
  <Override PartName="/ppt/media/image63.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Lst>
  <p:notesMasterIdLst>
    <p:notesMasterId r:id="rId48"/>
  </p:notesMasterIdLst>
  <p:sldIdLst>
    <p:sldId id="256" r:id="rId2"/>
    <p:sldId id="257" r:id="rId3"/>
    <p:sldId id="258" r:id="rId4"/>
    <p:sldId id="303"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D81CC-0897-45FF-9788-171AF66E8428}" type="datetimeFigureOut">
              <a:rPr lang="en-IN" smtClean="0"/>
              <a:t>17-08-2023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9D1A3D3-A98D-4EB6-BF28-7190EBD2A6F3}" type="slidenum">
              <a:rPr lang="en-IN" smtClean="0"/>
              <a:t>‹#›</a:t>
            </a:fld>
            <a:endParaRPr lang="en-IN"/>
          </a:p>
        </p:txBody>
      </p:sp>
    </p:spTree>
    <p:extLst>
      <p:ext uri="{BB962C8B-B14F-4D97-AF65-F5344CB8AC3E}">
        <p14:creationId xmlns:p14="http://schemas.microsoft.com/office/powerpoint/2010/main" val="64427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D1A3D3-A98D-4EB6-BF28-7190EBD2A6F3}" type="slidenum">
              <a:rPr lang="en-IN" smtClean="0"/>
              <a:t>7</a:t>
            </a:fld>
            <a:endParaRPr lang="en-IN"/>
          </a:p>
        </p:txBody>
      </p:sp>
    </p:spTree>
    <p:extLst>
      <p:ext uri="{BB962C8B-B14F-4D97-AF65-F5344CB8AC3E}">
        <p14:creationId xmlns:p14="http://schemas.microsoft.com/office/powerpoint/2010/main" val="1814600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1D8BD707-D9CF-40AE-B4C6-C98DA3205C09}" type="datetimeFigureOut">
              <a:rPr lang="en-US" smtClean="0"/>
              <a:t>8/17/2023</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30879916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246739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290701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64267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lang="en-US" smtClean="0"/>
              <a:t>8/17/2023</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7806128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286248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8/17/2023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1289169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8/17/2023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152523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8/17/2023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426994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1D8BD707-D9CF-40AE-B4C6-C98DA3205C09}"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193407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1D8BD707-D9CF-40AE-B4C6-C98DA3205C09}" type="datetimeFigureOut">
              <a:rPr lang="en-US" smtClean="0"/>
              <a:t>8/17/2023</a:t>
            </a:fld>
            <a:endParaRPr lang="en-US"/>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IN"/>
          </a:p>
        </p:txBody>
      </p:sp>
      <p:sp>
        <p:nvSpPr>
          <p:cNvPr id="13" name="Slide Number Placeholder 12"/>
          <p:cNvSpPr>
            <a:spLocks noGrp="1"/>
          </p:cNvSpPr>
          <p:nvPr>
            <p:ph type="sldNum" sz="quarter" idx="12"/>
          </p:nvPr>
        </p:nvSpPr>
        <p:spPr/>
        <p:txBody>
          <a:bodyPr/>
          <a:lstStyle>
            <a:lvl1pPr>
              <a:defRPr>
                <a:solidFill>
                  <a:srgbClr val="FFFFFF"/>
                </a:solidFill>
              </a:defRPr>
            </a:lvl1p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25206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8/17/2023</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38100">
              <a:lnSpc>
                <a:spcPts val="1100"/>
              </a:lnSpc>
            </a:pPr>
            <a:fld id="{81D60167-4931-47E6-BA6A-407CBD079E47}" type="slidenum">
              <a:rPr lang="en-IN" smtClean="0"/>
              <a:t>‹#›</a:t>
            </a:fld>
            <a:endParaRPr lang="en-IN"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04876163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shul82001"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nshul82001/IBM-DATA-SCIENCE/blob/main/IBM-DS0321EN-SkillsNetwork_labs_module_1_L3_labs-jupyter-spacex-data_wrangling_jupyterlite.jupyterlite.ipynb" TargetMode="External"/><Relationship Id="rId2" Type="http://schemas.openxmlformats.org/officeDocument/2006/relationships/hyperlink" Target="https://github.com/Anshul82001/IBM-DATA-SCIENCE/blob/main/jupyter-labs-spacex-data-collection-api.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nshul82001/IBM-DATA-SCIENCE/blob/main/IBM-DS0321EN-SkillsNetwork_labs_module_2_jupyter-labs-eda-dataviz.ipynb.jupyterlite.ipynb" TargetMode="External"/><Relationship Id="rId2" Type="http://schemas.openxmlformats.org/officeDocument/2006/relationships/hyperlink" Target="https://github.com/Anshul82001/IBM-DATA-SCIENCE/blob/main/jupyter-labs-spacex-data-collection-api.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nshul82001/IBM-DATA-SCIENCE/blob/main/jupyter-labs-eda-sql-coursera_sqllite.ipynb" TargetMode="External"/><Relationship Id="rId2" Type="http://schemas.openxmlformats.org/officeDocument/2006/relationships/hyperlink" Target="https://github.com/Anshul82001/IBM-DATA-SCIENCE/blob/main/jupyter-labs-spacex-data-collection-api.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nshul82001/IBM-DATA-SCIENCE/blob/main/IBM-DS0321EN-SkillsNetwork_labs_module_3_lab_jupyter_launch_site_location.jupyterlite.ipynb" TargetMode="External"/><Relationship Id="rId2" Type="http://schemas.openxmlformats.org/officeDocument/2006/relationships/hyperlink" Target="https://github.com/Anshul82001/IBM-DATA-SCIENCE/blob/main/jupyter-labs-spacex-data-collection-api.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nshul82001/IBM-DATA-SCIENCE/blob/main/spacex_dash_app.py" TargetMode="External"/><Relationship Id="rId2" Type="http://schemas.openxmlformats.org/officeDocument/2006/relationships/hyperlink" Target="https://github.com/Anshul82001/IBM-DATA-SCIENCE/blob/main/jupyter-labs-spacex-data-collection-api.ipyn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nshul82001/IBM-DATA-SCIENCE/blob/main/IBM-DS0321EN-SkillsNetwork_labs_module_4_SpaceX_Machine_Learning_Prediction_Part_5.jupyterlite.ipynb" TargetMode="External"/><Relationship Id="rId2" Type="http://schemas.openxmlformats.org/officeDocument/2006/relationships/hyperlink" Target="https://github.com/Anshul82001/IBM-DATA-SCIENCE/blob/main/jupyter-labs-spacex-data-collection-api.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shul82001/IBM-DATA-SCIENCE/blob/main/IBM-DS0321EN-SkillsNetwork_labs_module_2_jupyter-labs-eda-dataviz.ipynb.jupyterlite.ipynb" TargetMode="External"/><Relationship Id="rId2" Type="http://schemas.openxmlformats.org/officeDocument/2006/relationships/hyperlink" Target="https://github.com/Anshul82001/IBM-DATA-SCIENCE/blob/main/jupyter-labs-spacex-data-collection-api.ipynb"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awpixel.com/search/meeting" TargetMode="External"/><Relationship Id="rId2" Type="http://schemas.openxmlformats.org/officeDocument/2006/relationships/image" Target="../media/image4.1"/><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nshul82001/IBM-DATA-SCIENCE/blob/main/jupyter-labs-eda-sql-coursera_sqllite.ipynb" TargetMode="External"/><Relationship Id="rId2" Type="http://schemas.openxmlformats.org/officeDocument/2006/relationships/hyperlink" Target="https://github.com/Anshul82001/IBM-DATA-SCIENCE/blob/main/jupyter-labs-spacex-data-collection-api.ipynb"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nshul82001/IBM-DATA-SCIENCE/blob/main/IBM-DS0321EN-SkillsNetwork_labs_module_3_lab_jupyter_launch_site_location.jupyterlite.ipynb" TargetMode="External"/><Relationship Id="rId2" Type="http://schemas.openxmlformats.org/officeDocument/2006/relationships/hyperlink" Target="https://github.com/Anshul82001/IBM-DATA-SCIENCE/blob/main/jupyter-labs-spacex-data-collection-api.ipynb"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jpg"/></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Anshul82001/IBM-DATA-SCIENCE/blob/main/spacex_dash_app.py" TargetMode="External"/><Relationship Id="rId2" Type="http://schemas.openxmlformats.org/officeDocument/2006/relationships/hyperlink" Target="https://github.com/Anshul82001/IBM-DATA-SCIENCE/blob/main/jupyter-labs-spacex-data-collection-api.ipynb"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Anshul82001/IBM-DATA-SCIENCE/blob/main/IBM-DS0321EN-SkillsNetwork_labs_module_4_SpaceX_Machine_Learning_Prediction_Part_5.jupyterlite.ipynb" TargetMode="External"/><Relationship Id="rId2" Type="http://schemas.openxmlformats.org/officeDocument/2006/relationships/hyperlink" Target="https://github.com/Anshul82001/IBM-DATA-SCIENCE/blob/main/jupyter-labs-spacex-data-collection-api.ipynb"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Anshul82001/IBM-DATA-SCI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hyperlink" Target="https://github.com/Anshul82001/IBM-DATA-SCIENCE/blob/main/jupyter-labs-spacex-data-collection-api.ipynb" TargetMode="External"/><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jpg"/><Relationship Id="rId18" Type="http://schemas.openxmlformats.org/officeDocument/2006/relationships/hyperlink" Target="https://github.com/Anshul82001/IBM-DATA-SCIENCE/blob/main/jupyter-labs-webscraping.ipynb" TargetMode="External"/><Relationship Id="rId3" Type="http://schemas.openxmlformats.org/officeDocument/2006/relationships/image" Target="../media/image28.jp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hyperlink" Target="https://github.com/Anshul82001/IBM-DATA-SCIENCE/blob/main/jupyter-labs-spacex-data-collection-api.ipynb" TargetMode="External"/><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E01CE7-7828-A3C0-9E3C-C8E1D9268A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object 5"/>
          <p:cNvSpPr/>
          <p:nvPr/>
        </p:nvSpPr>
        <p:spPr>
          <a:xfrm flipV="1">
            <a:off x="-26671" y="5638800"/>
            <a:ext cx="12218671" cy="160171"/>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idx="1"/>
          </p:nvPr>
        </p:nvSpPr>
        <p:spPr>
          <a:xfrm>
            <a:off x="2057400" y="-457200"/>
            <a:ext cx="9848849" cy="3683126"/>
          </a:xfrm>
          <a:prstGeom prst="rect">
            <a:avLst/>
          </a:prstGeom>
        </p:spPr>
        <p:txBody>
          <a:bodyPr vert="horz" wrap="square" lIns="0" tIns="481523" rIns="0" bIns="0" rtlCol="0">
            <a:spAutoFit/>
          </a:bodyPr>
          <a:lstStyle/>
          <a:p>
            <a:pPr marL="0" marR="5080" indent="0" algn="r">
              <a:lnSpc>
                <a:spcPts val="8200"/>
              </a:lnSpc>
              <a:spcBef>
                <a:spcPts val="1540"/>
              </a:spcBef>
              <a:buNone/>
            </a:pPr>
            <a:r>
              <a:rPr sz="8800" spc="-535" dirty="0">
                <a:solidFill>
                  <a:schemeClr val="tx1">
                    <a:lumMod val="95000"/>
                  </a:schemeClr>
                </a:solidFill>
                <a:latin typeface="BankGothic Md BT" panose="020B0807020203060204" pitchFamily="34" charset="0"/>
              </a:rPr>
              <a:t>Data </a:t>
            </a:r>
            <a:r>
              <a:rPr sz="8800" spc="-630" dirty="0">
                <a:solidFill>
                  <a:schemeClr val="tx1">
                    <a:lumMod val="95000"/>
                  </a:schemeClr>
                </a:solidFill>
                <a:latin typeface="BankGothic Md BT" panose="020B0807020203060204" pitchFamily="34" charset="0"/>
              </a:rPr>
              <a:t>Science</a:t>
            </a:r>
            <a:r>
              <a:rPr sz="8800" spc="-869" dirty="0">
                <a:solidFill>
                  <a:schemeClr val="tx1">
                    <a:lumMod val="95000"/>
                  </a:schemeClr>
                </a:solidFill>
                <a:latin typeface="BankGothic Md BT" panose="020B0807020203060204" pitchFamily="34" charset="0"/>
              </a:rPr>
              <a:t> </a:t>
            </a:r>
            <a:r>
              <a:rPr sz="8800" spc="-565" dirty="0">
                <a:solidFill>
                  <a:schemeClr val="tx1">
                    <a:lumMod val="95000"/>
                  </a:schemeClr>
                </a:solidFill>
                <a:latin typeface="BankGothic Md BT" panose="020B0807020203060204" pitchFamily="34" charset="0"/>
              </a:rPr>
              <a:t>Capstone  </a:t>
            </a:r>
            <a:r>
              <a:rPr sz="8800" spc="-360" dirty="0">
                <a:solidFill>
                  <a:schemeClr val="tx1">
                    <a:lumMod val="95000"/>
                  </a:schemeClr>
                </a:solidFill>
                <a:latin typeface="BankGothic Md BT" panose="020B0807020203060204" pitchFamily="34" charset="0"/>
              </a:rPr>
              <a:t>Project</a:t>
            </a:r>
          </a:p>
        </p:txBody>
      </p:sp>
      <p:sp>
        <p:nvSpPr>
          <p:cNvPr id="7" name="object 7"/>
          <p:cNvSpPr txBox="1"/>
          <p:nvPr/>
        </p:nvSpPr>
        <p:spPr>
          <a:xfrm>
            <a:off x="36136" y="5715000"/>
            <a:ext cx="5885180" cy="950901"/>
          </a:xfrm>
          <a:prstGeom prst="rect">
            <a:avLst/>
          </a:prstGeom>
        </p:spPr>
        <p:txBody>
          <a:bodyPr vert="horz" wrap="square" lIns="0" tIns="108585" rIns="0" bIns="0" rtlCol="0">
            <a:spAutoFit/>
          </a:bodyPr>
          <a:lstStyle/>
          <a:p>
            <a:pPr marL="12700">
              <a:lnSpc>
                <a:spcPct val="100000"/>
              </a:lnSpc>
              <a:spcBef>
                <a:spcPts val="855"/>
              </a:spcBef>
            </a:pPr>
            <a:r>
              <a:rPr lang="en-IN" sz="2400" spc="-175" dirty="0">
                <a:solidFill>
                  <a:schemeClr val="tx1">
                    <a:lumMod val="95000"/>
                  </a:schemeClr>
                </a:solidFill>
                <a:latin typeface="BankGothic Md BT" panose="020B0807020203060204" pitchFamily="34" charset="0"/>
                <a:cs typeface="Arial"/>
              </a:rPr>
              <a:t>Anshul Ghanghoria</a:t>
            </a:r>
            <a:endParaRPr sz="2400" dirty="0">
              <a:solidFill>
                <a:schemeClr val="tx1">
                  <a:lumMod val="95000"/>
                </a:schemeClr>
              </a:solidFill>
              <a:latin typeface="BankGothic Md BT" panose="020B0807020203060204" pitchFamily="34" charset="0"/>
              <a:cs typeface="Arial"/>
            </a:endParaRPr>
          </a:p>
          <a:p>
            <a:pPr marL="12700">
              <a:lnSpc>
                <a:spcPct val="100000"/>
              </a:lnSpc>
              <a:spcBef>
                <a:spcPts val="755"/>
              </a:spcBef>
            </a:pPr>
            <a:r>
              <a:rPr lang="en-IN" sz="2400" spc="70" dirty="0">
                <a:solidFill>
                  <a:schemeClr val="tx1">
                    <a:lumMod val="95000"/>
                  </a:schemeClr>
                </a:solidFill>
                <a:latin typeface="BankGothic Md BT" panose="020B0807020203060204" pitchFamily="34" charset="0"/>
                <a:cs typeface="Arial"/>
                <a:hlinkClick r:id="rId3">
                  <a:extLst>
                    <a:ext uri="{A12FA001-AC4F-418D-AE19-62706E023703}">
                      <ahyp:hlinkClr xmlns:ahyp="http://schemas.microsoft.com/office/drawing/2018/hyperlinkcolor" val="tx"/>
                    </a:ext>
                  </a:extLst>
                </a:hlinkClick>
              </a:rPr>
              <a:t>https://github.com/Anshul82001</a:t>
            </a:r>
            <a:endParaRPr sz="2400" dirty="0">
              <a:solidFill>
                <a:schemeClr val="tx1">
                  <a:lumMod val="95000"/>
                </a:schemeClr>
              </a:solidFill>
              <a:latin typeface="BankGothic Md BT" panose="020B0807020203060204" pitchFamily="34" charset="0"/>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7707" y="1371600"/>
            <a:ext cx="11430000" cy="7620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450079" y="427467"/>
            <a:ext cx="5341121" cy="751488"/>
          </a:xfrm>
          <a:prstGeom prst="rect">
            <a:avLst/>
          </a:prstGeom>
        </p:spPr>
        <p:txBody>
          <a:bodyPr vert="horz" wrap="square" lIns="0" tIns="12700" rIns="0" bIns="0" rtlCol="0">
            <a:spAutoFit/>
          </a:bodyPr>
          <a:lstStyle/>
          <a:p>
            <a:pPr marL="12700">
              <a:lnSpc>
                <a:spcPct val="100000"/>
              </a:lnSpc>
              <a:spcBef>
                <a:spcPts val="100"/>
              </a:spcBef>
            </a:pPr>
            <a:r>
              <a:rPr spc="-340" dirty="0">
                <a:latin typeface="BankGothic Md BT" panose="020B0807020203060204" pitchFamily="34" charset="0"/>
              </a:rPr>
              <a:t>Data</a:t>
            </a:r>
            <a:r>
              <a:rPr spc="-530" dirty="0">
                <a:latin typeface="BankGothic Md BT" panose="020B0807020203060204" pitchFamily="34" charset="0"/>
              </a:rPr>
              <a:t> </a:t>
            </a:r>
            <a:r>
              <a:rPr spc="-275" dirty="0">
                <a:latin typeface="BankGothic Md BT" panose="020B0807020203060204" pitchFamily="34" charset="0"/>
              </a:rPr>
              <a:t>Wrangling</a:t>
            </a:r>
          </a:p>
        </p:txBody>
      </p:sp>
      <p:sp>
        <p:nvSpPr>
          <p:cNvPr id="4" name="object 4"/>
          <p:cNvSpPr txBox="1">
            <a:spLocks noGrp="1"/>
          </p:cNvSpPr>
          <p:nvPr>
            <p:ph idx="1"/>
          </p:nvPr>
        </p:nvSpPr>
        <p:spPr>
          <a:xfrm>
            <a:off x="414293" y="1715634"/>
            <a:ext cx="11734799" cy="2762295"/>
          </a:xfrm>
          <a:prstGeom prst="rect">
            <a:avLst/>
          </a:prstGeom>
        </p:spPr>
        <p:txBody>
          <a:bodyPr vert="horz" wrap="square" lIns="0" tIns="162560" rIns="0" bIns="0" rtlCol="0">
            <a:spAutoFit/>
          </a:bodyPr>
          <a:lstStyle/>
          <a:p>
            <a:pPr marL="16510">
              <a:lnSpc>
                <a:spcPct val="100000"/>
              </a:lnSpc>
              <a:spcBef>
                <a:spcPts val="1280"/>
              </a:spcBef>
            </a:pPr>
            <a:r>
              <a:rPr sz="2000" spc="-15" dirty="0">
                <a:solidFill>
                  <a:schemeClr val="tx1">
                    <a:lumMod val="95000"/>
                  </a:schemeClr>
                </a:solidFill>
                <a:latin typeface="Carlito"/>
                <a:cs typeface="Carlito"/>
              </a:rPr>
              <a:t>Create </a:t>
            </a:r>
            <a:r>
              <a:rPr sz="2000" dirty="0">
                <a:solidFill>
                  <a:schemeClr val="tx1">
                    <a:lumMod val="95000"/>
                  </a:schemeClr>
                </a:solidFill>
                <a:latin typeface="Carlito"/>
                <a:cs typeface="Carlito"/>
              </a:rPr>
              <a:t>a </a:t>
            </a:r>
            <a:r>
              <a:rPr sz="2000" spc="-5" dirty="0">
                <a:solidFill>
                  <a:schemeClr val="tx1">
                    <a:lumMod val="95000"/>
                  </a:schemeClr>
                </a:solidFill>
                <a:latin typeface="Carlito"/>
                <a:cs typeface="Carlito"/>
              </a:rPr>
              <a:t>training label </a:t>
            </a:r>
            <a:r>
              <a:rPr sz="2000" dirty="0">
                <a:solidFill>
                  <a:schemeClr val="tx1">
                    <a:lumMod val="95000"/>
                  </a:schemeClr>
                </a:solidFill>
                <a:latin typeface="Carlito"/>
                <a:cs typeface="Carlito"/>
              </a:rPr>
              <a:t>with </a:t>
            </a:r>
            <a:r>
              <a:rPr sz="2000" spc="-5" dirty="0">
                <a:solidFill>
                  <a:schemeClr val="tx1">
                    <a:lumMod val="95000"/>
                  </a:schemeClr>
                </a:solidFill>
                <a:latin typeface="Carlito"/>
                <a:cs typeface="Carlito"/>
              </a:rPr>
              <a:t>landing </a:t>
            </a:r>
            <a:r>
              <a:rPr sz="2000" spc="-15" dirty="0">
                <a:solidFill>
                  <a:schemeClr val="tx1">
                    <a:lumMod val="95000"/>
                  </a:schemeClr>
                </a:solidFill>
                <a:latin typeface="Carlito"/>
                <a:cs typeface="Carlito"/>
              </a:rPr>
              <a:t>outcomes </a:t>
            </a:r>
            <a:r>
              <a:rPr sz="2000" spc="-5" dirty="0">
                <a:solidFill>
                  <a:schemeClr val="tx1">
                    <a:lumMod val="95000"/>
                  </a:schemeClr>
                </a:solidFill>
                <a:latin typeface="Carlito"/>
                <a:cs typeface="Carlito"/>
              </a:rPr>
              <a:t>where successful </a:t>
            </a:r>
            <a:r>
              <a:rPr sz="2000" dirty="0">
                <a:solidFill>
                  <a:schemeClr val="tx1">
                    <a:lumMod val="95000"/>
                  </a:schemeClr>
                </a:solidFill>
                <a:latin typeface="Carlito"/>
                <a:cs typeface="Carlito"/>
              </a:rPr>
              <a:t>= 1 &amp; </a:t>
            </a:r>
            <a:r>
              <a:rPr sz="2000" spc="-15" dirty="0">
                <a:solidFill>
                  <a:schemeClr val="tx1">
                    <a:lumMod val="95000"/>
                  </a:schemeClr>
                </a:solidFill>
                <a:latin typeface="Carlito"/>
                <a:cs typeface="Carlito"/>
              </a:rPr>
              <a:t>failure </a:t>
            </a:r>
            <a:r>
              <a:rPr sz="2000" dirty="0">
                <a:solidFill>
                  <a:schemeClr val="tx1">
                    <a:lumMod val="95000"/>
                  </a:schemeClr>
                </a:solidFill>
                <a:latin typeface="Carlito"/>
                <a:cs typeface="Carlito"/>
              </a:rPr>
              <a:t>=</a:t>
            </a:r>
            <a:r>
              <a:rPr sz="2000" spc="-85" dirty="0">
                <a:solidFill>
                  <a:schemeClr val="tx1">
                    <a:lumMod val="95000"/>
                  </a:schemeClr>
                </a:solidFill>
                <a:latin typeface="Carlito"/>
                <a:cs typeface="Carlito"/>
              </a:rPr>
              <a:t> </a:t>
            </a:r>
            <a:r>
              <a:rPr sz="2000" dirty="0">
                <a:solidFill>
                  <a:schemeClr val="tx1">
                    <a:lumMod val="95000"/>
                  </a:schemeClr>
                </a:solidFill>
                <a:latin typeface="Carlito"/>
                <a:cs typeface="Carlito"/>
              </a:rPr>
              <a:t>0.</a:t>
            </a:r>
          </a:p>
          <a:p>
            <a:pPr marL="16510">
              <a:lnSpc>
                <a:spcPct val="100000"/>
              </a:lnSpc>
              <a:spcBef>
                <a:spcPts val="1175"/>
              </a:spcBef>
            </a:pPr>
            <a:r>
              <a:rPr sz="2000" dirty="0">
                <a:solidFill>
                  <a:schemeClr val="tx1">
                    <a:lumMod val="95000"/>
                  </a:schemeClr>
                </a:solidFill>
                <a:latin typeface="Carlito"/>
                <a:cs typeface="Carlito"/>
              </a:rPr>
              <a:t>Outcome</a:t>
            </a:r>
            <a:r>
              <a:rPr sz="2000" spc="-75" dirty="0">
                <a:solidFill>
                  <a:schemeClr val="tx1">
                    <a:lumMod val="95000"/>
                  </a:schemeClr>
                </a:solidFill>
                <a:latin typeface="Carlito"/>
                <a:cs typeface="Carlito"/>
              </a:rPr>
              <a:t> </a:t>
            </a:r>
            <a:r>
              <a:rPr sz="2000" dirty="0">
                <a:solidFill>
                  <a:schemeClr val="tx1">
                    <a:lumMod val="95000"/>
                  </a:schemeClr>
                </a:solidFill>
                <a:latin typeface="Carlito"/>
                <a:cs typeface="Carlito"/>
              </a:rPr>
              <a:t>column</a:t>
            </a:r>
            <a:r>
              <a:rPr sz="2000" spc="-45" dirty="0">
                <a:solidFill>
                  <a:schemeClr val="tx1">
                    <a:lumMod val="95000"/>
                  </a:schemeClr>
                </a:solidFill>
                <a:latin typeface="Carlito"/>
                <a:cs typeface="Carlito"/>
              </a:rPr>
              <a:t> </a:t>
            </a:r>
            <a:r>
              <a:rPr sz="2000" spc="-5" dirty="0">
                <a:solidFill>
                  <a:schemeClr val="tx1">
                    <a:lumMod val="95000"/>
                  </a:schemeClr>
                </a:solidFill>
                <a:latin typeface="Carlito"/>
                <a:cs typeface="Carlito"/>
              </a:rPr>
              <a:t>has</a:t>
            </a:r>
            <a:r>
              <a:rPr sz="2000" spc="-40" dirty="0">
                <a:solidFill>
                  <a:schemeClr val="tx1">
                    <a:lumMod val="95000"/>
                  </a:schemeClr>
                </a:solidFill>
                <a:latin typeface="Carlito"/>
                <a:cs typeface="Carlito"/>
              </a:rPr>
              <a:t> </a:t>
            </a:r>
            <a:r>
              <a:rPr sz="2000" spc="-10" dirty="0">
                <a:solidFill>
                  <a:schemeClr val="tx1">
                    <a:lumMod val="95000"/>
                  </a:schemeClr>
                </a:solidFill>
                <a:latin typeface="Carlito"/>
                <a:cs typeface="Carlito"/>
              </a:rPr>
              <a:t>two</a:t>
            </a:r>
            <a:r>
              <a:rPr sz="2000" spc="-25" dirty="0">
                <a:solidFill>
                  <a:schemeClr val="tx1">
                    <a:lumMod val="95000"/>
                  </a:schemeClr>
                </a:solidFill>
                <a:latin typeface="Carlito"/>
                <a:cs typeface="Carlito"/>
              </a:rPr>
              <a:t> </a:t>
            </a:r>
            <a:r>
              <a:rPr sz="2000" dirty="0">
                <a:solidFill>
                  <a:schemeClr val="tx1">
                    <a:lumMod val="95000"/>
                  </a:schemeClr>
                </a:solidFill>
                <a:latin typeface="Carlito"/>
                <a:cs typeface="Carlito"/>
              </a:rPr>
              <a:t>components:</a:t>
            </a:r>
            <a:r>
              <a:rPr sz="2000" spc="-75" dirty="0">
                <a:solidFill>
                  <a:schemeClr val="tx1">
                    <a:lumMod val="95000"/>
                  </a:schemeClr>
                </a:solidFill>
                <a:latin typeface="Carlito"/>
                <a:cs typeface="Carlito"/>
              </a:rPr>
              <a:t> </a:t>
            </a:r>
            <a:r>
              <a:rPr sz="2000" dirty="0">
                <a:solidFill>
                  <a:schemeClr val="tx1">
                    <a:lumMod val="95000"/>
                  </a:schemeClr>
                </a:solidFill>
                <a:latin typeface="Carlito"/>
                <a:cs typeface="Carlito"/>
              </a:rPr>
              <a:t>‘Mission</a:t>
            </a:r>
            <a:r>
              <a:rPr sz="2000" spc="5" dirty="0">
                <a:solidFill>
                  <a:schemeClr val="tx1">
                    <a:lumMod val="95000"/>
                  </a:schemeClr>
                </a:solidFill>
                <a:latin typeface="Carlito"/>
                <a:cs typeface="Carlito"/>
              </a:rPr>
              <a:t> </a:t>
            </a:r>
            <a:r>
              <a:rPr sz="2000" spc="-5" dirty="0">
                <a:solidFill>
                  <a:schemeClr val="tx1">
                    <a:lumMod val="95000"/>
                  </a:schemeClr>
                </a:solidFill>
                <a:latin typeface="Carlito"/>
                <a:cs typeface="Carlito"/>
              </a:rPr>
              <a:t>Outcome’</a:t>
            </a:r>
            <a:r>
              <a:rPr sz="2000" spc="-65" dirty="0">
                <a:solidFill>
                  <a:schemeClr val="tx1">
                    <a:lumMod val="95000"/>
                  </a:schemeClr>
                </a:solidFill>
                <a:latin typeface="Carlito"/>
                <a:cs typeface="Carlito"/>
              </a:rPr>
              <a:t> </a:t>
            </a:r>
            <a:r>
              <a:rPr sz="2000" dirty="0">
                <a:solidFill>
                  <a:schemeClr val="tx1">
                    <a:lumMod val="95000"/>
                  </a:schemeClr>
                </a:solidFill>
                <a:latin typeface="Carlito"/>
                <a:cs typeface="Carlito"/>
              </a:rPr>
              <a:t>‘Landing</a:t>
            </a:r>
            <a:r>
              <a:rPr sz="2000" spc="-50" dirty="0">
                <a:solidFill>
                  <a:schemeClr val="tx1">
                    <a:lumMod val="95000"/>
                  </a:schemeClr>
                </a:solidFill>
                <a:latin typeface="Carlito"/>
                <a:cs typeface="Carlito"/>
              </a:rPr>
              <a:t> </a:t>
            </a:r>
            <a:r>
              <a:rPr sz="2000" spc="-5" dirty="0">
                <a:solidFill>
                  <a:schemeClr val="tx1">
                    <a:lumMod val="95000"/>
                  </a:schemeClr>
                </a:solidFill>
                <a:latin typeface="Carlito"/>
                <a:cs typeface="Carlito"/>
              </a:rPr>
              <a:t>Location’</a:t>
            </a:r>
            <a:endParaRPr sz="2000" dirty="0">
              <a:solidFill>
                <a:schemeClr val="tx1">
                  <a:lumMod val="95000"/>
                </a:schemeClr>
              </a:solidFill>
              <a:latin typeface="Carlito"/>
              <a:cs typeface="Carlito"/>
            </a:endParaRPr>
          </a:p>
          <a:p>
            <a:pPr marL="16510" marR="5080">
              <a:lnSpc>
                <a:spcPct val="150000"/>
              </a:lnSpc>
              <a:spcBef>
                <a:spcPts val="290"/>
              </a:spcBef>
            </a:pPr>
            <a:r>
              <a:rPr sz="2000" dirty="0">
                <a:solidFill>
                  <a:schemeClr val="tx1">
                    <a:lumMod val="95000"/>
                  </a:schemeClr>
                </a:solidFill>
                <a:latin typeface="Carlito"/>
                <a:cs typeface="Carlito"/>
              </a:rPr>
              <a:t>New </a:t>
            </a:r>
            <a:r>
              <a:rPr sz="2000" spc="-5" dirty="0">
                <a:solidFill>
                  <a:schemeClr val="tx1">
                    <a:lumMod val="95000"/>
                  </a:schemeClr>
                </a:solidFill>
                <a:latin typeface="Carlito"/>
                <a:cs typeface="Carlito"/>
              </a:rPr>
              <a:t>training </a:t>
            </a:r>
            <a:r>
              <a:rPr sz="2000" dirty="0">
                <a:solidFill>
                  <a:schemeClr val="tx1">
                    <a:lumMod val="95000"/>
                  </a:schemeClr>
                </a:solidFill>
                <a:latin typeface="Carlito"/>
                <a:cs typeface="Carlito"/>
              </a:rPr>
              <a:t>label column </a:t>
            </a:r>
            <a:r>
              <a:rPr sz="2000" spc="-15" dirty="0">
                <a:solidFill>
                  <a:schemeClr val="tx1">
                    <a:lumMod val="95000"/>
                  </a:schemeClr>
                </a:solidFill>
                <a:latin typeface="Carlito"/>
                <a:cs typeface="Carlito"/>
              </a:rPr>
              <a:t>‘class’ </a:t>
            </a:r>
            <a:r>
              <a:rPr sz="2000" spc="-5" dirty="0">
                <a:solidFill>
                  <a:schemeClr val="tx1">
                    <a:lumMod val="95000"/>
                  </a:schemeClr>
                </a:solidFill>
                <a:latin typeface="Carlito"/>
                <a:cs typeface="Carlito"/>
              </a:rPr>
              <a:t>with </a:t>
            </a:r>
            <a:r>
              <a:rPr sz="2000" dirty="0">
                <a:solidFill>
                  <a:schemeClr val="tx1">
                    <a:lumMod val="95000"/>
                  </a:schemeClr>
                </a:solidFill>
                <a:latin typeface="Carlito"/>
                <a:cs typeface="Carlito"/>
              </a:rPr>
              <a:t>a </a:t>
            </a:r>
            <a:r>
              <a:rPr sz="2000" spc="-5" dirty="0">
                <a:solidFill>
                  <a:schemeClr val="tx1">
                    <a:lumMod val="95000"/>
                  </a:schemeClr>
                </a:solidFill>
                <a:latin typeface="Carlito"/>
                <a:cs typeface="Carlito"/>
              </a:rPr>
              <a:t>value of </a:t>
            </a:r>
            <a:r>
              <a:rPr sz="2000" dirty="0">
                <a:solidFill>
                  <a:schemeClr val="tx1">
                    <a:lumMod val="95000"/>
                  </a:schemeClr>
                </a:solidFill>
                <a:latin typeface="Carlito"/>
                <a:cs typeface="Carlito"/>
              </a:rPr>
              <a:t>1 </a:t>
            </a:r>
            <a:r>
              <a:rPr sz="2000" spc="-5" dirty="0">
                <a:solidFill>
                  <a:schemeClr val="tx1">
                    <a:lumMod val="95000"/>
                  </a:schemeClr>
                </a:solidFill>
                <a:latin typeface="Carlito"/>
                <a:cs typeface="Carlito"/>
              </a:rPr>
              <a:t>if </a:t>
            </a:r>
            <a:r>
              <a:rPr sz="2000" dirty="0">
                <a:solidFill>
                  <a:schemeClr val="tx1">
                    <a:lumMod val="95000"/>
                  </a:schemeClr>
                </a:solidFill>
                <a:latin typeface="Carlito"/>
                <a:cs typeface="Carlito"/>
              </a:rPr>
              <a:t>‘Mission </a:t>
            </a:r>
            <a:r>
              <a:rPr sz="2000" spc="-5" dirty="0">
                <a:solidFill>
                  <a:schemeClr val="tx1">
                    <a:lumMod val="95000"/>
                  </a:schemeClr>
                </a:solidFill>
                <a:latin typeface="Carlito"/>
                <a:cs typeface="Carlito"/>
              </a:rPr>
              <a:t>Outcome’ is </a:t>
            </a:r>
            <a:r>
              <a:rPr sz="2000" spc="-30" dirty="0">
                <a:solidFill>
                  <a:schemeClr val="tx1">
                    <a:lumMod val="95000"/>
                  </a:schemeClr>
                </a:solidFill>
                <a:latin typeface="Carlito"/>
                <a:cs typeface="Carlito"/>
              </a:rPr>
              <a:t>True </a:t>
            </a:r>
            <a:r>
              <a:rPr sz="2000" dirty="0">
                <a:solidFill>
                  <a:schemeClr val="tx1">
                    <a:lumMod val="95000"/>
                  </a:schemeClr>
                </a:solidFill>
                <a:latin typeface="Carlito"/>
                <a:cs typeface="Carlito"/>
              </a:rPr>
              <a:t>and 0 </a:t>
            </a:r>
            <a:r>
              <a:rPr sz="2000" spc="-5" dirty="0">
                <a:solidFill>
                  <a:schemeClr val="tx1">
                    <a:lumMod val="95000"/>
                  </a:schemeClr>
                </a:solidFill>
                <a:latin typeface="Carlito"/>
                <a:cs typeface="Carlito"/>
              </a:rPr>
              <a:t>otherwise.  </a:t>
            </a:r>
            <a:r>
              <a:rPr sz="2000" u="heavy" spc="-20" dirty="0">
                <a:solidFill>
                  <a:schemeClr val="tx1">
                    <a:lumMod val="95000"/>
                  </a:schemeClr>
                </a:solidFill>
                <a:uFill>
                  <a:solidFill>
                    <a:srgbClr val="404040"/>
                  </a:solidFill>
                </a:uFill>
                <a:latin typeface="Carlito"/>
                <a:cs typeface="Carlito"/>
              </a:rPr>
              <a:t>Value </a:t>
            </a:r>
            <a:r>
              <a:rPr sz="2000" u="heavy" dirty="0">
                <a:solidFill>
                  <a:schemeClr val="tx1">
                    <a:lumMod val="95000"/>
                  </a:schemeClr>
                </a:solidFill>
                <a:uFill>
                  <a:solidFill>
                    <a:srgbClr val="404040"/>
                  </a:solidFill>
                </a:uFill>
                <a:latin typeface="Carlito"/>
                <a:cs typeface="Carlito"/>
              </a:rPr>
              <a:t>Mapping:</a:t>
            </a:r>
            <a:endParaRPr sz="2000" dirty="0">
              <a:solidFill>
                <a:schemeClr val="tx1">
                  <a:lumMod val="95000"/>
                </a:schemeClr>
              </a:solidFill>
              <a:latin typeface="Carlito"/>
              <a:cs typeface="Carlito"/>
            </a:endParaRPr>
          </a:p>
          <a:p>
            <a:pPr marL="16510">
              <a:lnSpc>
                <a:spcPct val="100000"/>
              </a:lnSpc>
              <a:spcBef>
                <a:spcPts val="1275"/>
              </a:spcBef>
            </a:pPr>
            <a:r>
              <a:rPr sz="2000" spc="-30" dirty="0">
                <a:solidFill>
                  <a:schemeClr val="tx1">
                    <a:lumMod val="95000"/>
                  </a:schemeClr>
                </a:solidFill>
                <a:latin typeface="Carlito"/>
                <a:cs typeface="Carlito"/>
              </a:rPr>
              <a:t>True </a:t>
            </a:r>
            <a:r>
              <a:rPr sz="2000" dirty="0">
                <a:solidFill>
                  <a:schemeClr val="tx1">
                    <a:lumMod val="95000"/>
                  </a:schemeClr>
                </a:solidFill>
                <a:latin typeface="Carlito"/>
                <a:cs typeface="Carlito"/>
              </a:rPr>
              <a:t>ASDS, </a:t>
            </a:r>
            <a:r>
              <a:rPr sz="2000" spc="-30" dirty="0">
                <a:solidFill>
                  <a:schemeClr val="tx1">
                    <a:lumMod val="95000"/>
                  </a:schemeClr>
                </a:solidFill>
                <a:latin typeface="Carlito"/>
                <a:cs typeface="Carlito"/>
              </a:rPr>
              <a:t>True </a:t>
            </a:r>
            <a:r>
              <a:rPr sz="2000" spc="-10" dirty="0">
                <a:solidFill>
                  <a:schemeClr val="tx1">
                    <a:lumMod val="95000"/>
                  </a:schemeClr>
                </a:solidFill>
                <a:latin typeface="Carlito"/>
                <a:cs typeface="Carlito"/>
              </a:rPr>
              <a:t>RTLS, </a:t>
            </a:r>
            <a:r>
              <a:rPr sz="2000" dirty="0">
                <a:solidFill>
                  <a:schemeClr val="tx1">
                    <a:lumMod val="95000"/>
                  </a:schemeClr>
                </a:solidFill>
                <a:latin typeface="Carlito"/>
                <a:cs typeface="Carlito"/>
              </a:rPr>
              <a:t>&amp; </a:t>
            </a:r>
            <a:r>
              <a:rPr sz="2000" spc="-30" dirty="0">
                <a:solidFill>
                  <a:schemeClr val="tx1">
                    <a:lumMod val="95000"/>
                  </a:schemeClr>
                </a:solidFill>
                <a:latin typeface="Carlito"/>
                <a:cs typeface="Carlito"/>
              </a:rPr>
              <a:t>True </a:t>
            </a:r>
            <a:r>
              <a:rPr sz="2000" dirty="0">
                <a:solidFill>
                  <a:schemeClr val="tx1">
                    <a:lumMod val="95000"/>
                  </a:schemeClr>
                </a:solidFill>
                <a:latin typeface="Carlito"/>
                <a:cs typeface="Carlito"/>
              </a:rPr>
              <a:t>Ocean – </a:t>
            </a:r>
            <a:r>
              <a:rPr sz="2000" spc="-10" dirty="0">
                <a:solidFill>
                  <a:schemeClr val="tx1">
                    <a:lumMod val="95000"/>
                  </a:schemeClr>
                </a:solidFill>
                <a:latin typeface="Carlito"/>
                <a:cs typeface="Carlito"/>
              </a:rPr>
              <a:t>set to </a:t>
            </a:r>
            <a:r>
              <a:rPr sz="2000" spc="-5" dirty="0">
                <a:solidFill>
                  <a:schemeClr val="tx1">
                    <a:lumMod val="95000"/>
                  </a:schemeClr>
                </a:solidFill>
                <a:latin typeface="Carlito"/>
                <a:cs typeface="Carlito"/>
              </a:rPr>
              <a:t>-&gt;</a:t>
            </a:r>
            <a:r>
              <a:rPr sz="2000" spc="-80" dirty="0">
                <a:solidFill>
                  <a:schemeClr val="tx1">
                    <a:lumMod val="95000"/>
                  </a:schemeClr>
                </a:solidFill>
                <a:latin typeface="Carlito"/>
                <a:cs typeface="Carlito"/>
              </a:rPr>
              <a:t> </a:t>
            </a:r>
            <a:r>
              <a:rPr sz="2000" dirty="0">
                <a:solidFill>
                  <a:schemeClr val="tx1">
                    <a:lumMod val="95000"/>
                  </a:schemeClr>
                </a:solidFill>
                <a:latin typeface="Carlito"/>
                <a:cs typeface="Carlito"/>
              </a:rPr>
              <a:t>1</a:t>
            </a:r>
          </a:p>
          <a:p>
            <a:pPr marL="16510">
              <a:lnSpc>
                <a:spcPct val="100000"/>
              </a:lnSpc>
              <a:spcBef>
                <a:spcPts val="1200"/>
              </a:spcBef>
            </a:pPr>
            <a:r>
              <a:rPr sz="2000" dirty="0">
                <a:solidFill>
                  <a:schemeClr val="tx1">
                    <a:lumMod val="95000"/>
                  </a:schemeClr>
                </a:solidFill>
                <a:latin typeface="Carlito"/>
                <a:cs typeface="Carlito"/>
              </a:rPr>
              <a:t>None None, </a:t>
            </a:r>
            <a:r>
              <a:rPr sz="2000" spc="-15" dirty="0">
                <a:solidFill>
                  <a:schemeClr val="tx1">
                    <a:lumMod val="95000"/>
                  </a:schemeClr>
                </a:solidFill>
                <a:latin typeface="Carlito"/>
                <a:cs typeface="Carlito"/>
              </a:rPr>
              <a:t>False </a:t>
            </a:r>
            <a:r>
              <a:rPr sz="2000" dirty="0">
                <a:solidFill>
                  <a:schemeClr val="tx1">
                    <a:lumMod val="95000"/>
                  </a:schemeClr>
                </a:solidFill>
                <a:latin typeface="Carlito"/>
                <a:cs typeface="Carlito"/>
              </a:rPr>
              <a:t>ASDS, None ASDS, </a:t>
            </a:r>
            <a:r>
              <a:rPr sz="2000" spc="-15" dirty="0">
                <a:solidFill>
                  <a:schemeClr val="tx1">
                    <a:lumMod val="95000"/>
                  </a:schemeClr>
                </a:solidFill>
                <a:latin typeface="Carlito"/>
                <a:cs typeface="Carlito"/>
              </a:rPr>
              <a:t>False </a:t>
            </a:r>
            <a:r>
              <a:rPr sz="2000" dirty="0">
                <a:solidFill>
                  <a:schemeClr val="tx1">
                    <a:lumMod val="95000"/>
                  </a:schemeClr>
                </a:solidFill>
                <a:latin typeface="Carlito"/>
                <a:cs typeface="Carlito"/>
              </a:rPr>
              <a:t>Ocean, </a:t>
            </a:r>
            <a:r>
              <a:rPr sz="2000" spc="-15" dirty="0">
                <a:solidFill>
                  <a:schemeClr val="tx1">
                    <a:lumMod val="95000"/>
                  </a:schemeClr>
                </a:solidFill>
                <a:latin typeface="Carlito"/>
                <a:cs typeface="Carlito"/>
              </a:rPr>
              <a:t>False </a:t>
            </a:r>
            <a:r>
              <a:rPr sz="2000" spc="-10" dirty="0">
                <a:solidFill>
                  <a:schemeClr val="tx1">
                    <a:lumMod val="95000"/>
                  </a:schemeClr>
                </a:solidFill>
                <a:latin typeface="Carlito"/>
                <a:cs typeface="Carlito"/>
              </a:rPr>
              <a:t>RTLS </a:t>
            </a:r>
            <a:r>
              <a:rPr sz="2000" dirty="0">
                <a:solidFill>
                  <a:schemeClr val="tx1">
                    <a:lumMod val="95000"/>
                  </a:schemeClr>
                </a:solidFill>
                <a:latin typeface="Carlito"/>
                <a:cs typeface="Carlito"/>
              </a:rPr>
              <a:t>– </a:t>
            </a:r>
            <a:r>
              <a:rPr sz="2000" spc="-10" dirty="0">
                <a:solidFill>
                  <a:schemeClr val="tx1">
                    <a:lumMod val="95000"/>
                  </a:schemeClr>
                </a:solidFill>
                <a:latin typeface="Carlito"/>
                <a:cs typeface="Carlito"/>
              </a:rPr>
              <a:t>set to </a:t>
            </a:r>
            <a:r>
              <a:rPr sz="2000" spc="-5" dirty="0">
                <a:solidFill>
                  <a:schemeClr val="tx1">
                    <a:lumMod val="95000"/>
                  </a:schemeClr>
                </a:solidFill>
                <a:latin typeface="Carlito"/>
                <a:cs typeface="Carlito"/>
              </a:rPr>
              <a:t>-&gt;</a:t>
            </a:r>
            <a:r>
              <a:rPr sz="2000" spc="-105" dirty="0">
                <a:solidFill>
                  <a:schemeClr val="tx1">
                    <a:lumMod val="95000"/>
                  </a:schemeClr>
                </a:solidFill>
                <a:latin typeface="Carlito"/>
                <a:cs typeface="Carlito"/>
              </a:rPr>
              <a:t> </a:t>
            </a:r>
            <a:r>
              <a:rPr sz="2000" dirty="0">
                <a:solidFill>
                  <a:schemeClr val="tx1">
                    <a:lumMod val="95000"/>
                  </a:schemeClr>
                </a:solidFill>
                <a:latin typeface="Carlito"/>
                <a:cs typeface="Carlito"/>
              </a:rPr>
              <a:t>0</a:t>
            </a:r>
          </a:p>
          <a:p>
            <a:pPr marL="0" indent="0">
              <a:lnSpc>
                <a:spcPct val="100000"/>
              </a:lnSpc>
              <a:spcBef>
                <a:spcPts val="5"/>
              </a:spcBef>
              <a:buNone/>
            </a:pPr>
            <a:endParaRPr sz="2550" dirty="0">
              <a:solidFill>
                <a:schemeClr val="tx1">
                  <a:lumMod val="95000"/>
                </a:schemeClr>
              </a:solidFill>
              <a:latin typeface="Carlito"/>
              <a:cs typeface="Carlito"/>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6" name="TextBox 5">
            <a:extLst>
              <a:ext uri="{FF2B5EF4-FFF2-40B4-BE49-F238E27FC236}">
                <a16:creationId xmlns:a16="http://schemas.microsoft.com/office/drawing/2014/main" id="{24F54D5A-9500-1EDB-6BA7-2767C10C1579}"/>
              </a:ext>
            </a:extLst>
          </p:cNvPr>
          <p:cNvSpPr txBox="1"/>
          <p:nvPr/>
        </p:nvSpPr>
        <p:spPr>
          <a:xfrm>
            <a:off x="450079" y="4724400"/>
            <a:ext cx="9760721" cy="923330"/>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https://github.com/Anshul82001/IBM-DATA-SCIENCE/blob/main/IBM-DS0321EN-SkillsNetwork_labs_module_1_L3_labs-jupyter-spacex-data_wrangling_jupyterlite.jupyterlite.ipynb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916634" y="1299202"/>
            <a:ext cx="10437166" cy="72398"/>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4" y="546275"/>
            <a:ext cx="9065566" cy="751488"/>
          </a:xfrm>
          <a:prstGeom prst="rect">
            <a:avLst/>
          </a:prstGeom>
        </p:spPr>
        <p:txBody>
          <a:bodyPr vert="horz" wrap="square" lIns="0" tIns="12700" rIns="0" bIns="0" rtlCol="0">
            <a:spAutoFit/>
          </a:bodyPr>
          <a:lstStyle/>
          <a:p>
            <a:pPr marL="12700">
              <a:lnSpc>
                <a:spcPct val="100000"/>
              </a:lnSpc>
              <a:spcBef>
                <a:spcPts val="100"/>
              </a:spcBef>
            </a:pPr>
            <a:r>
              <a:rPr spc="-670" dirty="0">
                <a:latin typeface="BankGothic Md BT" panose="020B0807020203060204" pitchFamily="34" charset="0"/>
              </a:rPr>
              <a:t>EDA </a:t>
            </a:r>
            <a:r>
              <a:rPr spc="-45" dirty="0">
                <a:latin typeface="BankGothic Md BT" panose="020B0807020203060204" pitchFamily="34" charset="0"/>
              </a:rPr>
              <a:t>with </a:t>
            </a:r>
            <a:r>
              <a:rPr spc="-340" dirty="0">
                <a:latin typeface="BankGothic Md BT" panose="020B0807020203060204" pitchFamily="34" charset="0"/>
              </a:rPr>
              <a:t>Data</a:t>
            </a:r>
            <a:r>
              <a:rPr spc="-650" dirty="0">
                <a:latin typeface="BankGothic Md BT" panose="020B0807020203060204" pitchFamily="34" charset="0"/>
              </a:rPr>
              <a:t> </a:t>
            </a:r>
            <a:r>
              <a:rPr spc="-270" dirty="0">
                <a:latin typeface="BankGothic Md BT" panose="020B0807020203060204" pitchFamily="34" charset="0"/>
              </a:rPr>
              <a:t>Visualization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917420" y="1568577"/>
            <a:ext cx="9963150" cy="3864519"/>
          </a:xfrm>
          <a:prstGeom prst="rect">
            <a:avLst/>
          </a:prstGeom>
        </p:spPr>
        <p:txBody>
          <a:bodyPr vert="horz" wrap="square" lIns="0" tIns="42545" rIns="0" bIns="0" rtlCol="0">
            <a:spAutoFit/>
          </a:bodyPr>
          <a:lstStyle/>
          <a:p>
            <a:pPr marL="12700" marR="556260" algn="just">
              <a:lnSpc>
                <a:spcPts val="2210"/>
              </a:lnSpc>
              <a:spcBef>
                <a:spcPts val="335"/>
              </a:spcBef>
            </a:pPr>
            <a:r>
              <a:rPr lang="en-US" sz="2000" spc="-20" dirty="0">
                <a:solidFill>
                  <a:schemeClr val="tx1">
                    <a:lumMod val="95000"/>
                  </a:schemeClr>
                </a:solidFill>
                <a:latin typeface="Carlito"/>
                <a:cs typeface="Carlito"/>
              </a:rPr>
              <a:t>An Exploratory Data Analysis (EDA) was conducted on several variables, including Flight Number, Payload Mass, Launch Site, Orbit, Class, and Year. The objective was to understand the relationships between these variables and determine their potential impact on a machine learning model's training.</a:t>
            </a:r>
          </a:p>
          <a:p>
            <a:pPr marL="12700" marR="556260" algn="just">
              <a:lnSpc>
                <a:spcPts val="2210"/>
              </a:lnSpc>
              <a:spcBef>
                <a:spcPts val="335"/>
              </a:spcBef>
            </a:pPr>
            <a:endParaRPr lang="en-US" sz="2000" spc="-20" dirty="0">
              <a:solidFill>
                <a:schemeClr val="tx1">
                  <a:lumMod val="95000"/>
                </a:schemeClr>
              </a:solidFill>
              <a:latin typeface="Carlito"/>
              <a:cs typeface="Carlito"/>
            </a:endParaRPr>
          </a:p>
          <a:p>
            <a:pPr marL="12700" marR="556260" algn="just">
              <a:lnSpc>
                <a:spcPts val="2210"/>
              </a:lnSpc>
              <a:spcBef>
                <a:spcPts val="335"/>
              </a:spcBef>
            </a:pPr>
            <a:r>
              <a:rPr lang="en-US" sz="2000" spc="-20" dirty="0">
                <a:solidFill>
                  <a:schemeClr val="tx1">
                    <a:lumMod val="95000"/>
                  </a:schemeClr>
                </a:solidFill>
                <a:latin typeface="Carlito"/>
                <a:cs typeface="Carlito"/>
              </a:rPr>
              <a:t>To achieve this, a variety of visualizations were employed, such as scatter plots, line charts, and bar plots. The plotted interactions included Flight Number against Payload Mass, Flight Number against Launch Site, Payload Mass against Launch Site, Orbit against Success Rate, Flight Number against Orbit, Payload against Orbit, and a yearly trend of Success Rates.</a:t>
            </a:r>
          </a:p>
          <a:p>
            <a:pPr marL="12700" marR="556260" algn="just">
              <a:lnSpc>
                <a:spcPts val="2210"/>
              </a:lnSpc>
              <a:spcBef>
                <a:spcPts val="335"/>
              </a:spcBef>
            </a:pPr>
            <a:endParaRPr lang="en-US" sz="2000" spc="-20" dirty="0">
              <a:solidFill>
                <a:schemeClr val="tx1">
                  <a:lumMod val="95000"/>
                </a:schemeClr>
              </a:solidFill>
              <a:latin typeface="Carlito"/>
              <a:cs typeface="Carlito"/>
            </a:endParaRPr>
          </a:p>
          <a:p>
            <a:pPr marL="12700" marR="556260" algn="just">
              <a:lnSpc>
                <a:spcPts val="2210"/>
              </a:lnSpc>
              <a:spcBef>
                <a:spcPts val="335"/>
              </a:spcBef>
            </a:pPr>
            <a:r>
              <a:rPr lang="en-US" sz="2000" spc="-20" dirty="0">
                <a:solidFill>
                  <a:schemeClr val="tx1">
                    <a:lumMod val="95000"/>
                  </a:schemeClr>
                </a:solidFill>
                <a:latin typeface="Carlito"/>
                <a:cs typeface="Carlito"/>
              </a:rPr>
              <a:t>By examining these plots, the aim was to identify any discernible patterns or connections between the variables. This process would help in deciding whether these relationships could be used as features in training a machine learning model.</a:t>
            </a:r>
            <a:endParaRPr sz="2000" dirty="0">
              <a:solidFill>
                <a:schemeClr val="tx1">
                  <a:lumMod val="95000"/>
                </a:schemeClr>
              </a:solidFill>
              <a:latin typeface="Carlito"/>
              <a:cs typeface="Carlito"/>
            </a:endParaRPr>
          </a:p>
        </p:txBody>
      </p:sp>
      <p:sp>
        <p:nvSpPr>
          <p:cNvPr id="6" name="TextBox 5">
            <a:extLst>
              <a:ext uri="{FF2B5EF4-FFF2-40B4-BE49-F238E27FC236}">
                <a16:creationId xmlns:a16="http://schemas.microsoft.com/office/drawing/2014/main" id="{05B8D918-7705-B244-E8D3-D647E2F99D3D}"/>
              </a:ext>
            </a:extLst>
          </p:cNvPr>
          <p:cNvSpPr txBox="1"/>
          <p:nvPr/>
        </p:nvSpPr>
        <p:spPr>
          <a:xfrm>
            <a:off x="990600" y="5547237"/>
            <a:ext cx="9687541" cy="923330"/>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https://github.com/Anshul82001/IBM-DATA-SCIENCE/blob/main/IBM-DS0321EN-SkillsNetwork_labs_module_2_jupyter-labs-eda-dataviz.ipynb.jupyterlite.ipynb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6634" y="1447799"/>
            <a:ext cx="10437165" cy="45719"/>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6275"/>
            <a:ext cx="4722165" cy="751488"/>
          </a:xfrm>
          <a:prstGeom prst="rect">
            <a:avLst/>
          </a:prstGeom>
        </p:spPr>
        <p:txBody>
          <a:bodyPr vert="horz" wrap="square" lIns="0" tIns="12700" rIns="0" bIns="0" rtlCol="0">
            <a:spAutoFit/>
          </a:bodyPr>
          <a:lstStyle/>
          <a:p>
            <a:pPr marL="12700">
              <a:lnSpc>
                <a:spcPct val="100000"/>
              </a:lnSpc>
              <a:spcBef>
                <a:spcPts val="100"/>
              </a:spcBef>
            </a:pPr>
            <a:r>
              <a:rPr spc="-670" dirty="0">
                <a:latin typeface="BankGothic Md BT" panose="020B0807020203060204" pitchFamily="34" charset="0"/>
              </a:rPr>
              <a:t>EDA </a:t>
            </a:r>
            <a:r>
              <a:rPr spc="-45" dirty="0">
                <a:latin typeface="BankGothic Md BT" panose="020B0807020203060204" pitchFamily="34" charset="0"/>
              </a:rPr>
              <a:t>with</a:t>
            </a:r>
            <a:r>
              <a:rPr spc="-280" dirty="0">
                <a:latin typeface="BankGothic Md BT" panose="020B0807020203060204" pitchFamily="34" charset="0"/>
              </a:rPr>
              <a:t> </a:t>
            </a:r>
            <a:r>
              <a:rPr spc="-770" dirty="0">
                <a:latin typeface="BankGothic Md BT" panose="020B0807020203060204" pitchFamily="34" charset="0"/>
              </a:rPr>
              <a:t>SQL</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916634" y="1643554"/>
            <a:ext cx="9687560" cy="2626360"/>
          </a:xfrm>
          <a:prstGeom prst="rect">
            <a:avLst/>
          </a:prstGeom>
        </p:spPr>
        <p:txBody>
          <a:bodyPr vert="horz" wrap="square" lIns="0" tIns="162560" rIns="0" bIns="0" rtlCol="0">
            <a:spAutoFit/>
          </a:bodyPr>
          <a:lstStyle/>
          <a:p>
            <a:pPr algn="just"/>
            <a:r>
              <a:rPr lang="en-US" sz="2000" b="0" i="0" dirty="0">
                <a:solidFill>
                  <a:schemeClr val="tx1">
                    <a:lumMod val="95000"/>
                  </a:schemeClr>
                </a:solidFill>
                <a:effectLst/>
                <a:latin typeface="Söhne"/>
              </a:rPr>
              <a:t>The dataset was successfully uploaded to an IBM DB2 Database. To gain deeper insights, SQL Python integration was employed to perform queries on the dataset. These queries were designed to enhance our comprehension of the data.</a:t>
            </a:r>
          </a:p>
          <a:p>
            <a:pPr algn="just"/>
            <a:endParaRPr lang="en-US" sz="2000" b="0" i="0" dirty="0">
              <a:solidFill>
                <a:schemeClr val="tx1">
                  <a:lumMod val="95000"/>
                </a:schemeClr>
              </a:solidFill>
              <a:effectLst/>
              <a:latin typeface="Söhne"/>
            </a:endParaRPr>
          </a:p>
          <a:p>
            <a:pPr algn="just"/>
            <a:r>
              <a:rPr lang="en-US" sz="2000" b="0" i="0" dirty="0">
                <a:solidFill>
                  <a:schemeClr val="tx1">
                    <a:lumMod val="95000"/>
                  </a:schemeClr>
                </a:solidFill>
                <a:effectLst/>
                <a:latin typeface="Söhne"/>
              </a:rPr>
              <a:t>Specifically, the queries focused on extracting information regarding launch site names, mission outcomes, diverse payload sizes attributed to different customers, booster versions, as well as landing outcomes. By executing these queries, we aimed to extract valuable information from the dataset to enrich our understanding of its contents.</a:t>
            </a:r>
          </a:p>
        </p:txBody>
      </p:sp>
      <p:sp>
        <p:nvSpPr>
          <p:cNvPr id="6" name="TextBox 5">
            <a:extLst>
              <a:ext uri="{FF2B5EF4-FFF2-40B4-BE49-F238E27FC236}">
                <a16:creationId xmlns:a16="http://schemas.microsoft.com/office/drawing/2014/main" id="{C4BB8AEC-9D06-6EE3-380C-4CB3D5114DA2}"/>
              </a:ext>
            </a:extLst>
          </p:cNvPr>
          <p:cNvSpPr txBox="1"/>
          <p:nvPr/>
        </p:nvSpPr>
        <p:spPr>
          <a:xfrm>
            <a:off x="916634" y="4752781"/>
            <a:ext cx="9687541" cy="923330"/>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https://github.com/Anshul82001/IBM-DATA-SCIENCE/blob/main/jupyter-labs-eda-sql-coursera_sqllite.ipynb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9796" y="1219200"/>
            <a:ext cx="11218804" cy="15240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439796" y="329277"/>
            <a:ext cx="11732565" cy="689932"/>
          </a:xfrm>
          <a:prstGeom prst="rect">
            <a:avLst/>
          </a:prstGeom>
        </p:spPr>
        <p:txBody>
          <a:bodyPr vert="horz" wrap="square" lIns="0" tIns="12700" rIns="0" bIns="0" rtlCol="0">
            <a:spAutoFit/>
          </a:bodyPr>
          <a:lstStyle/>
          <a:p>
            <a:pPr marL="12700">
              <a:lnSpc>
                <a:spcPct val="100000"/>
              </a:lnSpc>
              <a:spcBef>
                <a:spcPts val="100"/>
              </a:spcBef>
            </a:pPr>
            <a:r>
              <a:rPr sz="4400" spc="-245" dirty="0">
                <a:latin typeface="BankGothic Md BT" panose="020B0807020203060204" pitchFamily="34" charset="0"/>
              </a:rPr>
              <a:t>Build </a:t>
            </a:r>
            <a:r>
              <a:rPr sz="4400" spc="-315" dirty="0">
                <a:latin typeface="BankGothic Md BT" panose="020B0807020203060204" pitchFamily="34" charset="0"/>
              </a:rPr>
              <a:t>an </a:t>
            </a:r>
            <a:r>
              <a:rPr sz="4400" spc="-190" dirty="0">
                <a:latin typeface="BankGothic Md BT" panose="020B0807020203060204" pitchFamily="34" charset="0"/>
              </a:rPr>
              <a:t>interactive </a:t>
            </a:r>
            <a:r>
              <a:rPr sz="4400" spc="-295" dirty="0">
                <a:latin typeface="BankGothic Md BT" panose="020B0807020203060204" pitchFamily="34" charset="0"/>
              </a:rPr>
              <a:t>map </a:t>
            </a:r>
            <a:r>
              <a:rPr sz="4400" spc="-45" dirty="0">
                <a:latin typeface="BankGothic Md BT" panose="020B0807020203060204" pitchFamily="34" charset="0"/>
              </a:rPr>
              <a:t>with</a:t>
            </a:r>
            <a:r>
              <a:rPr sz="4400" spc="-780" dirty="0">
                <a:latin typeface="BankGothic Md BT" panose="020B0807020203060204" pitchFamily="34" charset="0"/>
              </a:rPr>
              <a:t> </a:t>
            </a:r>
            <a:r>
              <a:rPr sz="4400" spc="-270" dirty="0">
                <a:latin typeface="BankGothic Md BT" panose="020B0807020203060204" pitchFamily="34" charset="0"/>
              </a:rPr>
              <a:t>Folium</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176019" y="1824608"/>
            <a:ext cx="9765665" cy="2505173"/>
          </a:xfrm>
          <a:prstGeom prst="rect">
            <a:avLst/>
          </a:prstGeom>
        </p:spPr>
        <p:txBody>
          <a:bodyPr vert="horz" wrap="square" lIns="0" tIns="42545" rIns="0" bIns="0" rtlCol="0">
            <a:spAutoFit/>
          </a:bodyPr>
          <a:lstStyle/>
          <a:p>
            <a:pPr algn="just"/>
            <a:r>
              <a:rPr lang="en-US" sz="2000" b="0" i="0" dirty="0">
                <a:solidFill>
                  <a:schemeClr val="tx1">
                    <a:lumMod val="95000"/>
                  </a:schemeClr>
                </a:solidFill>
                <a:effectLst/>
                <a:latin typeface="Söhne"/>
              </a:rPr>
              <a:t>Utilizing Folium maps, we pinpointed Launch Sites, both successful and unsuccessful landing sites, and showcased an illustrative proximity instance to significant locales such as Railway, Highway, Coast, and City.</a:t>
            </a:r>
          </a:p>
          <a:p>
            <a:pPr algn="just"/>
            <a:endParaRPr lang="en-US" sz="2000" dirty="0">
              <a:solidFill>
                <a:schemeClr val="tx1">
                  <a:lumMod val="95000"/>
                </a:schemeClr>
              </a:solidFill>
              <a:latin typeface="Söhne"/>
            </a:endParaRPr>
          </a:p>
          <a:p>
            <a:pPr algn="just"/>
            <a:endParaRPr lang="en-US" sz="2000" b="0" i="0" dirty="0">
              <a:solidFill>
                <a:schemeClr val="tx1">
                  <a:lumMod val="95000"/>
                </a:schemeClr>
              </a:solidFill>
              <a:effectLst/>
              <a:latin typeface="Söhne"/>
            </a:endParaRPr>
          </a:p>
          <a:p>
            <a:pPr algn="just"/>
            <a:r>
              <a:rPr lang="en-US" sz="2000" b="0" i="0" dirty="0">
                <a:solidFill>
                  <a:schemeClr val="tx1">
                    <a:lumMod val="95000"/>
                  </a:schemeClr>
                </a:solidFill>
                <a:effectLst/>
                <a:latin typeface="Söhne"/>
              </a:rPr>
              <a:t>This approach facilitated a comprehensive comprehension of the rationale behind the positioning of launch sites. Additionally, it provided a visual representation of the spatial distribution of successful landings concerning specific locations.</a:t>
            </a:r>
          </a:p>
        </p:txBody>
      </p:sp>
      <p:sp>
        <p:nvSpPr>
          <p:cNvPr id="6" name="TextBox 5">
            <a:extLst>
              <a:ext uri="{FF2B5EF4-FFF2-40B4-BE49-F238E27FC236}">
                <a16:creationId xmlns:a16="http://schemas.microsoft.com/office/drawing/2014/main" id="{E234CD59-0939-4F38-E8BD-82D4BA6BB1FA}"/>
              </a:ext>
            </a:extLst>
          </p:cNvPr>
          <p:cNvSpPr txBox="1"/>
          <p:nvPr/>
        </p:nvSpPr>
        <p:spPr>
          <a:xfrm>
            <a:off x="1176019" y="4953000"/>
            <a:ext cx="8153400" cy="923330"/>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https://github.com/Anshul82001/IBM-DATA-SCIENCE/blob/main/IBM-DS0321EN-SkillsNetwork_labs_module_3_lab_jupyter_launch_site_location.jupyterlite.ipynb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533400" y="1447800"/>
            <a:ext cx="11125200" cy="7620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458317" y="549237"/>
            <a:ext cx="11732565" cy="689932"/>
          </a:xfrm>
          <a:prstGeom prst="rect">
            <a:avLst/>
          </a:prstGeom>
        </p:spPr>
        <p:txBody>
          <a:bodyPr vert="horz" wrap="square" lIns="0" tIns="12700" rIns="0" bIns="0" rtlCol="0">
            <a:spAutoFit/>
          </a:bodyPr>
          <a:lstStyle/>
          <a:p>
            <a:pPr marL="12700">
              <a:lnSpc>
                <a:spcPct val="100000"/>
              </a:lnSpc>
              <a:spcBef>
                <a:spcPts val="100"/>
              </a:spcBef>
            </a:pPr>
            <a:r>
              <a:rPr sz="4400" spc="-245" dirty="0">
                <a:latin typeface="BankGothic Md BT" panose="020B0807020203060204" pitchFamily="34" charset="0"/>
              </a:rPr>
              <a:t>Build </a:t>
            </a:r>
            <a:r>
              <a:rPr sz="4400" spc="-415" dirty="0">
                <a:latin typeface="BankGothic Md BT" panose="020B0807020203060204" pitchFamily="34" charset="0"/>
              </a:rPr>
              <a:t>a </a:t>
            </a:r>
            <a:r>
              <a:rPr sz="4400" spc="-340" dirty="0">
                <a:latin typeface="BankGothic Md BT" panose="020B0807020203060204" pitchFamily="34" charset="0"/>
              </a:rPr>
              <a:t>Dashboard </a:t>
            </a:r>
            <a:r>
              <a:rPr sz="4400" spc="-45" dirty="0">
                <a:latin typeface="BankGothic Md BT" panose="020B0807020203060204" pitchFamily="34" charset="0"/>
              </a:rPr>
              <a:t>with </a:t>
            </a:r>
            <a:r>
              <a:rPr sz="4400" spc="-210" dirty="0">
                <a:latin typeface="BankGothic Md BT" panose="020B0807020203060204" pitchFamily="34" charset="0"/>
              </a:rPr>
              <a:t>Plotly</a:t>
            </a:r>
            <a:r>
              <a:rPr sz="4400" spc="-800" dirty="0">
                <a:latin typeface="BankGothic Md BT" panose="020B0807020203060204" pitchFamily="34" charset="0"/>
              </a:rPr>
              <a:t> </a:t>
            </a:r>
            <a:r>
              <a:rPr sz="4400" spc="-450" dirty="0">
                <a:latin typeface="BankGothic Md BT" panose="020B0807020203060204" pitchFamily="34" charset="0"/>
              </a:rPr>
              <a:t>Dash</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458317" y="1676400"/>
            <a:ext cx="11125200" cy="3231654"/>
          </a:xfrm>
          <a:prstGeom prst="rect">
            <a:avLst/>
          </a:prstGeom>
        </p:spPr>
        <p:txBody>
          <a:bodyPr vert="horz" wrap="square" lIns="0" tIns="152400" rIns="0" bIns="0" rtlCol="0">
            <a:spAutoFit/>
          </a:bodyPr>
          <a:lstStyle/>
          <a:p>
            <a:pPr marL="12700" algn="just">
              <a:lnSpc>
                <a:spcPct val="100000"/>
              </a:lnSpc>
              <a:spcBef>
                <a:spcPts val="1200"/>
              </a:spcBef>
            </a:pPr>
            <a:r>
              <a:rPr lang="en-US" sz="2000" spc="-10" dirty="0">
                <a:solidFill>
                  <a:schemeClr val="tx1">
                    <a:lumMod val="95000"/>
                  </a:schemeClr>
                </a:solidFill>
                <a:latin typeface="Carlito"/>
                <a:cs typeface="Carlito"/>
              </a:rPr>
              <a:t>Dashboard has a scatter plot and a pie chart.</a:t>
            </a:r>
          </a:p>
          <a:p>
            <a:pPr marL="12700" algn="just">
              <a:lnSpc>
                <a:spcPct val="100000"/>
              </a:lnSpc>
              <a:spcBef>
                <a:spcPts val="1200"/>
              </a:spcBef>
            </a:pPr>
            <a:r>
              <a:rPr lang="en-US" sz="2000" spc="-10" dirty="0">
                <a:solidFill>
                  <a:schemeClr val="tx1">
                    <a:lumMod val="95000"/>
                  </a:schemeClr>
                </a:solidFill>
                <a:latin typeface="Carlito"/>
                <a:cs typeface="Carlito"/>
              </a:rPr>
              <a:t>Pie charts can be chosen to display the distribution of successful landings among all launch locations as well as the success rates of individual launch sites.</a:t>
            </a:r>
          </a:p>
          <a:p>
            <a:pPr marL="12700" algn="just">
              <a:lnSpc>
                <a:spcPct val="100000"/>
              </a:lnSpc>
              <a:spcBef>
                <a:spcPts val="1200"/>
              </a:spcBef>
            </a:pPr>
            <a:r>
              <a:rPr lang="en-US" sz="2000" spc="-10" dirty="0">
                <a:solidFill>
                  <a:schemeClr val="tx1">
                    <a:lumMod val="95000"/>
                  </a:schemeClr>
                </a:solidFill>
                <a:latin typeface="Carlito"/>
                <a:cs typeface="Carlito"/>
              </a:rPr>
              <a:t>The payload mass on a slider between 0 and 10,000 kg, and either all sites or a specific site, are the two inputs for the scatter plot.</a:t>
            </a:r>
          </a:p>
          <a:p>
            <a:pPr marL="12700" algn="just">
              <a:lnSpc>
                <a:spcPct val="100000"/>
              </a:lnSpc>
              <a:spcBef>
                <a:spcPts val="1200"/>
              </a:spcBef>
            </a:pPr>
            <a:r>
              <a:rPr lang="en-US" sz="2000" spc="-10" dirty="0">
                <a:solidFill>
                  <a:schemeClr val="tx1">
                    <a:lumMod val="95000"/>
                  </a:schemeClr>
                </a:solidFill>
                <a:latin typeface="Carlito"/>
                <a:cs typeface="Carlito"/>
              </a:rPr>
              <a:t>The success rate of the launch site is displayed via a pie chart.</a:t>
            </a:r>
          </a:p>
          <a:p>
            <a:pPr marL="12700" algn="just">
              <a:lnSpc>
                <a:spcPct val="100000"/>
              </a:lnSpc>
              <a:spcBef>
                <a:spcPts val="1200"/>
              </a:spcBef>
            </a:pPr>
            <a:r>
              <a:rPr lang="en-US" sz="2000" spc="-10" dirty="0">
                <a:solidFill>
                  <a:schemeClr val="tx1">
                    <a:lumMod val="95000"/>
                  </a:schemeClr>
                </a:solidFill>
                <a:latin typeface="Carlito"/>
                <a:cs typeface="Carlito"/>
              </a:rPr>
              <a:t>We can examine how success varies among launch sites, payload tonnage, and booster version category using the scatter plot.</a:t>
            </a:r>
          </a:p>
        </p:txBody>
      </p:sp>
      <p:sp>
        <p:nvSpPr>
          <p:cNvPr id="7" name="TextBox 6">
            <a:extLst>
              <a:ext uri="{FF2B5EF4-FFF2-40B4-BE49-F238E27FC236}">
                <a16:creationId xmlns:a16="http://schemas.microsoft.com/office/drawing/2014/main" id="{7F796054-183F-FEFD-5A8A-CA91E278512F}"/>
              </a:ext>
            </a:extLst>
          </p:cNvPr>
          <p:cNvSpPr txBox="1"/>
          <p:nvPr/>
        </p:nvSpPr>
        <p:spPr>
          <a:xfrm>
            <a:off x="533400" y="5099629"/>
            <a:ext cx="9144000" cy="646331"/>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https://github.com/Anshul82001/IBM-DATA-SCIENCE/blob/main/spacex_dash_app.py</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1C3B2B4-5A74-D32F-85FA-2F3CF5E817DF}"/>
              </a:ext>
            </a:extLst>
          </p:cNvPr>
          <p:cNvSpPr txBox="1"/>
          <p:nvPr/>
        </p:nvSpPr>
        <p:spPr>
          <a:xfrm>
            <a:off x="533400" y="5087034"/>
            <a:ext cx="9144000" cy="646331"/>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https://github.com/Anshul82001/IBM-DATA-SCIENCE/blob/main/spacex_dash_app.py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728707" y="620950"/>
            <a:ext cx="11049000" cy="751488"/>
          </a:xfrm>
          <a:prstGeom prst="rect">
            <a:avLst/>
          </a:prstGeom>
        </p:spPr>
        <p:txBody>
          <a:bodyPr vert="horz" wrap="square" lIns="0" tIns="12700" rIns="0" bIns="0" rtlCol="0">
            <a:spAutoFit/>
          </a:bodyPr>
          <a:lstStyle/>
          <a:p>
            <a:pPr marL="12700">
              <a:lnSpc>
                <a:spcPct val="100000"/>
              </a:lnSpc>
              <a:spcBef>
                <a:spcPts val="100"/>
              </a:spcBef>
            </a:pPr>
            <a:r>
              <a:rPr spc="-250" dirty="0">
                <a:latin typeface="BankGothic Md BT" panose="020B0807020203060204" pitchFamily="34" charset="0"/>
              </a:rPr>
              <a:t>Predictive </a:t>
            </a:r>
            <a:r>
              <a:rPr spc="-355" dirty="0">
                <a:latin typeface="BankGothic Md BT" panose="020B0807020203060204" pitchFamily="34" charset="0"/>
              </a:rPr>
              <a:t>analysis</a:t>
            </a:r>
            <a:r>
              <a:rPr spc="-555" dirty="0">
                <a:latin typeface="BankGothic Md BT" panose="020B0807020203060204" pitchFamily="34" charset="0"/>
              </a:rPr>
              <a:t> </a:t>
            </a:r>
            <a:r>
              <a:rPr spc="-280" dirty="0">
                <a:latin typeface="BankGothic Md BT" panose="020B0807020203060204" pitchFamily="34" charset="0"/>
              </a:rPr>
              <a:t>(Classification)</a:t>
            </a:r>
          </a:p>
        </p:txBody>
      </p:sp>
      <p:sp>
        <p:nvSpPr>
          <p:cNvPr id="54" name="object 5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3822191" y="3375659"/>
            <a:ext cx="1938655" cy="1729739"/>
            <a:chOff x="3822191" y="3375659"/>
            <a:chExt cx="1938655" cy="1729739"/>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p:cNvGrpSpPr/>
          <p:nvPr/>
        </p:nvGrpSpPr>
        <p:grpSpPr>
          <a:xfrm>
            <a:off x="3822191" y="4818888"/>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6363589" y="2231622"/>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dirty="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a:latin typeface="Carlito"/>
              <a:cs typeface="Carlito"/>
            </a:endParaRPr>
          </a:p>
        </p:txBody>
      </p:sp>
      <p:sp>
        <p:nvSpPr>
          <p:cNvPr id="37" name="object 37"/>
          <p:cNvSpPr txBox="1"/>
          <p:nvPr/>
        </p:nvSpPr>
        <p:spPr>
          <a:xfrm>
            <a:off x="6795261" y="4135627"/>
            <a:ext cx="110045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solidFill>
              <a:srgbClr val="EDC1AA"/>
            </a:solid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p:cNvGrpSpPr/>
          <p:nvPr/>
        </p:nvGrpSpPr>
        <p:grpSpPr>
          <a:xfrm>
            <a:off x="8938259" y="3375659"/>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
        <p:nvSpPr>
          <p:cNvPr id="4" name="TextBox 3">
            <a:extLst>
              <a:ext uri="{FF2B5EF4-FFF2-40B4-BE49-F238E27FC236}">
                <a16:creationId xmlns:a16="http://schemas.microsoft.com/office/drawing/2014/main" id="{2BE8B258-DE0F-061F-5661-50AFCF6D5EB2}"/>
              </a:ext>
            </a:extLst>
          </p:cNvPr>
          <p:cNvSpPr txBox="1"/>
          <p:nvPr/>
        </p:nvSpPr>
        <p:spPr>
          <a:xfrm>
            <a:off x="423418" y="2213568"/>
            <a:ext cx="2941446" cy="2585323"/>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pPr algn="just"/>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https://github.com/Anshul82001/IBM-DATA-SCIENCE/blob/main/IBM-DS0321EN-SkillsNetwork_labs_module_4_SpaceX_Machine_Learning_Prediction_Part_5.jupyterlite.ipynb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9531"/>
            <a:ext cx="10058400" cy="2110065"/>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pc="-375" dirty="0">
                <a:uFill>
                  <a:solidFill>
                    <a:srgbClr val="7D7D7D"/>
                  </a:solidFill>
                </a:uFill>
                <a:latin typeface="BankGothic Md BT" panose="020B0807020203060204" pitchFamily="34" charset="0"/>
              </a:rPr>
              <a:t>Results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4" name="object 4"/>
          <p:cNvSpPr txBox="1"/>
          <p:nvPr/>
        </p:nvSpPr>
        <p:spPr>
          <a:xfrm>
            <a:off x="1328166" y="5183504"/>
            <a:ext cx="9644634" cy="1120820"/>
          </a:xfrm>
          <a:prstGeom prst="rect">
            <a:avLst/>
          </a:prstGeom>
        </p:spPr>
        <p:txBody>
          <a:bodyPr vert="horz" wrap="square" lIns="0" tIns="12700" rIns="0" bIns="0" rtlCol="0">
            <a:spAutoFit/>
          </a:bodyPr>
          <a:lstStyle/>
          <a:p>
            <a:pPr marL="12700" marR="5080" algn="just">
              <a:lnSpc>
                <a:spcPct val="100000"/>
              </a:lnSpc>
              <a:spcBef>
                <a:spcPts val="100"/>
              </a:spcBef>
            </a:pPr>
            <a:r>
              <a:rPr lang="en-US" b="0" i="0" dirty="0">
                <a:effectLst/>
                <a:latin typeface="Söhne"/>
              </a:rPr>
              <a:t>Here's a sneak peek of the upcoming </a:t>
            </a:r>
            <a:r>
              <a:rPr lang="en-US" b="0" i="0" dirty="0" err="1">
                <a:effectLst/>
                <a:latin typeface="Söhne"/>
              </a:rPr>
              <a:t>Plotly</a:t>
            </a:r>
            <a:r>
              <a:rPr lang="en-US" b="0" i="0" dirty="0">
                <a:effectLst/>
                <a:latin typeface="Söhne"/>
              </a:rPr>
              <a:t> dashboard. The upcoming sections will display the outcomes of exploratory data analysis (EDA) through visualization, EDA powered by SQL, an interactive map created using Folium, and ultimately, the outcomes of our model showcasing an impressive accuracy of approximately 83%.</a:t>
            </a:r>
            <a:endParaRPr sz="1800" dirty="0">
              <a:latin typeface="Carlito"/>
              <a:cs typeface="Carlito"/>
            </a:endParaRPr>
          </a:p>
        </p:txBody>
      </p:sp>
      <p:pic>
        <p:nvPicPr>
          <p:cNvPr id="6" name="Picture 5">
            <a:extLst>
              <a:ext uri="{FF2B5EF4-FFF2-40B4-BE49-F238E27FC236}">
                <a16:creationId xmlns:a16="http://schemas.microsoft.com/office/drawing/2014/main" id="{6D388C9C-FA31-9845-AB16-D00C0B779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166" y="1295400"/>
            <a:ext cx="9339834" cy="38881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2868269"/>
            <a:ext cx="12463781" cy="1121461"/>
          </a:xfrm>
          <a:prstGeom prst="rect">
            <a:avLst/>
          </a:prstGeom>
        </p:spPr>
        <p:txBody>
          <a:bodyPr vert="horz" wrap="square" lIns="0" tIns="13335" rIns="0" bIns="0" rtlCol="0">
            <a:spAutoFit/>
          </a:bodyPr>
          <a:lstStyle/>
          <a:p>
            <a:pPr marL="12700">
              <a:lnSpc>
                <a:spcPct val="100000"/>
              </a:lnSpc>
              <a:spcBef>
                <a:spcPts val="105"/>
              </a:spcBef>
            </a:pPr>
            <a:r>
              <a:rPr sz="7200" spc="-1125" dirty="0">
                <a:solidFill>
                  <a:schemeClr val="tx1">
                    <a:lumMod val="95000"/>
                  </a:schemeClr>
                </a:solidFill>
                <a:latin typeface="BankGothic Md BT" panose="020B0807020203060204" pitchFamily="34" charset="0"/>
                <a:cs typeface="Arial"/>
              </a:rPr>
              <a:t>EDA</a:t>
            </a:r>
            <a:r>
              <a:rPr lang="en-US" sz="7200" spc="-1125" dirty="0">
                <a:solidFill>
                  <a:schemeClr val="tx1">
                    <a:lumMod val="95000"/>
                  </a:schemeClr>
                </a:solidFill>
                <a:latin typeface="BankGothic Md BT" panose="020B0807020203060204" pitchFamily="34" charset="0"/>
                <a:cs typeface="Arial"/>
              </a:rPr>
              <a:t> </a:t>
            </a:r>
            <a:r>
              <a:rPr sz="7200" spc="-50" dirty="0">
                <a:solidFill>
                  <a:schemeClr val="tx1">
                    <a:lumMod val="95000"/>
                  </a:schemeClr>
                </a:solidFill>
                <a:latin typeface="BankGothic Md BT" panose="020B0807020203060204" pitchFamily="34" charset="0"/>
                <a:cs typeface="Arial"/>
              </a:rPr>
              <a:t>with</a:t>
            </a:r>
            <a:r>
              <a:rPr sz="7200" spc="-1270" dirty="0">
                <a:solidFill>
                  <a:schemeClr val="tx1">
                    <a:lumMod val="95000"/>
                  </a:schemeClr>
                </a:solidFill>
                <a:latin typeface="BankGothic Md BT" panose="020B0807020203060204" pitchFamily="34" charset="0"/>
                <a:cs typeface="Arial"/>
              </a:rPr>
              <a:t> </a:t>
            </a:r>
            <a:r>
              <a:rPr sz="7200" spc="-425" dirty="0">
                <a:solidFill>
                  <a:schemeClr val="tx1">
                    <a:lumMod val="95000"/>
                  </a:schemeClr>
                </a:solidFill>
                <a:latin typeface="BankGothic Md BT" panose="020B0807020203060204" pitchFamily="34" charset="0"/>
                <a:cs typeface="Arial"/>
              </a:rPr>
              <a:t>Visualization</a:t>
            </a:r>
            <a:endParaRPr sz="7200" dirty="0">
              <a:solidFill>
                <a:schemeClr val="tx1">
                  <a:lumMod val="95000"/>
                </a:schemeClr>
              </a:solidFill>
              <a:latin typeface="BankGothic Md BT" panose="020B0807020203060204" pitchFamily="34" charset="0"/>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30" dirty="0">
                <a:solidFill>
                  <a:srgbClr val="616E52"/>
                </a:solidFill>
                <a:latin typeface="Arial"/>
                <a:cs typeface="Arial"/>
              </a:rPr>
              <a:t> </a:t>
            </a:r>
            <a:r>
              <a:rPr sz="2400" spc="-225" dirty="0">
                <a:solidFill>
                  <a:srgbClr val="616E52"/>
                </a:solidFill>
                <a:latin typeface="Arial"/>
                <a:cs typeface="Arial"/>
              </a:rPr>
              <a:t>ANALYSIS	</a:t>
            </a:r>
            <a:r>
              <a:rPr sz="2400" spc="-85" dirty="0">
                <a:solidFill>
                  <a:srgbClr val="616E52"/>
                </a:solidFill>
                <a:latin typeface="Arial"/>
                <a:cs typeface="Arial"/>
              </a:rPr>
              <a:t>WITH	</a:t>
            </a:r>
            <a:r>
              <a:rPr sz="2400" spc="-215" dirty="0">
                <a:solidFill>
                  <a:srgbClr val="616E52"/>
                </a:solidFill>
                <a:latin typeface="Arial"/>
                <a:cs typeface="Arial"/>
              </a:rPr>
              <a:t>SEABORN	</a:t>
            </a:r>
            <a:r>
              <a:rPr sz="2400" spc="-295" dirty="0">
                <a:solidFill>
                  <a:srgbClr val="616E52"/>
                </a:solidFill>
                <a:latin typeface="Arial"/>
                <a:cs typeface="Arial"/>
              </a:rPr>
              <a:t>PLOTS</a:t>
            </a:r>
            <a:endParaRPr sz="2400" dirty="0">
              <a:latin typeface="Arial"/>
              <a:cs typeface="Arial"/>
            </a:endParaRPr>
          </a:p>
        </p:txBody>
      </p:sp>
      <p:sp>
        <p:nvSpPr>
          <p:cNvPr id="5" name="TextBox 4">
            <a:extLst>
              <a:ext uri="{FF2B5EF4-FFF2-40B4-BE49-F238E27FC236}">
                <a16:creationId xmlns:a16="http://schemas.microsoft.com/office/drawing/2014/main" id="{F8D92CEC-4BFC-193F-EB10-2F5BB0F803FA}"/>
              </a:ext>
            </a:extLst>
          </p:cNvPr>
          <p:cNvSpPr txBox="1"/>
          <p:nvPr/>
        </p:nvSpPr>
        <p:spPr>
          <a:xfrm>
            <a:off x="1176019" y="4953000"/>
            <a:ext cx="9687541" cy="923330"/>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https://github.com/Anshul82001/IBM-DATA-SCIENCE/blob/main/IBM-DS0321EN-SkillsNetwork_labs_module_2_jupyter-labs-eda-dataviz.ipynb.jupyterlite.ipynb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806907" y="207900"/>
            <a:ext cx="7270293" cy="566822"/>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latin typeface="BankGothic Md BT" panose="020B0807020203060204" pitchFamily="34" charset="0"/>
              </a:rPr>
              <a:t>Flight </a:t>
            </a:r>
            <a:r>
              <a:rPr sz="3600" spc="-229" dirty="0">
                <a:solidFill>
                  <a:srgbClr val="BB562C"/>
                </a:solidFill>
                <a:latin typeface="BankGothic Md BT" panose="020B0807020203060204" pitchFamily="34" charset="0"/>
              </a:rPr>
              <a:t>Number </a:t>
            </a:r>
            <a:r>
              <a:rPr sz="3600" spc="-300" dirty="0">
                <a:solidFill>
                  <a:srgbClr val="BB562C"/>
                </a:solidFill>
                <a:latin typeface="BankGothic Md BT" panose="020B0807020203060204" pitchFamily="34" charset="0"/>
              </a:rPr>
              <a:t>vs. </a:t>
            </a:r>
            <a:r>
              <a:rPr sz="3600" spc="-310" dirty="0">
                <a:solidFill>
                  <a:srgbClr val="BB562C"/>
                </a:solidFill>
                <a:latin typeface="BankGothic Md BT" panose="020B0807020203060204" pitchFamily="34" charset="0"/>
              </a:rPr>
              <a:t>Launch</a:t>
            </a:r>
            <a:r>
              <a:rPr sz="3600" spc="-765" dirty="0">
                <a:solidFill>
                  <a:srgbClr val="BB562C"/>
                </a:solidFill>
                <a:latin typeface="BankGothic Md BT" panose="020B0807020203060204" pitchFamily="34" charset="0"/>
              </a:rPr>
              <a:t> </a:t>
            </a:r>
            <a:r>
              <a:rPr sz="3600" spc="-265" dirty="0">
                <a:solidFill>
                  <a:srgbClr val="BB562C"/>
                </a:solidFill>
                <a:latin typeface="BankGothic Md BT" panose="020B0807020203060204" pitchFamily="34" charset="0"/>
              </a:rPr>
              <a:t>Site</a:t>
            </a:r>
            <a:endParaRPr sz="3600" dirty="0">
              <a:latin typeface="BankGothic Md BT" panose="020B0807020203060204" pitchFamily="34" charset="0"/>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8" name="object 8"/>
          <p:cNvSpPr txBox="1"/>
          <p:nvPr/>
        </p:nvSpPr>
        <p:spPr>
          <a:xfrm>
            <a:off x="977900"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en-US" sz="1600" spc="-20" dirty="0">
                <a:latin typeface="Carlito"/>
                <a:cs typeface="Carlito"/>
              </a:rPr>
              <a:t>Orange</a:t>
            </a:r>
            <a:r>
              <a:rPr sz="1600" spc="-20" dirty="0">
                <a:latin typeface="Carlito"/>
                <a:cs typeface="Carlito"/>
              </a:rPr>
              <a:t> indicates successful </a:t>
            </a:r>
            <a:r>
              <a:rPr sz="1600" spc="-10" dirty="0">
                <a:latin typeface="Carlito"/>
                <a:cs typeface="Carlito"/>
              </a:rPr>
              <a:t>launch; </a:t>
            </a:r>
            <a:r>
              <a:rPr lang="en-US" sz="1600" spc="-15" dirty="0">
                <a:latin typeface="Carlito"/>
                <a:cs typeface="Carlito"/>
              </a:rPr>
              <a:t>Blue</a:t>
            </a:r>
            <a:r>
              <a:rPr sz="1600" spc="-15" dirty="0">
                <a:latin typeface="Carlito"/>
                <a:cs typeface="Carlito"/>
              </a:rPr>
              <a:t> </a:t>
            </a:r>
            <a:r>
              <a:rPr sz="1600" spc="-20" dirty="0">
                <a:latin typeface="Carlito"/>
                <a:cs typeface="Carlito"/>
              </a:rPr>
              <a:t>indicates unsuccessful</a:t>
            </a:r>
            <a:r>
              <a:rPr sz="1600" spc="180" dirty="0">
                <a:latin typeface="Carlito"/>
                <a:cs typeface="Carlito"/>
              </a:rPr>
              <a:t> </a:t>
            </a:r>
            <a:r>
              <a:rPr sz="1600" spc="-10" dirty="0">
                <a:latin typeface="Carlito"/>
                <a:cs typeface="Carlito"/>
              </a:rPr>
              <a:t>launch.</a:t>
            </a:r>
            <a:endParaRPr sz="1600" dirty="0">
              <a:latin typeface="Carlito"/>
              <a:cs typeface="Carlito"/>
            </a:endParaRPr>
          </a:p>
        </p:txBody>
      </p:sp>
      <p:pic>
        <p:nvPicPr>
          <p:cNvPr id="11" name="Picture 10">
            <a:extLst>
              <a:ext uri="{FF2B5EF4-FFF2-40B4-BE49-F238E27FC236}">
                <a16:creationId xmlns:a16="http://schemas.microsoft.com/office/drawing/2014/main" id="{0CED152B-2DE3-A412-ADF3-BD2476869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90" y="888960"/>
            <a:ext cx="9655044" cy="3157767"/>
          </a:xfrm>
          <a:prstGeom prst="rect">
            <a:avLst/>
          </a:prstGeom>
        </p:spPr>
      </p:pic>
      <p:sp>
        <p:nvSpPr>
          <p:cNvPr id="14" name="TextBox 13">
            <a:extLst>
              <a:ext uri="{FF2B5EF4-FFF2-40B4-BE49-F238E27FC236}">
                <a16:creationId xmlns:a16="http://schemas.microsoft.com/office/drawing/2014/main" id="{81F01E4A-352B-F6CD-EECF-B549A1C3D8F3}"/>
              </a:ext>
            </a:extLst>
          </p:cNvPr>
          <p:cNvSpPr txBox="1"/>
          <p:nvPr/>
        </p:nvSpPr>
        <p:spPr>
          <a:xfrm>
            <a:off x="1447800" y="5196253"/>
            <a:ext cx="9336767"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graph indicates a progressive rise in the success rate over time, as evidenced by the Flight Number. Notably, there seems to be a substantial breakthrough around flight 20, leading to a significant surge in the success rate. Among the launch sites, CCAFS emerges as the primary location, demonstrating the highest launch volume.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609600" y="24353"/>
            <a:ext cx="5862320"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latin typeface="BankGothic Md BT" panose="020B0807020203060204" pitchFamily="34" charset="0"/>
              </a:rPr>
              <a:t>Payload </a:t>
            </a:r>
            <a:r>
              <a:rPr sz="3600" spc="-300" dirty="0">
                <a:solidFill>
                  <a:srgbClr val="BB562C"/>
                </a:solidFill>
                <a:latin typeface="BankGothic Md BT" panose="020B0807020203060204" pitchFamily="34" charset="0"/>
              </a:rPr>
              <a:t>vs. </a:t>
            </a:r>
            <a:r>
              <a:rPr sz="3600" spc="-310" dirty="0">
                <a:solidFill>
                  <a:srgbClr val="BB562C"/>
                </a:solidFill>
                <a:latin typeface="BankGothic Md BT" panose="020B0807020203060204" pitchFamily="34" charset="0"/>
              </a:rPr>
              <a:t>Launch</a:t>
            </a:r>
            <a:r>
              <a:rPr sz="3600" spc="-495" dirty="0">
                <a:solidFill>
                  <a:srgbClr val="BB562C"/>
                </a:solidFill>
                <a:latin typeface="BankGothic Md BT" panose="020B0807020203060204" pitchFamily="34" charset="0"/>
              </a:rPr>
              <a:t> </a:t>
            </a:r>
            <a:r>
              <a:rPr sz="3600" spc="-260" dirty="0">
                <a:solidFill>
                  <a:srgbClr val="BB562C"/>
                </a:solidFill>
                <a:latin typeface="BankGothic Md BT" panose="020B0807020203060204" pitchFamily="34" charset="0"/>
              </a:rPr>
              <a:t>Site</a:t>
            </a:r>
            <a:endParaRPr sz="3600" dirty="0">
              <a:latin typeface="BankGothic Md BT" panose="020B0807020203060204" pitchFamily="34" charset="0"/>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
        <p:nvSpPr>
          <p:cNvPr id="6" name="object 6"/>
          <p:cNvSpPr txBox="1"/>
          <p:nvPr/>
        </p:nvSpPr>
        <p:spPr>
          <a:xfrm>
            <a:off x="902614" y="5103774"/>
            <a:ext cx="5099050" cy="617220"/>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0" dirty="0">
                <a:solidFill>
                  <a:srgbClr val="FFFFFF"/>
                </a:solidFill>
                <a:latin typeface="Carlito"/>
                <a:cs typeface="Carlito"/>
              </a:rPr>
              <a:t>fall mostly between </a:t>
            </a:r>
            <a:r>
              <a:rPr sz="1600" spc="-10" dirty="0">
                <a:solidFill>
                  <a:srgbClr val="FFFFFF"/>
                </a:solidFill>
                <a:latin typeface="Carlito"/>
                <a:cs typeface="Carlito"/>
              </a:rPr>
              <a:t>0-6000 </a:t>
            </a:r>
            <a:r>
              <a:rPr sz="1600" spc="-5" dirty="0">
                <a:solidFill>
                  <a:srgbClr val="FFFFFF"/>
                </a:solidFill>
                <a:latin typeface="Carlito"/>
                <a:cs typeface="Carlito"/>
              </a:rPr>
              <a:t>kg.  </a:t>
            </a:r>
            <a:r>
              <a:rPr sz="1600" spc="-25" dirty="0">
                <a:solidFill>
                  <a:srgbClr val="FFFFFF"/>
                </a:solidFill>
                <a:latin typeface="Carlito"/>
                <a:cs typeface="Carlito"/>
              </a:rPr>
              <a:t>Different </a:t>
            </a:r>
            <a:r>
              <a:rPr sz="1600" spc="-5" dirty="0">
                <a:solidFill>
                  <a:srgbClr val="FFFFFF"/>
                </a:solidFill>
                <a:latin typeface="Carlito"/>
                <a:cs typeface="Carlito"/>
              </a:rPr>
              <a:t>launch </a:t>
            </a:r>
            <a:r>
              <a:rPr sz="1600" spc="-10" dirty="0">
                <a:solidFill>
                  <a:srgbClr val="FFFFFF"/>
                </a:solidFill>
                <a:latin typeface="Carlito"/>
                <a:cs typeface="Carlito"/>
              </a:rPr>
              <a:t>sites </a:t>
            </a:r>
            <a:r>
              <a:rPr sz="1600" spc="-5" dirty="0">
                <a:solidFill>
                  <a:srgbClr val="FFFFFF"/>
                </a:solidFill>
                <a:latin typeface="Carlito"/>
                <a:cs typeface="Carlito"/>
              </a:rPr>
              <a:t>also </a:t>
            </a:r>
            <a:r>
              <a:rPr sz="1600" spc="-15" dirty="0">
                <a:solidFill>
                  <a:srgbClr val="FFFFFF"/>
                </a:solidFill>
                <a:latin typeface="Carlito"/>
                <a:cs typeface="Carlito"/>
              </a:rPr>
              <a:t>seem to use </a:t>
            </a:r>
            <a:r>
              <a:rPr sz="1600" spc="-25" dirty="0">
                <a:solidFill>
                  <a:srgbClr val="FFFFFF"/>
                </a:solidFill>
                <a:latin typeface="Carlito"/>
                <a:cs typeface="Carlito"/>
              </a:rPr>
              <a:t>different </a:t>
            </a:r>
            <a:r>
              <a:rPr sz="1600" spc="-20" dirty="0">
                <a:solidFill>
                  <a:srgbClr val="FFFFFF"/>
                </a:solidFill>
                <a:latin typeface="Carlito"/>
                <a:cs typeface="Carlito"/>
              </a:rPr>
              <a:t>payload</a:t>
            </a:r>
            <a:r>
              <a:rPr sz="1600" spc="-10" dirty="0">
                <a:solidFill>
                  <a:srgbClr val="FFFFFF"/>
                </a:solidFill>
                <a:latin typeface="Carlito"/>
                <a:cs typeface="Carlito"/>
              </a:rPr>
              <a:t> </a:t>
            </a:r>
            <a:r>
              <a:rPr sz="1600" spc="-5" dirty="0">
                <a:solidFill>
                  <a:srgbClr val="FFFFFF"/>
                </a:solidFill>
                <a:latin typeface="Carlito"/>
                <a:cs typeface="Carlito"/>
              </a:rPr>
              <a:t>mass.</a:t>
            </a:r>
            <a:endParaRPr sz="1600" dirty="0">
              <a:latin typeface="Carlito"/>
              <a:cs typeface="Carlito"/>
            </a:endParaRPr>
          </a:p>
        </p:txBody>
      </p:sp>
      <p:sp>
        <p:nvSpPr>
          <p:cNvPr id="8" name="object 8"/>
          <p:cNvSpPr txBox="1"/>
          <p:nvPr/>
        </p:nvSpPr>
        <p:spPr>
          <a:xfrm>
            <a:off x="902614"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en-US" sz="1600" spc="-20" dirty="0">
                <a:latin typeface="Carlito"/>
                <a:cs typeface="Carlito"/>
              </a:rPr>
              <a:t>Orange</a:t>
            </a:r>
            <a:r>
              <a:rPr sz="1600" spc="-20" dirty="0">
                <a:latin typeface="Carlito"/>
                <a:cs typeface="Carlito"/>
              </a:rPr>
              <a:t> indicates successful </a:t>
            </a:r>
            <a:r>
              <a:rPr sz="1600" spc="-10" dirty="0">
                <a:latin typeface="Carlito"/>
                <a:cs typeface="Carlito"/>
              </a:rPr>
              <a:t>launch; </a:t>
            </a:r>
            <a:r>
              <a:rPr lang="en-US" sz="1600" spc="-15" dirty="0">
                <a:latin typeface="Carlito"/>
                <a:cs typeface="Carlito"/>
              </a:rPr>
              <a:t>Blue</a:t>
            </a:r>
            <a:r>
              <a:rPr sz="1600" spc="-15" dirty="0">
                <a:latin typeface="Carlito"/>
                <a:cs typeface="Carlito"/>
              </a:rPr>
              <a:t>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dirty="0">
              <a:latin typeface="Carlito"/>
              <a:cs typeface="Carlito"/>
            </a:endParaRPr>
          </a:p>
        </p:txBody>
      </p:sp>
      <p:pic>
        <p:nvPicPr>
          <p:cNvPr id="11" name="Picture 10">
            <a:extLst>
              <a:ext uri="{FF2B5EF4-FFF2-40B4-BE49-F238E27FC236}">
                <a16:creationId xmlns:a16="http://schemas.microsoft.com/office/drawing/2014/main" id="{A519733F-3D6F-FD90-0D28-C06733F24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222" y="931005"/>
            <a:ext cx="9590883" cy="30953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73362"/>
            <a:ext cx="10058400" cy="2110065"/>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pc="-190" dirty="0">
                <a:uFill>
                  <a:solidFill>
                    <a:srgbClr val="7D7D7D"/>
                  </a:solidFill>
                </a:uFill>
                <a:latin typeface="BankGothic Md BT" panose="020B0807020203060204" pitchFamily="34" charset="0"/>
              </a:rPr>
              <a:t>Outline	</a:t>
            </a:r>
          </a:p>
        </p:txBody>
      </p:sp>
      <p:sp>
        <p:nvSpPr>
          <p:cNvPr id="4" name="object 4"/>
          <p:cNvSpPr txBox="1"/>
          <p:nvPr/>
        </p:nvSpPr>
        <p:spPr>
          <a:xfrm>
            <a:off x="6324600" y="2337625"/>
            <a:ext cx="2814320" cy="256984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spc="-30" dirty="0">
                <a:latin typeface="Carlito"/>
                <a:cs typeface="Carlito"/>
              </a:rPr>
              <a:t>Executive </a:t>
            </a:r>
            <a:r>
              <a:rPr sz="2200" spc="-15" dirty="0">
                <a:latin typeface="Carlito"/>
                <a:cs typeface="Carlito"/>
              </a:rPr>
              <a:t>Summary</a:t>
            </a:r>
            <a:r>
              <a:rPr sz="2200" spc="-10" dirty="0">
                <a:latin typeface="Carlito"/>
                <a:cs typeface="Carlito"/>
              </a:rPr>
              <a:t> </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25" dirty="0">
                <a:latin typeface="Carlito"/>
                <a:cs typeface="Carlito"/>
              </a:rPr>
              <a:t>Introduction</a:t>
            </a:r>
            <a:r>
              <a:rPr sz="2200" spc="-40" dirty="0">
                <a:latin typeface="Carlito"/>
                <a:cs typeface="Carlito"/>
              </a:rPr>
              <a:t> </a:t>
            </a:r>
            <a:endParaRPr sz="2200" dirty="0">
              <a:latin typeface="Carlito"/>
              <a:cs typeface="Carlito"/>
            </a:endParaRPr>
          </a:p>
          <a:p>
            <a:pPr marL="241300" indent="-228600">
              <a:lnSpc>
                <a:spcPct val="100000"/>
              </a:lnSpc>
              <a:spcBef>
                <a:spcPts val="700"/>
              </a:spcBef>
              <a:buFont typeface="Arial"/>
              <a:buChar char="•"/>
              <a:tabLst>
                <a:tab pos="240665" algn="l"/>
                <a:tab pos="241300" algn="l"/>
              </a:tabLst>
            </a:pPr>
            <a:r>
              <a:rPr sz="2200" spc="-5" dirty="0">
                <a:latin typeface="Carlito"/>
                <a:cs typeface="Carlito"/>
              </a:rPr>
              <a:t>Methodology</a:t>
            </a:r>
            <a:r>
              <a:rPr sz="2200" spc="-60" dirty="0">
                <a:latin typeface="Carlito"/>
                <a:cs typeface="Carlito"/>
              </a:rPr>
              <a:t> </a:t>
            </a:r>
            <a:endParaRPr sz="2200" dirty="0">
              <a:latin typeface="Carlito"/>
              <a:cs typeface="Carlito"/>
            </a:endParaRPr>
          </a:p>
          <a:p>
            <a:pPr marL="241300" indent="-228600">
              <a:lnSpc>
                <a:spcPct val="100000"/>
              </a:lnSpc>
              <a:spcBef>
                <a:spcPts val="710"/>
              </a:spcBef>
              <a:buFont typeface="Arial"/>
              <a:buChar char="•"/>
              <a:tabLst>
                <a:tab pos="240665" algn="l"/>
                <a:tab pos="241300" algn="l"/>
              </a:tabLst>
            </a:pPr>
            <a:r>
              <a:rPr sz="2200" spc="-25" dirty="0">
                <a:latin typeface="Carlito"/>
                <a:cs typeface="Carlito"/>
              </a:rPr>
              <a:t>Results</a:t>
            </a:r>
            <a:r>
              <a:rPr sz="2200" dirty="0">
                <a:latin typeface="Carlito"/>
                <a:cs typeface="Carlito"/>
              </a:rPr>
              <a:t> </a:t>
            </a:r>
          </a:p>
          <a:p>
            <a:pPr marL="241300" indent="-228600">
              <a:lnSpc>
                <a:spcPct val="100000"/>
              </a:lnSpc>
              <a:spcBef>
                <a:spcPts val="695"/>
              </a:spcBef>
              <a:buFont typeface="Arial"/>
              <a:buChar char="•"/>
              <a:tabLst>
                <a:tab pos="240665" algn="l"/>
                <a:tab pos="241300" algn="l"/>
              </a:tabLst>
            </a:pPr>
            <a:r>
              <a:rPr sz="2200" spc="-10" dirty="0">
                <a:latin typeface="Carlito"/>
                <a:cs typeface="Carlito"/>
              </a:rPr>
              <a:t>Conclusion</a:t>
            </a:r>
            <a:endParaRPr sz="2200" dirty="0">
              <a:latin typeface="Carlito"/>
              <a:cs typeface="Carlito"/>
            </a:endParaRPr>
          </a:p>
          <a:p>
            <a:pPr marL="241300" indent="-228600">
              <a:lnSpc>
                <a:spcPct val="100000"/>
              </a:lnSpc>
              <a:spcBef>
                <a:spcPts val="695"/>
              </a:spcBef>
              <a:buFont typeface="Arial"/>
              <a:buChar char="•"/>
              <a:tabLst>
                <a:tab pos="240665" algn="l"/>
                <a:tab pos="241300" algn="l"/>
              </a:tabLst>
            </a:pPr>
            <a:r>
              <a:rPr sz="2200" spc="-5" dirty="0">
                <a:latin typeface="Carlito"/>
                <a:cs typeface="Carlito"/>
              </a:rPr>
              <a:t>Appendix</a:t>
            </a:r>
            <a:r>
              <a:rPr sz="2200" spc="-90" dirty="0">
                <a:latin typeface="Carlito"/>
                <a:cs typeface="Carlito"/>
              </a:rPr>
              <a:t> </a:t>
            </a:r>
            <a:endParaRPr sz="2200" dirty="0">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pic>
        <p:nvPicPr>
          <p:cNvPr id="7" name="Picture 6">
            <a:extLst>
              <a:ext uri="{FF2B5EF4-FFF2-40B4-BE49-F238E27FC236}">
                <a16:creationId xmlns:a16="http://schemas.microsoft.com/office/drawing/2014/main" id="{7B5A4F6F-2F0B-11E6-DED8-FC0129BDCD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12919" y="2514600"/>
            <a:ext cx="4254482" cy="25698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304800" y="0"/>
            <a:ext cx="6668009" cy="566822"/>
          </a:xfrm>
          <a:prstGeom prst="rect">
            <a:avLst/>
          </a:prstGeom>
        </p:spPr>
        <p:txBody>
          <a:bodyPr vert="horz" wrap="square" lIns="0" tIns="12700" rIns="0" bIns="0" rtlCol="0">
            <a:spAutoFit/>
          </a:bodyPr>
          <a:lstStyle/>
          <a:p>
            <a:pPr marL="12700">
              <a:lnSpc>
                <a:spcPct val="100000"/>
              </a:lnSpc>
              <a:spcBef>
                <a:spcPts val="100"/>
              </a:spcBef>
            </a:pPr>
            <a:r>
              <a:rPr sz="3600" spc="-425" dirty="0">
                <a:solidFill>
                  <a:srgbClr val="BB562C"/>
                </a:solidFill>
                <a:latin typeface="BankGothic Md BT" panose="020B0807020203060204" pitchFamily="34" charset="0"/>
              </a:rPr>
              <a:t>Success </a:t>
            </a:r>
            <a:r>
              <a:rPr sz="3600" spc="-165" dirty="0">
                <a:solidFill>
                  <a:srgbClr val="BB562C"/>
                </a:solidFill>
                <a:latin typeface="BankGothic Md BT" panose="020B0807020203060204" pitchFamily="34" charset="0"/>
              </a:rPr>
              <a:t>rate </a:t>
            </a:r>
            <a:r>
              <a:rPr sz="3600" spc="-300" dirty="0">
                <a:solidFill>
                  <a:srgbClr val="BB562C"/>
                </a:solidFill>
                <a:latin typeface="BankGothic Md BT" panose="020B0807020203060204" pitchFamily="34" charset="0"/>
              </a:rPr>
              <a:t>vs. </a:t>
            </a:r>
            <a:r>
              <a:rPr sz="3600" spc="-135" dirty="0">
                <a:solidFill>
                  <a:srgbClr val="BB562C"/>
                </a:solidFill>
                <a:latin typeface="BankGothic Md BT" panose="020B0807020203060204" pitchFamily="34" charset="0"/>
              </a:rPr>
              <a:t>Orbit</a:t>
            </a:r>
            <a:r>
              <a:rPr sz="3600" spc="-670" dirty="0">
                <a:solidFill>
                  <a:srgbClr val="BB562C"/>
                </a:solidFill>
                <a:latin typeface="BankGothic Md BT" panose="020B0807020203060204" pitchFamily="34" charset="0"/>
              </a:rPr>
              <a:t> </a:t>
            </a:r>
            <a:r>
              <a:rPr sz="3600" spc="-145" dirty="0">
                <a:solidFill>
                  <a:srgbClr val="BB562C"/>
                </a:solidFill>
                <a:latin typeface="BankGothic Md BT" panose="020B0807020203060204" pitchFamily="34" charset="0"/>
              </a:rPr>
              <a:t>type</a:t>
            </a:r>
            <a:endParaRPr sz="3600" dirty="0">
              <a:latin typeface="BankGothic Md BT" panose="020B0807020203060204" pitchFamily="34" charset="0"/>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6" name="object 6"/>
          <p:cNvSpPr txBox="1"/>
          <p:nvPr/>
        </p:nvSpPr>
        <p:spPr>
          <a:xfrm>
            <a:off x="1175035" y="5292301"/>
            <a:ext cx="9871152" cy="1178079"/>
          </a:xfrm>
          <a:prstGeom prst="rect">
            <a:avLst/>
          </a:prstGeom>
        </p:spPr>
        <p:txBody>
          <a:bodyPr vert="horz" wrap="square" lIns="0" tIns="12700" rIns="0" bIns="0" rtlCol="0">
            <a:spAutoFit/>
          </a:bodyPr>
          <a:lstStyle/>
          <a:p>
            <a:pPr marL="12700" marR="5080" algn="just">
              <a:lnSpc>
                <a:spcPct val="120800"/>
              </a:lnSpc>
              <a:spcBef>
                <a:spcPts val="100"/>
              </a:spcBef>
            </a:pPr>
            <a:r>
              <a:rPr lang="en-US" sz="1600" spc="-15" dirty="0">
                <a:solidFill>
                  <a:srgbClr val="FFFFFF"/>
                </a:solidFill>
                <a:latin typeface="Times New Roman" panose="02020603050405020304" pitchFamily="18" charset="0"/>
                <a:cs typeface="Times New Roman" panose="02020603050405020304" pitchFamily="18" charset="0"/>
              </a:rPr>
              <a:t>ES-L1 (1), GEO (1), HEO (1) exhibit a perfect success rate (noted within the parentheses indicating the sample sizes). Likewise, SSO (5) displays a flawless success rate. Meanwhile, VLEO (14) boasts a respectable success rate alongside a noteworthy number of attempts. On the other hand, SO (1) has encountered a 0% success rate. When it comes to GTO (27), the success rate hovers around 50%, but it's important to note that this category holds the largest sample size.</a:t>
            </a:r>
            <a:endParaRPr sz="1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9753600" y="3117744"/>
            <a:ext cx="217932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Success </a:t>
            </a:r>
            <a:r>
              <a:rPr sz="1800" spc="-25" dirty="0">
                <a:latin typeface="Carlito"/>
                <a:cs typeface="Carlito"/>
              </a:rPr>
              <a:t>Rate </a:t>
            </a:r>
            <a:r>
              <a:rPr sz="1800" spc="-20" dirty="0">
                <a:latin typeface="Carlito"/>
                <a:cs typeface="Carlito"/>
              </a:rPr>
              <a:t>Scale</a:t>
            </a:r>
            <a:r>
              <a:rPr sz="1800" spc="-65" dirty="0">
                <a:latin typeface="Carlito"/>
                <a:cs typeface="Carlito"/>
              </a:rPr>
              <a:t> </a:t>
            </a:r>
            <a:r>
              <a:rPr sz="1800" spc="-5" dirty="0">
                <a:latin typeface="Carlito"/>
                <a:cs typeface="Carlito"/>
              </a:rPr>
              <a:t>with  </a:t>
            </a:r>
            <a:r>
              <a:rPr sz="1800" dirty="0">
                <a:latin typeface="Carlito"/>
                <a:cs typeface="Carlito"/>
              </a:rPr>
              <a:t>0 as</a:t>
            </a:r>
            <a:r>
              <a:rPr sz="1800" spc="-70" dirty="0">
                <a:latin typeface="Carlito"/>
                <a:cs typeface="Carlito"/>
              </a:rPr>
              <a:t> </a:t>
            </a:r>
            <a:r>
              <a:rPr sz="1800" spc="-5" dirty="0">
                <a:latin typeface="Carlito"/>
                <a:cs typeface="Carlito"/>
              </a:rPr>
              <a:t>0%</a:t>
            </a:r>
            <a:endParaRPr sz="1800" dirty="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1 as</a:t>
            </a:r>
            <a:r>
              <a:rPr sz="1800" spc="-125" dirty="0">
                <a:latin typeface="Carlito"/>
                <a:cs typeface="Carlito"/>
              </a:rPr>
              <a:t> </a:t>
            </a:r>
            <a:r>
              <a:rPr sz="1800" spc="-5" dirty="0">
                <a:latin typeface="Carlito"/>
                <a:cs typeface="Carlito"/>
              </a:rPr>
              <a:t>100%</a:t>
            </a:r>
            <a:endParaRPr sz="1800" dirty="0">
              <a:latin typeface="Carlito"/>
              <a:cs typeface="Carlito"/>
            </a:endParaRPr>
          </a:p>
        </p:txBody>
      </p:sp>
      <p:pic>
        <p:nvPicPr>
          <p:cNvPr id="11" name="Picture 10">
            <a:extLst>
              <a:ext uri="{FF2B5EF4-FFF2-40B4-BE49-F238E27FC236}">
                <a16:creationId xmlns:a16="http://schemas.microsoft.com/office/drawing/2014/main" id="{9E48364F-75CA-BD8A-7766-A2A7031E3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758" y="531759"/>
            <a:ext cx="5985307" cy="435113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591986" y="133115"/>
            <a:ext cx="6945986" cy="566822"/>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latin typeface="BankGothic Md BT" panose="020B0807020203060204" pitchFamily="34" charset="0"/>
              </a:rPr>
              <a:t>Flight </a:t>
            </a:r>
            <a:r>
              <a:rPr sz="3600" spc="-229" dirty="0">
                <a:solidFill>
                  <a:srgbClr val="BB562C"/>
                </a:solidFill>
                <a:latin typeface="BankGothic Md BT" panose="020B0807020203060204" pitchFamily="34" charset="0"/>
              </a:rPr>
              <a:t>Number </a:t>
            </a:r>
            <a:r>
              <a:rPr sz="3600" spc="-300" dirty="0">
                <a:solidFill>
                  <a:srgbClr val="BB562C"/>
                </a:solidFill>
                <a:latin typeface="BankGothic Md BT" panose="020B0807020203060204" pitchFamily="34" charset="0"/>
              </a:rPr>
              <a:t>vs. </a:t>
            </a:r>
            <a:r>
              <a:rPr sz="3600" spc="-135" dirty="0">
                <a:solidFill>
                  <a:srgbClr val="BB562C"/>
                </a:solidFill>
                <a:latin typeface="BankGothic Md BT" panose="020B0807020203060204" pitchFamily="34" charset="0"/>
              </a:rPr>
              <a:t>Orbit</a:t>
            </a:r>
            <a:r>
              <a:rPr sz="3600" spc="-760" dirty="0">
                <a:solidFill>
                  <a:srgbClr val="BB562C"/>
                </a:solidFill>
                <a:latin typeface="BankGothic Md BT" panose="020B0807020203060204" pitchFamily="34" charset="0"/>
              </a:rPr>
              <a:t> </a:t>
            </a:r>
            <a:r>
              <a:rPr sz="3600" spc="-145" dirty="0">
                <a:solidFill>
                  <a:srgbClr val="BB562C"/>
                </a:solidFill>
                <a:latin typeface="BankGothic Md BT" panose="020B0807020203060204" pitchFamily="34" charset="0"/>
              </a:rPr>
              <a:t>type</a:t>
            </a:r>
            <a:endParaRPr sz="3600" dirty="0">
              <a:latin typeface="BankGothic Md BT" panose="020B0807020203060204" pitchFamily="34" charset="0"/>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solidFill>
                  <a:srgbClr val="FFFFFF"/>
                </a:solidFill>
                <a:latin typeface="Carlito"/>
                <a:cs typeface="Carlito"/>
              </a:rPr>
              <a:t>Launch Orbit </a:t>
            </a:r>
            <a:r>
              <a:rPr sz="1600" spc="-25" dirty="0">
                <a:solidFill>
                  <a:srgbClr val="FFFFFF"/>
                </a:solidFill>
                <a:latin typeface="Carlito"/>
                <a:cs typeface="Carlito"/>
              </a:rPr>
              <a:t>preferences </a:t>
            </a:r>
            <a:r>
              <a:rPr sz="1600" spc="-5" dirty="0">
                <a:solidFill>
                  <a:srgbClr val="FFFFFF"/>
                </a:solidFill>
                <a:latin typeface="Carlito"/>
                <a:cs typeface="Carlito"/>
              </a:rPr>
              <a:t>changed </a:t>
            </a:r>
            <a:r>
              <a:rPr sz="1600" spc="-20" dirty="0">
                <a:solidFill>
                  <a:srgbClr val="FFFFFF"/>
                </a:solidFill>
                <a:latin typeface="Carlito"/>
                <a:cs typeface="Carlito"/>
              </a:rPr>
              <a:t>over </a:t>
            </a:r>
            <a:r>
              <a:rPr sz="1600" spc="-10" dirty="0">
                <a:solidFill>
                  <a:srgbClr val="FFFFFF"/>
                </a:solidFill>
                <a:latin typeface="Carlito"/>
                <a:cs typeface="Carlito"/>
              </a:rPr>
              <a:t>Flight </a:t>
            </a:r>
            <a:r>
              <a:rPr sz="1600" spc="-50" dirty="0">
                <a:solidFill>
                  <a:srgbClr val="FFFFFF"/>
                </a:solidFill>
                <a:latin typeface="Carlito"/>
                <a:cs typeface="Carlito"/>
              </a:rPr>
              <a:t>Number.  </a:t>
            </a:r>
            <a:r>
              <a:rPr sz="1600" spc="-15" dirty="0">
                <a:solidFill>
                  <a:srgbClr val="FFFFFF"/>
                </a:solidFill>
                <a:latin typeface="Carlito"/>
                <a:cs typeface="Carlito"/>
              </a:rPr>
              <a:t>Launch </a:t>
            </a:r>
            <a:r>
              <a:rPr sz="1600" spc="-25" dirty="0">
                <a:solidFill>
                  <a:srgbClr val="FFFFFF"/>
                </a:solidFill>
                <a:latin typeface="Carlito"/>
                <a:cs typeface="Carlito"/>
              </a:rPr>
              <a:t>Outcome </a:t>
            </a:r>
            <a:r>
              <a:rPr sz="1600" spc="-15" dirty="0">
                <a:solidFill>
                  <a:srgbClr val="FFFFFF"/>
                </a:solidFill>
                <a:latin typeface="Carlito"/>
                <a:cs typeface="Carlito"/>
              </a:rPr>
              <a:t>seems to </a:t>
            </a:r>
            <a:r>
              <a:rPr sz="1600" spc="-25" dirty="0">
                <a:solidFill>
                  <a:srgbClr val="FFFFFF"/>
                </a:solidFill>
                <a:latin typeface="Carlito"/>
                <a:cs typeface="Carlito"/>
              </a:rPr>
              <a:t>correlate </a:t>
            </a:r>
            <a:r>
              <a:rPr sz="1600" spc="-5" dirty="0">
                <a:solidFill>
                  <a:srgbClr val="FFFFFF"/>
                </a:solidFill>
                <a:latin typeface="Carlito"/>
                <a:cs typeface="Carlito"/>
              </a:rPr>
              <a:t>with this</a:t>
            </a:r>
            <a:r>
              <a:rPr sz="1600" spc="120" dirty="0">
                <a:solidFill>
                  <a:srgbClr val="FFFFFF"/>
                </a:solidFill>
                <a:latin typeface="Carlito"/>
                <a:cs typeface="Carlito"/>
              </a:rPr>
              <a:t> </a:t>
            </a:r>
            <a:r>
              <a:rPr sz="1600" spc="-25" dirty="0">
                <a:solidFill>
                  <a:srgbClr val="FFFFFF"/>
                </a:solidFill>
                <a:latin typeface="Carlito"/>
                <a:cs typeface="Carlito"/>
              </a:rPr>
              <a:t>preference.</a:t>
            </a:r>
            <a:endParaRPr sz="1600">
              <a:latin typeface="Carlito"/>
              <a:cs typeface="Carlito"/>
            </a:endParaRPr>
          </a:p>
          <a:p>
            <a:pPr marL="12700" marR="5080">
              <a:lnSpc>
                <a:spcPts val="2330"/>
              </a:lnSpc>
              <a:spcBef>
                <a:spcPts val="135"/>
              </a:spcBef>
            </a:pPr>
            <a:r>
              <a:rPr sz="1600" spc="-15" dirty="0">
                <a:solidFill>
                  <a:srgbClr val="FFFFFF"/>
                </a:solidFill>
                <a:latin typeface="Carlito"/>
                <a:cs typeface="Carlito"/>
              </a:rPr>
              <a:t>SpaceX </a:t>
            </a:r>
            <a:r>
              <a:rPr sz="1600" spc="-20" dirty="0">
                <a:solidFill>
                  <a:srgbClr val="FFFFFF"/>
                </a:solidFill>
                <a:latin typeface="Carlito"/>
                <a:cs typeface="Carlito"/>
              </a:rPr>
              <a:t>started </a:t>
            </a:r>
            <a:r>
              <a:rPr sz="1600" spc="-5" dirty="0">
                <a:solidFill>
                  <a:srgbClr val="FFFFFF"/>
                </a:solidFill>
                <a:latin typeface="Carlito"/>
                <a:cs typeface="Carlito"/>
              </a:rPr>
              <a:t>with </a:t>
            </a:r>
            <a:r>
              <a:rPr sz="1600" spc="-25" dirty="0">
                <a:solidFill>
                  <a:srgbClr val="FFFFFF"/>
                </a:solidFill>
                <a:latin typeface="Carlito"/>
                <a:cs typeface="Carlito"/>
              </a:rPr>
              <a:t>LEO </a:t>
            </a:r>
            <a:r>
              <a:rPr sz="1600" spc="-5" dirty="0">
                <a:solidFill>
                  <a:srgbClr val="FFFFFF"/>
                </a:solidFill>
                <a:latin typeface="Carlito"/>
                <a:cs typeface="Carlito"/>
              </a:rPr>
              <a:t>orbits which </a:t>
            </a:r>
            <a:r>
              <a:rPr sz="1600" spc="-20" dirty="0">
                <a:solidFill>
                  <a:srgbClr val="FFFFFF"/>
                </a:solidFill>
                <a:latin typeface="Carlito"/>
                <a:cs typeface="Carlito"/>
              </a:rPr>
              <a:t>saw </a:t>
            </a:r>
            <a:r>
              <a:rPr sz="1600" spc="-25" dirty="0">
                <a:solidFill>
                  <a:srgbClr val="FFFFFF"/>
                </a:solidFill>
                <a:latin typeface="Carlito"/>
                <a:cs typeface="Carlito"/>
              </a:rPr>
              <a:t>moderate </a:t>
            </a:r>
            <a:r>
              <a:rPr sz="1600" spc="-15" dirty="0">
                <a:solidFill>
                  <a:srgbClr val="FFFFFF"/>
                </a:solidFill>
                <a:latin typeface="Carlito"/>
                <a:cs typeface="Carlito"/>
              </a:rPr>
              <a:t>success </a:t>
            </a:r>
            <a:r>
              <a:rPr sz="1600" spc="-25" dirty="0">
                <a:solidFill>
                  <a:srgbClr val="FFFFFF"/>
                </a:solidFill>
                <a:latin typeface="Carlito"/>
                <a:cs typeface="Carlito"/>
              </a:rPr>
              <a:t>LEO </a:t>
            </a:r>
            <a:r>
              <a:rPr sz="1600" spc="-5" dirty="0">
                <a:solidFill>
                  <a:srgbClr val="FFFFFF"/>
                </a:solidFill>
                <a:latin typeface="Carlito"/>
                <a:cs typeface="Carlito"/>
              </a:rPr>
              <a:t>and </a:t>
            </a:r>
            <a:r>
              <a:rPr sz="1600" spc="-25" dirty="0">
                <a:solidFill>
                  <a:srgbClr val="FFFFFF"/>
                </a:solidFill>
                <a:latin typeface="Carlito"/>
                <a:cs typeface="Carlito"/>
              </a:rPr>
              <a:t>returned </a:t>
            </a:r>
            <a:r>
              <a:rPr sz="1600" spc="-15" dirty="0">
                <a:solidFill>
                  <a:srgbClr val="FFFFFF"/>
                </a:solidFill>
                <a:latin typeface="Carlito"/>
                <a:cs typeface="Carlito"/>
              </a:rPr>
              <a:t>to </a:t>
            </a:r>
            <a:r>
              <a:rPr sz="1600" spc="-25" dirty="0">
                <a:solidFill>
                  <a:srgbClr val="FFFFFF"/>
                </a:solidFill>
                <a:latin typeface="Carlito"/>
                <a:cs typeface="Carlito"/>
              </a:rPr>
              <a:t>VLEO </a:t>
            </a:r>
            <a:r>
              <a:rPr sz="1600" dirty="0">
                <a:solidFill>
                  <a:srgbClr val="FFFFFF"/>
                </a:solidFill>
                <a:latin typeface="Carlito"/>
                <a:cs typeface="Carlito"/>
              </a:rPr>
              <a:t>in </a:t>
            </a:r>
            <a:r>
              <a:rPr sz="1600" spc="-25" dirty="0">
                <a:solidFill>
                  <a:srgbClr val="FFFFFF"/>
                </a:solidFill>
                <a:latin typeface="Carlito"/>
                <a:cs typeface="Carlito"/>
              </a:rPr>
              <a:t>recent </a:t>
            </a:r>
            <a:r>
              <a:rPr sz="1600" spc="-5" dirty="0">
                <a:solidFill>
                  <a:srgbClr val="FFFFFF"/>
                </a:solidFill>
                <a:latin typeface="Carlito"/>
                <a:cs typeface="Carlito"/>
              </a:rPr>
              <a:t>launches  </a:t>
            </a:r>
            <a:r>
              <a:rPr sz="1600" spc="-15" dirty="0">
                <a:solidFill>
                  <a:srgbClr val="FFFFFF"/>
                </a:solidFill>
                <a:latin typeface="Carlito"/>
                <a:cs typeface="Carlito"/>
              </a:rPr>
              <a:t>SpaceX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5" dirty="0">
                <a:solidFill>
                  <a:srgbClr val="FFFFFF"/>
                </a:solidFill>
                <a:latin typeface="Carlito"/>
                <a:cs typeface="Carlito"/>
              </a:rPr>
              <a:t>perform better </a:t>
            </a:r>
            <a:r>
              <a:rPr sz="1600" dirty="0">
                <a:solidFill>
                  <a:srgbClr val="FFFFFF"/>
                </a:solidFill>
                <a:latin typeface="Carlito"/>
                <a:cs typeface="Carlito"/>
              </a:rPr>
              <a:t>in </a:t>
            </a:r>
            <a:r>
              <a:rPr sz="1600" spc="-20" dirty="0">
                <a:solidFill>
                  <a:srgbClr val="FFFFFF"/>
                </a:solidFill>
                <a:latin typeface="Carlito"/>
                <a:cs typeface="Carlito"/>
              </a:rPr>
              <a:t>lower </a:t>
            </a:r>
            <a:r>
              <a:rPr sz="1600" spc="-5" dirty="0">
                <a:solidFill>
                  <a:srgbClr val="FFFFFF"/>
                </a:solidFill>
                <a:latin typeface="Carlito"/>
                <a:cs typeface="Carlito"/>
              </a:rPr>
              <a:t>orbits or </a:t>
            </a:r>
            <a:r>
              <a:rPr sz="1600" spc="-20" dirty="0">
                <a:solidFill>
                  <a:srgbClr val="FFFFFF"/>
                </a:solidFill>
                <a:latin typeface="Carlito"/>
                <a:cs typeface="Carlito"/>
              </a:rPr>
              <a:t>Sun-synchronous</a:t>
            </a:r>
            <a:r>
              <a:rPr sz="1600" spc="275" dirty="0">
                <a:solidFill>
                  <a:srgbClr val="FFFFFF"/>
                </a:solidFill>
                <a:latin typeface="Carlito"/>
                <a:cs typeface="Carlito"/>
              </a:rPr>
              <a:t> </a:t>
            </a:r>
            <a:r>
              <a:rPr sz="1600" spc="-5" dirty="0">
                <a:solidFill>
                  <a:srgbClr val="FFFFFF"/>
                </a:solidFill>
                <a:latin typeface="Carlito"/>
                <a:cs typeface="Carlito"/>
              </a:rPr>
              <a:t>orbits</a:t>
            </a:r>
            <a:endParaRPr sz="1600">
              <a:latin typeface="Carlito"/>
              <a:cs typeface="Carlito"/>
            </a:endParaRPr>
          </a:p>
        </p:txBody>
      </p:sp>
      <p:sp>
        <p:nvSpPr>
          <p:cNvPr id="8" name="object 8"/>
          <p:cNvSpPr txBox="1"/>
          <p:nvPr/>
        </p:nvSpPr>
        <p:spPr>
          <a:xfrm>
            <a:off x="1133819" y="4631581"/>
            <a:ext cx="5862320" cy="258404"/>
          </a:xfrm>
          <a:prstGeom prst="rect">
            <a:avLst/>
          </a:prstGeom>
        </p:spPr>
        <p:txBody>
          <a:bodyPr vert="horz" wrap="square" lIns="0" tIns="12065" rIns="0" bIns="0" rtlCol="0">
            <a:spAutoFit/>
          </a:bodyPr>
          <a:lstStyle/>
          <a:p>
            <a:pPr marL="12700">
              <a:lnSpc>
                <a:spcPct val="100000"/>
              </a:lnSpc>
              <a:spcBef>
                <a:spcPts val="95"/>
              </a:spcBef>
            </a:pPr>
            <a:r>
              <a:rPr lang="en-US" sz="1600" spc="-20" dirty="0">
                <a:latin typeface="Carlito"/>
                <a:cs typeface="Carlito"/>
              </a:rPr>
              <a:t>Orange</a:t>
            </a:r>
            <a:r>
              <a:rPr sz="1600" spc="-20" dirty="0">
                <a:latin typeface="Carlito"/>
                <a:cs typeface="Carlito"/>
              </a:rPr>
              <a:t> indicates successful </a:t>
            </a:r>
            <a:r>
              <a:rPr sz="1600" spc="-10" dirty="0">
                <a:latin typeface="Carlito"/>
                <a:cs typeface="Carlito"/>
              </a:rPr>
              <a:t>launch; </a:t>
            </a:r>
            <a:r>
              <a:rPr lang="en-US" sz="1600" spc="-15" dirty="0">
                <a:latin typeface="Carlito"/>
                <a:cs typeface="Carlito"/>
              </a:rPr>
              <a:t>Blue</a:t>
            </a:r>
            <a:r>
              <a:rPr sz="1600" spc="-15" dirty="0">
                <a:latin typeface="Carlito"/>
                <a:cs typeface="Carlito"/>
              </a:rPr>
              <a:t>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dirty="0">
              <a:latin typeface="Carlito"/>
              <a:cs typeface="Carlito"/>
            </a:endParaRPr>
          </a:p>
        </p:txBody>
      </p:sp>
      <p:pic>
        <p:nvPicPr>
          <p:cNvPr id="11" name="Picture 10">
            <a:extLst>
              <a:ext uri="{FF2B5EF4-FFF2-40B4-BE49-F238E27FC236}">
                <a16:creationId xmlns:a16="http://schemas.microsoft.com/office/drawing/2014/main" id="{B6AB15DA-8072-89E3-74AE-B7C98DD4D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862952"/>
            <a:ext cx="8686800" cy="34341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18108" y="63829"/>
            <a:ext cx="7117777" cy="566822"/>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latin typeface="BankGothic Md BT" panose="020B0807020203060204" pitchFamily="34" charset="0"/>
              </a:rPr>
              <a:t>Payload </a:t>
            </a:r>
            <a:r>
              <a:rPr sz="3600" spc="-300" dirty="0">
                <a:solidFill>
                  <a:srgbClr val="BB562C"/>
                </a:solidFill>
                <a:latin typeface="BankGothic Md BT" panose="020B0807020203060204" pitchFamily="34" charset="0"/>
              </a:rPr>
              <a:t>vs. </a:t>
            </a:r>
            <a:r>
              <a:rPr sz="3600" spc="-135" dirty="0">
                <a:solidFill>
                  <a:srgbClr val="BB562C"/>
                </a:solidFill>
                <a:latin typeface="BankGothic Md BT" panose="020B0807020203060204" pitchFamily="34" charset="0"/>
              </a:rPr>
              <a:t>Orbit</a:t>
            </a:r>
            <a:r>
              <a:rPr sz="3600" spc="-465" dirty="0">
                <a:solidFill>
                  <a:srgbClr val="BB562C"/>
                </a:solidFill>
                <a:latin typeface="BankGothic Md BT" panose="020B0807020203060204" pitchFamily="34" charset="0"/>
              </a:rPr>
              <a:t> </a:t>
            </a:r>
            <a:r>
              <a:rPr sz="3600" spc="-145" dirty="0">
                <a:solidFill>
                  <a:srgbClr val="BB562C"/>
                </a:solidFill>
                <a:latin typeface="BankGothic Md BT" panose="020B0807020203060204" pitchFamily="34" charset="0"/>
              </a:rPr>
              <a:t>type</a:t>
            </a:r>
            <a:endParaRPr sz="3600" dirty="0">
              <a:latin typeface="BankGothic Md BT" panose="020B0807020203060204" pitchFamily="34" charset="0"/>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6" name="object 6"/>
          <p:cNvSpPr txBox="1"/>
          <p:nvPr/>
        </p:nvSpPr>
        <p:spPr>
          <a:xfrm>
            <a:off x="1118108" y="5044185"/>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seems </a:t>
            </a:r>
            <a:r>
              <a:rPr sz="1600" spc="-15" dirty="0">
                <a:solidFill>
                  <a:srgbClr val="FFFFFF"/>
                </a:solidFill>
                <a:latin typeface="Carlito"/>
                <a:cs typeface="Carlito"/>
              </a:rPr>
              <a:t>to </a:t>
            </a:r>
            <a:r>
              <a:rPr sz="1600" spc="-25" dirty="0">
                <a:solidFill>
                  <a:srgbClr val="FFFFFF"/>
                </a:solidFill>
                <a:latin typeface="Carlito"/>
                <a:cs typeface="Carlito"/>
              </a:rPr>
              <a:t>correlate </a:t>
            </a:r>
            <a:r>
              <a:rPr sz="1600" spc="-5" dirty="0">
                <a:solidFill>
                  <a:srgbClr val="FFFFFF"/>
                </a:solidFill>
                <a:latin typeface="Carlito"/>
                <a:cs typeface="Carlito"/>
              </a:rPr>
              <a:t>with</a:t>
            </a:r>
            <a:r>
              <a:rPr sz="1600" spc="40" dirty="0">
                <a:solidFill>
                  <a:srgbClr val="FFFFFF"/>
                </a:solidFill>
                <a:latin typeface="Carlito"/>
                <a:cs typeface="Carlito"/>
              </a:rPr>
              <a:t> </a:t>
            </a:r>
            <a:r>
              <a:rPr sz="1600" spc="-15" dirty="0">
                <a:solidFill>
                  <a:srgbClr val="FFFFFF"/>
                </a:solidFill>
                <a:latin typeface="Carlito"/>
                <a:cs typeface="Carlito"/>
              </a:rPr>
              <a:t>orbit</a:t>
            </a:r>
            <a:endParaRPr sz="1600">
              <a:latin typeface="Carlito"/>
              <a:cs typeface="Carlito"/>
            </a:endParaRPr>
          </a:p>
          <a:p>
            <a:pPr marL="12700">
              <a:lnSpc>
                <a:spcPct val="100000"/>
              </a:lnSpc>
              <a:spcBef>
                <a:spcPts val="395"/>
              </a:spcBef>
            </a:pPr>
            <a:r>
              <a:rPr sz="1600" spc="-25" dirty="0">
                <a:solidFill>
                  <a:srgbClr val="FFFFFF"/>
                </a:solidFill>
                <a:latin typeface="Carlito"/>
                <a:cs typeface="Carlito"/>
              </a:rPr>
              <a:t>LEO </a:t>
            </a:r>
            <a:r>
              <a:rPr sz="1600" spc="-5" dirty="0">
                <a:solidFill>
                  <a:srgbClr val="FFFFFF"/>
                </a:solidFill>
                <a:latin typeface="Carlito"/>
                <a:cs typeface="Carlito"/>
              </a:rPr>
              <a:t>and </a:t>
            </a:r>
            <a:r>
              <a:rPr sz="1600" spc="-15" dirty="0">
                <a:solidFill>
                  <a:srgbClr val="FFFFFF"/>
                </a:solidFill>
                <a:latin typeface="Carlito"/>
                <a:cs typeface="Carlito"/>
              </a:rPr>
              <a:t>SSO seem to </a:t>
            </a:r>
            <a:r>
              <a:rPr sz="1600" spc="-25" dirty="0">
                <a:solidFill>
                  <a:srgbClr val="FFFFFF"/>
                </a:solidFill>
                <a:latin typeface="Carlito"/>
                <a:cs typeface="Carlito"/>
              </a:rPr>
              <a:t>have </a:t>
            </a:r>
            <a:r>
              <a:rPr sz="1600" spc="-20" dirty="0">
                <a:solidFill>
                  <a:srgbClr val="FFFFFF"/>
                </a:solidFill>
                <a:latin typeface="Carlito"/>
                <a:cs typeface="Carlito"/>
              </a:rPr>
              <a:t>relatively low payload</a:t>
            </a:r>
            <a:r>
              <a:rPr sz="1600" spc="135"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a:p>
            <a:pPr marL="12700">
              <a:lnSpc>
                <a:spcPct val="100000"/>
              </a:lnSpc>
              <a:spcBef>
                <a:spcPts val="409"/>
              </a:spcBef>
            </a:pPr>
            <a:r>
              <a:rPr sz="1600" spc="-5" dirty="0">
                <a:solidFill>
                  <a:srgbClr val="FFFFFF"/>
                </a:solidFill>
                <a:latin typeface="Carlito"/>
                <a:cs typeface="Carlito"/>
              </a:rPr>
              <a:t>The other </a:t>
            </a:r>
            <a:r>
              <a:rPr sz="1600" spc="-20" dirty="0">
                <a:solidFill>
                  <a:srgbClr val="FFFFFF"/>
                </a:solidFill>
                <a:latin typeface="Carlito"/>
                <a:cs typeface="Carlito"/>
              </a:rPr>
              <a:t>most successful </a:t>
            </a:r>
            <a:r>
              <a:rPr sz="1600" spc="-5" dirty="0">
                <a:solidFill>
                  <a:srgbClr val="FFFFFF"/>
                </a:solidFill>
                <a:latin typeface="Carlito"/>
                <a:cs typeface="Carlito"/>
              </a:rPr>
              <a:t>orbit </a:t>
            </a:r>
            <a:r>
              <a:rPr sz="1600" spc="-20" dirty="0">
                <a:solidFill>
                  <a:srgbClr val="FFFFFF"/>
                </a:solidFill>
                <a:latin typeface="Carlito"/>
                <a:cs typeface="Carlito"/>
              </a:rPr>
              <a:t>VLEO </a:t>
            </a:r>
            <a:r>
              <a:rPr sz="1600" spc="-5" dirty="0">
                <a:solidFill>
                  <a:srgbClr val="FFFFFF"/>
                </a:solidFill>
                <a:latin typeface="Carlito"/>
                <a:cs typeface="Carlito"/>
              </a:rPr>
              <a:t>only has </a:t>
            </a:r>
            <a:r>
              <a:rPr sz="1600" spc="-10"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values </a:t>
            </a:r>
            <a:r>
              <a:rPr sz="1600" spc="-5" dirty="0">
                <a:solidFill>
                  <a:srgbClr val="FFFFFF"/>
                </a:solidFill>
                <a:latin typeface="Carlito"/>
                <a:cs typeface="Carlito"/>
              </a:rPr>
              <a:t>in the higher end of the</a:t>
            </a:r>
            <a:r>
              <a:rPr sz="1600" spc="85" dirty="0">
                <a:solidFill>
                  <a:srgbClr val="FFFFFF"/>
                </a:solidFill>
                <a:latin typeface="Carlito"/>
                <a:cs typeface="Carlito"/>
              </a:rPr>
              <a:t> </a:t>
            </a:r>
            <a:r>
              <a:rPr sz="1600" spc="-25" dirty="0">
                <a:solidFill>
                  <a:srgbClr val="FFFFFF"/>
                </a:solidFill>
                <a:latin typeface="Carlito"/>
                <a:cs typeface="Carlito"/>
              </a:rPr>
              <a:t>range</a:t>
            </a:r>
            <a:endParaRPr sz="1600">
              <a:latin typeface="Carlito"/>
              <a:cs typeface="Carlito"/>
            </a:endParaRPr>
          </a:p>
        </p:txBody>
      </p:sp>
      <p:sp>
        <p:nvSpPr>
          <p:cNvPr id="8" name="object 8"/>
          <p:cNvSpPr txBox="1"/>
          <p:nvPr/>
        </p:nvSpPr>
        <p:spPr>
          <a:xfrm>
            <a:off x="1118108" y="4558726"/>
            <a:ext cx="5862320" cy="258404"/>
          </a:xfrm>
          <a:prstGeom prst="rect">
            <a:avLst/>
          </a:prstGeom>
        </p:spPr>
        <p:txBody>
          <a:bodyPr vert="horz" wrap="square" lIns="0" tIns="12065" rIns="0" bIns="0" rtlCol="0">
            <a:spAutoFit/>
          </a:bodyPr>
          <a:lstStyle/>
          <a:p>
            <a:pPr marL="12700">
              <a:lnSpc>
                <a:spcPct val="100000"/>
              </a:lnSpc>
              <a:spcBef>
                <a:spcPts val="95"/>
              </a:spcBef>
            </a:pPr>
            <a:r>
              <a:rPr lang="en-US" sz="1600" spc="-20" dirty="0">
                <a:latin typeface="Carlito"/>
                <a:cs typeface="Carlito"/>
              </a:rPr>
              <a:t>Orange</a:t>
            </a:r>
            <a:r>
              <a:rPr sz="1600" spc="-20" dirty="0">
                <a:latin typeface="Carlito"/>
                <a:cs typeface="Carlito"/>
              </a:rPr>
              <a:t> indicates successful </a:t>
            </a:r>
            <a:r>
              <a:rPr sz="1600" spc="-10" dirty="0">
                <a:latin typeface="Carlito"/>
                <a:cs typeface="Carlito"/>
              </a:rPr>
              <a:t>launch; </a:t>
            </a:r>
            <a:r>
              <a:rPr lang="en-US" sz="1600" spc="-15" dirty="0">
                <a:latin typeface="Carlito"/>
                <a:cs typeface="Carlito"/>
              </a:rPr>
              <a:t>Blue</a:t>
            </a:r>
            <a:r>
              <a:rPr sz="1600" spc="-15" dirty="0">
                <a:latin typeface="Carlito"/>
                <a:cs typeface="Carlito"/>
              </a:rPr>
              <a:t>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dirty="0">
              <a:latin typeface="Carlito"/>
              <a:cs typeface="Carlito"/>
            </a:endParaRPr>
          </a:p>
        </p:txBody>
      </p:sp>
      <p:pic>
        <p:nvPicPr>
          <p:cNvPr id="11" name="Picture 10">
            <a:extLst>
              <a:ext uri="{FF2B5EF4-FFF2-40B4-BE49-F238E27FC236}">
                <a16:creationId xmlns:a16="http://schemas.microsoft.com/office/drawing/2014/main" id="{D634895B-D146-ED70-5D06-8026FF85B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616008"/>
            <a:ext cx="7117777" cy="38795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4447" y="91671"/>
            <a:ext cx="7739381" cy="566822"/>
          </a:xfrm>
          <a:prstGeom prst="rect">
            <a:avLst/>
          </a:prstGeom>
        </p:spPr>
        <p:txBody>
          <a:bodyPr vert="horz" wrap="square" lIns="0" tIns="12700" rIns="0" bIns="0" rtlCol="0">
            <a:spAutoFit/>
          </a:bodyPr>
          <a:lstStyle/>
          <a:p>
            <a:pPr marL="12700">
              <a:lnSpc>
                <a:spcPct val="100000"/>
              </a:lnSpc>
              <a:spcBef>
                <a:spcPts val="100"/>
              </a:spcBef>
            </a:pPr>
            <a:r>
              <a:rPr sz="3600" spc="-310" dirty="0">
                <a:solidFill>
                  <a:srgbClr val="BB562C"/>
                </a:solidFill>
                <a:latin typeface="BankGothic Md BT" panose="020B0807020203060204" pitchFamily="34" charset="0"/>
              </a:rPr>
              <a:t>Launch </a:t>
            </a:r>
            <a:r>
              <a:rPr sz="3600" spc="-425" dirty="0">
                <a:solidFill>
                  <a:srgbClr val="BB562C"/>
                </a:solidFill>
                <a:latin typeface="BankGothic Md BT" panose="020B0807020203060204" pitchFamily="34" charset="0"/>
              </a:rPr>
              <a:t>Success </a:t>
            </a:r>
            <a:r>
              <a:rPr sz="3600" spc="-335" dirty="0">
                <a:solidFill>
                  <a:srgbClr val="BB562C"/>
                </a:solidFill>
                <a:latin typeface="BankGothic Md BT" panose="020B0807020203060204" pitchFamily="34" charset="0"/>
              </a:rPr>
              <a:t>Yearly</a:t>
            </a:r>
            <a:r>
              <a:rPr sz="3600" spc="-470" dirty="0">
                <a:solidFill>
                  <a:srgbClr val="BB562C"/>
                </a:solidFill>
                <a:latin typeface="BankGothic Md BT" panose="020B0807020203060204" pitchFamily="34" charset="0"/>
              </a:rPr>
              <a:t> </a:t>
            </a:r>
            <a:r>
              <a:rPr sz="3600" spc="-305" dirty="0">
                <a:solidFill>
                  <a:srgbClr val="BB562C"/>
                </a:solidFill>
                <a:latin typeface="BankGothic Md BT" panose="020B0807020203060204" pitchFamily="34" charset="0"/>
              </a:rPr>
              <a:t>Trend</a:t>
            </a:r>
            <a:endParaRPr sz="3600" dirty="0">
              <a:latin typeface="BankGothic Md BT" panose="020B0807020203060204" pitchFamily="34" charset="0"/>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6" name="object 6"/>
          <p:cNvSpPr txBox="1"/>
          <p:nvPr/>
        </p:nvSpPr>
        <p:spPr>
          <a:xfrm>
            <a:off x="1176018" y="5031310"/>
            <a:ext cx="6367781" cy="616585"/>
          </a:xfrm>
          <a:prstGeom prst="rect">
            <a:avLst/>
          </a:prstGeom>
        </p:spPr>
        <p:txBody>
          <a:bodyPr vert="horz" wrap="square" lIns="0" tIns="64135" rIns="0" bIns="0" rtlCol="0">
            <a:spAutoFit/>
          </a:bodyPr>
          <a:lstStyle/>
          <a:p>
            <a:pPr marL="12700">
              <a:lnSpc>
                <a:spcPct val="100000"/>
              </a:lnSpc>
              <a:spcBef>
                <a:spcPts val="505"/>
              </a:spcBef>
            </a:pPr>
            <a:r>
              <a:rPr sz="1600" spc="-15" dirty="0">
                <a:solidFill>
                  <a:srgbClr val="FFFFFF"/>
                </a:solidFill>
                <a:latin typeface="Carlito"/>
                <a:cs typeface="Carlito"/>
              </a:rPr>
              <a:t>Success </a:t>
            </a:r>
            <a:r>
              <a:rPr sz="1600" spc="-20" dirty="0">
                <a:solidFill>
                  <a:srgbClr val="FFFFFF"/>
                </a:solidFill>
                <a:latin typeface="Carlito"/>
                <a:cs typeface="Carlito"/>
              </a:rPr>
              <a:t>generally </a:t>
            </a:r>
            <a:r>
              <a:rPr sz="1600" spc="-10" dirty="0">
                <a:solidFill>
                  <a:srgbClr val="FFFFFF"/>
                </a:solidFill>
                <a:latin typeface="Carlito"/>
                <a:cs typeface="Carlito"/>
              </a:rPr>
              <a:t>increases </a:t>
            </a:r>
            <a:r>
              <a:rPr sz="1600" spc="-20" dirty="0">
                <a:solidFill>
                  <a:srgbClr val="FFFFFF"/>
                </a:solidFill>
                <a:latin typeface="Carlito"/>
                <a:cs typeface="Carlito"/>
              </a:rPr>
              <a:t>over </a:t>
            </a:r>
            <a:r>
              <a:rPr sz="1600" spc="-5" dirty="0">
                <a:solidFill>
                  <a:srgbClr val="FFFFFF"/>
                </a:solidFill>
                <a:latin typeface="Carlito"/>
                <a:cs typeface="Carlito"/>
              </a:rPr>
              <a:t>time since </a:t>
            </a:r>
            <a:r>
              <a:rPr sz="1600" spc="-20" dirty="0">
                <a:solidFill>
                  <a:srgbClr val="FFFFFF"/>
                </a:solidFill>
                <a:latin typeface="Carlito"/>
                <a:cs typeface="Carlito"/>
              </a:rPr>
              <a:t>2013 </a:t>
            </a:r>
            <a:r>
              <a:rPr sz="1600" spc="-5" dirty="0">
                <a:solidFill>
                  <a:srgbClr val="FFFFFF"/>
                </a:solidFill>
                <a:latin typeface="Carlito"/>
                <a:cs typeface="Carlito"/>
              </a:rPr>
              <a:t>with a </a:t>
            </a:r>
            <a:r>
              <a:rPr sz="1600" spc="-10" dirty="0">
                <a:solidFill>
                  <a:srgbClr val="FFFFFF"/>
                </a:solidFill>
                <a:latin typeface="Carlito"/>
                <a:cs typeface="Carlito"/>
              </a:rPr>
              <a:t>slight </a:t>
            </a:r>
            <a:r>
              <a:rPr sz="1600" spc="-5" dirty="0">
                <a:solidFill>
                  <a:srgbClr val="FFFFFF"/>
                </a:solidFill>
                <a:latin typeface="Carlito"/>
                <a:cs typeface="Carlito"/>
              </a:rPr>
              <a:t>dip </a:t>
            </a:r>
            <a:r>
              <a:rPr sz="1600" dirty="0">
                <a:solidFill>
                  <a:srgbClr val="FFFFFF"/>
                </a:solidFill>
                <a:latin typeface="Carlito"/>
                <a:cs typeface="Carlito"/>
              </a:rPr>
              <a:t>in</a:t>
            </a:r>
            <a:r>
              <a:rPr sz="1600" spc="55" dirty="0">
                <a:solidFill>
                  <a:srgbClr val="FFFFFF"/>
                </a:solidFill>
                <a:latin typeface="Carlito"/>
                <a:cs typeface="Carlito"/>
              </a:rPr>
              <a:t> </a:t>
            </a:r>
            <a:r>
              <a:rPr sz="1600" spc="-25" dirty="0">
                <a:solidFill>
                  <a:srgbClr val="FFFFFF"/>
                </a:solidFill>
                <a:latin typeface="Carlito"/>
                <a:cs typeface="Carlito"/>
              </a:rPr>
              <a:t>2018</a:t>
            </a:r>
            <a:endParaRPr sz="1600" dirty="0">
              <a:latin typeface="Carlito"/>
              <a:cs typeface="Carlito"/>
            </a:endParaRPr>
          </a:p>
          <a:p>
            <a:pPr marL="12700">
              <a:lnSpc>
                <a:spcPct val="100000"/>
              </a:lnSpc>
              <a:spcBef>
                <a:spcPts val="405"/>
              </a:spcBef>
            </a:pPr>
            <a:r>
              <a:rPr sz="1600" spc="-20" dirty="0">
                <a:solidFill>
                  <a:srgbClr val="FFFFFF"/>
                </a:solidFill>
                <a:latin typeface="Carlito"/>
                <a:cs typeface="Carlito"/>
              </a:rPr>
              <a:t>Success </a:t>
            </a:r>
            <a:r>
              <a:rPr sz="1600" dirty="0">
                <a:solidFill>
                  <a:srgbClr val="FFFFFF"/>
                </a:solidFill>
                <a:latin typeface="Carlito"/>
                <a:cs typeface="Carlito"/>
              </a:rPr>
              <a:t>in </a:t>
            </a:r>
            <a:r>
              <a:rPr sz="1600" spc="-25" dirty="0">
                <a:solidFill>
                  <a:srgbClr val="FFFFFF"/>
                </a:solidFill>
                <a:latin typeface="Carlito"/>
                <a:cs typeface="Carlito"/>
              </a:rPr>
              <a:t>recent years </a:t>
            </a:r>
            <a:r>
              <a:rPr sz="1600" spc="-15" dirty="0">
                <a:solidFill>
                  <a:srgbClr val="FFFFFF"/>
                </a:solidFill>
                <a:latin typeface="Carlito"/>
                <a:cs typeface="Carlito"/>
              </a:rPr>
              <a:t>at </a:t>
            </a:r>
            <a:r>
              <a:rPr sz="1600" spc="-20" dirty="0">
                <a:solidFill>
                  <a:srgbClr val="FFFFFF"/>
                </a:solidFill>
                <a:latin typeface="Carlito"/>
                <a:cs typeface="Carlito"/>
              </a:rPr>
              <a:t>around</a:t>
            </a:r>
            <a:r>
              <a:rPr sz="1600" spc="90" dirty="0">
                <a:solidFill>
                  <a:srgbClr val="FFFFFF"/>
                </a:solidFill>
                <a:latin typeface="Carlito"/>
                <a:cs typeface="Carlito"/>
              </a:rPr>
              <a:t> </a:t>
            </a:r>
            <a:r>
              <a:rPr sz="1600" spc="-25" dirty="0">
                <a:solidFill>
                  <a:srgbClr val="FFFFFF"/>
                </a:solidFill>
                <a:latin typeface="Carlito"/>
                <a:cs typeface="Carlito"/>
              </a:rPr>
              <a:t>80%</a:t>
            </a:r>
            <a:endParaRPr sz="1600" dirty="0">
              <a:latin typeface="Carlito"/>
              <a:cs typeface="Carlito"/>
            </a:endParaRPr>
          </a:p>
        </p:txBody>
      </p:sp>
      <p:sp>
        <p:nvSpPr>
          <p:cNvPr id="8" name="object 8"/>
          <p:cNvSpPr txBox="1"/>
          <p:nvPr/>
        </p:nvSpPr>
        <p:spPr>
          <a:xfrm>
            <a:off x="8153400" y="2241549"/>
            <a:ext cx="1974214"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dirty="0">
              <a:latin typeface="Carlito"/>
              <a:cs typeface="Carlito"/>
            </a:endParaRPr>
          </a:p>
        </p:txBody>
      </p:sp>
      <p:pic>
        <p:nvPicPr>
          <p:cNvPr id="11" name="Picture 10">
            <a:extLst>
              <a:ext uri="{FF2B5EF4-FFF2-40B4-BE49-F238E27FC236}">
                <a16:creationId xmlns:a16="http://schemas.microsoft.com/office/drawing/2014/main" id="{0AC15C74-EFAA-0AC9-80F9-C6B58FE14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35" y="710767"/>
            <a:ext cx="6035145" cy="40877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7282181" cy="1244571"/>
          </a:xfrm>
          <a:prstGeom prst="rect">
            <a:avLst/>
          </a:prstGeom>
        </p:spPr>
        <p:txBody>
          <a:bodyPr vert="horz" wrap="square" lIns="0" tIns="13335" rIns="0" bIns="0" rtlCol="0">
            <a:spAutoFit/>
          </a:bodyPr>
          <a:lstStyle/>
          <a:p>
            <a:pPr marL="12700">
              <a:lnSpc>
                <a:spcPct val="100000"/>
              </a:lnSpc>
              <a:spcBef>
                <a:spcPts val="105"/>
              </a:spcBef>
            </a:pPr>
            <a:r>
              <a:rPr sz="8000" spc="-1125" dirty="0">
                <a:solidFill>
                  <a:schemeClr val="tx1">
                    <a:lumMod val="95000"/>
                  </a:schemeClr>
                </a:solidFill>
                <a:latin typeface="BankGothic Md BT" panose="020B0807020203060204" pitchFamily="34" charset="0"/>
                <a:cs typeface="Arial"/>
              </a:rPr>
              <a:t>EDA </a:t>
            </a:r>
            <a:r>
              <a:rPr sz="8000" spc="-50" dirty="0">
                <a:solidFill>
                  <a:schemeClr val="tx1">
                    <a:lumMod val="95000"/>
                  </a:schemeClr>
                </a:solidFill>
                <a:latin typeface="BankGothic Md BT" panose="020B0807020203060204" pitchFamily="34" charset="0"/>
                <a:cs typeface="Arial"/>
              </a:rPr>
              <a:t>with</a:t>
            </a:r>
            <a:r>
              <a:rPr sz="8000" spc="-1315" dirty="0">
                <a:solidFill>
                  <a:schemeClr val="tx1">
                    <a:lumMod val="95000"/>
                  </a:schemeClr>
                </a:solidFill>
                <a:latin typeface="BankGothic Md BT" panose="020B0807020203060204" pitchFamily="34" charset="0"/>
                <a:cs typeface="Arial"/>
              </a:rPr>
              <a:t> </a:t>
            </a:r>
            <a:r>
              <a:rPr sz="8000" spc="-1270" dirty="0">
                <a:solidFill>
                  <a:schemeClr val="tx1">
                    <a:lumMod val="95000"/>
                  </a:schemeClr>
                </a:solidFill>
                <a:latin typeface="BankGothic Md BT" panose="020B0807020203060204" pitchFamily="34" charset="0"/>
                <a:cs typeface="Arial"/>
              </a:rPr>
              <a:t>SQL</a:t>
            </a:r>
            <a:endParaRPr sz="8000" dirty="0">
              <a:solidFill>
                <a:schemeClr val="tx1">
                  <a:lumMod val="95000"/>
                </a:schemeClr>
              </a:solidFill>
              <a:latin typeface="BankGothic Md BT" panose="020B0807020203060204" pitchFamily="34" charset="0"/>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a:latin typeface="Arial"/>
              <a:cs typeface="Arial"/>
            </a:endParaRPr>
          </a:p>
        </p:txBody>
      </p:sp>
      <p:sp>
        <p:nvSpPr>
          <p:cNvPr id="5" name="TextBox 4">
            <a:extLst>
              <a:ext uri="{FF2B5EF4-FFF2-40B4-BE49-F238E27FC236}">
                <a16:creationId xmlns:a16="http://schemas.microsoft.com/office/drawing/2014/main" id="{D28211FB-3BAD-A1AA-7310-9D5267037816}"/>
              </a:ext>
            </a:extLst>
          </p:cNvPr>
          <p:cNvSpPr txBox="1"/>
          <p:nvPr/>
        </p:nvSpPr>
        <p:spPr>
          <a:xfrm>
            <a:off x="1176019" y="5317298"/>
            <a:ext cx="9687541" cy="923330"/>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https://github.com/Anshul82001/IBM-DATA-SCIENCE/blob/main/jupyter-labs-eda-sql-coursera_sqllite.ipynb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6634" y="1297763"/>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4" y="546275"/>
            <a:ext cx="7693966" cy="751488"/>
          </a:xfrm>
          <a:prstGeom prst="rect">
            <a:avLst/>
          </a:prstGeom>
        </p:spPr>
        <p:txBody>
          <a:bodyPr vert="horz" wrap="square" lIns="0" tIns="12700" rIns="0" bIns="0" rtlCol="0">
            <a:spAutoFit/>
          </a:bodyPr>
          <a:lstStyle/>
          <a:p>
            <a:pPr marL="12700">
              <a:lnSpc>
                <a:spcPct val="100000"/>
              </a:lnSpc>
              <a:spcBef>
                <a:spcPts val="100"/>
              </a:spcBef>
            </a:pPr>
            <a:r>
              <a:rPr spc="-235" dirty="0">
                <a:latin typeface="BankGothic Md BT" panose="020B0807020203060204" pitchFamily="34" charset="0"/>
              </a:rPr>
              <a:t>All </a:t>
            </a:r>
            <a:r>
              <a:rPr spc="-400" dirty="0">
                <a:latin typeface="BankGothic Md BT" panose="020B0807020203060204" pitchFamily="34" charset="0"/>
              </a:rPr>
              <a:t>Launch </a:t>
            </a:r>
            <a:r>
              <a:rPr spc="-340" dirty="0">
                <a:latin typeface="BankGothic Md BT" panose="020B0807020203060204" pitchFamily="34" charset="0"/>
              </a:rPr>
              <a:t>Site</a:t>
            </a:r>
            <a:r>
              <a:rPr spc="-700" dirty="0">
                <a:latin typeface="BankGothic Md BT" panose="020B0807020203060204" pitchFamily="34" charset="0"/>
              </a:rPr>
              <a:t> </a:t>
            </a:r>
            <a:r>
              <a:rPr spc="-459" dirty="0">
                <a:latin typeface="BankGothic Md BT" panose="020B0807020203060204" pitchFamily="34" charset="0"/>
              </a:rPr>
              <a:t>Names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4" name="object 4"/>
          <p:cNvSpPr txBox="1"/>
          <p:nvPr/>
        </p:nvSpPr>
        <p:spPr>
          <a:xfrm>
            <a:off x="4763617" y="2438400"/>
            <a:ext cx="6174740" cy="2321148"/>
          </a:xfrm>
          <a:prstGeom prst="rect">
            <a:avLst/>
          </a:prstGeom>
        </p:spPr>
        <p:txBody>
          <a:bodyPr vert="horz" wrap="square" lIns="0" tIns="165100" rIns="0" bIns="0" rtlCol="0">
            <a:spAutoFit/>
          </a:bodyPr>
          <a:lstStyle/>
          <a:p>
            <a:pPr marL="12700" algn="just">
              <a:lnSpc>
                <a:spcPct val="100000"/>
              </a:lnSpc>
              <a:spcBef>
                <a:spcPts val="1300"/>
              </a:spcBef>
            </a:pPr>
            <a:r>
              <a:rPr lang="en-US" sz="2000" b="0" i="0" dirty="0">
                <a:effectLst/>
                <a:latin typeface="Times New Roman" panose="02020603050405020304" pitchFamily="18" charset="0"/>
                <a:cs typeface="Times New Roman" panose="02020603050405020304" pitchFamily="18" charset="0"/>
              </a:rPr>
              <a:t>Retrieve distinct launch site names from the database. It appears that CCAFS SLC-40 and CCAFSSLC-40 probably denote the same launch site, potentially due to data entry mistakes. The previous designation for this site was CCAFS LC-40. It's probable that there are just three distinct values for the </a:t>
            </a:r>
            <a:r>
              <a:rPr lang="en-US" sz="2000" b="0" i="0" dirty="0" err="1">
                <a:effectLst/>
                <a:latin typeface="Times New Roman" panose="02020603050405020304" pitchFamily="18" charset="0"/>
                <a:cs typeface="Times New Roman" panose="02020603050405020304" pitchFamily="18" charset="0"/>
              </a:rPr>
              <a:t>launch_site</a:t>
            </a:r>
            <a:r>
              <a:rPr lang="en-US" sz="2000" b="0" i="0" dirty="0">
                <a:effectLst/>
                <a:latin typeface="Times New Roman" panose="02020603050405020304" pitchFamily="18" charset="0"/>
                <a:cs typeface="Times New Roman" panose="02020603050405020304" pitchFamily="18" charset="0"/>
              </a:rPr>
              <a:t>: CCAFS SLC-40, KSC LC-39A, and VAFB SLC-4E.</a:t>
            </a:r>
            <a:endParaRPr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51C91F6-1EC3-9304-CC44-3D3795C39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151" y="1905000"/>
            <a:ext cx="2934109" cy="378195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739476" y="305120"/>
            <a:ext cx="10306711" cy="1490152"/>
          </a:xfrm>
          <a:prstGeom prst="rect">
            <a:avLst/>
          </a:prstGeom>
        </p:spPr>
        <p:txBody>
          <a:bodyPr vert="horz" wrap="square" lIns="0" tIns="12700" rIns="0" bIns="0" rtlCol="0">
            <a:spAutoFit/>
          </a:bodyPr>
          <a:lstStyle/>
          <a:p>
            <a:pPr marL="12700" algn="just">
              <a:lnSpc>
                <a:spcPct val="100000"/>
              </a:lnSpc>
              <a:spcBef>
                <a:spcPts val="100"/>
              </a:spcBef>
            </a:pPr>
            <a:r>
              <a:rPr spc="-400" dirty="0">
                <a:latin typeface="BankGothic Md BT" panose="020B0807020203060204" pitchFamily="34" charset="0"/>
              </a:rPr>
              <a:t>Launch </a:t>
            </a:r>
            <a:r>
              <a:rPr spc="-345" dirty="0">
                <a:latin typeface="BankGothic Md BT" panose="020B0807020203060204" pitchFamily="34" charset="0"/>
              </a:rPr>
              <a:t>Site </a:t>
            </a:r>
            <a:r>
              <a:rPr spc="-455" dirty="0">
                <a:latin typeface="BankGothic Md BT" panose="020B0807020203060204" pitchFamily="34" charset="0"/>
              </a:rPr>
              <a:t>Names </a:t>
            </a:r>
            <a:r>
              <a:rPr spc="-340" dirty="0">
                <a:latin typeface="BankGothic Md BT" panose="020B0807020203060204" pitchFamily="34" charset="0"/>
              </a:rPr>
              <a:t>Beginning </a:t>
            </a:r>
            <a:r>
              <a:rPr spc="-80" dirty="0">
                <a:latin typeface="BankGothic Md BT" panose="020B0807020203060204" pitchFamily="34" charset="0"/>
              </a:rPr>
              <a:t>with</a:t>
            </a:r>
            <a:r>
              <a:rPr spc="-590" dirty="0">
                <a:latin typeface="BankGothic Md BT" panose="020B0807020203060204" pitchFamily="34" charset="0"/>
              </a:rPr>
              <a:t> </a:t>
            </a:r>
            <a:r>
              <a:rPr spc="-630" dirty="0">
                <a:latin typeface="BankGothic Md BT" panose="020B0807020203060204" pitchFamily="34" charset="0"/>
              </a:rPr>
              <a:t>`CCA`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
        <p:nvSpPr>
          <p:cNvPr id="4" name="object 4"/>
          <p:cNvSpPr txBox="1"/>
          <p:nvPr/>
        </p:nvSpPr>
        <p:spPr>
          <a:xfrm>
            <a:off x="9540464" y="2699633"/>
            <a:ext cx="1837689" cy="1458733"/>
          </a:xfrm>
          <a:prstGeom prst="rect">
            <a:avLst/>
          </a:prstGeom>
        </p:spPr>
        <p:txBody>
          <a:bodyPr vert="horz" wrap="square" lIns="0" tIns="47625" rIns="0" bIns="0" rtlCol="0">
            <a:spAutoFit/>
          </a:bodyPr>
          <a:lstStyle/>
          <a:p>
            <a:pPr marL="12700" marR="5080" algn="just">
              <a:lnSpc>
                <a:spcPts val="2160"/>
              </a:lnSpc>
              <a:spcBef>
                <a:spcPts val="375"/>
              </a:spcBef>
            </a:pPr>
            <a:r>
              <a:rPr sz="2000" spc="-35" dirty="0">
                <a:solidFill>
                  <a:schemeClr val="tx1">
                    <a:lumMod val="95000"/>
                  </a:schemeClr>
                </a:solidFill>
                <a:latin typeface="Carlito"/>
                <a:cs typeface="Carlito"/>
              </a:rPr>
              <a:t>First </a:t>
            </a:r>
            <a:r>
              <a:rPr sz="2000" spc="-20" dirty="0">
                <a:solidFill>
                  <a:schemeClr val="tx1">
                    <a:lumMod val="95000"/>
                  </a:schemeClr>
                </a:solidFill>
                <a:latin typeface="Carlito"/>
                <a:cs typeface="Carlito"/>
              </a:rPr>
              <a:t>five </a:t>
            </a:r>
            <a:r>
              <a:rPr sz="2000" spc="-5" dirty="0">
                <a:solidFill>
                  <a:schemeClr val="tx1">
                    <a:lumMod val="95000"/>
                  </a:schemeClr>
                </a:solidFill>
                <a:latin typeface="Carlito"/>
                <a:cs typeface="Carlito"/>
              </a:rPr>
              <a:t>entries  </a:t>
            </a:r>
            <a:r>
              <a:rPr sz="2000" dirty="0">
                <a:solidFill>
                  <a:schemeClr val="tx1">
                    <a:lumMod val="95000"/>
                  </a:schemeClr>
                </a:solidFill>
                <a:latin typeface="Carlito"/>
                <a:cs typeface="Carlito"/>
              </a:rPr>
              <a:t>in </a:t>
            </a:r>
            <a:r>
              <a:rPr sz="2000" spc="-5" dirty="0">
                <a:solidFill>
                  <a:schemeClr val="tx1">
                    <a:lumMod val="95000"/>
                  </a:schemeClr>
                </a:solidFill>
                <a:latin typeface="Carlito"/>
                <a:cs typeface="Carlito"/>
              </a:rPr>
              <a:t>database with  Launch </a:t>
            </a:r>
            <a:r>
              <a:rPr sz="2000" spc="-15" dirty="0">
                <a:solidFill>
                  <a:schemeClr val="tx1">
                    <a:lumMod val="95000"/>
                  </a:schemeClr>
                </a:solidFill>
                <a:latin typeface="Carlito"/>
                <a:cs typeface="Carlito"/>
              </a:rPr>
              <a:t>Site</a:t>
            </a:r>
            <a:r>
              <a:rPr sz="2000" spc="-100" dirty="0">
                <a:solidFill>
                  <a:schemeClr val="tx1">
                    <a:lumMod val="95000"/>
                  </a:schemeClr>
                </a:solidFill>
                <a:latin typeface="Carlito"/>
                <a:cs typeface="Carlito"/>
              </a:rPr>
              <a:t> </a:t>
            </a:r>
            <a:r>
              <a:rPr sz="2000" spc="-5" dirty="0">
                <a:solidFill>
                  <a:schemeClr val="tx1">
                    <a:lumMod val="95000"/>
                  </a:schemeClr>
                </a:solidFill>
                <a:latin typeface="Carlito"/>
                <a:cs typeface="Carlito"/>
              </a:rPr>
              <a:t>name  </a:t>
            </a:r>
            <a:r>
              <a:rPr sz="2000" dirty="0">
                <a:solidFill>
                  <a:schemeClr val="tx1">
                    <a:lumMod val="95000"/>
                  </a:schemeClr>
                </a:solidFill>
                <a:latin typeface="Carlito"/>
                <a:cs typeface="Carlito"/>
              </a:rPr>
              <a:t>beginning </a:t>
            </a:r>
            <a:r>
              <a:rPr sz="2000" spc="-5" dirty="0">
                <a:solidFill>
                  <a:schemeClr val="tx1">
                    <a:lumMod val="95000"/>
                  </a:schemeClr>
                </a:solidFill>
                <a:latin typeface="Carlito"/>
                <a:cs typeface="Carlito"/>
              </a:rPr>
              <a:t>with  </a:t>
            </a:r>
            <a:r>
              <a:rPr sz="2000" dirty="0">
                <a:solidFill>
                  <a:schemeClr val="tx1">
                    <a:lumMod val="95000"/>
                  </a:schemeClr>
                </a:solidFill>
                <a:latin typeface="Carlito"/>
                <a:cs typeface="Carlito"/>
              </a:rPr>
              <a:t>CCA.</a:t>
            </a:r>
          </a:p>
        </p:txBody>
      </p:sp>
      <p:pic>
        <p:nvPicPr>
          <p:cNvPr id="8" name="Picture 7">
            <a:extLst>
              <a:ext uri="{FF2B5EF4-FFF2-40B4-BE49-F238E27FC236}">
                <a16:creationId xmlns:a16="http://schemas.microsoft.com/office/drawing/2014/main" id="{DD8606C3-FCB5-A281-31EB-D81DCBA65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45855"/>
            <a:ext cx="8445814" cy="31595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860368" y="508211"/>
            <a:ext cx="9448800" cy="751488"/>
          </a:xfrm>
          <a:prstGeom prst="rect">
            <a:avLst/>
          </a:prstGeom>
        </p:spPr>
        <p:txBody>
          <a:bodyPr vert="horz" wrap="square" lIns="0" tIns="12700" rIns="0" bIns="0" rtlCol="0">
            <a:spAutoFit/>
          </a:bodyPr>
          <a:lstStyle/>
          <a:p>
            <a:pPr marL="12700">
              <a:lnSpc>
                <a:spcPct val="100000"/>
              </a:lnSpc>
              <a:spcBef>
                <a:spcPts val="100"/>
              </a:spcBef>
            </a:pPr>
            <a:r>
              <a:rPr spc="-365" dirty="0">
                <a:latin typeface="BankGothic Md BT" panose="020B0807020203060204" pitchFamily="34" charset="0"/>
              </a:rPr>
              <a:t>Total </a:t>
            </a:r>
            <a:r>
              <a:rPr spc="-425" dirty="0">
                <a:latin typeface="BankGothic Md BT" panose="020B0807020203060204" pitchFamily="34" charset="0"/>
              </a:rPr>
              <a:t>Payload </a:t>
            </a:r>
            <a:r>
              <a:rPr spc="-434" dirty="0">
                <a:latin typeface="BankGothic Md BT" panose="020B0807020203060204" pitchFamily="34" charset="0"/>
              </a:rPr>
              <a:t>Mass </a:t>
            </a:r>
            <a:r>
              <a:rPr spc="-135" dirty="0">
                <a:latin typeface="BankGothic Md BT" panose="020B0807020203060204" pitchFamily="34" charset="0"/>
              </a:rPr>
              <a:t>from</a:t>
            </a:r>
            <a:r>
              <a:rPr spc="-580" dirty="0">
                <a:latin typeface="BankGothic Md BT" panose="020B0807020203060204" pitchFamily="34" charset="0"/>
              </a:rPr>
              <a:t> </a:t>
            </a:r>
            <a:r>
              <a:rPr spc="-690" dirty="0">
                <a:latin typeface="BankGothic Md BT" panose="020B0807020203060204" pitchFamily="34" charset="0"/>
              </a:rPr>
              <a:t>NASA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4" name="object 4"/>
          <p:cNvSpPr txBox="1"/>
          <p:nvPr/>
        </p:nvSpPr>
        <p:spPr>
          <a:xfrm>
            <a:off x="7737475" y="2219960"/>
            <a:ext cx="3489325" cy="2638543"/>
          </a:xfrm>
          <a:prstGeom prst="rect">
            <a:avLst/>
          </a:prstGeom>
        </p:spPr>
        <p:txBody>
          <a:bodyPr vert="horz" wrap="square" lIns="0" tIns="47625" rIns="0" bIns="0" rtlCol="0">
            <a:spAutoFit/>
          </a:bodyPr>
          <a:lstStyle/>
          <a:p>
            <a:pPr marL="12700" marR="5715" algn="just">
              <a:lnSpc>
                <a:spcPts val="2160"/>
              </a:lnSpc>
              <a:spcBef>
                <a:spcPts val="375"/>
              </a:spcBef>
            </a:pPr>
            <a:r>
              <a:rPr lang="en-US" sz="2000" b="0" i="0" dirty="0">
                <a:effectLst/>
                <a:latin typeface="Söhne"/>
              </a:rPr>
              <a:t>This query calculates the cumulative payload mass in kilograms for instances where NASA was the customer. </a:t>
            </a:r>
          </a:p>
          <a:p>
            <a:pPr marL="12700" marR="5715" algn="just">
              <a:lnSpc>
                <a:spcPts val="2160"/>
              </a:lnSpc>
              <a:spcBef>
                <a:spcPts val="375"/>
              </a:spcBef>
            </a:pPr>
            <a:r>
              <a:rPr lang="en-US" sz="2000" b="0" i="0" dirty="0">
                <a:effectLst/>
                <a:latin typeface="Söhne"/>
              </a:rPr>
              <a:t>The acronym CRS stands for Commercial Resupply Services, indicating that these payloads were dispatched to the International Space Station (ISS).</a:t>
            </a:r>
            <a:endParaRPr sz="2000" dirty="0">
              <a:latin typeface="Carlito"/>
              <a:cs typeface="Carlito"/>
            </a:endParaRPr>
          </a:p>
        </p:txBody>
      </p:sp>
      <p:pic>
        <p:nvPicPr>
          <p:cNvPr id="8" name="Picture 7">
            <a:extLst>
              <a:ext uri="{FF2B5EF4-FFF2-40B4-BE49-F238E27FC236}">
                <a16:creationId xmlns:a16="http://schemas.microsoft.com/office/drawing/2014/main" id="{04FA2C1B-432C-A928-CAA4-6EE4F882A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905000"/>
            <a:ext cx="5562600" cy="342899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4" y="546275"/>
            <a:ext cx="10243617" cy="751488"/>
          </a:xfrm>
          <a:prstGeom prst="rect">
            <a:avLst/>
          </a:prstGeom>
        </p:spPr>
        <p:txBody>
          <a:bodyPr vert="horz" wrap="square" lIns="0" tIns="12700" rIns="0" bIns="0" rtlCol="0">
            <a:spAutoFit/>
          </a:bodyPr>
          <a:lstStyle/>
          <a:p>
            <a:pPr marL="12700">
              <a:lnSpc>
                <a:spcPct val="100000"/>
              </a:lnSpc>
              <a:spcBef>
                <a:spcPts val="100"/>
              </a:spcBef>
            </a:pPr>
            <a:r>
              <a:rPr spc="-425" dirty="0">
                <a:latin typeface="BankGothic Md BT" panose="020B0807020203060204" pitchFamily="34" charset="0"/>
              </a:rPr>
              <a:t>Average Payload </a:t>
            </a:r>
            <a:r>
              <a:rPr spc="-434" dirty="0">
                <a:latin typeface="BankGothic Md BT" panose="020B0807020203060204" pitchFamily="34" charset="0"/>
              </a:rPr>
              <a:t>Mass </a:t>
            </a:r>
            <a:r>
              <a:rPr spc="-285" dirty="0">
                <a:latin typeface="BankGothic Md BT" panose="020B0807020203060204" pitchFamily="34" charset="0"/>
              </a:rPr>
              <a:t>by </a:t>
            </a:r>
            <a:r>
              <a:rPr spc="-520" dirty="0">
                <a:latin typeface="BankGothic Md BT" panose="020B0807020203060204" pitchFamily="34" charset="0"/>
              </a:rPr>
              <a:t>F9</a:t>
            </a:r>
            <a:r>
              <a:rPr spc="-645" dirty="0">
                <a:latin typeface="BankGothic Md BT" panose="020B0807020203060204" pitchFamily="34" charset="0"/>
              </a:rPr>
              <a:t> </a:t>
            </a:r>
            <a:r>
              <a:rPr spc="-290" dirty="0">
                <a:latin typeface="BankGothic Md BT" panose="020B0807020203060204" pitchFamily="34" charset="0"/>
              </a:rPr>
              <a:t>v1.1</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4" name="object 4"/>
          <p:cNvSpPr txBox="1"/>
          <p:nvPr/>
        </p:nvSpPr>
        <p:spPr>
          <a:xfrm>
            <a:off x="7467600" y="2365260"/>
            <a:ext cx="3900170" cy="2380652"/>
          </a:xfrm>
          <a:prstGeom prst="rect">
            <a:avLst/>
          </a:prstGeom>
        </p:spPr>
        <p:txBody>
          <a:bodyPr vert="horz" wrap="square" lIns="0" tIns="38100" rIns="0" bIns="0" rtlCol="0">
            <a:spAutoFit/>
          </a:bodyPr>
          <a:lstStyle/>
          <a:p>
            <a:pPr marL="12700" marR="172085" algn="just">
              <a:lnSpc>
                <a:spcPct val="91700"/>
              </a:lnSpc>
              <a:spcBef>
                <a:spcPts val="300"/>
              </a:spcBef>
            </a:pPr>
            <a:r>
              <a:rPr lang="en-US" sz="2000" b="0" i="0" dirty="0">
                <a:effectLst/>
                <a:latin typeface="Times New Roman" panose="02020603050405020304" pitchFamily="18" charset="0"/>
                <a:cs typeface="Times New Roman" panose="02020603050405020304" pitchFamily="18" charset="0"/>
              </a:rPr>
              <a:t>This query computes the mean payload mass for launches utilizing the F9 v1.1 booster version. </a:t>
            </a:r>
          </a:p>
          <a:p>
            <a:pPr marL="12700" marR="172085" algn="just">
              <a:lnSpc>
                <a:spcPct val="91700"/>
              </a:lnSpc>
              <a:spcBef>
                <a:spcPts val="300"/>
              </a:spcBef>
            </a:pPr>
            <a:endParaRPr lang="en-US" sz="2000" b="0" i="0" dirty="0">
              <a:effectLst/>
              <a:latin typeface="Times New Roman" panose="02020603050405020304" pitchFamily="18" charset="0"/>
              <a:cs typeface="Times New Roman" panose="02020603050405020304" pitchFamily="18" charset="0"/>
            </a:endParaRPr>
          </a:p>
          <a:p>
            <a:pPr marL="12700" marR="172085" algn="just">
              <a:lnSpc>
                <a:spcPct val="91700"/>
              </a:lnSpc>
              <a:spcBef>
                <a:spcPts val="300"/>
              </a:spcBef>
            </a:pPr>
            <a:r>
              <a:rPr lang="en-US" sz="2000" b="0" i="0" dirty="0">
                <a:effectLst/>
                <a:latin typeface="Times New Roman" panose="02020603050405020304" pitchFamily="18" charset="0"/>
                <a:cs typeface="Times New Roman" panose="02020603050405020304" pitchFamily="18" charset="0"/>
              </a:rPr>
              <a:t>The average payload mass associated with F9 1.1 falls within the lower range of our payload mass spectrum.</a:t>
            </a:r>
            <a:endParaRPr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3FDF760-52D2-9B40-3D0D-B67D2E2D8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981200"/>
            <a:ext cx="5178416" cy="321061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176943"/>
            <a:ext cx="10589565" cy="1490152"/>
          </a:xfrm>
          <a:prstGeom prst="rect">
            <a:avLst/>
          </a:prstGeom>
        </p:spPr>
        <p:txBody>
          <a:bodyPr vert="horz" wrap="square" lIns="0" tIns="12700" rIns="0" bIns="0" rtlCol="0">
            <a:spAutoFit/>
          </a:bodyPr>
          <a:lstStyle/>
          <a:p>
            <a:pPr marL="12700">
              <a:lnSpc>
                <a:spcPct val="100000"/>
              </a:lnSpc>
              <a:spcBef>
                <a:spcPts val="100"/>
              </a:spcBef>
            </a:pPr>
            <a:r>
              <a:rPr spc="-290" dirty="0">
                <a:latin typeface="BankGothic Md BT" panose="020B0807020203060204" pitchFamily="34" charset="0"/>
              </a:rPr>
              <a:t>First </a:t>
            </a:r>
            <a:r>
              <a:rPr spc="-425" dirty="0">
                <a:latin typeface="BankGothic Md BT" panose="020B0807020203060204" pitchFamily="34" charset="0"/>
              </a:rPr>
              <a:t>Successful </a:t>
            </a:r>
            <a:r>
              <a:rPr spc="-320" dirty="0">
                <a:latin typeface="BankGothic Md BT" panose="020B0807020203060204" pitchFamily="34" charset="0"/>
              </a:rPr>
              <a:t>Ground </a:t>
            </a:r>
            <a:r>
              <a:rPr spc="-545" dirty="0">
                <a:latin typeface="BankGothic Md BT" panose="020B0807020203060204" pitchFamily="34" charset="0"/>
              </a:rPr>
              <a:t>Pad </a:t>
            </a:r>
            <a:r>
              <a:rPr spc="-370" dirty="0">
                <a:latin typeface="BankGothic Md BT" panose="020B0807020203060204" pitchFamily="34" charset="0"/>
              </a:rPr>
              <a:t>Landing</a:t>
            </a:r>
            <a:r>
              <a:rPr spc="-570" dirty="0">
                <a:latin typeface="BankGothic Md BT" panose="020B0807020203060204" pitchFamily="34" charset="0"/>
              </a:rPr>
              <a:t> </a:t>
            </a:r>
            <a:r>
              <a:rPr spc="-340" dirty="0">
                <a:latin typeface="BankGothic Md BT" panose="020B0807020203060204" pitchFamily="34" charset="0"/>
              </a:rPr>
              <a:t>Date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
        <p:nvSpPr>
          <p:cNvPr id="4" name="object 4"/>
          <p:cNvSpPr txBox="1"/>
          <p:nvPr/>
        </p:nvSpPr>
        <p:spPr>
          <a:xfrm>
            <a:off x="7502999" y="2058625"/>
            <a:ext cx="4256640" cy="2740750"/>
          </a:xfrm>
          <a:prstGeom prst="rect">
            <a:avLst/>
          </a:prstGeom>
        </p:spPr>
        <p:txBody>
          <a:bodyPr vert="horz" wrap="square" lIns="0" tIns="38100" rIns="0" bIns="0" rtlCol="0">
            <a:spAutoFit/>
          </a:bodyPr>
          <a:lstStyle/>
          <a:p>
            <a:pPr marL="12700" marR="135255" algn="just">
              <a:lnSpc>
                <a:spcPct val="91800"/>
              </a:lnSpc>
              <a:spcBef>
                <a:spcPts val="300"/>
              </a:spcBef>
            </a:pPr>
            <a:r>
              <a:rPr lang="en-US" sz="2000" b="0" i="0" dirty="0">
                <a:effectLst/>
                <a:latin typeface="Times New Roman" panose="02020603050405020304" pitchFamily="18" charset="0"/>
                <a:cs typeface="Times New Roman" panose="02020603050405020304" pitchFamily="18" charset="0"/>
              </a:rPr>
              <a:t>This query provides the date of the initial successful ground pad landing. </a:t>
            </a:r>
          </a:p>
          <a:p>
            <a:pPr marL="12700" marR="135255" algn="just">
              <a:lnSpc>
                <a:spcPct val="91800"/>
              </a:lnSpc>
              <a:spcBef>
                <a:spcPts val="300"/>
              </a:spcBef>
            </a:pPr>
            <a:endParaRPr lang="en-US" sz="2000" dirty="0">
              <a:latin typeface="Times New Roman" panose="02020603050405020304" pitchFamily="18" charset="0"/>
              <a:cs typeface="Times New Roman" panose="02020603050405020304" pitchFamily="18" charset="0"/>
            </a:endParaRPr>
          </a:p>
          <a:p>
            <a:pPr marL="12700" marR="135255" algn="just">
              <a:lnSpc>
                <a:spcPct val="91800"/>
              </a:lnSpc>
              <a:spcBef>
                <a:spcPts val="300"/>
              </a:spcBef>
            </a:pPr>
            <a:r>
              <a:rPr lang="en-US" sz="2000" b="0" i="0" dirty="0">
                <a:effectLst/>
                <a:latin typeface="Times New Roman" panose="02020603050405020304" pitchFamily="18" charset="0"/>
                <a:cs typeface="Times New Roman" panose="02020603050405020304" pitchFamily="18" charset="0"/>
              </a:rPr>
              <a:t>The first ground pad landing achievement occurred towards the conclusion of 2015. </a:t>
            </a:r>
          </a:p>
          <a:p>
            <a:pPr marL="12700" marR="135255" algn="just">
              <a:lnSpc>
                <a:spcPct val="91800"/>
              </a:lnSpc>
              <a:spcBef>
                <a:spcPts val="300"/>
              </a:spcBef>
            </a:pPr>
            <a:endParaRPr lang="en-US" sz="2000" dirty="0">
              <a:latin typeface="Times New Roman" panose="02020603050405020304" pitchFamily="18" charset="0"/>
              <a:cs typeface="Times New Roman" panose="02020603050405020304" pitchFamily="18" charset="0"/>
            </a:endParaRPr>
          </a:p>
          <a:p>
            <a:pPr marL="12700" marR="135255" algn="just">
              <a:lnSpc>
                <a:spcPct val="91800"/>
              </a:lnSpc>
              <a:spcBef>
                <a:spcPts val="300"/>
              </a:spcBef>
            </a:pPr>
            <a:r>
              <a:rPr lang="en-US" sz="2000" b="0" i="0" dirty="0">
                <a:effectLst/>
                <a:latin typeface="Times New Roman" panose="02020603050405020304" pitchFamily="18" charset="0"/>
                <a:cs typeface="Times New Roman" panose="02020603050405020304" pitchFamily="18" charset="0"/>
              </a:rPr>
              <a:t>Notably, successful landings in general seem to have commenced around 2014.</a:t>
            </a:r>
            <a:endParaRPr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2D21D1C-8AA4-093D-3ED6-16AE0CC72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869" y="1981200"/>
            <a:ext cx="5862962" cy="29717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1066800" y="1608988"/>
            <a:ext cx="10164445" cy="3958583"/>
          </a:xfrm>
          <a:prstGeom prst="rect">
            <a:avLst/>
          </a:prstGeom>
        </p:spPr>
        <p:txBody>
          <a:bodyPr vert="horz" wrap="square" lIns="0" tIns="45719" rIns="0" bIns="0" rtlCol="0">
            <a:spAutoFit/>
          </a:bodyPr>
          <a:lstStyle/>
          <a:p>
            <a:pPr marL="241300" marR="142875" indent="-228600" algn="just">
              <a:lnSpc>
                <a:spcPct val="90000"/>
              </a:lnSpc>
              <a:spcBef>
                <a:spcPts val="359"/>
              </a:spcBef>
              <a:buFont typeface="Arial"/>
              <a:buChar char="•"/>
              <a:tabLst>
                <a:tab pos="240665" algn="l"/>
                <a:tab pos="241300" algn="l"/>
              </a:tabLst>
            </a:pPr>
            <a:r>
              <a:rPr lang="en-US" sz="2200" spc="-20" dirty="0">
                <a:latin typeface="Carlito"/>
                <a:cs typeface="Carlito"/>
              </a:rPr>
              <a:t>Data gathered from the SpaceX Wikipedia page and open SpaceX API. Labels column 'class' was created to categorize successful landings. used SQL, visualization, folium maps, and dashboards to explore the data. compiled pertinent columns for use as features. used a single hot encoding to convert all categorical variables to binary.  </a:t>
            </a:r>
            <a:r>
              <a:rPr lang="en-US" sz="2200" spc="-20" dirty="0" err="1">
                <a:latin typeface="Carlito"/>
                <a:cs typeface="Carlito"/>
              </a:rPr>
              <a:t>GridSearchCV</a:t>
            </a:r>
            <a:r>
              <a:rPr lang="en-US" sz="2200" spc="-20" dirty="0">
                <a:latin typeface="Carlito"/>
                <a:cs typeface="Carlito"/>
              </a:rPr>
              <a:t> was used to determine the ideal parameters for machine learning models using standardized data. Display the accuracy rating for each model.</a:t>
            </a:r>
          </a:p>
          <a:p>
            <a:pPr algn="just">
              <a:lnSpc>
                <a:spcPct val="100000"/>
              </a:lnSpc>
              <a:buClr>
                <a:srgbClr val="BB562C"/>
              </a:buClr>
              <a:buFont typeface="Arial"/>
              <a:buChar char="•"/>
            </a:pPr>
            <a:endParaRPr lang="en-US" sz="2200" dirty="0">
              <a:latin typeface="Carlito"/>
              <a:cs typeface="Carlito"/>
            </a:endParaRPr>
          </a:p>
          <a:p>
            <a:pPr marL="241300" marR="5080" indent="-228600" algn="just">
              <a:lnSpc>
                <a:spcPct val="90900"/>
              </a:lnSpc>
              <a:spcBef>
                <a:spcPts val="1645"/>
              </a:spcBef>
              <a:buFont typeface="Arial"/>
              <a:buChar char="•"/>
              <a:tabLst>
                <a:tab pos="240665" algn="l"/>
                <a:tab pos="241300" algn="l"/>
              </a:tabLst>
            </a:pPr>
            <a:r>
              <a:rPr lang="en-US" sz="2200" spc="-20" dirty="0">
                <a:latin typeface="Carlito"/>
                <a:cs typeface="Carlito"/>
              </a:rPr>
              <a:t>Logistic Regression, Support Vector Machine, Decision Tree Classifier, and K Nearest Neighbors are the four machine learning models that were created. All gave identical results, with an average accuracy percentage of 83.33%. Successful landings were anticipated by all models. For improved model determination and accuracy, more data is required.</a:t>
            </a:r>
          </a:p>
        </p:txBody>
      </p:sp>
      <p:sp>
        <p:nvSpPr>
          <p:cNvPr id="6" name="Title 5">
            <a:extLst>
              <a:ext uri="{FF2B5EF4-FFF2-40B4-BE49-F238E27FC236}">
                <a16:creationId xmlns:a16="http://schemas.microsoft.com/office/drawing/2014/main" id="{AB753744-957A-42A3-98AB-7E43EDED049A}"/>
              </a:ext>
            </a:extLst>
          </p:cNvPr>
          <p:cNvSpPr>
            <a:spLocks noGrp="1"/>
          </p:cNvSpPr>
          <p:nvPr>
            <p:ph type="title"/>
          </p:nvPr>
        </p:nvSpPr>
        <p:spPr>
          <a:xfrm>
            <a:off x="1066800" y="237388"/>
            <a:ext cx="10058400" cy="1371600"/>
          </a:xfrm>
        </p:spPr>
        <p:txBody>
          <a:bodyPr/>
          <a:lstStyle/>
          <a:p>
            <a:r>
              <a:rPr lang="en-US" dirty="0">
                <a:latin typeface="BankGothic Md BT" panose="020B0807020203060204" pitchFamily="34" charset="0"/>
              </a:rPr>
              <a:t>Executive Summary</a:t>
            </a:r>
            <a:endParaRPr lang="en-IN" dirty="0">
              <a:latin typeface="BankGothic Md BT" panose="020B080702020306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96398" y="510728"/>
            <a:ext cx="10163853" cy="1248740"/>
          </a:xfrm>
          <a:prstGeom prst="rect">
            <a:avLst/>
          </a:prstGeom>
        </p:spPr>
        <p:txBody>
          <a:bodyPr vert="horz" wrap="square" lIns="0" tIns="111125" rIns="0" bIns="0" rtlCol="0">
            <a:spAutoFit/>
          </a:bodyPr>
          <a:lstStyle/>
          <a:p>
            <a:pPr marL="12700" marR="5080" algn="just">
              <a:lnSpc>
                <a:spcPts val="4400"/>
              </a:lnSpc>
              <a:spcBef>
                <a:spcPts val="875"/>
              </a:spcBef>
            </a:pPr>
            <a:r>
              <a:rPr sz="4300" spc="-390" dirty="0">
                <a:solidFill>
                  <a:schemeClr val="tx1">
                    <a:lumMod val="95000"/>
                  </a:schemeClr>
                </a:solidFill>
                <a:latin typeface="BankGothic Md BT" panose="020B0807020203060204" pitchFamily="34" charset="0"/>
              </a:rPr>
              <a:t>Successful </a:t>
            </a:r>
            <a:r>
              <a:rPr sz="4300" spc="-300" dirty="0">
                <a:solidFill>
                  <a:schemeClr val="tx1">
                    <a:lumMod val="95000"/>
                  </a:schemeClr>
                </a:solidFill>
                <a:latin typeface="BankGothic Md BT" panose="020B0807020203060204" pitchFamily="34" charset="0"/>
              </a:rPr>
              <a:t>Drone </a:t>
            </a:r>
            <a:r>
              <a:rPr sz="4300" spc="-375" dirty="0">
                <a:solidFill>
                  <a:schemeClr val="tx1">
                    <a:lumMod val="95000"/>
                  </a:schemeClr>
                </a:solidFill>
                <a:latin typeface="BankGothic Md BT" panose="020B0807020203060204" pitchFamily="34" charset="0"/>
              </a:rPr>
              <a:t>Ship </a:t>
            </a:r>
            <a:r>
              <a:rPr sz="4300" spc="-340" dirty="0">
                <a:solidFill>
                  <a:schemeClr val="tx1">
                    <a:lumMod val="95000"/>
                  </a:schemeClr>
                </a:solidFill>
                <a:latin typeface="BankGothic Md BT" panose="020B0807020203060204" pitchFamily="34" charset="0"/>
              </a:rPr>
              <a:t>Landing </a:t>
            </a:r>
            <a:r>
              <a:rPr sz="4300" spc="-75" dirty="0">
                <a:solidFill>
                  <a:schemeClr val="tx1">
                    <a:lumMod val="95000"/>
                  </a:schemeClr>
                </a:solidFill>
                <a:latin typeface="BankGothic Md BT" panose="020B0807020203060204" pitchFamily="34" charset="0"/>
              </a:rPr>
              <a:t>with</a:t>
            </a:r>
            <a:r>
              <a:rPr sz="4300" spc="-600" dirty="0">
                <a:solidFill>
                  <a:schemeClr val="tx1">
                    <a:lumMod val="95000"/>
                  </a:schemeClr>
                </a:solidFill>
                <a:latin typeface="BankGothic Md BT" panose="020B0807020203060204" pitchFamily="34" charset="0"/>
              </a:rPr>
              <a:t> </a:t>
            </a:r>
            <a:r>
              <a:rPr sz="4300" spc="-385" dirty="0">
                <a:solidFill>
                  <a:schemeClr val="tx1">
                    <a:lumMod val="95000"/>
                  </a:schemeClr>
                </a:solidFill>
                <a:latin typeface="BankGothic Md BT" panose="020B0807020203060204" pitchFamily="34" charset="0"/>
              </a:rPr>
              <a:t>Payload  </a:t>
            </a:r>
            <a:r>
              <a:rPr sz="4300" spc="-290" dirty="0">
                <a:solidFill>
                  <a:schemeClr val="tx1">
                    <a:lumMod val="95000"/>
                  </a:schemeClr>
                </a:solidFill>
                <a:latin typeface="BankGothic Md BT" panose="020B0807020203060204" pitchFamily="34" charset="0"/>
              </a:rPr>
              <a:t>Between </a:t>
            </a:r>
            <a:r>
              <a:rPr sz="4300" spc="-285" dirty="0">
                <a:solidFill>
                  <a:schemeClr val="tx1">
                    <a:lumMod val="95000"/>
                  </a:schemeClr>
                </a:solidFill>
                <a:latin typeface="BankGothic Md BT" panose="020B0807020203060204" pitchFamily="34" charset="0"/>
              </a:rPr>
              <a:t>4000 and</a:t>
            </a:r>
            <a:r>
              <a:rPr sz="4300" spc="-705" dirty="0">
                <a:solidFill>
                  <a:schemeClr val="tx1">
                    <a:lumMod val="95000"/>
                  </a:schemeClr>
                </a:solidFill>
                <a:latin typeface="BankGothic Md BT" panose="020B0807020203060204" pitchFamily="34" charset="0"/>
              </a:rPr>
              <a:t> </a:t>
            </a:r>
            <a:r>
              <a:rPr sz="4300" spc="-285" dirty="0">
                <a:solidFill>
                  <a:schemeClr val="tx1">
                    <a:lumMod val="95000"/>
                  </a:schemeClr>
                </a:solidFill>
                <a:latin typeface="BankGothic Md BT" panose="020B0807020203060204" pitchFamily="34" charset="0"/>
              </a:rPr>
              <a:t>6000</a:t>
            </a:r>
            <a:endParaRPr sz="4300" dirty="0">
              <a:solidFill>
                <a:schemeClr val="tx1">
                  <a:lumMod val="95000"/>
                </a:schemeClr>
              </a:solidFill>
              <a:latin typeface="BankGothic Md BT" panose="020B0807020203060204" pitchFamily="34" charset="0"/>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
        <p:nvSpPr>
          <p:cNvPr id="4" name="object 4"/>
          <p:cNvSpPr txBox="1"/>
          <p:nvPr/>
        </p:nvSpPr>
        <p:spPr>
          <a:xfrm>
            <a:off x="7494646" y="2701878"/>
            <a:ext cx="3678174" cy="1454244"/>
          </a:xfrm>
          <a:prstGeom prst="rect">
            <a:avLst/>
          </a:prstGeom>
        </p:spPr>
        <p:txBody>
          <a:bodyPr vert="horz" wrap="square" lIns="0" tIns="38100" rIns="0" bIns="0" rtlCol="0">
            <a:spAutoFit/>
          </a:bodyPr>
          <a:lstStyle/>
          <a:p>
            <a:pPr marL="12700" marR="5080" algn="just">
              <a:lnSpc>
                <a:spcPct val="91700"/>
              </a:lnSpc>
              <a:spcBef>
                <a:spcPts val="300"/>
              </a:spcBef>
            </a:pPr>
            <a:r>
              <a:rPr lang="en-US" sz="2000" b="0" i="0" dirty="0">
                <a:effectLst/>
                <a:latin typeface="Times New Roman" panose="02020603050405020304" pitchFamily="18" charset="0"/>
                <a:cs typeface="Times New Roman" panose="02020603050405020304" pitchFamily="18" charset="0"/>
              </a:rPr>
              <a:t>Retrieve the four booster versions that achieved successful landings on drone ships, with a payload mass ranging from 4000 to 6000 (excluding both ends of the range).</a:t>
            </a:r>
            <a:endParaRPr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E58F4B9-C028-22CA-B7E3-880CDC474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969793"/>
            <a:ext cx="4715533" cy="422016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228600"/>
            <a:ext cx="9715094" cy="1490152"/>
          </a:xfrm>
          <a:prstGeom prst="rect">
            <a:avLst/>
          </a:prstGeom>
        </p:spPr>
        <p:txBody>
          <a:bodyPr vert="horz" wrap="square" lIns="0" tIns="12700" rIns="0" bIns="0" rtlCol="0">
            <a:spAutoFit/>
          </a:bodyPr>
          <a:lstStyle/>
          <a:p>
            <a:pPr marL="12700">
              <a:lnSpc>
                <a:spcPct val="100000"/>
              </a:lnSpc>
              <a:spcBef>
                <a:spcPts val="100"/>
              </a:spcBef>
            </a:pPr>
            <a:r>
              <a:rPr spc="-365" dirty="0">
                <a:latin typeface="BankGothic Md BT" panose="020B0807020203060204" pitchFamily="34" charset="0"/>
              </a:rPr>
              <a:t>Total </a:t>
            </a:r>
            <a:r>
              <a:rPr spc="-285" dirty="0">
                <a:latin typeface="BankGothic Md BT" panose="020B0807020203060204" pitchFamily="34" charset="0"/>
              </a:rPr>
              <a:t>Number </a:t>
            </a:r>
            <a:r>
              <a:rPr spc="-75" dirty="0">
                <a:latin typeface="BankGothic Md BT" panose="020B0807020203060204" pitchFamily="34" charset="0"/>
              </a:rPr>
              <a:t>of </a:t>
            </a:r>
            <a:r>
              <a:rPr spc="-540" dirty="0">
                <a:latin typeface="BankGothic Md BT" panose="020B0807020203060204" pitchFamily="34" charset="0"/>
              </a:rPr>
              <a:t>Each </a:t>
            </a:r>
            <a:r>
              <a:rPr spc="-275" dirty="0">
                <a:latin typeface="BankGothic Md BT" panose="020B0807020203060204" pitchFamily="34" charset="0"/>
              </a:rPr>
              <a:t>Mission</a:t>
            </a:r>
            <a:r>
              <a:rPr spc="-894" dirty="0">
                <a:latin typeface="BankGothic Md BT" panose="020B0807020203060204" pitchFamily="34" charset="0"/>
              </a:rPr>
              <a:t> </a:t>
            </a:r>
            <a:r>
              <a:rPr spc="-320" dirty="0">
                <a:latin typeface="BankGothic Md BT" panose="020B0807020203060204" pitchFamily="34" charset="0"/>
              </a:rPr>
              <a:t>Outcome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
        <p:nvSpPr>
          <p:cNvPr id="4" name="object 4"/>
          <p:cNvSpPr txBox="1"/>
          <p:nvPr/>
        </p:nvSpPr>
        <p:spPr>
          <a:xfrm>
            <a:off x="6858000" y="2253195"/>
            <a:ext cx="4595145" cy="2988639"/>
          </a:xfrm>
          <a:prstGeom prst="rect">
            <a:avLst/>
          </a:prstGeom>
        </p:spPr>
        <p:txBody>
          <a:bodyPr vert="horz" wrap="square" lIns="0" tIns="13335" rIns="0" bIns="0" rtlCol="0">
            <a:spAutoFit/>
          </a:bodyPr>
          <a:lstStyle/>
          <a:p>
            <a:pPr marL="12700" algn="just">
              <a:lnSpc>
                <a:spcPts val="2305"/>
              </a:lnSpc>
              <a:spcBef>
                <a:spcPts val="105"/>
              </a:spcBef>
            </a:pPr>
            <a:r>
              <a:rPr lang="en-US" sz="2000" b="0" i="0" dirty="0">
                <a:effectLst/>
                <a:latin typeface="Times New Roman" panose="02020603050405020304" pitchFamily="18" charset="0"/>
                <a:cs typeface="Times New Roman" panose="02020603050405020304" pitchFamily="18" charset="0"/>
              </a:rPr>
              <a:t>This query provides a tally for each mission outcome, indicating that SpaceX achieves its intended mission outcome in almost 99% of cases. </a:t>
            </a:r>
          </a:p>
          <a:p>
            <a:pPr marL="12700" algn="just">
              <a:lnSpc>
                <a:spcPts val="2305"/>
              </a:lnSpc>
              <a:spcBef>
                <a:spcPts val="105"/>
              </a:spcBef>
            </a:pPr>
            <a:r>
              <a:rPr lang="en-US" sz="2000" b="0" i="0" dirty="0">
                <a:effectLst/>
                <a:latin typeface="Times New Roman" panose="02020603050405020304" pitchFamily="18" charset="0"/>
                <a:cs typeface="Times New Roman" panose="02020603050405020304" pitchFamily="18" charset="0"/>
              </a:rPr>
              <a:t>This suggests that the majority of landing failures are intentional.</a:t>
            </a:r>
          </a:p>
          <a:p>
            <a:pPr marL="12700" algn="just">
              <a:lnSpc>
                <a:spcPts val="2305"/>
              </a:lnSpc>
              <a:spcBef>
                <a:spcPts val="105"/>
              </a:spcBef>
            </a:pPr>
            <a:r>
              <a:rPr lang="en-US" sz="2000" b="0" i="0" dirty="0">
                <a:effectLst/>
                <a:latin typeface="Times New Roman" panose="02020603050405020304" pitchFamily="18" charset="0"/>
                <a:cs typeface="Times New Roman" panose="02020603050405020304" pitchFamily="18" charset="0"/>
              </a:rPr>
              <a:t>Notably, there is one launch with an ambiguous payload status, and unfortunately, one launch ended in a flight failure.</a:t>
            </a:r>
            <a:endParaRPr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8B48A6B-3819-E4C3-E900-E9DC7954D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783" y="1905000"/>
            <a:ext cx="4601217" cy="414395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19200" y="1947257"/>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4" y="457105"/>
            <a:ext cx="10513365" cy="1490152"/>
          </a:xfrm>
          <a:prstGeom prst="rect">
            <a:avLst/>
          </a:prstGeom>
        </p:spPr>
        <p:txBody>
          <a:bodyPr vert="horz" wrap="square" lIns="0" tIns="12700" rIns="0" bIns="0" rtlCol="0">
            <a:spAutoFit/>
          </a:bodyPr>
          <a:lstStyle/>
          <a:p>
            <a:pPr marL="12700">
              <a:lnSpc>
                <a:spcPct val="100000"/>
              </a:lnSpc>
              <a:spcBef>
                <a:spcPts val="100"/>
              </a:spcBef>
            </a:pPr>
            <a:r>
              <a:rPr spc="-360" dirty="0">
                <a:latin typeface="BankGothic Md BT" panose="020B0807020203060204" pitchFamily="34" charset="0"/>
              </a:rPr>
              <a:t>Boosters </a:t>
            </a:r>
            <a:r>
              <a:rPr spc="-105" dirty="0">
                <a:latin typeface="BankGothic Md BT" panose="020B0807020203060204" pitchFamily="34" charset="0"/>
              </a:rPr>
              <a:t>that </a:t>
            </a:r>
            <a:r>
              <a:rPr spc="-315" dirty="0">
                <a:latin typeface="BankGothic Md BT" panose="020B0807020203060204" pitchFamily="34" charset="0"/>
              </a:rPr>
              <a:t>Carried </a:t>
            </a:r>
            <a:r>
              <a:rPr spc="-285" dirty="0">
                <a:latin typeface="BankGothic Md BT" panose="020B0807020203060204" pitchFamily="34" charset="0"/>
              </a:rPr>
              <a:t>Maximum</a:t>
            </a:r>
            <a:r>
              <a:rPr spc="-919" dirty="0">
                <a:latin typeface="BankGothic Md BT" panose="020B0807020203060204" pitchFamily="34" charset="0"/>
              </a:rPr>
              <a:t> </a:t>
            </a:r>
            <a:r>
              <a:rPr spc="-434" dirty="0">
                <a:latin typeface="BankGothic Md BT" panose="020B0807020203060204" pitchFamily="34" charset="0"/>
              </a:rPr>
              <a:t>Payload</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5" name="object 5"/>
          <p:cNvSpPr txBox="1"/>
          <p:nvPr/>
        </p:nvSpPr>
        <p:spPr>
          <a:xfrm>
            <a:off x="6477000" y="2774127"/>
            <a:ext cx="5078601" cy="2613536"/>
          </a:xfrm>
          <a:prstGeom prst="rect">
            <a:avLst/>
          </a:prstGeom>
        </p:spPr>
        <p:txBody>
          <a:bodyPr vert="horz" wrap="square" lIns="0" tIns="43180" rIns="0" bIns="0" rtlCol="0">
            <a:spAutoFit/>
          </a:bodyPr>
          <a:lstStyle/>
          <a:p>
            <a:pPr marL="12700" marR="5080" algn="just">
              <a:lnSpc>
                <a:spcPct val="90100"/>
              </a:lnSpc>
              <a:spcBef>
                <a:spcPts val="340"/>
              </a:spcBef>
            </a:pPr>
            <a:r>
              <a:rPr lang="en-US" sz="2000" b="0" i="0" dirty="0">
                <a:effectLst/>
                <a:latin typeface="Times New Roman" panose="02020603050405020304" pitchFamily="18" charset="0"/>
                <a:cs typeface="Times New Roman" panose="02020603050405020304" pitchFamily="18" charset="0"/>
              </a:rPr>
              <a:t>This query retrieves the booster versions that transported the maximum payload mass of 15600 kg. </a:t>
            </a:r>
          </a:p>
          <a:p>
            <a:pPr marL="12700" marR="5080" algn="just">
              <a:lnSpc>
                <a:spcPct val="90100"/>
              </a:lnSpc>
              <a:spcBef>
                <a:spcPts val="340"/>
              </a:spcBef>
            </a:pPr>
            <a:r>
              <a:rPr lang="en-US" sz="2000" b="0" i="0" dirty="0">
                <a:effectLst/>
                <a:latin typeface="Times New Roman" panose="02020603050405020304" pitchFamily="18" charset="0"/>
                <a:cs typeface="Times New Roman" panose="02020603050405020304" pitchFamily="18" charset="0"/>
              </a:rPr>
              <a:t>These booster versions share significant similarities, all belonging to the F9 B5 B10xx.x series. </a:t>
            </a:r>
          </a:p>
          <a:p>
            <a:pPr marL="12700" marR="5080" algn="just">
              <a:lnSpc>
                <a:spcPct val="90100"/>
              </a:lnSpc>
              <a:spcBef>
                <a:spcPts val="340"/>
              </a:spcBef>
            </a:pPr>
            <a:r>
              <a:rPr lang="en-US" sz="2000" b="0" i="0" dirty="0">
                <a:effectLst/>
                <a:latin typeface="Times New Roman" panose="02020603050405020304" pitchFamily="18" charset="0"/>
                <a:cs typeface="Times New Roman" panose="02020603050405020304" pitchFamily="18" charset="0"/>
              </a:rPr>
              <a:t>This strongly suggests a correlation between the booster version employed and the payload mass being transported.</a:t>
            </a:r>
            <a:endParaRPr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ABB00EB-3F24-21D7-ECCF-A364B262F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119693"/>
            <a:ext cx="3733716" cy="392240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1896931"/>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34923" y="385097"/>
            <a:ext cx="10633124" cy="1490152"/>
          </a:xfrm>
          <a:prstGeom prst="rect">
            <a:avLst/>
          </a:prstGeom>
        </p:spPr>
        <p:txBody>
          <a:bodyPr vert="horz" wrap="square" lIns="0" tIns="12700" rIns="0" bIns="0" rtlCol="0">
            <a:spAutoFit/>
          </a:bodyPr>
          <a:lstStyle/>
          <a:p>
            <a:pPr marL="12700">
              <a:lnSpc>
                <a:spcPct val="100000"/>
              </a:lnSpc>
              <a:spcBef>
                <a:spcPts val="100"/>
              </a:spcBef>
            </a:pPr>
            <a:r>
              <a:rPr spc="-305" dirty="0">
                <a:latin typeface="BankGothic Md BT" panose="020B0807020203060204" pitchFamily="34" charset="0"/>
              </a:rPr>
              <a:t>2015 </a:t>
            </a:r>
            <a:r>
              <a:rPr spc="-370" dirty="0">
                <a:latin typeface="BankGothic Md BT" panose="020B0807020203060204" pitchFamily="34" charset="0"/>
              </a:rPr>
              <a:t>Failed </a:t>
            </a:r>
            <a:r>
              <a:rPr spc="-320" dirty="0">
                <a:latin typeface="BankGothic Md BT" panose="020B0807020203060204" pitchFamily="34" charset="0"/>
              </a:rPr>
              <a:t>Drone </a:t>
            </a:r>
            <a:r>
              <a:rPr spc="-409" dirty="0">
                <a:latin typeface="BankGothic Md BT" panose="020B0807020203060204" pitchFamily="34" charset="0"/>
              </a:rPr>
              <a:t>Ship </a:t>
            </a:r>
            <a:r>
              <a:rPr spc="-370" dirty="0">
                <a:latin typeface="BankGothic Md BT" panose="020B0807020203060204" pitchFamily="34" charset="0"/>
              </a:rPr>
              <a:t>Landing</a:t>
            </a:r>
            <a:r>
              <a:rPr spc="-695" dirty="0">
                <a:latin typeface="BankGothic Md BT" panose="020B0807020203060204" pitchFamily="34" charset="0"/>
              </a:rPr>
              <a:t> </a:t>
            </a:r>
            <a:r>
              <a:rPr spc="-455" dirty="0">
                <a:latin typeface="BankGothic Md BT" panose="020B0807020203060204" pitchFamily="34" charset="0"/>
              </a:rPr>
              <a:t>Records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
        <p:nvSpPr>
          <p:cNvPr id="4" name="object 4"/>
          <p:cNvSpPr txBox="1"/>
          <p:nvPr/>
        </p:nvSpPr>
        <p:spPr>
          <a:xfrm>
            <a:off x="7584693" y="2362200"/>
            <a:ext cx="3983354" cy="2890535"/>
          </a:xfrm>
          <a:prstGeom prst="rect">
            <a:avLst/>
          </a:prstGeom>
        </p:spPr>
        <p:txBody>
          <a:bodyPr vert="horz" wrap="square" lIns="0" tIns="43180" rIns="0" bIns="0" rtlCol="0">
            <a:spAutoFit/>
          </a:bodyPr>
          <a:lstStyle/>
          <a:p>
            <a:pPr marL="12700" marR="5080" algn="just">
              <a:lnSpc>
                <a:spcPct val="90000"/>
              </a:lnSpc>
              <a:spcBef>
                <a:spcPts val="340"/>
              </a:spcBef>
            </a:pPr>
            <a:r>
              <a:rPr lang="en-US" sz="2000" b="0" i="0" dirty="0">
                <a:effectLst/>
                <a:latin typeface="Times New Roman" panose="02020603050405020304" pitchFamily="18" charset="0"/>
                <a:cs typeface="Times New Roman" panose="02020603050405020304" pitchFamily="18" charset="0"/>
              </a:rPr>
              <a:t>This query provides details about launches from the year 2015 where the first stage failed to land on a drone ship. </a:t>
            </a:r>
          </a:p>
          <a:p>
            <a:pPr marL="12700" marR="5080" algn="just">
              <a:lnSpc>
                <a:spcPct val="90000"/>
              </a:lnSpc>
              <a:spcBef>
                <a:spcPts val="340"/>
              </a:spcBef>
            </a:pPr>
            <a:endParaRPr lang="en-US" sz="2000" dirty="0">
              <a:latin typeface="Times New Roman" panose="02020603050405020304" pitchFamily="18" charset="0"/>
              <a:cs typeface="Times New Roman" panose="02020603050405020304" pitchFamily="18" charset="0"/>
            </a:endParaRPr>
          </a:p>
          <a:p>
            <a:pPr marL="12700" marR="5080" algn="just">
              <a:lnSpc>
                <a:spcPct val="90000"/>
              </a:lnSpc>
              <a:spcBef>
                <a:spcPts val="340"/>
              </a:spcBef>
            </a:pPr>
            <a:r>
              <a:rPr lang="en-US" sz="2000" b="0" i="0" dirty="0">
                <a:effectLst/>
                <a:latin typeface="Times New Roman" panose="02020603050405020304" pitchFamily="18" charset="0"/>
                <a:cs typeface="Times New Roman" panose="02020603050405020304" pitchFamily="18" charset="0"/>
              </a:rPr>
              <a:t>The information includes the Month, Landing Outcome, Booster Version, Payload Mass (kg), and Launch Site for these specific launches. There were two instances of such occurrences.</a:t>
            </a:r>
            <a:endParaRPr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C331A19-FBBC-F137-06CE-55916410D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160208"/>
            <a:ext cx="4815442" cy="399652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2520" y="21336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838200" y="244403"/>
            <a:ext cx="10360965" cy="1812997"/>
          </a:xfrm>
          <a:prstGeom prst="rect">
            <a:avLst/>
          </a:prstGeom>
        </p:spPr>
        <p:txBody>
          <a:bodyPr vert="horz" wrap="square" lIns="0" tIns="111125" rIns="0" bIns="0" rtlCol="0">
            <a:spAutoFit/>
          </a:bodyPr>
          <a:lstStyle/>
          <a:p>
            <a:pPr marL="12700" marR="5080" algn="just">
              <a:lnSpc>
                <a:spcPts val="4400"/>
              </a:lnSpc>
              <a:spcBef>
                <a:spcPts val="875"/>
              </a:spcBef>
            </a:pPr>
            <a:r>
              <a:rPr sz="4300" spc="-380" dirty="0">
                <a:latin typeface="BankGothic Md BT" panose="020B0807020203060204" pitchFamily="34" charset="0"/>
              </a:rPr>
              <a:t>Ranking </a:t>
            </a:r>
            <a:r>
              <a:rPr sz="4300" spc="-335" dirty="0">
                <a:latin typeface="BankGothic Md BT" panose="020B0807020203060204" pitchFamily="34" charset="0"/>
              </a:rPr>
              <a:t>Counts </a:t>
            </a:r>
            <a:r>
              <a:rPr sz="4300" spc="-75" dirty="0">
                <a:latin typeface="BankGothic Md BT" panose="020B0807020203060204" pitchFamily="34" charset="0"/>
              </a:rPr>
              <a:t>of </a:t>
            </a:r>
            <a:r>
              <a:rPr sz="4300" spc="-390" dirty="0">
                <a:latin typeface="BankGothic Md BT" panose="020B0807020203060204" pitchFamily="34" charset="0"/>
              </a:rPr>
              <a:t>Successful</a:t>
            </a:r>
            <a:r>
              <a:rPr sz="4300" spc="-844" dirty="0">
                <a:latin typeface="BankGothic Md BT" panose="020B0807020203060204" pitchFamily="34" charset="0"/>
              </a:rPr>
              <a:t> </a:t>
            </a:r>
            <a:r>
              <a:rPr sz="4300" spc="-370" dirty="0">
                <a:latin typeface="BankGothic Md BT" panose="020B0807020203060204" pitchFamily="34" charset="0"/>
              </a:rPr>
              <a:t>Landings  </a:t>
            </a:r>
            <a:r>
              <a:rPr sz="4300" spc="-290" dirty="0">
                <a:latin typeface="BankGothic Md BT" panose="020B0807020203060204" pitchFamily="34" charset="0"/>
              </a:rPr>
              <a:t>Between </a:t>
            </a:r>
            <a:r>
              <a:rPr sz="4300" spc="-280" dirty="0">
                <a:latin typeface="BankGothic Md BT" panose="020B0807020203060204" pitchFamily="34" charset="0"/>
              </a:rPr>
              <a:t>2010-06-04 </a:t>
            </a:r>
            <a:r>
              <a:rPr sz="4300" spc="-285" dirty="0">
                <a:latin typeface="BankGothic Md BT" panose="020B0807020203060204" pitchFamily="34" charset="0"/>
              </a:rPr>
              <a:t>and</a:t>
            </a:r>
            <a:r>
              <a:rPr sz="4300" spc="-745" dirty="0">
                <a:latin typeface="BankGothic Md BT" panose="020B0807020203060204" pitchFamily="34" charset="0"/>
              </a:rPr>
              <a:t> </a:t>
            </a:r>
            <a:r>
              <a:rPr sz="4300" spc="-295" dirty="0">
                <a:latin typeface="BankGothic Md BT" panose="020B0807020203060204" pitchFamily="34" charset="0"/>
              </a:rPr>
              <a:t>2017-03-20</a:t>
            </a:r>
            <a:endParaRPr sz="4300" dirty="0">
              <a:latin typeface="BankGothic Md BT" panose="020B0807020203060204" pitchFamily="34" charset="0"/>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
        <p:nvSpPr>
          <p:cNvPr id="4" name="object 4"/>
          <p:cNvSpPr txBox="1"/>
          <p:nvPr/>
        </p:nvSpPr>
        <p:spPr>
          <a:xfrm>
            <a:off x="6923278" y="2256789"/>
            <a:ext cx="4707890" cy="2663806"/>
          </a:xfrm>
          <a:prstGeom prst="rect">
            <a:avLst/>
          </a:prstGeom>
        </p:spPr>
        <p:txBody>
          <a:bodyPr vert="horz" wrap="square" lIns="0" tIns="38100" rIns="0" bIns="0" rtlCol="0">
            <a:spAutoFit/>
          </a:bodyPr>
          <a:lstStyle/>
          <a:p>
            <a:pPr marL="12700" marR="5080" algn="just">
              <a:lnSpc>
                <a:spcPct val="91800"/>
              </a:lnSpc>
              <a:spcBef>
                <a:spcPts val="300"/>
              </a:spcBef>
            </a:pPr>
            <a:r>
              <a:rPr lang="en-US" sz="2000" b="0" i="0" dirty="0">
                <a:effectLst/>
                <a:latin typeface="Times New Roman" panose="02020603050405020304" pitchFamily="18" charset="0"/>
                <a:cs typeface="Times New Roman" panose="02020603050405020304" pitchFamily="18" charset="0"/>
              </a:rPr>
              <a:t>This query generates a roster of successful landings that occurred between June 4, 2010, and March 20, 2017, inclusive. </a:t>
            </a:r>
          </a:p>
          <a:p>
            <a:pPr marL="12700" marR="5080" algn="just">
              <a:lnSpc>
                <a:spcPct val="91800"/>
              </a:lnSpc>
              <a:spcBef>
                <a:spcPts val="300"/>
              </a:spcBef>
            </a:pPr>
            <a:r>
              <a:rPr lang="en-US" sz="2000" b="0" i="0" dirty="0">
                <a:effectLst/>
                <a:latin typeface="Times New Roman" panose="02020603050405020304" pitchFamily="18" charset="0"/>
                <a:cs typeface="Times New Roman" panose="02020603050405020304" pitchFamily="18" charset="0"/>
              </a:rPr>
              <a:t>Successful landings are classified into two categories: drone ship landings and ground pad landings. </a:t>
            </a:r>
          </a:p>
          <a:p>
            <a:pPr marL="12700" marR="5080" algn="just">
              <a:lnSpc>
                <a:spcPct val="91800"/>
              </a:lnSpc>
              <a:spcBef>
                <a:spcPts val="300"/>
              </a:spcBef>
            </a:pPr>
            <a:r>
              <a:rPr lang="en-US" sz="2000" b="0" i="0" dirty="0">
                <a:effectLst/>
                <a:latin typeface="Times New Roman" panose="02020603050405020304" pitchFamily="18" charset="0"/>
                <a:cs typeface="Times New Roman" panose="02020603050405020304" pitchFamily="18" charset="0"/>
              </a:rPr>
              <a:t>In total, there were eight instances of successful landings within this specified timeframe.</a:t>
            </a:r>
            <a:endParaRPr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2888BB0-46B2-03FD-4629-89CC46AA8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362200"/>
            <a:ext cx="5867400" cy="285360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368433"/>
            <a:ext cx="7663181" cy="3366627"/>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chemeClr val="tx1">
                    <a:lumMod val="95000"/>
                  </a:schemeClr>
                </a:solidFill>
                <a:latin typeface="BankGothic Md BT" panose="020B0807020203060204" pitchFamily="34" charset="0"/>
              </a:rPr>
              <a:t>Interactive </a:t>
            </a:r>
            <a:r>
              <a:rPr sz="8000" spc="-320" dirty="0">
                <a:solidFill>
                  <a:schemeClr val="tx1">
                    <a:lumMod val="95000"/>
                  </a:schemeClr>
                </a:solidFill>
                <a:latin typeface="BankGothic Md BT" panose="020B0807020203060204" pitchFamily="34" charset="0"/>
              </a:rPr>
              <a:t>Map</a:t>
            </a:r>
            <a:r>
              <a:rPr sz="8000" spc="-1010" dirty="0">
                <a:solidFill>
                  <a:schemeClr val="tx1">
                    <a:lumMod val="95000"/>
                  </a:schemeClr>
                </a:solidFill>
                <a:latin typeface="BankGothic Md BT" panose="020B0807020203060204" pitchFamily="34" charset="0"/>
              </a:rPr>
              <a:t> </a:t>
            </a:r>
            <a:r>
              <a:rPr sz="8000" spc="-50" dirty="0">
                <a:solidFill>
                  <a:schemeClr val="tx1">
                    <a:lumMod val="95000"/>
                  </a:schemeClr>
                </a:solidFill>
                <a:latin typeface="BankGothic Md BT" panose="020B0807020203060204" pitchFamily="34" charset="0"/>
              </a:rPr>
              <a:t>with  </a:t>
            </a:r>
            <a:r>
              <a:rPr sz="8000" spc="-405" dirty="0">
                <a:solidFill>
                  <a:schemeClr val="tx1">
                    <a:lumMod val="95000"/>
                  </a:schemeClr>
                </a:solidFill>
                <a:latin typeface="BankGothic Md BT" panose="020B0807020203060204" pitchFamily="34" charset="0"/>
              </a:rPr>
              <a:t>Folium</a:t>
            </a:r>
            <a:endParaRPr sz="8000" dirty="0">
              <a:solidFill>
                <a:schemeClr val="tx1">
                  <a:lumMod val="95000"/>
                </a:schemeClr>
              </a:solidFill>
              <a:latin typeface="BankGothic Md BT" panose="020B0807020203060204" pitchFamily="34" charset="0"/>
            </a:endParaRP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
        <p:nvSpPr>
          <p:cNvPr id="4" name="TextBox 3">
            <a:extLst>
              <a:ext uri="{FF2B5EF4-FFF2-40B4-BE49-F238E27FC236}">
                <a16:creationId xmlns:a16="http://schemas.microsoft.com/office/drawing/2014/main" id="{0DF79851-A202-7AD2-1C52-F1A7BC73CD45}"/>
              </a:ext>
            </a:extLst>
          </p:cNvPr>
          <p:cNvSpPr txBox="1"/>
          <p:nvPr/>
        </p:nvSpPr>
        <p:spPr>
          <a:xfrm>
            <a:off x="1295400" y="5027902"/>
            <a:ext cx="8153400" cy="923330"/>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https://github.com/Anshul82001/IBM-DATA-SCIENCE/blob/main/IBM-DS0321EN-SkillsNetwork_labs_module_3_lab_jupyter_launch_site_location.jupyterlite.ipynb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28600"/>
            <a:ext cx="11734800"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pc="-370" dirty="0">
                <a:solidFill>
                  <a:schemeClr val="tx1"/>
                </a:solidFill>
                <a:uFill>
                  <a:solidFill>
                    <a:srgbClr val="7D7D7D"/>
                  </a:solidFill>
                </a:uFill>
                <a:latin typeface="BankGothic Md BT" panose="020B0807020203060204" pitchFamily="34" charset="0"/>
              </a:rPr>
              <a:t>Launch Site </a:t>
            </a:r>
            <a:r>
              <a:rPr spc="-305" dirty="0">
                <a:solidFill>
                  <a:schemeClr val="tx1"/>
                </a:solidFill>
                <a:uFill>
                  <a:solidFill>
                    <a:srgbClr val="7D7D7D"/>
                  </a:solidFill>
                </a:uFill>
                <a:latin typeface="BankGothic Md BT" panose="020B0807020203060204" pitchFamily="34" charset="0"/>
              </a:rPr>
              <a:t>Locations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
        <p:nvSpPr>
          <p:cNvPr id="3" name="object 3"/>
          <p:cNvSpPr txBox="1"/>
          <p:nvPr/>
        </p:nvSpPr>
        <p:spPr>
          <a:xfrm>
            <a:off x="935445" y="5157693"/>
            <a:ext cx="10321109" cy="919482"/>
          </a:xfrm>
          <a:prstGeom prst="rect">
            <a:avLst/>
          </a:prstGeom>
        </p:spPr>
        <p:txBody>
          <a:bodyPr vert="horz" wrap="square" lIns="0" tIns="34290" rIns="0" bIns="0" rtlCol="0">
            <a:spAutoFit/>
          </a:bodyPr>
          <a:lstStyle/>
          <a:p>
            <a:pPr marL="12700" marR="5080" algn="just">
              <a:lnSpc>
                <a:spcPts val="2290"/>
              </a:lnSpc>
              <a:spcBef>
                <a:spcPts val="270"/>
              </a:spcBef>
            </a:pPr>
            <a:r>
              <a:rPr lang="en-US" sz="2000" b="0" i="0" dirty="0">
                <a:effectLst/>
                <a:latin typeface="Times New Roman" panose="02020603050405020304" pitchFamily="18" charset="0"/>
                <a:cs typeface="Times New Roman" panose="02020603050405020304" pitchFamily="18" charset="0"/>
              </a:rPr>
              <a:t>On the left map, you can observe all the launch sites in relation to a map of the United States. Meanwhile, the right map focuses solely on the two launch sites in Florida due to their close proximity. It's important to note that all launch sites are situated near the ocean.</a:t>
            </a:r>
            <a:endParaRPr sz="2000" dirty="0">
              <a:latin typeface="Times New Roman" panose="02020603050405020304" pitchFamily="18" charset="0"/>
              <a:cs typeface="Times New Roman" panose="02020603050405020304" pitchFamily="18" charset="0"/>
            </a:endParaRPr>
          </a:p>
        </p:txBody>
      </p:sp>
      <p:sp>
        <p:nvSpPr>
          <p:cNvPr id="4" name="object 4"/>
          <p:cNvSpPr/>
          <p:nvPr/>
        </p:nvSpPr>
        <p:spPr>
          <a:xfrm>
            <a:off x="956310" y="1405405"/>
            <a:ext cx="10279380" cy="36149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225" y="-244737"/>
            <a:ext cx="11125200"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pc="-320" dirty="0">
                <a:uFill>
                  <a:solidFill>
                    <a:srgbClr val="7D7D7D"/>
                  </a:solidFill>
                </a:uFill>
                <a:latin typeface="BankGothic Md BT" panose="020B0807020203060204" pitchFamily="34" charset="0"/>
              </a:rPr>
              <a:t>Color-Coded </a:t>
            </a:r>
            <a:r>
              <a:rPr spc="-370" dirty="0">
                <a:uFill>
                  <a:solidFill>
                    <a:srgbClr val="7D7D7D"/>
                  </a:solidFill>
                </a:uFill>
                <a:latin typeface="BankGothic Md BT" panose="020B0807020203060204" pitchFamily="34" charset="0"/>
              </a:rPr>
              <a:t>Launch</a:t>
            </a:r>
            <a:r>
              <a:rPr spc="-530" dirty="0">
                <a:uFill>
                  <a:solidFill>
                    <a:srgbClr val="7D7D7D"/>
                  </a:solidFill>
                </a:uFill>
                <a:latin typeface="BankGothic Md BT" panose="020B0807020203060204" pitchFamily="34" charset="0"/>
              </a:rPr>
              <a:t> </a:t>
            </a:r>
            <a:r>
              <a:rPr spc="-270" dirty="0">
                <a:uFill>
                  <a:solidFill>
                    <a:srgbClr val="7D7D7D"/>
                  </a:solidFill>
                </a:uFill>
                <a:latin typeface="BankGothic Md BT" panose="020B0807020203060204" pitchFamily="34" charset="0"/>
              </a:rPr>
              <a:t>Markers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
        <p:nvSpPr>
          <p:cNvPr id="3" name="object 3"/>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404040"/>
                </a:solidFill>
                <a:latin typeface="Carlito"/>
                <a:cs typeface="Carlito"/>
              </a:rPr>
              <a:t>Clusters </a:t>
            </a:r>
            <a:r>
              <a:rPr sz="2000" spc="-5" dirty="0">
                <a:solidFill>
                  <a:srgbClr val="404040"/>
                </a:solidFill>
                <a:latin typeface="Carlito"/>
                <a:cs typeface="Carlito"/>
              </a:rPr>
              <a:t>on </a:t>
            </a:r>
            <a:r>
              <a:rPr sz="2000" spc="-15" dirty="0">
                <a:solidFill>
                  <a:srgbClr val="404040"/>
                </a:solidFill>
                <a:latin typeface="Carlito"/>
                <a:cs typeface="Carlito"/>
              </a:rPr>
              <a:t>Folium </a:t>
            </a:r>
            <a:r>
              <a:rPr sz="2000" dirty="0">
                <a:solidFill>
                  <a:srgbClr val="404040"/>
                </a:solidFill>
                <a:latin typeface="Carlito"/>
                <a:cs typeface="Carlito"/>
              </a:rPr>
              <a:t>map </a:t>
            </a:r>
            <a:r>
              <a:rPr sz="2000" spc="-5" dirty="0">
                <a:solidFill>
                  <a:srgbClr val="404040"/>
                </a:solidFill>
                <a:latin typeface="Carlito"/>
                <a:cs typeface="Carlito"/>
              </a:rPr>
              <a:t>can </a:t>
            </a:r>
            <a:r>
              <a:rPr sz="2000" dirty="0">
                <a:solidFill>
                  <a:srgbClr val="404040"/>
                </a:solidFill>
                <a:latin typeface="Carlito"/>
                <a:cs typeface="Carlito"/>
              </a:rPr>
              <a:t>be </a:t>
            </a:r>
            <a:r>
              <a:rPr sz="2000" spc="-20" dirty="0">
                <a:solidFill>
                  <a:srgbClr val="404040"/>
                </a:solidFill>
                <a:latin typeface="Carlito"/>
                <a:cs typeface="Carlito"/>
              </a:rPr>
              <a:t>clicked </a:t>
            </a:r>
            <a:r>
              <a:rPr sz="2000" spc="-5" dirty="0">
                <a:solidFill>
                  <a:srgbClr val="404040"/>
                </a:solidFill>
                <a:latin typeface="Carlito"/>
                <a:cs typeface="Carlito"/>
              </a:rPr>
              <a:t>on </a:t>
            </a:r>
            <a:r>
              <a:rPr sz="2000" spc="-20" dirty="0">
                <a:solidFill>
                  <a:srgbClr val="404040"/>
                </a:solidFill>
                <a:latin typeface="Carlito"/>
                <a:cs typeface="Carlito"/>
              </a:rPr>
              <a:t>to display </a:t>
            </a:r>
            <a:r>
              <a:rPr sz="2000" dirty="0">
                <a:solidFill>
                  <a:srgbClr val="404040"/>
                </a:solidFill>
                <a:latin typeface="Carlito"/>
                <a:cs typeface="Carlito"/>
              </a:rPr>
              <a:t>each </a:t>
            </a:r>
            <a:r>
              <a:rPr sz="2000" spc="-5" dirty="0">
                <a:solidFill>
                  <a:srgbClr val="404040"/>
                </a:solidFill>
                <a:latin typeface="Carlito"/>
                <a:cs typeface="Carlito"/>
              </a:rPr>
              <a:t>successful </a:t>
            </a:r>
            <a:r>
              <a:rPr sz="2000" dirty="0">
                <a:solidFill>
                  <a:srgbClr val="404040"/>
                </a:solidFill>
                <a:latin typeface="Carlito"/>
                <a:cs typeface="Carlito"/>
              </a:rPr>
              <a:t>landing </a:t>
            </a:r>
            <a:r>
              <a:rPr sz="2000" spc="-5" dirty="0">
                <a:solidFill>
                  <a:srgbClr val="404040"/>
                </a:solidFill>
                <a:latin typeface="Carlito"/>
                <a:cs typeface="Carlito"/>
              </a:rPr>
              <a:t>(green icon) </a:t>
            </a:r>
            <a:r>
              <a:rPr sz="2000" dirty="0">
                <a:solidFill>
                  <a:srgbClr val="404040"/>
                </a:solidFill>
                <a:latin typeface="Carlito"/>
                <a:cs typeface="Carlito"/>
              </a:rPr>
              <a:t>and</a:t>
            </a:r>
            <a:r>
              <a:rPr sz="2000" spc="5" dirty="0">
                <a:solidFill>
                  <a:srgbClr val="404040"/>
                </a:solidFill>
                <a:latin typeface="Carlito"/>
                <a:cs typeface="Carlito"/>
              </a:rPr>
              <a:t> </a:t>
            </a:r>
            <a:r>
              <a:rPr sz="2000" spc="-20" dirty="0">
                <a:solidFill>
                  <a:srgbClr val="404040"/>
                </a:solidFill>
                <a:latin typeface="Carlito"/>
                <a:cs typeface="Carlito"/>
              </a:rPr>
              <a:t>failed</a:t>
            </a:r>
            <a:endParaRPr sz="2000">
              <a:latin typeface="Carlito"/>
              <a:cs typeface="Carlito"/>
            </a:endParaRPr>
          </a:p>
          <a:p>
            <a:pPr marL="12700">
              <a:lnSpc>
                <a:spcPts val="2305"/>
              </a:lnSpc>
            </a:pPr>
            <a:r>
              <a:rPr sz="2000" spc="-5" dirty="0">
                <a:solidFill>
                  <a:srgbClr val="404040"/>
                </a:solidFill>
                <a:latin typeface="Carlito"/>
                <a:cs typeface="Carlito"/>
              </a:rPr>
              <a:t>landing </a:t>
            </a:r>
            <a:r>
              <a:rPr sz="2000" spc="-15" dirty="0">
                <a:solidFill>
                  <a:srgbClr val="404040"/>
                </a:solidFill>
                <a:latin typeface="Carlito"/>
                <a:cs typeface="Carlito"/>
              </a:rPr>
              <a:t>(red </a:t>
            </a:r>
            <a:r>
              <a:rPr sz="2000" spc="-5" dirty="0">
                <a:solidFill>
                  <a:srgbClr val="404040"/>
                </a:solidFill>
                <a:latin typeface="Carlito"/>
                <a:cs typeface="Carlito"/>
              </a:rPr>
              <a:t>icon). </a:t>
            </a:r>
            <a:r>
              <a:rPr sz="2000" dirty="0">
                <a:solidFill>
                  <a:srgbClr val="404040"/>
                </a:solidFill>
                <a:latin typeface="Carlito"/>
                <a:cs typeface="Carlito"/>
              </a:rPr>
              <a:t>In this </a:t>
            </a:r>
            <a:r>
              <a:rPr sz="2000" spc="-25" dirty="0">
                <a:solidFill>
                  <a:srgbClr val="404040"/>
                </a:solidFill>
                <a:latin typeface="Carlito"/>
                <a:cs typeface="Carlito"/>
              </a:rPr>
              <a:t>example </a:t>
            </a:r>
            <a:r>
              <a:rPr sz="2000" spc="-40" dirty="0">
                <a:solidFill>
                  <a:srgbClr val="404040"/>
                </a:solidFill>
                <a:latin typeface="Carlito"/>
                <a:cs typeface="Carlito"/>
              </a:rPr>
              <a:t>VAFB </a:t>
            </a:r>
            <a:r>
              <a:rPr sz="2000" spc="-5" dirty="0">
                <a:solidFill>
                  <a:srgbClr val="404040"/>
                </a:solidFill>
                <a:latin typeface="Carlito"/>
                <a:cs typeface="Carlito"/>
              </a:rPr>
              <a:t>SLC-4E </a:t>
            </a:r>
            <a:r>
              <a:rPr sz="2000" spc="-20" dirty="0">
                <a:solidFill>
                  <a:srgbClr val="404040"/>
                </a:solidFill>
                <a:latin typeface="Carlito"/>
                <a:cs typeface="Carlito"/>
              </a:rPr>
              <a:t>shows </a:t>
            </a:r>
            <a:r>
              <a:rPr sz="2000" dirty="0">
                <a:solidFill>
                  <a:srgbClr val="404040"/>
                </a:solidFill>
                <a:latin typeface="Carlito"/>
                <a:cs typeface="Carlito"/>
              </a:rPr>
              <a:t>4 </a:t>
            </a:r>
            <a:r>
              <a:rPr sz="2000" spc="-5" dirty="0">
                <a:solidFill>
                  <a:srgbClr val="404040"/>
                </a:solidFill>
                <a:latin typeface="Carlito"/>
                <a:cs typeface="Carlito"/>
              </a:rPr>
              <a:t>successful landings </a:t>
            </a:r>
            <a:r>
              <a:rPr sz="2000" dirty="0">
                <a:solidFill>
                  <a:srgbClr val="404040"/>
                </a:solidFill>
                <a:latin typeface="Carlito"/>
                <a:cs typeface="Carlito"/>
              </a:rPr>
              <a:t>and 6 </a:t>
            </a:r>
            <a:r>
              <a:rPr sz="2000" spc="-20" dirty="0">
                <a:solidFill>
                  <a:srgbClr val="404040"/>
                </a:solidFill>
                <a:latin typeface="Carlito"/>
                <a:cs typeface="Carlito"/>
              </a:rPr>
              <a:t>failed</a:t>
            </a:r>
            <a:r>
              <a:rPr sz="2000" spc="-65" dirty="0">
                <a:solidFill>
                  <a:srgbClr val="404040"/>
                </a:solidFill>
                <a:latin typeface="Carlito"/>
                <a:cs typeface="Carlito"/>
              </a:rPr>
              <a:t> </a:t>
            </a:r>
            <a:r>
              <a:rPr sz="2000" spc="-5" dirty="0">
                <a:solidFill>
                  <a:srgbClr val="404040"/>
                </a:solidFill>
                <a:latin typeface="Carlito"/>
                <a:cs typeface="Carlito"/>
              </a:rPr>
              <a:t>landings.</a:t>
            </a:r>
            <a:endParaRPr sz="200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56115"/>
            <a:ext cx="11125200"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pc="-505" dirty="0">
                <a:uFill>
                  <a:solidFill>
                    <a:srgbClr val="7D7D7D"/>
                  </a:solidFill>
                </a:uFill>
                <a:latin typeface="BankGothic Md BT" panose="020B0807020203060204" pitchFamily="34" charset="0"/>
              </a:rPr>
              <a:t>Key </a:t>
            </a:r>
            <a:r>
              <a:rPr spc="-270" dirty="0">
                <a:uFill>
                  <a:solidFill>
                    <a:srgbClr val="7D7D7D"/>
                  </a:solidFill>
                </a:uFill>
                <a:latin typeface="BankGothic Md BT" panose="020B0807020203060204" pitchFamily="34" charset="0"/>
              </a:rPr>
              <a:t>Location</a:t>
            </a:r>
            <a:r>
              <a:rPr spc="-445" dirty="0">
                <a:uFill>
                  <a:solidFill>
                    <a:srgbClr val="7D7D7D"/>
                  </a:solidFill>
                </a:uFill>
                <a:latin typeface="BankGothic Md BT" panose="020B0807020203060204" pitchFamily="34" charset="0"/>
              </a:rPr>
              <a:t> </a:t>
            </a:r>
            <a:r>
              <a:rPr spc="-260" dirty="0">
                <a:uFill>
                  <a:solidFill>
                    <a:srgbClr val="7D7D7D"/>
                  </a:solidFill>
                </a:uFill>
                <a:latin typeface="BankGothic Md BT" panose="020B0807020203060204" pitchFamily="34" charset="0"/>
              </a:rPr>
              <a:t>Proximities	</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
        <p:nvSpPr>
          <p:cNvPr id="3" name="object 3"/>
          <p:cNvSpPr txBox="1"/>
          <p:nvPr/>
        </p:nvSpPr>
        <p:spPr>
          <a:xfrm>
            <a:off x="999337" y="4876800"/>
            <a:ext cx="10193325" cy="1558504"/>
          </a:xfrm>
          <a:prstGeom prst="rect">
            <a:avLst/>
          </a:prstGeom>
        </p:spPr>
        <p:txBody>
          <a:bodyPr vert="horz" wrap="square" lIns="0" tIns="74295" rIns="0" bIns="0" rtlCol="0">
            <a:spAutoFit/>
          </a:bodyPr>
          <a:lstStyle/>
          <a:p>
            <a:pPr marL="12700" marR="5080" algn="just">
              <a:lnSpc>
                <a:spcPct val="80000"/>
              </a:lnSpc>
              <a:spcBef>
                <a:spcPts val="585"/>
              </a:spcBef>
            </a:pPr>
            <a:r>
              <a:rPr lang="en-US" sz="2000" b="0" i="0" dirty="0">
                <a:effectLst/>
                <a:latin typeface="Times New Roman" panose="02020603050405020304" pitchFamily="18" charset="0"/>
                <a:cs typeface="Times New Roman" panose="02020603050405020304" pitchFamily="18" charset="0"/>
              </a:rPr>
              <a:t>Taking KSC LC-39A as an illustration, launch sites are strategically situated in close proximity to railways to facilitate large-scale supply transportation. Additionally, these sites are located near highways to accommodate both human transportation and the movement of supplies. They are also situated in proximity to coastlines and deliberately positioned at a distance from urban areas. This positioning allows launch failures to result in splashdowns in the sea, minimizing the risk of rocket debris falling in densely populated regions.</a:t>
            </a:r>
            <a:endParaRPr sz="2000" dirty="0">
              <a:latin typeface="Times New Roman" panose="02020603050405020304" pitchFamily="18" charset="0"/>
              <a:cs typeface="Times New Roman" panose="02020603050405020304" pitchFamily="18" charset="0"/>
            </a:endParaRPr>
          </a:p>
        </p:txBody>
      </p:sp>
      <p:sp>
        <p:nvSpPr>
          <p:cNvPr id="4" name="object 4"/>
          <p:cNvSpPr/>
          <p:nvPr/>
        </p:nvSpPr>
        <p:spPr>
          <a:xfrm>
            <a:off x="1950138" y="1295400"/>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1950138" y="3213104"/>
            <a:ext cx="838962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894218"/>
            <a:ext cx="10253981" cy="2315057"/>
          </a:xfrm>
          <a:prstGeom prst="rect">
            <a:avLst/>
          </a:prstGeom>
        </p:spPr>
        <p:txBody>
          <a:bodyPr vert="horz" wrap="square" lIns="0" tIns="195580" rIns="0" bIns="0" rtlCol="0">
            <a:spAutoFit/>
          </a:bodyPr>
          <a:lstStyle/>
          <a:p>
            <a:pPr marL="12700" marR="5080">
              <a:lnSpc>
                <a:spcPts val="8200"/>
              </a:lnSpc>
              <a:spcBef>
                <a:spcPts val="1540"/>
              </a:spcBef>
            </a:pPr>
            <a:r>
              <a:rPr sz="8000" spc="-365" dirty="0">
                <a:solidFill>
                  <a:schemeClr val="tx1"/>
                </a:solidFill>
                <a:latin typeface="BankGothic Md BT" panose="020B0807020203060204" pitchFamily="34" charset="0"/>
              </a:rPr>
              <a:t>Build </a:t>
            </a:r>
            <a:r>
              <a:rPr sz="8000" spc="-685" dirty="0">
                <a:solidFill>
                  <a:schemeClr val="tx1"/>
                </a:solidFill>
                <a:latin typeface="BankGothic Md BT" panose="020B0807020203060204" pitchFamily="34" charset="0"/>
              </a:rPr>
              <a:t>a </a:t>
            </a:r>
            <a:r>
              <a:rPr sz="8000" spc="-530" dirty="0">
                <a:solidFill>
                  <a:schemeClr val="tx1"/>
                </a:solidFill>
                <a:latin typeface="BankGothic Md BT" panose="020B0807020203060204" pitchFamily="34" charset="0"/>
              </a:rPr>
              <a:t>Dashboard</a:t>
            </a:r>
            <a:r>
              <a:rPr sz="8000" spc="-700" dirty="0">
                <a:solidFill>
                  <a:schemeClr val="tx1"/>
                </a:solidFill>
                <a:latin typeface="BankGothic Md BT" panose="020B0807020203060204" pitchFamily="34" charset="0"/>
              </a:rPr>
              <a:t> </a:t>
            </a:r>
            <a:r>
              <a:rPr sz="8000" spc="-50" dirty="0">
                <a:solidFill>
                  <a:schemeClr val="tx1"/>
                </a:solidFill>
                <a:latin typeface="BankGothic Md BT" panose="020B0807020203060204" pitchFamily="34" charset="0"/>
              </a:rPr>
              <a:t>with  </a:t>
            </a:r>
            <a:r>
              <a:rPr sz="8000" spc="-315" dirty="0">
                <a:solidFill>
                  <a:schemeClr val="tx1"/>
                </a:solidFill>
                <a:latin typeface="BankGothic Md BT" panose="020B0807020203060204" pitchFamily="34" charset="0"/>
              </a:rPr>
              <a:t>Plotly</a:t>
            </a:r>
            <a:r>
              <a:rPr sz="8000" spc="-580" dirty="0">
                <a:solidFill>
                  <a:schemeClr val="tx1"/>
                </a:solidFill>
                <a:latin typeface="BankGothic Md BT" panose="020B0807020203060204" pitchFamily="34" charset="0"/>
              </a:rPr>
              <a:t> </a:t>
            </a:r>
            <a:r>
              <a:rPr sz="8000" spc="-730" dirty="0">
                <a:solidFill>
                  <a:schemeClr val="tx1"/>
                </a:solidFill>
                <a:latin typeface="BankGothic Md BT" panose="020B0807020203060204" pitchFamily="34" charset="0"/>
              </a:rPr>
              <a:t>Dash</a:t>
            </a:r>
            <a:endParaRPr sz="8000" dirty="0">
              <a:solidFill>
                <a:schemeClr val="tx1"/>
              </a:solidFill>
              <a:latin typeface="BankGothic Md BT" panose="020B0807020203060204" pitchFamily="34" charset="0"/>
            </a:endParaRP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
        <p:nvSpPr>
          <p:cNvPr id="4" name="TextBox 3">
            <a:extLst>
              <a:ext uri="{FF2B5EF4-FFF2-40B4-BE49-F238E27FC236}">
                <a16:creationId xmlns:a16="http://schemas.microsoft.com/office/drawing/2014/main" id="{78841398-4611-C82C-FAB2-54AC885D52B5}"/>
              </a:ext>
            </a:extLst>
          </p:cNvPr>
          <p:cNvSpPr txBox="1"/>
          <p:nvPr/>
        </p:nvSpPr>
        <p:spPr>
          <a:xfrm>
            <a:off x="1295400" y="5105400"/>
            <a:ext cx="9144000" cy="646331"/>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https://github.com/Anshul82001/IBM-DATA-SCIENCE/blob/main/spacex_dash_app.py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sp>
        <p:nvSpPr>
          <p:cNvPr id="3" name="object 3"/>
          <p:cNvSpPr txBox="1"/>
          <p:nvPr/>
        </p:nvSpPr>
        <p:spPr>
          <a:xfrm>
            <a:off x="1066800" y="1743924"/>
            <a:ext cx="6553200" cy="3370152"/>
          </a:xfrm>
          <a:prstGeom prst="rect">
            <a:avLst/>
          </a:prstGeom>
        </p:spPr>
        <p:txBody>
          <a:bodyPr vert="horz" wrap="square" lIns="0" tIns="45719" rIns="0" bIns="0" rtlCol="0">
            <a:spAutoFit/>
          </a:bodyPr>
          <a:lstStyle/>
          <a:p>
            <a:pPr marL="12700" marR="142875" algn="just">
              <a:lnSpc>
                <a:spcPct val="90000"/>
              </a:lnSpc>
              <a:spcBef>
                <a:spcPts val="359"/>
              </a:spcBef>
              <a:tabLst>
                <a:tab pos="240665" algn="l"/>
                <a:tab pos="241300" algn="l"/>
              </a:tabLst>
            </a:pPr>
            <a:r>
              <a:rPr lang="en-US" sz="2400" b="0" i="0" dirty="0">
                <a:effectLst/>
                <a:latin typeface="Söhne"/>
              </a:rPr>
              <a:t>Space Y has commissioned us to develop a machine learning model that can accurately predict the successful recovery of Stage 1 in their rocket missions. This initiative is driven by their aspiration to compete with Space X in the rapidly advancing commercial space industry, where Space X's cost advantage is notably attributed to their ability to recover and reuse parts of their rockets. By training a predictive model, Space Y aims to enhance their rocket reusability and overall mission success.</a:t>
            </a:r>
            <a:endParaRPr lang="en-US" sz="2200" spc="-20" dirty="0">
              <a:latin typeface="Carlito"/>
              <a:cs typeface="Carlito"/>
            </a:endParaRPr>
          </a:p>
        </p:txBody>
      </p:sp>
      <p:sp>
        <p:nvSpPr>
          <p:cNvPr id="6" name="Title 5">
            <a:extLst>
              <a:ext uri="{FF2B5EF4-FFF2-40B4-BE49-F238E27FC236}">
                <a16:creationId xmlns:a16="http://schemas.microsoft.com/office/drawing/2014/main" id="{AB753744-957A-42A3-98AB-7E43EDED049A}"/>
              </a:ext>
            </a:extLst>
          </p:cNvPr>
          <p:cNvSpPr>
            <a:spLocks noGrp="1"/>
          </p:cNvSpPr>
          <p:nvPr>
            <p:ph type="title"/>
          </p:nvPr>
        </p:nvSpPr>
        <p:spPr>
          <a:xfrm>
            <a:off x="1066800" y="237388"/>
            <a:ext cx="10058400" cy="1371600"/>
          </a:xfrm>
        </p:spPr>
        <p:txBody>
          <a:bodyPr/>
          <a:lstStyle/>
          <a:p>
            <a:r>
              <a:rPr lang="en-US" dirty="0">
                <a:latin typeface="BankGothic Md BT" panose="020B0807020203060204" pitchFamily="34" charset="0"/>
              </a:rPr>
              <a:t>Introduction</a:t>
            </a:r>
            <a:endParaRPr lang="en-IN" dirty="0">
              <a:latin typeface="BankGothic Md BT" panose="020B0807020203060204" pitchFamily="34" charset="0"/>
            </a:endParaRPr>
          </a:p>
        </p:txBody>
      </p:sp>
      <p:pic>
        <p:nvPicPr>
          <p:cNvPr id="5" name="Picture 4">
            <a:extLst>
              <a:ext uri="{FF2B5EF4-FFF2-40B4-BE49-F238E27FC236}">
                <a16:creationId xmlns:a16="http://schemas.microsoft.com/office/drawing/2014/main" id="{61BAB303-FF89-C89E-AE51-CC6FB2872A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0500" y="953040"/>
            <a:ext cx="3314700" cy="4419600"/>
          </a:xfrm>
          <a:prstGeom prst="rect">
            <a:avLst/>
          </a:prstGeom>
        </p:spPr>
      </p:pic>
    </p:spTree>
    <p:extLst>
      <p:ext uri="{BB962C8B-B14F-4D97-AF65-F5344CB8AC3E}">
        <p14:creationId xmlns:p14="http://schemas.microsoft.com/office/powerpoint/2010/main" val="712332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 y="-332510"/>
            <a:ext cx="11658600" cy="2110065"/>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pc="-385" dirty="0">
                <a:uFill>
                  <a:solidFill>
                    <a:srgbClr val="7D7D7D"/>
                  </a:solidFill>
                </a:uFill>
                <a:latin typeface="BankGothic Md BT" panose="020B0807020203060204" pitchFamily="34" charset="0"/>
              </a:rPr>
              <a:t>Successful </a:t>
            </a:r>
            <a:r>
              <a:rPr spc="-395" dirty="0">
                <a:uFill>
                  <a:solidFill>
                    <a:srgbClr val="7D7D7D"/>
                  </a:solidFill>
                </a:uFill>
                <a:latin typeface="BankGothic Md BT" panose="020B0807020203060204" pitchFamily="34" charset="0"/>
              </a:rPr>
              <a:t>Launches Across </a:t>
            </a:r>
            <a:r>
              <a:rPr spc="-370" dirty="0">
                <a:uFill>
                  <a:solidFill>
                    <a:srgbClr val="7D7D7D"/>
                  </a:solidFill>
                </a:uFill>
                <a:latin typeface="BankGothic Md BT" panose="020B0807020203060204" pitchFamily="34" charset="0"/>
              </a:rPr>
              <a:t>Launch</a:t>
            </a:r>
            <a:r>
              <a:rPr spc="-420" dirty="0">
                <a:uFill>
                  <a:solidFill>
                    <a:srgbClr val="7D7D7D"/>
                  </a:solidFill>
                </a:uFill>
                <a:latin typeface="BankGothic Md BT" panose="020B0807020203060204" pitchFamily="34" charset="0"/>
              </a:rPr>
              <a:t> </a:t>
            </a:r>
            <a:r>
              <a:rPr spc="-380" dirty="0">
                <a:uFill>
                  <a:solidFill>
                    <a:srgbClr val="7D7D7D"/>
                  </a:solidFill>
                </a:uFill>
                <a:latin typeface="BankGothic Md BT" panose="020B0807020203060204" pitchFamily="34" charset="0"/>
              </a:rPr>
              <a:t>Sites	</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3" name="object 3"/>
          <p:cNvSpPr txBox="1"/>
          <p:nvPr/>
        </p:nvSpPr>
        <p:spPr>
          <a:xfrm>
            <a:off x="720090" y="4636956"/>
            <a:ext cx="10751820" cy="1705595"/>
          </a:xfrm>
          <a:prstGeom prst="rect">
            <a:avLst/>
          </a:prstGeom>
        </p:spPr>
        <p:txBody>
          <a:bodyPr vert="horz" wrap="square" lIns="0" tIns="43180" rIns="0" bIns="0" rtlCol="0">
            <a:spAutoFit/>
          </a:bodyPr>
          <a:lstStyle/>
          <a:p>
            <a:pPr marL="12700" marR="5080" algn="just">
              <a:lnSpc>
                <a:spcPct val="90000"/>
              </a:lnSpc>
              <a:spcBef>
                <a:spcPts val="340"/>
              </a:spcBef>
            </a:pPr>
            <a:r>
              <a:rPr lang="en-US" sz="2000" b="0" i="0" dirty="0">
                <a:effectLst/>
                <a:latin typeface="Times New Roman" panose="02020603050405020304" pitchFamily="18" charset="0"/>
                <a:cs typeface="Times New Roman" panose="02020603050405020304" pitchFamily="18" charset="0"/>
              </a:rPr>
              <a:t>This chart illustrates the distribution of successful landings across various launch sites. It's worth noting that CCAFS LC-40, previously known as CCAFS SLC-40, has an equivalent number of successful landings as KSC. However, a significant portion of these successful landings occurred before the name change. On the other hand, VAFB exhibits the smallest proportion of successful landings. This discrepancy could potentially be attributed to a smaller sample size and the heightened challenges associated with launching from the west coast.</a:t>
            </a:r>
            <a:endParaRPr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8D659EB-F6DA-4C56-D797-BC20EC891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294216"/>
            <a:ext cx="7777971" cy="321472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956" y="228600"/>
            <a:ext cx="14401800" cy="720453"/>
          </a:xfrm>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z="3200" spc="-385" dirty="0">
                <a:latin typeface="BankGothic Md BT" panose="020B0807020203060204" pitchFamily="34" charset="0"/>
              </a:rPr>
              <a:t>Payload </a:t>
            </a:r>
            <a:r>
              <a:rPr sz="3200" spc="-390" dirty="0">
                <a:latin typeface="BankGothic Md BT" panose="020B0807020203060204" pitchFamily="34" charset="0"/>
              </a:rPr>
              <a:t>Mass </a:t>
            </a:r>
            <a:r>
              <a:rPr sz="3200" spc="-365" dirty="0">
                <a:latin typeface="BankGothic Md BT" panose="020B0807020203060204" pitchFamily="34" charset="0"/>
              </a:rPr>
              <a:t>vs. </a:t>
            </a:r>
            <a:r>
              <a:rPr sz="3200" spc="-520" dirty="0">
                <a:latin typeface="BankGothic Md BT" panose="020B0807020203060204" pitchFamily="34" charset="0"/>
              </a:rPr>
              <a:t>Success </a:t>
            </a:r>
            <a:r>
              <a:rPr sz="3200" spc="-365" dirty="0">
                <a:latin typeface="BankGothic Md BT" panose="020B0807020203060204" pitchFamily="34" charset="0"/>
              </a:rPr>
              <a:t>vs. </a:t>
            </a:r>
            <a:r>
              <a:rPr sz="3200" spc="-270" dirty="0">
                <a:latin typeface="BankGothic Md BT" panose="020B0807020203060204" pitchFamily="34" charset="0"/>
              </a:rPr>
              <a:t>Booster  </a:t>
            </a:r>
            <a:r>
              <a:rPr sz="3200" spc="-330" dirty="0">
                <a:uFill>
                  <a:solidFill>
                    <a:srgbClr val="7D7D7D"/>
                  </a:solidFill>
                </a:uFill>
                <a:latin typeface="BankGothic Md BT" panose="020B0807020203060204" pitchFamily="34" charset="0"/>
              </a:rPr>
              <a:t>Version</a:t>
            </a:r>
            <a:r>
              <a:rPr sz="3200" spc="-409" dirty="0">
                <a:uFill>
                  <a:solidFill>
                    <a:srgbClr val="7D7D7D"/>
                  </a:solidFill>
                </a:uFill>
                <a:latin typeface="BankGothic Md BT" panose="020B0807020203060204" pitchFamily="34" charset="0"/>
              </a:rPr>
              <a:t> </a:t>
            </a:r>
            <a:r>
              <a:rPr sz="3200" spc="-330" dirty="0">
                <a:uFill>
                  <a:solidFill>
                    <a:srgbClr val="7D7D7D"/>
                  </a:solidFill>
                </a:uFill>
                <a:latin typeface="BankGothic Md BT" panose="020B0807020203060204" pitchFamily="34" charset="0"/>
              </a:rPr>
              <a:t>Category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
        <p:nvSpPr>
          <p:cNvPr id="3" name="object 3"/>
          <p:cNvSpPr txBox="1"/>
          <p:nvPr/>
        </p:nvSpPr>
        <p:spPr>
          <a:xfrm>
            <a:off x="715508" y="4623315"/>
            <a:ext cx="10760983" cy="1454244"/>
          </a:xfrm>
          <a:prstGeom prst="rect">
            <a:avLst/>
          </a:prstGeom>
        </p:spPr>
        <p:txBody>
          <a:bodyPr vert="horz" wrap="square" lIns="0" tIns="38100" rIns="0" bIns="0" rtlCol="0">
            <a:spAutoFit/>
          </a:bodyPr>
          <a:lstStyle/>
          <a:p>
            <a:pPr marL="12700" marR="5080" algn="just">
              <a:lnSpc>
                <a:spcPct val="91700"/>
              </a:lnSpc>
              <a:spcBef>
                <a:spcPts val="300"/>
              </a:spcBef>
            </a:pPr>
            <a:r>
              <a:rPr lang="en-US" sz="2000" b="0" i="0" dirty="0">
                <a:effectLst/>
                <a:latin typeface="Times New Roman" panose="02020603050405020304" pitchFamily="18" charset="0"/>
                <a:cs typeface="Times New Roman" panose="02020603050405020304" pitchFamily="18" charset="0"/>
              </a:rPr>
              <a:t>The </a:t>
            </a:r>
            <a:r>
              <a:rPr lang="en-US" sz="2000" b="0" i="0" dirty="0" err="1">
                <a:effectLst/>
                <a:latin typeface="Times New Roman" panose="02020603050405020304" pitchFamily="18" charset="0"/>
                <a:cs typeface="Times New Roman" panose="02020603050405020304" pitchFamily="18" charset="0"/>
              </a:rPr>
              <a:t>Plotly</a:t>
            </a:r>
            <a:r>
              <a:rPr lang="en-US" sz="2000" b="0" i="0" dirty="0">
                <a:effectLst/>
                <a:latin typeface="Times New Roman" panose="02020603050405020304" pitchFamily="18" charset="0"/>
                <a:cs typeface="Times New Roman" panose="02020603050405020304" pitchFamily="18" charset="0"/>
              </a:rPr>
              <a:t> dashboard features a Payload range selector, though it is configured with a range of 0 to 10000, not reflecting the maximum payload of 15600. The "Class" parameter distinguishes between successful (1) and failed (0) landings. The scatter plot incorporates booster version categories through color and adjusts point size based on the number of launches. Notably, within the specified payload range of 0 to 6000, there are intriguingly two instances of failed landings with payloads of zero kilograms.</a:t>
            </a:r>
            <a:endParaRPr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F40EEA-7FB3-96CC-7E9A-FF95D5253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499" y="1002395"/>
            <a:ext cx="8763000" cy="36209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
        <p:nvSpPr>
          <p:cNvPr id="7" name="object 7"/>
          <p:cNvSpPr txBox="1"/>
          <p:nvPr/>
        </p:nvSpPr>
        <p:spPr>
          <a:xfrm>
            <a:off x="1176019" y="4417517"/>
            <a:ext cx="9558020" cy="722630"/>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sz="2400" spc="-200" dirty="0">
                <a:solidFill>
                  <a:srgbClr val="616E52"/>
                </a:solidFill>
                <a:latin typeface="Arial"/>
                <a:cs typeface="Arial"/>
              </a:rPr>
              <a:t>ON	</a:t>
            </a:r>
            <a:r>
              <a:rPr sz="2400" spc="-160" dirty="0">
                <a:solidFill>
                  <a:srgbClr val="616E52"/>
                </a:solidFill>
                <a:latin typeface="Arial"/>
                <a:cs typeface="Arial"/>
              </a:rPr>
              <a:t>LOGISTIC	</a:t>
            </a:r>
            <a:r>
              <a:rPr sz="2400" spc="-190" dirty="0">
                <a:solidFill>
                  <a:srgbClr val="616E52"/>
                </a:solidFill>
                <a:latin typeface="Arial"/>
                <a:cs typeface="Arial"/>
              </a:rPr>
              <a:t>REGRESSION,	</a:t>
            </a:r>
            <a:r>
              <a:rPr sz="2400" spc="-95" dirty="0">
                <a:solidFill>
                  <a:srgbClr val="616E52"/>
                </a:solidFill>
                <a:latin typeface="Arial"/>
                <a:cs typeface="Arial"/>
              </a:rPr>
              <a:t>SVM,	</a:t>
            </a:r>
            <a:r>
              <a:rPr sz="2400" spc="-150" dirty="0">
                <a:solidFill>
                  <a:srgbClr val="616E52"/>
                </a:solidFill>
                <a:latin typeface="Arial"/>
                <a:cs typeface="Arial"/>
              </a:rPr>
              <a:t>DECISION</a:t>
            </a:r>
            <a:endParaRPr sz="2400">
              <a:latin typeface="Arial"/>
              <a:cs typeface="Arial"/>
            </a:endParaRPr>
          </a:p>
          <a:p>
            <a:pPr marL="12700">
              <a:lnSpc>
                <a:spcPts val="2745"/>
              </a:lnSpc>
              <a:tabLst>
                <a:tab pos="911225" algn="l"/>
                <a:tab pos="1632585" algn="l"/>
              </a:tabLst>
            </a:pPr>
            <a:r>
              <a:rPr sz="2400" spc="-220" dirty="0">
                <a:solidFill>
                  <a:srgbClr val="616E52"/>
                </a:solidFill>
                <a:latin typeface="Arial"/>
                <a:cs typeface="Arial"/>
              </a:rPr>
              <a:t>TREE,	</a:t>
            </a:r>
            <a:r>
              <a:rPr sz="2400" spc="-155" dirty="0">
                <a:solidFill>
                  <a:srgbClr val="616E52"/>
                </a:solidFill>
                <a:latin typeface="Arial"/>
                <a:cs typeface="Arial"/>
              </a:rPr>
              <a:t>AND	</a:t>
            </a:r>
            <a:r>
              <a:rPr sz="2400" spc="-180" dirty="0">
                <a:solidFill>
                  <a:srgbClr val="616E52"/>
                </a:solidFill>
                <a:latin typeface="Arial"/>
                <a:cs typeface="Arial"/>
              </a:rPr>
              <a:t>KNN</a:t>
            </a:r>
            <a:endParaRPr sz="2400">
              <a:latin typeface="Arial"/>
              <a:cs typeface="Arial"/>
            </a:endParaRPr>
          </a:p>
        </p:txBody>
      </p:sp>
      <p:sp>
        <p:nvSpPr>
          <p:cNvPr id="11" name="TextBox 10">
            <a:extLst>
              <a:ext uri="{FF2B5EF4-FFF2-40B4-BE49-F238E27FC236}">
                <a16:creationId xmlns:a16="http://schemas.microsoft.com/office/drawing/2014/main" id="{9C59957C-8B97-87A3-46F2-F02E7B52D10F}"/>
              </a:ext>
            </a:extLst>
          </p:cNvPr>
          <p:cNvSpPr txBox="1"/>
          <p:nvPr/>
        </p:nvSpPr>
        <p:spPr>
          <a:xfrm>
            <a:off x="914400" y="1676400"/>
            <a:ext cx="7772400" cy="1446550"/>
          </a:xfrm>
          <a:prstGeom prst="rect">
            <a:avLst/>
          </a:prstGeom>
          <a:noFill/>
        </p:spPr>
        <p:txBody>
          <a:bodyPr wrap="square" rtlCol="0">
            <a:spAutoFit/>
          </a:bodyPr>
          <a:lstStyle/>
          <a:p>
            <a:r>
              <a:rPr lang="en-US" sz="4400" dirty="0">
                <a:latin typeface="BankGothic Md BT" panose="020B0807020203060204" pitchFamily="34" charset="0"/>
              </a:rPr>
              <a:t>PREDICTIVE ANALYSIS (CLASSIFICATION)</a:t>
            </a:r>
            <a:endParaRPr lang="en-IN" sz="4400" dirty="0">
              <a:latin typeface="BankGothic Md BT" panose="020B0807020203060204" pitchFamily="34" charset="0"/>
            </a:endParaRPr>
          </a:p>
        </p:txBody>
      </p:sp>
      <p:sp>
        <p:nvSpPr>
          <p:cNvPr id="6" name="TextBox 5">
            <a:extLst>
              <a:ext uri="{FF2B5EF4-FFF2-40B4-BE49-F238E27FC236}">
                <a16:creationId xmlns:a16="http://schemas.microsoft.com/office/drawing/2014/main" id="{F3685B58-3607-4695-5D41-DDED1702C1C5}"/>
              </a:ext>
            </a:extLst>
          </p:cNvPr>
          <p:cNvSpPr txBox="1"/>
          <p:nvPr/>
        </p:nvSpPr>
        <p:spPr>
          <a:xfrm>
            <a:off x="1207008" y="5259357"/>
            <a:ext cx="11463782" cy="923330"/>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p>
          <a:p>
            <a:pPr algn="just"/>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https://github.com/Anshul82001/IBM-DATA-SCIENCE/blob/main/IBM-DS0321EN-SkillsNetwork_labs_module_4_SpaceX_Machine_Learning_Prediction_Part_5.jupyterlite.ipynb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609600" y="90796"/>
            <a:ext cx="5910581" cy="566822"/>
          </a:xfrm>
          <a:prstGeom prst="rect">
            <a:avLst/>
          </a:prstGeom>
        </p:spPr>
        <p:txBody>
          <a:bodyPr vert="horz" wrap="square" lIns="0" tIns="12700" rIns="0" bIns="0" rtlCol="0">
            <a:spAutoFit/>
          </a:bodyPr>
          <a:lstStyle/>
          <a:p>
            <a:pPr marL="12700">
              <a:lnSpc>
                <a:spcPct val="100000"/>
              </a:lnSpc>
              <a:spcBef>
                <a:spcPts val="100"/>
              </a:spcBef>
            </a:pPr>
            <a:r>
              <a:rPr sz="3600" spc="-229" dirty="0">
                <a:solidFill>
                  <a:schemeClr val="tx1"/>
                </a:solidFill>
                <a:latin typeface="BankGothic Md BT" panose="020B0807020203060204" pitchFamily="34" charset="0"/>
              </a:rPr>
              <a:t>Classification</a:t>
            </a:r>
            <a:r>
              <a:rPr sz="3600" spc="-340" dirty="0">
                <a:solidFill>
                  <a:schemeClr val="tx1"/>
                </a:solidFill>
                <a:latin typeface="BankGothic Md BT" panose="020B0807020203060204" pitchFamily="34" charset="0"/>
              </a:rPr>
              <a:t> </a:t>
            </a:r>
            <a:r>
              <a:rPr sz="3600" spc="-280" dirty="0">
                <a:solidFill>
                  <a:schemeClr val="tx1"/>
                </a:solidFill>
                <a:latin typeface="BankGothic Md BT" panose="020B0807020203060204" pitchFamily="34" charset="0"/>
              </a:rPr>
              <a:t>Accuracy</a:t>
            </a:r>
            <a:endParaRPr sz="3600" dirty="0">
              <a:solidFill>
                <a:schemeClr val="tx1"/>
              </a:solidFill>
              <a:latin typeface="BankGothic Md BT" panose="020B0807020203060204" pitchFamily="34" charset="0"/>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6" name="object 6"/>
          <p:cNvSpPr txBox="1"/>
          <p:nvPr/>
        </p:nvSpPr>
        <p:spPr>
          <a:xfrm>
            <a:off x="1447800" y="1450979"/>
            <a:ext cx="11658600" cy="2978316"/>
          </a:xfrm>
          <a:prstGeom prst="rect">
            <a:avLst/>
          </a:prstGeom>
        </p:spPr>
        <p:txBody>
          <a:bodyPr vert="horz" wrap="square" lIns="0" tIns="12700" rIns="0" bIns="0" rtlCol="0">
            <a:spAutoFit/>
          </a:bodyPr>
          <a:lstStyle/>
          <a:p>
            <a:pPr marL="12700" marR="2860040" algn="just">
              <a:lnSpc>
                <a:spcPct val="120700"/>
              </a:lnSpc>
              <a:spcBef>
                <a:spcPts val="100"/>
              </a:spcBef>
            </a:pPr>
            <a:r>
              <a:rPr lang="en-US" sz="1600" b="0" i="0" dirty="0">
                <a:effectLst/>
                <a:latin typeface="Times New Roman" panose="02020603050405020304" pitchFamily="18" charset="0"/>
                <a:cs typeface="Times New Roman" panose="02020603050405020304" pitchFamily="18" charset="0"/>
              </a:rPr>
              <a:t>Across all models, there was a nearly identical accuracy rate of 83.33% on the test set. However, it's important to highlight that the test set is relatively small, consisting of only 18 samples. This limited test size can lead to substantial fluctuations in accuracy outcomes, as seen in the varying results of the Decision Tree Classifier model in repeated executions. It's probable that a larger dataset is necessary to ascertain the optimal model with more confidence.</a:t>
            </a:r>
          </a:p>
          <a:p>
            <a:pPr marL="12700" marR="2860040" algn="just">
              <a:lnSpc>
                <a:spcPct val="120700"/>
              </a:lnSpc>
              <a:spcBef>
                <a:spcPts val="100"/>
              </a:spcBef>
            </a:pPr>
            <a:r>
              <a:rPr lang="en-US" sz="1600" b="0" i="0" dirty="0">
                <a:effectLst/>
                <a:latin typeface="Times New Roman" panose="02020603050405020304" pitchFamily="18" charset="0"/>
                <a:cs typeface="Times New Roman" panose="02020603050405020304" pitchFamily="18" charset="0"/>
              </a:rPr>
              <a:t>The </a:t>
            </a:r>
            <a:r>
              <a:rPr lang="en-US" sz="1600" b="0" i="0" dirty="0" err="1">
                <a:effectLst/>
                <a:latin typeface="Times New Roman" panose="02020603050405020304" pitchFamily="18" charset="0"/>
                <a:cs typeface="Times New Roman" panose="02020603050405020304" pitchFamily="18" charset="0"/>
              </a:rPr>
              <a:t>DecisionTree</a:t>
            </a:r>
            <a:r>
              <a:rPr lang="en-US" sz="1600" b="0" i="0" dirty="0">
                <a:effectLst/>
                <a:latin typeface="Times New Roman" panose="02020603050405020304" pitchFamily="18" charset="0"/>
                <a:cs typeface="Times New Roman" panose="02020603050405020304" pitchFamily="18" charset="0"/>
              </a:rPr>
              <a:t> model emerges as the most favorable among the models, boasting a commendable score of 0.8732142857142856. The optimal parameters for this model are as follows: criterion - '</a:t>
            </a:r>
            <a:r>
              <a:rPr lang="en-US" sz="1600" b="0" i="0" dirty="0" err="1">
                <a:effectLst/>
                <a:latin typeface="Times New Roman" panose="02020603050405020304" pitchFamily="18" charset="0"/>
                <a:cs typeface="Times New Roman" panose="02020603050405020304" pitchFamily="18" charset="0"/>
              </a:rPr>
              <a:t>gini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max_depth</a:t>
            </a:r>
            <a:r>
              <a:rPr lang="en-US" sz="1600" b="0" i="0" dirty="0">
                <a:effectLst/>
                <a:latin typeface="Times New Roman" panose="02020603050405020304" pitchFamily="18" charset="0"/>
                <a:cs typeface="Times New Roman" panose="02020603050405020304" pitchFamily="18" charset="0"/>
              </a:rPr>
              <a:t> - 6, </a:t>
            </a:r>
            <a:r>
              <a:rPr lang="en-US" sz="1600" b="0" i="0" dirty="0" err="1">
                <a:effectLst/>
                <a:latin typeface="Times New Roman" panose="02020603050405020304" pitchFamily="18" charset="0"/>
                <a:cs typeface="Times New Roman" panose="02020603050405020304" pitchFamily="18" charset="0"/>
              </a:rPr>
              <a:t>max_features</a:t>
            </a:r>
            <a:r>
              <a:rPr lang="en-US" sz="1600" b="0" i="0" dirty="0">
                <a:effectLst/>
                <a:latin typeface="Times New Roman" panose="02020603050405020304" pitchFamily="18" charset="0"/>
                <a:cs typeface="Times New Roman" panose="02020603050405020304" pitchFamily="18" charset="0"/>
              </a:rPr>
              <a:t> - 'auto', </a:t>
            </a:r>
            <a:r>
              <a:rPr lang="en-US" sz="1600" b="0" i="0" dirty="0" err="1">
                <a:effectLst/>
                <a:latin typeface="Times New Roman" panose="02020603050405020304" pitchFamily="18" charset="0"/>
                <a:cs typeface="Times New Roman" panose="02020603050405020304" pitchFamily="18" charset="0"/>
              </a:rPr>
              <a:t>min_samples_leaf</a:t>
            </a:r>
            <a:r>
              <a:rPr lang="en-US" sz="1600" b="0" i="0" dirty="0">
                <a:effectLst/>
                <a:latin typeface="Times New Roman" panose="02020603050405020304" pitchFamily="18" charset="0"/>
                <a:cs typeface="Times New Roman" panose="02020603050405020304" pitchFamily="18" charset="0"/>
              </a:rPr>
              <a:t> - 2, </a:t>
            </a:r>
            <a:r>
              <a:rPr lang="en-US" sz="1600" b="0" i="0" dirty="0" err="1">
                <a:effectLst/>
                <a:latin typeface="Times New Roman" panose="02020603050405020304" pitchFamily="18" charset="0"/>
                <a:cs typeface="Times New Roman" panose="02020603050405020304" pitchFamily="18" charset="0"/>
              </a:rPr>
              <a:t>min_samples_split</a:t>
            </a:r>
            <a:r>
              <a:rPr lang="en-US" sz="1600" b="0" i="0" dirty="0">
                <a:effectLst/>
                <a:latin typeface="Times New Roman" panose="02020603050405020304" pitchFamily="18" charset="0"/>
                <a:cs typeface="Times New Roman" panose="02020603050405020304" pitchFamily="18" charset="0"/>
              </a:rPr>
              <a:t> - 5, and splitter - 'random'. This combination of parameters contributes to the model's exceptional performance, making it the preferred choice from the set of models considered.</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762000" y="93892"/>
            <a:ext cx="4541520" cy="566822"/>
          </a:xfrm>
          <a:prstGeom prst="rect">
            <a:avLst/>
          </a:prstGeom>
        </p:spPr>
        <p:txBody>
          <a:bodyPr vert="horz" wrap="square" lIns="0" tIns="12700" rIns="0" bIns="0" rtlCol="0">
            <a:spAutoFit/>
          </a:bodyPr>
          <a:lstStyle/>
          <a:p>
            <a:pPr marL="12700">
              <a:lnSpc>
                <a:spcPct val="100000"/>
              </a:lnSpc>
              <a:spcBef>
                <a:spcPts val="100"/>
              </a:spcBef>
            </a:pPr>
            <a:r>
              <a:rPr sz="3600" spc="-235" dirty="0">
                <a:solidFill>
                  <a:schemeClr val="tx1"/>
                </a:solidFill>
                <a:latin typeface="BankGothic Md BT" panose="020B0807020203060204" pitchFamily="34" charset="0"/>
              </a:rPr>
              <a:t>Confusion</a:t>
            </a:r>
            <a:r>
              <a:rPr sz="3600" spc="-330" dirty="0">
                <a:solidFill>
                  <a:schemeClr val="tx1"/>
                </a:solidFill>
                <a:latin typeface="BankGothic Md BT" panose="020B0807020203060204" pitchFamily="34" charset="0"/>
              </a:rPr>
              <a:t> </a:t>
            </a:r>
            <a:r>
              <a:rPr sz="3600" spc="-114" dirty="0">
                <a:solidFill>
                  <a:schemeClr val="tx1"/>
                </a:solidFill>
                <a:latin typeface="BankGothic Md BT" panose="020B0807020203060204" pitchFamily="34" charset="0"/>
              </a:rPr>
              <a:t>Matrix</a:t>
            </a:r>
            <a:endParaRPr sz="3600" dirty="0">
              <a:solidFill>
                <a:schemeClr val="tx1"/>
              </a:solidFill>
              <a:latin typeface="BankGothic Md BT" panose="020B0807020203060204" pitchFamily="34" charset="0"/>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
        <p:nvSpPr>
          <p:cNvPr id="6" name="object 6"/>
          <p:cNvSpPr txBox="1"/>
          <p:nvPr/>
        </p:nvSpPr>
        <p:spPr>
          <a:xfrm>
            <a:off x="1049222" y="5054879"/>
            <a:ext cx="9923577" cy="1382494"/>
          </a:xfrm>
          <a:prstGeom prst="rect">
            <a:avLst/>
          </a:prstGeom>
        </p:spPr>
        <p:txBody>
          <a:bodyPr vert="horz" wrap="square" lIns="0" tIns="12700" rIns="0" bIns="0" rtlCol="0">
            <a:spAutoFit/>
          </a:bodyPr>
          <a:lstStyle/>
          <a:p>
            <a:pPr marL="12700" marR="158750" algn="just">
              <a:lnSpc>
                <a:spcPct val="112500"/>
              </a:lnSpc>
              <a:spcBef>
                <a:spcPts val="100"/>
              </a:spcBef>
            </a:pPr>
            <a:r>
              <a:rPr lang="en-US" sz="1600" b="0" i="0" dirty="0">
                <a:effectLst/>
                <a:latin typeface="Times New Roman" panose="02020603050405020304" pitchFamily="18" charset="0"/>
                <a:cs typeface="Times New Roman" panose="02020603050405020304" pitchFamily="18" charset="0"/>
              </a:rPr>
              <a:t>Given the uniform performance of all models on the test set, the confusion matrix remains consistent across each model. The models correctly predicted 12 instances of successful landings based on the true labels. Conversely, they accurately predicted 3 instances of unsuccessful landings in line with the actual outcomes. However, there were also 3 instances where the models predicted successful landings when the actual outcomes were unsuccessful (false positives). This indicates a tendency of the models to overpredict successful landings.</a:t>
            </a:r>
            <a:endParaRPr sz="1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a:latin typeface="Carlito"/>
              <a:cs typeface="Carlito"/>
            </a:endParaRPr>
          </a:p>
        </p:txBody>
      </p:sp>
      <p:pic>
        <p:nvPicPr>
          <p:cNvPr id="11" name="Picture 10">
            <a:extLst>
              <a:ext uri="{FF2B5EF4-FFF2-40B4-BE49-F238E27FC236}">
                <a16:creationId xmlns:a16="http://schemas.microsoft.com/office/drawing/2014/main" id="{E0911B53-19CD-4093-462B-D039A069C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493" y="1083685"/>
            <a:ext cx="4269849" cy="355209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8" y="508811"/>
            <a:ext cx="4234181" cy="751488"/>
          </a:xfrm>
          <a:prstGeom prst="rect">
            <a:avLst/>
          </a:prstGeom>
        </p:spPr>
        <p:txBody>
          <a:bodyPr vert="horz" wrap="square" lIns="0" tIns="12700" rIns="0" bIns="0" rtlCol="0">
            <a:spAutoFit/>
          </a:bodyPr>
          <a:lstStyle/>
          <a:p>
            <a:pPr marL="12700">
              <a:lnSpc>
                <a:spcPct val="100000"/>
              </a:lnSpc>
              <a:spcBef>
                <a:spcPts val="100"/>
              </a:spcBef>
            </a:pPr>
            <a:r>
              <a:rPr spc="-670" dirty="0">
                <a:latin typeface="BankGothic Md BT" panose="020B0807020203060204" pitchFamily="34" charset="0"/>
              </a:rPr>
              <a:t>CONCLUSION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sp>
        <p:nvSpPr>
          <p:cNvPr id="4" name="object 4"/>
          <p:cNvSpPr txBox="1"/>
          <p:nvPr/>
        </p:nvSpPr>
        <p:spPr>
          <a:xfrm>
            <a:off x="1184249" y="1746715"/>
            <a:ext cx="9956800" cy="3768980"/>
          </a:xfrm>
          <a:prstGeom prst="rect">
            <a:avLst/>
          </a:prstGeom>
        </p:spPr>
        <p:txBody>
          <a:bodyPr vert="horz" wrap="square" lIns="0" tIns="62230" rIns="0" bIns="0" rtlCol="0">
            <a:spAutoFit/>
          </a:bodyPr>
          <a:lstStyle/>
          <a:p>
            <a:pPr marL="195580" indent="-183515" algn="just">
              <a:lnSpc>
                <a:spcPct val="100000"/>
              </a:lnSpc>
              <a:spcBef>
                <a:spcPts val="490"/>
              </a:spcBef>
              <a:buClr>
                <a:srgbClr val="E28312"/>
              </a:buClr>
              <a:buChar char="◦"/>
              <a:tabLst>
                <a:tab pos="196215" algn="l"/>
              </a:tabLst>
            </a:pPr>
            <a:r>
              <a:rPr lang="en-US" sz="2000" dirty="0">
                <a:solidFill>
                  <a:schemeClr val="tx1">
                    <a:lumMod val="95000"/>
                  </a:schemeClr>
                </a:solidFill>
                <a:latin typeface="Carlito"/>
                <a:cs typeface="Carlito"/>
              </a:rPr>
              <a:t>Our objective is to create a machine learning model for Space Y to compete against SpaceX in a bid.</a:t>
            </a:r>
          </a:p>
          <a:p>
            <a:pPr marL="195580" indent="-183515" algn="just">
              <a:lnSpc>
                <a:spcPct val="100000"/>
              </a:lnSpc>
              <a:spcBef>
                <a:spcPts val="490"/>
              </a:spcBef>
              <a:buClr>
                <a:srgbClr val="E28312"/>
              </a:buClr>
              <a:buChar char="◦"/>
              <a:tabLst>
                <a:tab pos="196215" algn="l"/>
              </a:tabLst>
            </a:pPr>
            <a:r>
              <a:rPr lang="en-US" sz="2000" dirty="0">
                <a:solidFill>
                  <a:schemeClr val="tx1">
                    <a:lumMod val="95000"/>
                  </a:schemeClr>
                </a:solidFill>
                <a:latin typeface="Carlito"/>
                <a:cs typeface="Carlito"/>
              </a:rPr>
              <a:t>To save around $100 million USD, the model's objective is to foresee when Stage 1 will successfully land. Used information from the SpaceX Wikipedia page and a public SpaceX API.</a:t>
            </a:r>
          </a:p>
          <a:p>
            <a:pPr marL="195580" indent="-183515" algn="just">
              <a:lnSpc>
                <a:spcPct val="100000"/>
              </a:lnSpc>
              <a:spcBef>
                <a:spcPts val="490"/>
              </a:spcBef>
              <a:buClr>
                <a:srgbClr val="E28312"/>
              </a:buClr>
              <a:buChar char="◦"/>
              <a:tabLst>
                <a:tab pos="196215" algn="l"/>
              </a:tabLst>
            </a:pPr>
            <a:r>
              <a:rPr lang="en-US" sz="2000" dirty="0">
                <a:solidFill>
                  <a:schemeClr val="tx1">
                    <a:lumMod val="95000"/>
                  </a:schemeClr>
                </a:solidFill>
                <a:latin typeface="Carlito"/>
                <a:cs typeface="Carlito"/>
              </a:rPr>
              <a:t>DB2 SQL database was created, and data was labeled and placed there.</a:t>
            </a:r>
          </a:p>
          <a:p>
            <a:pPr marL="195580" indent="-183515" algn="just">
              <a:lnSpc>
                <a:spcPct val="100000"/>
              </a:lnSpc>
              <a:spcBef>
                <a:spcPts val="490"/>
              </a:spcBef>
              <a:buClr>
                <a:srgbClr val="E28312"/>
              </a:buClr>
              <a:buChar char="◦"/>
              <a:tabLst>
                <a:tab pos="196215" algn="l"/>
              </a:tabLst>
            </a:pPr>
            <a:r>
              <a:rPr lang="en-US" sz="2000" dirty="0">
                <a:solidFill>
                  <a:schemeClr val="tx1">
                    <a:lumMod val="95000"/>
                  </a:schemeClr>
                </a:solidFill>
                <a:latin typeface="Carlito"/>
                <a:cs typeface="Carlito"/>
              </a:rPr>
              <a:t>Our machine learning model had an 83% accuracy rate.</a:t>
            </a:r>
          </a:p>
          <a:p>
            <a:pPr marL="195580" indent="-183515" algn="just">
              <a:lnSpc>
                <a:spcPct val="100000"/>
              </a:lnSpc>
              <a:spcBef>
                <a:spcPts val="490"/>
              </a:spcBef>
              <a:buClr>
                <a:srgbClr val="E28312"/>
              </a:buClr>
              <a:buChar char="◦"/>
              <a:tabLst>
                <a:tab pos="196215" algn="l"/>
              </a:tabLst>
            </a:pPr>
            <a:r>
              <a:rPr lang="en-US" sz="2000" dirty="0">
                <a:solidFill>
                  <a:schemeClr val="tx1">
                    <a:lumMod val="95000"/>
                  </a:schemeClr>
                </a:solidFill>
                <a:latin typeface="Carlito"/>
                <a:cs typeface="Carlito"/>
              </a:rPr>
              <a:t>In order to decide whether or not to proceed with a launch, </a:t>
            </a:r>
            <a:r>
              <a:rPr lang="en-US" sz="2000" dirty="0" err="1">
                <a:solidFill>
                  <a:schemeClr val="tx1">
                    <a:lumMod val="95000"/>
                  </a:schemeClr>
                </a:solidFill>
                <a:latin typeface="Carlito"/>
                <a:cs typeface="Carlito"/>
              </a:rPr>
              <a:t>Allon</a:t>
            </a:r>
            <a:r>
              <a:rPr lang="en-US" sz="2000" dirty="0">
                <a:solidFill>
                  <a:schemeClr val="tx1">
                    <a:lumMod val="95000"/>
                  </a:schemeClr>
                </a:solidFill>
                <a:latin typeface="Carlito"/>
                <a:cs typeface="Carlito"/>
              </a:rPr>
              <a:t> Mask of </a:t>
            </a:r>
            <a:r>
              <a:rPr lang="en-US" sz="2000" dirty="0" err="1">
                <a:solidFill>
                  <a:schemeClr val="tx1">
                    <a:lumMod val="95000"/>
                  </a:schemeClr>
                </a:solidFill>
                <a:latin typeface="Carlito"/>
                <a:cs typeface="Carlito"/>
              </a:rPr>
              <a:t>SpaceY</a:t>
            </a:r>
            <a:r>
              <a:rPr lang="en-US" sz="2000" dirty="0">
                <a:solidFill>
                  <a:schemeClr val="tx1">
                    <a:lumMod val="95000"/>
                  </a:schemeClr>
                </a:solidFill>
                <a:latin typeface="Carlito"/>
                <a:cs typeface="Carlito"/>
              </a:rPr>
              <a:t> can use this model to forecast, with a fair amount of accuracy, if a launch will have a successful Stage 1 landing.</a:t>
            </a:r>
          </a:p>
          <a:p>
            <a:pPr marL="195580" indent="-183515" algn="just">
              <a:lnSpc>
                <a:spcPct val="100000"/>
              </a:lnSpc>
              <a:spcBef>
                <a:spcPts val="490"/>
              </a:spcBef>
              <a:buClr>
                <a:srgbClr val="E28312"/>
              </a:buClr>
              <a:buChar char="◦"/>
              <a:tabLst>
                <a:tab pos="196215" algn="l"/>
              </a:tabLst>
            </a:pPr>
            <a:r>
              <a:rPr lang="en-US" sz="2000" dirty="0">
                <a:solidFill>
                  <a:schemeClr val="tx1">
                    <a:lumMod val="95000"/>
                  </a:schemeClr>
                </a:solidFill>
                <a:latin typeface="Carlito"/>
                <a:cs typeface="Carlito"/>
              </a:rPr>
              <a:t>To improve accuracy and choose the optimum machine learning model, more data should ideally be gathered.</a:t>
            </a:r>
            <a:endParaRPr sz="2000" dirty="0">
              <a:solidFill>
                <a:schemeClr val="tx1">
                  <a:lumMod val="95000"/>
                </a:schemeClr>
              </a:solidFill>
              <a:latin typeface="Carlito"/>
              <a:cs typeface="Carli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8811"/>
            <a:ext cx="3548381" cy="751488"/>
          </a:xfrm>
          <a:prstGeom prst="rect">
            <a:avLst/>
          </a:prstGeom>
        </p:spPr>
        <p:txBody>
          <a:bodyPr vert="horz" wrap="square" lIns="0" tIns="12700" rIns="0" bIns="0" rtlCol="0">
            <a:spAutoFit/>
          </a:bodyPr>
          <a:lstStyle/>
          <a:p>
            <a:pPr marL="12700">
              <a:lnSpc>
                <a:spcPct val="100000"/>
              </a:lnSpc>
              <a:spcBef>
                <a:spcPts val="100"/>
              </a:spcBef>
            </a:pPr>
            <a:r>
              <a:rPr spc="-650" dirty="0">
                <a:latin typeface="BankGothic Md BT" panose="020B0807020203060204" pitchFamily="34" charset="0"/>
              </a:rPr>
              <a:t>APPENDIX</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76019" y="1981200"/>
            <a:ext cx="8401050" cy="1204817"/>
          </a:xfrm>
          <a:prstGeom prst="rect">
            <a:avLst/>
          </a:prstGeom>
        </p:spPr>
        <p:txBody>
          <a:bodyPr vert="horz" wrap="square" lIns="0" tIns="164465" rIns="0" bIns="0" rtlCol="0">
            <a:spAutoFit/>
          </a:bodyPr>
          <a:lstStyle/>
          <a:p>
            <a:pPr marL="12700">
              <a:lnSpc>
                <a:spcPct val="100000"/>
              </a:lnSpc>
              <a:spcBef>
                <a:spcPts val="1295"/>
              </a:spcBef>
            </a:pPr>
            <a:r>
              <a:rPr sz="2000" u="heavy" dirty="0">
                <a:solidFill>
                  <a:schemeClr val="tx1">
                    <a:lumMod val="95000"/>
                  </a:schemeClr>
                </a:solidFill>
                <a:uFill>
                  <a:solidFill>
                    <a:srgbClr val="404040"/>
                  </a:solidFill>
                </a:uFill>
                <a:latin typeface="Carlito"/>
                <a:cs typeface="Carlito"/>
              </a:rPr>
              <a:t>GitHub </a:t>
            </a:r>
            <a:r>
              <a:rPr sz="2000" u="heavy" spc="-10" dirty="0">
                <a:solidFill>
                  <a:schemeClr val="tx1">
                    <a:lumMod val="95000"/>
                  </a:schemeClr>
                </a:solidFill>
                <a:uFill>
                  <a:solidFill>
                    <a:srgbClr val="404040"/>
                  </a:solidFill>
                </a:uFill>
                <a:latin typeface="Carlito"/>
                <a:cs typeface="Carlito"/>
              </a:rPr>
              <a:t>repository</a:t>
            </a:r>
            <a:r>
              <a:rPr sz="2000" u="heavy" spc="-40" dirty="0">
                <a:solidFill>
                  <a:schemeClr val="tx1">
                    <a:lumMod val="95000"/>
                  </a:schemeClr>
                </a:solidFill>
                <a:uFill>
                  <a:solidFill>
                    <a:srgbClr val="404040"/>
                  </a:solidFill>
                </a:uFill>
                <a:latin typeface="Carlito"/>
                <a:cs typeface="Carlito"/>
              </a:rPr>
              <a:t> </a:t>
            </a:r>
            <a:r>
              <a:rPr sz="2000" u="heavy" spc="-5" dirty="0">
                <a:solidFill>
                  <a:schemeClr val="tx1">
                    <a:lumMod val="95000"/>
                  </a:schemeClr>
                </a:solidFill>
                <a:uFill>
                  <a:solidFill>
                    <a:srgbClr val="404040"/>
                  </a:solidFill>
                </a:uFill>
                <a:latin typeface="Carlito"/>
                <a:cs typeface="Carlito"/>
              </a:rPr>
              <a:t>url:</a:t>
            </a:r>
            <a:endParaRPr sz="2000" dirty="0">
              <a:solidFill>
                <a:schemeClr val="tx1">
                  <a:lumMod val="95000"/>
                </a:schemeClr>
              </a:solidFill>
              <a:latin typeface="Carlito"/>
              <a:cs typeface="Carlito"/>
            </a:endParaRPr>
          </a:p>
          <a:p>
            <a:pPr marL="12700">
              <a:lnSpc>
                <a:spcPct val="100000"/>
              </a:lnSpc>
              <a:spcBef>
                <a:spcPts val="1200"/>
              </a:spcBef>
            </a:pPr>
            <a:r>
              <a:rPr lang="en-IN" sz="2000" u="heavy" spc="-10" dirty="0">
                <a:uFill>
                  <a:solidFill>
                    <a:srgbClr val="800080"/>
                  </a:solidFill>
                </a:uFill>
                <a:latin typeface="Carlito"/>
                <a:cs typeface="Carlito"/>
                <a:hlinkClick r:id="rId2">
                  <a:extLst>
                    <a:ext uri="{A12FA001-AC4F-418D-AE19-62706E023703}">
                      <ahyp:hlinkClr xmlns:ahyp="http://schemas.microsoft.com/office/drawing/2018/hyperlinkcolor" val="tx"/>
                    </a:ext>
                  </a:extLst>
                </a:hlinkClick>
              </a:rPr>
              <a:t>https://github.com/Anshul82001/IBM-DATA-SCIENCE</a:t>
            </a:r>
            <a:endParaRPr sz="2000" dirty="0">
              <a:latin typeface="Carlito"/>
              <a:cs typeface="Carlito"/>
            </a:endParaRPr>
          </a:p>
          <a:p>
            <a:pPr>
              <a:lnSpc>
                <a:spcPct val="100000"/>
              </a:lnSpc>
              <a:spcBef>
                <a:spcPts val="40"/>
              </a:spcBef>
            </a:pPr>
            <a:endParaRPr sz="1750" dirty="0">
              <a:solidFill>
                <a:schemeClr val="tx1">
                  <a:lumMod val="95000"/>
                </a:schemeClr>
              </a:solidFill>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16832"/>
            <a:ext cx="10058400" cy="2110065"/>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pc="-190" dirty="0">
                <a:uFill>
                  <a:solidFill>
                    <a:srgbClr val="7D7D7D"/>
                  </a:solidFill>
                </a:uFill>
                <a:latin typeface="BankGothic Md BT" panose="020B0807020203060204" pitchFamily="34" charset="0"/>
              </a:rPr>
              <a:t>Methodology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680301" y="1682048"/>
            <a:ext cx="7760970" cy="3493904"/>
          </a:xfrm>
          <a:prstGeom prst="rect">
            <a:avLst/>
          </a:prstGeom>
        </p:spPr>
        <p:txBody>
          <a:bodyPr vert="horz" wrap="square" lIns="0" tIns="61594" rIns="0" bIns="0" rtlCol="0">
            <a:spAutoFit/>
          </a:bodyPr>
          <a:lstStyle/>
          <a:p>
            <a:pPr marL="241300" indent="-229235" algn="just">
              <a:lnSpc>
                <a:spcPct val="100000"/>
              </a:lnSpc>
              <a:spcBef>
                <a:spcPts val="484"/>
              </a:spcBef>
              <a:buFont typeface="Arial"/>
              <a:buChar char="•"/>
              <a:tabLst>
                <a:tab pos="240665" algn="l"/>
                <a:tab pos="241935" algn="l"/>
              </a:tabLst>
            </a:pPr>
            <a:r>
              <a:rPr lang="en-IN" sz="2200" spc="-35" dirty="0">
                <a:latin typeface="Carlito"/>
                <a:cs typeface="Carlito"/>
              </a:rPr>
              <a:t>Data was gathered using the combined SpaceX public API and Wikipedia pages.</a:t>
            </a:r>
          </a:p>
          <a:p>
            <a:pPr marL="241300" indent="-229235" algn="just">
              <a:lnSpc>
                <a:spcPct val="100000"/>
              </a:lnSpc>
              <a:spcBef>
                <a:spcPts val="484"/>
              </a:spcBef>
              <a:buFont typeface="Arial"/>
              <a:buChar char="•"/>
              <a:tabLst>
                <a:tab pos="240665" algn="l"/>
                <a:tab pos="241935" algn="l"/>
              </a:tabLst>
            </a:pPr>
            <a:r>
              <a:rPr lang="en-IN" sz="2200" spc="-35" dirty="0">
                <a:latin typeface="Carlito"/>
                <a:cs typeface="Carlito"/>
              </a:rPr>
              <a:t>Make data wrangling.</a:t>
            </a:r>
          </a:p>
          <a:p>
            <a:pPr marL="241300" indent="-229235" algn="just">
              <a:lnSpc>
                <a:spcPct val="100000"/>
              </a:lnSpc>
              <a:spcBef>
                <a:spcPts val="484"/>
              </a:spcBef>
              <a:buFont typeface="Arial"/>
              <a:buChar char="•"/>
              <a:tabLst>
                <a:tab pos="240665" algn="l"/>
                <a:tab pos="241935" algn="l"/>
              </a:tabLst>
            </a:pPr>
            <a:r>
              <a:rPr lang="en-IN" sz="2200" spc="-35" dirty="0">
                <a:latin typeface="Carlito"/>
                <a:cs typeface="Carlito"/>
              </a:rPr>
              <a:t>identifying successful and unsuccessful true landings</a:t>
            </a:r>
          </a:p>
          <a:p>
            <a:pPr marL="241300" indent="-229235" algn="just">
              <a:lnSpc>
                <a:spcPct val="100000"/>
              </a:lnSpc>
              <a:spcBef>
                <a:spcPts val="484"/>
              </a:spcBef>
              <a:buFont typeface="Arial"/>
              <a:buChar char="•"/>
              <a:tabLst>
                <a:tab pos="240665" algn="l"/>
                <a:tab pos="241935" algn="l"/>
              </a:tabLst>
            </a:pPr>
            <a:r>
              <a:rPr lang="en-IN" sz="2200" spc="-35" dirty="0">
                <a:latin typeface="Carlito"/>
                <a:cs typeface="Carlito"/>
              </a:rPr>
              <a:t>Execute exploratory data analysis (EDA) utilizing SQL and visualization</a:t>
            </a:r>
          </a:p>
          <a:p>
            <a:pPr marL="241300" indent="-229235" algn="just">
              <a:lnSpc>
                <a:spcPct val="100000"/>
              </a:lnSpc>
              <a:spcBef>
                <a:spcPts val="484"/>
              </a:spcBef>
              <a:buFont typeface="Arial"/>
              <a:buChar char="•"/>
              <a:tabLst>
                <a:tab pos="240665" algn="l"/>
                <a:tab pos="241935" algn="l"/>
              </a:tabLst>
            </a:pPr>
            <a:r>
              <a:rPr lang="en-IN" sz="2200" spc="-35" dirty="0">
                <a:latin typeface="Carlito"/>
                <a:cs typeface="Carlito"/>
              </a:rPr>
              <a:t>Utilize </a:t>
            </a:r>
            <a:r>
              <a:rPr lang="en-IN" sz="2200" spc="-35" dirty="0" err="1">
                <a:latin typeface="Carlito"/>
                <a:cs typeface="Carlito"/>
              </a:rPr>
              <a:t>Plotly</a:t>
            </a:r>
            <a:r>
              <a:rPr lang="en-IN" sz="2200" spc="-35" dirty="0">
                <a:latin typeface="Carlito"/>
                <a:cs typeface="Carlito"/>
              </a:rPr>
              <a:t> Dash and Folium to carry out interactive visual analytics.</a:t>
            </a:r>
          </a:p>
          <a:p>
            <a:pPr marL="241300" indent="-229235" algn="just">
              <a:lnSpc>
                <a:spcPct val="100000"/>
              </a:lnSpc>
              <a:spcBef>
                <a:spcPts val="484"/>
              </a:spcBef>
              <a:buFont typeface="Arial"/>
              <a:buChar char="•"/>
              <a:tabLst>
                <a:tab pos="240665" algn="l"/>
                <a:tab pos="241935" algn="l"/>
              </a:tabLst>
            </a:pPr>
            <a:r>
              <a:rPr lang="en-IN" sz="2200" spc="-35" dirty="0">
                <a:latin typeface="Carlito"/>
                <a:cs typeface="Carlito"/>
              </a:rPr>
              <a:t>Utilize classification models to do predictive analyses</a:t>
            </a:r>
          </a:p>
          <a:p>
            <a:pPr marL="241300" indent="-229235" algn="just">
              <a:lnSpc>
                <a:spcPct val="100000"/>
              </a:lnSpc>
              <a:spcBef>
                <a:spcPts val="484"/>
              </a:spcBef>
              <a:buFont typeface="Arial"/>
              <a:buChar char="•"/>
              <a:tabLst>
                <a:tab pos="240665" algn="l"/>
                <a:tab pos="241935" algn="l"/>
              </a:tabLst>
            </a:pPr>
            <a:r>
              <a:rPr lang="en-IN" sz="2200" spc="-35" dirty="0">
                <a:latin typeface="Carlito"/>
                <a:cs typeface="Carlito"/>
              </a:rPr>
              <a:t>Model tuning with </a:t>
            </a:r>
            <a:r>
              <a:rPr lang="en-IN" sz="2200" spc="-35" dirty="0" err="1">
                <a:latin typeface="Carlito"/>
                <a:cs typeface="Carlito"/>
              </a:rPr>
              <a:t>GridSearchCV</a:t>
            </a:r>
            <a:endParaRPr lang="en-IN" sz="2200" spc="-35"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8" y="2927985"/>
            <a:ext cx="7739381" cy="1244571"/>
          </a:xfrm>
          <a:prstGeom prst="rect">
            <a:avLst/>
          </a:prstGeom>
        </p:spPr>
        <p:txBody>
          <a:bodyPr vert="horz" wrap="square" lIns="0" tIns="13335" rIns="0" bIns="0" rtlCol="0">
            <a:spAutoFit/>
          </a:bodyPr>
          <a:lstStyle/>
          <a:p>
            <a:pPr marL="12700">
              <a:lnSpc>
                <a:spcPct val="100000"/>
              </a:lnSpc>
              <a:spcBef>
                <a:spcPts val="105"/>
              </a:spcBef>
            </a:pPr>
            <a:r>
              <a:rPr sz="8000" spc="-285" dirty="0">
                <a:solidFill>
                  <a:schemeClr val="tx1">
                    <a:lumMod val="95000"/>
                  </a:schemeClr>
                </a:solidFill>
                <a:latin typeface="BankGothic Md BT" panose="020B0807020203060204" pitchFamily="34" charset="0"/>
                <a:cs typeface="Arial"/>
              </a:rPr>
              <a:t>Methodology</a:t>
            </a:r>
            <a:endParaRPr sz="8000" dirty="0">
              <a:solidFill>
                <a:schemeClr val="tx1">
                  <a:lumMod val="95000"/>
                </a:schemeClr>
              </a:solidFill>
              <a:latin typeface="BankGothic Md BT" panose="020B0807020203060204" pitchFamily="34" charset="0"/>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gn="just">
              <a:lnSpc>
                <a:spcPts val="2745"/>
              </a:lnSpc>
              <a:spcBef>
                <a:spcPts val="100"/>
              </a:spcBef>
            </a:pPr>
            <a:r>
              <a:rPr sz="2400" spc="-165" dirty="0">
                <a:solidFill>
                  <a:srgbClr val="616E52"/>
                </a:solidFill>
                <a:latin typeface="Arial"/>
                <a:cs typeface="Arial"/>
              </a:rPr>
              <a:t>OVERVIEW </a:t>
            </a:r>
            <a:r>
              <a:rPr sz="2400" spc="-285" dirty="0">
                <a:solidFill>
                  <a:srgbClr val="616E52"/>
                </a:solidFill>
                <a:latin typeface="Arial"/>
                <a:cs typeface="Arial"/>
              </a:rPr>
              <a:t>OF </a:t>
            </a:r>
            <a:r>
              <a:rPr sz="2400" spc="-340" dirty="0">
                <a:solidFill>
                  <a:srgbClr val="616E52"/>
                </a:solidFill>
                <a:latin typeface="Arial"/>
                <a:cs typeface="Arial"/>
              </a:rPr>
              <a:t>DATA</a:t>
            </a:r>
            <a:r>
              <a:rPr lang="en-US" sz="2400" spc="-340" dirty="0">
                <a:solidFill>
                  <a:srgbClr val="616E52"/>
                </a:solidFill>
                <a:latin typeface="Arial"/>
                <a:cs typeface="Arial"/>
              </a:rPr>
              <a:t> </a:t>
            </a:r>
            <a:r>
              <a:rPr sz="2400" spc="-340" dirty="0">
                <a:solidFill>
                  <a:srgbClr val="616E52"/>
                </a:solidFill>
                <a:latin typeface="Arial"/>
                <a:cs typeface="Arial"/>
              </a:rPr>
              <a:t> </a:t>
            </a:r>
            <a:r>
              <a:rPr sz="2400" spc="-140" dirty="0">
                <a:solidFill>
                  <a:srgbClr val="616E52"/>
                </a:solidFill>
                <a:latin typeface="Arial"/>
                <a:cs typeface="Arial"/>
              </a:rPr>
              <a:t>COLLECTION, </a:t>
            </a:r>
            <a:r>
              <a:rPr sz="2400" spc="-95" dirty="0">
                <a:solidFill>
                  <a:srgbClr val="616E52"/>
                </a:solidFill>
                <a:latin typeface="Arial"/>
                <a:cs typeface="Arial"/>
              </a:rPr>
              <a:t>WRANGLING,</a:t>
            </a:r>
            <a:r>
              <a:rPr sz="2400" spc="-120" dirty="0">
                <a:solidFill>
                  <a:srgbClr val="616E52"/>
                </a:solidFill>
                <a:latin typeface="Arial"/>
                <a:cs typeface="Arial"/>
              </a:rPr>
              <a:t> </a:t>
            </a:r>
            <a:r>
              <a:rPr sz="2400" spc="-105" dirty="0">
                <a:solidFill>
                  <a:srgbClr val="616E52"/>
                </a:solidFill>
                <a:latin typeface="Arial"/>
                <a:cs typeface="Arial"/>
              </a:rPr>
              <a:t>VISUALIZATION,</a:t>
            </a:r>
            <a:endParaRPr sz="2400" dirty="0">
              <a:latin typeface="Arial"/>
              <a:cs typeface="Arial"/>
            </a:endParaRPr>
          </a:p>
          <a:p>
            <a:pPr marL="12700" algn="just">
              <a:lnSpc>
                <a:spcPts val="2745"/>
              </a:lnSpc>
              <a:tabLst>
                <a:tab pos="1963420" algn="l"/>
                <a:tab pos="2682875" algn="l"/>
                <a:tab pos="3816350" algn="l"/>
              </a:tabLst>
            </a:pPr>
            <a:r>
              <a:rPr sz="2400" spc="-165" dirty="0">
                <a:solidFill>
                  <a:srgbClr val="616E52"/>
                </a:solidFill>
                <a:latin typeface="Arial"/>
                <a:cs typeface="Arial"/>
              </a:rPr>
              <a:t>DASHBOARD</a:t>
            </a:r>
            <a:r>
              <a:rPr lang="en-US" sz="2400" spc="-165" dirty="0">
                <a:solidFill>
                  <a:srgbClr val="616E52"/>
                </a:solidFill>
                <a:latin typeface="Arial"/>
                <a:cs typeface="Arial"/>
              </a:rPr>
              <a:t>  </a:t>
            </a:r>
            <a:r>
              <a:rPr sz="2400" spc="-155" dirty="0">
                <a:solidFill>
                  <a:srgbClr val="616E52"/>
                </a:solidFill>
                <a:latin typeface="Arial"/>
                <a:cs typeface="Arial"/>
              </a:rPr>
              <a:t>AND</a:t>
            </a:r>
            <a:r>
              <a:rPr lang="en-US" sz="2400" spc="-155" dirty="0">
                <a:solidFill>
                  <a:srgbClr val="616E52"/>
                </a:solidFill>
                <a:latin typeface="Arial"/>
                <a:cs typeface="Arial"/>
              </a:rPr>
              <a:t> </a:t>
            </a:r>
            <a:r>
              <a:rPr sz="2400" spc="-140" dirty="0">
                <a:solidFill>
                  <a:srgbClr val="616E52"/>
                </a:solidFill>
                <a:latin typeface="Arial"/>
                <a:cs typeface="Arial"/>
              </a:rPr>
              <a:t>MODEL</a:t>
            </a:r>
            <a:r>
              <a:rPr lang="en-US" sz="2400" spc="-140" dirty="0">
                <a:solidFill>
                  <a:srgbClr val="616E52"/>
                </a:solidFill>
                <a:latin typeface="Arial"/>
                <a:cs typeface="Arial"/>
              </a:rPr>
              <a:t> </a:t>
            </a:r>
            <a:r>
              <a:rPr sz="2400" spc="-150" dirty="0">
                <a:solidFill>
                  <a:srgbClr val="616E52"/>
                </a:solidFill>
                <a:latin typeface="Arial"/>
                <a:cs typeface="Arial"/>
              </a:rPr>
              <a:t>METHODS</a:t>
            </a:r>
            <a:endParaRPr sz="24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533400" y="1401902"/>
            <a:ext cx="11125200" cy="48512"/>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381000" y="415235"/>
            <a:ext cx="8839200" cy="751488"/>
          </a:xfrm>
          <a:prstGeom prst="rect">
            <a:avLst/>
          </a:prstGeom>
        </p:spPr>
        <p:txBody>
          <a:bodyPr vert="horz" wrap="square" lIns="0" tIns="12700" rIns="0" bIns="0" rtlCol="0">
            <a:spAutoFit/>
          </a:bodyPr>
          <a:lstStyle/>
          <a:p>
            <a:pPr marL="12700">
              <a:lnSpc>
                <a:spcPct val="100000"/>
              </a:lnSpc>
              <a:spcBef>
                <a:spcPts val="100"/>
              </a:spcBef>
            </a:pPr>
            <a:r>
              <a:rPr spc="-340" dirty="0">
                <a:latin typeface="BankGothic Md BT" panose="020B0807020203060204" pitchFamily="34" charset="0"/>
              </a:rPr>
              <a:t>Data </a:t>
            </a:r>
            <a:r>
              <a:rPr spc="-235" dirty="0">
                <a:latin typeface="BankGothic Md BT" panose="020B0807020203060204" pitchFamily="34" charset="0"/>
              </a:rPr>
              <a:t>Collection</a:t>
            </a:r>
            <a:r>
              <a:rPr spc="-505" dirty="0">
                <a:latin typeface="BankGothic Md BT" panose="020B0807020203060204" pitchFamily="34" charset="0"/>
              </a:rPr>
              <a:t> </a:t>
            </a:r>
            <a:r>
              <a:rPr spc="-275" dirty="0">
                <a:latin typeface="BankGothic Md BT" panose="020B0807020203060204" pitchFamily="34" charset="0"/>
              </a:rPr>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1176019" y="1824608"/>
            <a:ext cx="9899650" cy="4044056"/>
          </a:xfrm>
          <a:prstGeom prst="rect">
            <a:avLst/>
          </a:prstGeom>
        </p:spPr>
        <p:txBody>
          <a:bodyPr vert="horz" wrap="square" lIns="0" tIns="42545" rIns="0" bIns="0" rtlCol="0">
            <a:spAutoFit/>
          </a:bodyPr>
          <a:lstStyle/>
          <a:p>
            <a:pPr marL="342900" indent="-342900" algn="just">
              <a:buFont typeface="Arial" panose="020B0604020202020204" pitchFamily="34" charset="0"/>
              <a:buChar char="•"/>
            </a:pPr>
            <a:r>
              <a:rPr lang="en-US" sz="2000" b="0" i="0" dirty="0">
                <a:solidFill>
                  <a:schemeClr val="tx1">
                    <a:lumMod val="95000"/>
                  </a:schemeClr>
                </a:solidFill>
                <a:effectLst/>
                <a:latin typeface="Söhne"/>
              </a:rPr>
              <a:t>The process of gathering data involved a dual approach, encompassing both API requests from SpaceX's public API and the extraction of data through web scraping from a tabular format within SpaceX's Wikipedia entry.</a:t>
            </a:r>
          </a:p>
          <a:p>
            <a:pPr marL="342900" indent="-342900" algn="just">
              <a:buFont typeface="Arial" panose="020B0604020202020204" pitchFamily="34" charset="0"/>
              <a:buChar char="•"/>
            </a:pPr>
            <a:r>
              <a:rPr lang="en-US" sz="2000" b="0" i="0" dirty="0">
                <a:solidFill>
                  <a:schemeClr val="tx1">
                    <a:lumMod val="95000"/>
                  </a:schemeClr>
                </a:solidFill>
                <a:effectLst/>
                <a:latin typeface="Söhne"/>
              </a:rPr>
              <a:t>The upcoming slide will illustrate the sequential steps of data acquisition via the SpaceX API, while the subsequent slide will depict the systematic procedure of collecting data through web scraping.</a:t>
            </a:r>
          </a:p>
          <a:p>
            <a:pPr marL="342900" indent="-342900" algn="just">
              <a:buFont typeface="Arial" panose="020B0604020202020204" pitchFamily="34" charset="0"/>
              <a:buChar char="•"/>
            </a:pPr>
            <a:r>
              <a:rPr lang="en-US" sz="2000" b="0" i="0" dirty="0">
                <a:solidFill>
                  <a:schemeClr val="tx1">
                    <a:lumMod val="95000"/>
                  </a:schemeClr>
                </a:solidFill>
                <a:effectLst/>
                <a:latin typeface="Söhne"/>
              </a:rPr>
              <a:t>The data fields obtained from SpaceX's API encompass a range of information including Flight Number, Date, Booster Version, Payload Mass, Orbit, Launch Site, Launch Outcome, Flight Count, Grid Fins, Reusability, Landing Legs, Landing Pad, Block Version, Reuse Count, Serial Number, Longitude, and Latitude.</a:t>
            </a:r>
          </a:p>
          <a:p>
            <a:pPr marL="342900" indent="-342900" algn="just">
              <a:buFont typeface="Arial" panose="020B0604020202020204" pitchFamily="34" charset="0"/>
              <a:buChar char="•"/>
            </a:pPr>
            <a:r>
              <a:rPr lang="en-US" sz="2000" b="0" i="0" dirty="0">
                <a:solidFill>
                  <a:schemeClr val="tx1">
                    <a:lumMod val="95000"/>
                  </a:schemeClr>
                </a:solidFill>
                <a:effectLst/>
                <a:latin typeface="Söhne"/>
              </a:rPr>
              <a:t>On the other hand, the data extracted through web scraping from SpaceX's Wikipedia page include columns such as Flight Number, Launch Site, Payload, Payload Mass, Orbit, Customer, Launch Outcome, Booster Version, Booster Landing, Date, and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1" y="0"/>
            <a:ext cx="4121658" cy="6858000"/>
            <a:chOff x="1241" y="-129920"/>
            <a:chExt cx="4121658" cy="6858000"/>
          </a:xfrm>
        </p:grpSpPr>
        <p:sp>
          <p:nvSpPr>
            <p:cNvPr id="3" name="object 3"/>
            <p:cNvSpPr/>
            <p:nvPr/>
          </p:nvSpPr>
          <p:spPr>
            <a:xfrm>
              <a:off x="1241" y="-12992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dirty="0"/>
            </a:p>
          </p:txBody>
        </p:sp>
        <p:sp>
          <p:nvSpPr>
            <p:cNvPr id="4" name="object 4"/>
            <p:cNvSpPr/>
            <p:nvPr/>
          </p:nvSpPr>
          <p:spPr>
            <a:xfrm>
              <a:off x="4058764" y="-12992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dirty="0"/>
            </a:p>
          </p:txBody>
        </p:sp>
      </p:grpSp>
      <p:sp>
        <p:nvSpPr>
          <p:cNvPr id="5" name="object 5"/>
          <p:cNvSpPr txBox="1"/>
          <p:nvPr/>
        </p:nvSpPr>
        <p:spPr>
          <a:xfrm>
            <a:off x="535635" y="1760982"/>
            <a:ext cx="3016885" cy="1564531"/>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BankGothic Lt BT" panose="020B0607020203060204" pitchFamily="34" charset="0"/>
                <a:cs typeface="Arial"/>
              </a:rPr>
              <a:t>Data </a:t>
            </a:r>
            <a:endParaRPr lang="en-US" sz="3600" spc="-280" dirty="0">
              <a:solidFill>
                <a:srgbClr val="FFFFFF"/>
              </a:solidFill>
              <a:latin typeface="BankGothic Lt BT" panose="020B0607020203060204" pitchFamily="34" charset="0"/>
              <a:cs typeface="Arial"/>
            </a:endParaRPr>
          </a:p>
          <a:p>
            <a:pPr marL="12700">
              <a:lnSpc>
                <a:spcPts val="4015"/>
              </a:lnSpc>
              <a:spcBef>
                <a:spcPts val="100"/>
              </a:spcBef>
            </a:pPr>
            <a:r>
              <a:rPr sz="3600" spc="-185" dirty="0">
                <a:solidFill>
                  <a:srgbClr val="FFFFFF"/>
                </a:solidFill>
                <a:latin typeface="BankGothic Lt BT" panose="020B0607020203060204" pitchFamily="34" charset="0"/>
                <a:cs typeface="Arial"/>
              </a:rPr>
              <a:t>Collection</a:t>
            </a:r>
            <a:r>
              <a:rPr lang="en-US" sz="3600" spc="-185" dirty="0">
                <a:solidFill>
                  <a:srgbClr val="FFFFFF"/>
                </a:solidFill>
                <a:latin typeface="BankGothic Lt BT" panose="020B0607020203060204" pitchFamily="34" charset="0"/>
                <a:cs typeface="Arial"/>
              </a:rPr>
              <a:t> - API</a:t>
            </a:r>
            <a:endParaRPr sz="3600" dirty="0">
              <a:latin typeface="BankGothic Lt BT" panose="020B0607020203060204" pitchFamily="34" charset="0"/>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p:grpSpPr>
        <p:sp>
          <p:nvSpPr>
            <p:cNvPr id="8" name="object 8"/>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803647" y="1499616"/>
              <a:ext cx="1772411" cy="1063752"/>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a:latin typeface="Carlito"/>
              <a:cs typeface="Carlito"/>
            </a:endParaRPr>
          </a:p>
        </p:txBody>
      </p:sp>
      <p:grpSp>
        <p:nvGrpSpPr>
          <p:cNvPr id="13" name="object 13"/>
          <p:cNvGrpSpPr/>
          <p:nvPr/>
        </p:nvGrpSpPr>
        <p:grpSpPr>
          <a:xfrm>
            <a:off x="4782311" y="2807207"/>
            <a:ext cx="1851660" cy="1666239"/>
            <a:chOff x="4782311" y="2807207"/>
            <a:chExt cx="1851660" cy="1666239"/>
          </a:xfrm>
        </p:grpSpPr>
        <p:sp>
          <p:nvSpPr>
            <p:cNvPr id="14" name="object 14"/>
            <p:cNvSpPr/>
            <p:nvPr/>
          </p:nvSpPr>
          <p:spPr>
            <a:xfrm>
              <a:off x="5062727" y="3073907"/>
              <a:ext cx="237744" cy="139903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084063" y="3095243"/>
              <a:ext cx="158496" cy="131978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782311" y="2807207"/>
              <a:ext cx="1851660" cy="11430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4888991" y="2839211"/>
              <a:ext cx="1677923" cy="1115568"/>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4803647" y="2828543"/>
              <a:ext cx="1772411" cy="1063752"/>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a:latin typeface="Carlito"/>
              <a:cs typeface="Carlito"/>
            </a:endParaRPr>
          </a:p>
        </p:txBody>
      </p:sp>
      <p:grpSp>
        <p:nvGrpSpPr>
          <p:cNvPr id="20" name="object 20"/>
          <p:cNvGrpSpPr/>
          <p:nvPr/>
        </p:nvGrpSpPr>
        <p:grpSpPr>
          <a:xfrm>
            <a:off x="4782311" y="4137659"/>
            <a:ext cx="2790825" cy="1141730"/>
            <a:chOff x="4782311" y="4137659"/>
            <a:chExt cx="2790825" cy="1141730"/>
          </a:xfrm>
        </p:grpSpPr>
        <p:sp>
          <p:nvSpPr>
            <p:cNvPr id="21" name="object 21"/>
            <p:cNvSpPr/>
            <p:nvPr/>
          </p:nvSpPr>
          <p:spPr>
            <a:xfrm>
              <a:off x="5146547" y="4319015"/>
              <a:ext cx="2426207" cy="239268"/>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167883" y="4340351"/>
              <a:ext cx="2346960" cy="160019"/>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782311" y="4137659"/>
              <a:ext cx="1851660" cy="1141476"/>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4850891" y="4273295"/>
              <a:ext cx="1755648" cy="905256"/>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4803647" y="4158995"/>
              <a:ext cx="1772411" cy="1062227"/>
            </a:xfrm>
            <a:prstGeom prst="rect">
              <a:avLst/>
            </a:prstGeom>
            <a:blipFill>
              <a:blip r:embed="rId13" cstate="print"/>
              <a:stretch>
                <a:fillRect/>
              </a:stretch>
            </a:blipFill>
          </p:spPr>
          <p:txBody>
            <a:bodyPr wrap="square" lIns="0" tIns="0" rIns="0" bIns="0" rtlCol="0"/>
            <a:lstStyle/>
            <a:p>
              <a:endParaRPr/>
            </a:p>
          </p:txBody>
        </p:sp>
      </p:grpSp>
      <p:sp>
        <p:nvSpPr>
          <p:cNvPr id="26" name="object 26"/>
          <p:cNvSpPr txBox="1"/>
          <p:nvPr/>
        </p:nvSpPr>
        <p:spPr>
          <a:xfrm>
            <a:off x="4977765" y="4320920"/>
            <a:ext cx="1403985" cy="664845"/>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a:latin typeface="Carlito"/>
              <a:cs typeface="Carlito"/>
            </a:endParaRPr>
          </a:p>
        </p:txBody>
      </p:sp>
      <p:grpSp>
        <p:nvGrpSpPr>
          <p:cNvPr id="27" name="object 27"/>
          <p:cNvGrpSpPr/>
          <p:nvPr/>
        </p:nvGrpSpPr>
        <p:grpSpPr>
          <a:xfrm>
            <a:off x="7139940" y="3073907"/>
            <a:ext cx="1859280" cy="2205355"/>
            <a:chOff x="7139940" y="3073907"/>
            <a:chExt cx="1859280" cy="2205355"/>
          </a:xfrm>
        </p:grpSpPr>
        <p:sp>
          <p:nvSpPr>
            <p:cNvPr id="28" name="object 28"/>
            <p:cNvSpPr/>
            <p:nvPr/>
          </p:nvSpPr>
          <p:spPr>
            <a:xfrm>
              <a:off x="7418832" y="3073907"/>
              <a:ext cx="239268" cy="1399032"/>
            </a:xfrm>
            <a:prstGeom prst="rect">
              <a:avLst/>
            </a:prstGeom>
            <a:blipFill>
              <a:blip r:embed="rId14" cstate="print"/>
              <a:stretch>
                <a:fillRect/>
              </a:stretch>
            </a:blipFill>
          </p:spPr>
          <p:txBody>
            <a:bodyPr wrap="square" lIns="0" tIns="0" rIns="0" bIns="0" rtlCol="0"/>
            <a:lstStyle/>
            <a:p>
              <a:endParaRPr/>
            </a:p>
          </p:txBody>
        </p:sp>
        <p:sp>
          <p:nvSpPr>
            <p:cNvPr id="29" name="object 29"/>
            <p:cNvSpPr/>
            <p:nvPr/>
          </p:nvSpPr>
          <p:spPr>
            <a:xfrm>
              <a:off x="7440168" y="3095243"/>
              <a:ext cx="160020" cy="1319784"/>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7139940" y="4137659"/>
              <a:ext cx="1851659" cy="1141476"/>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7173468" y="4378451"/>
              <a:ext cx="1825752" cy="694944"/>
            </a:xfrm>
            <a:prstGeom prst="rect">
              <a:avLst/>
            </a:prstGeom>
            <a:blipFill>
              <a:blip r:embed="rId16" cstate="print"/>
              <a:stretch>
                <a:fillRect/>
              </a:stretch>
            </a:blipFill>
          </p:spPr>
          <p:txBody>
            <a:bodyPr wrap="square" lIns="0" tIns="0" rIns="0" bIns="0" rtlCol="0"/>
            <a:lstStyle/>
            <a:p>
              <a:endParaRPr/>
            </a:p>
          </p:txBody>
        </p:sp>
        <p:sp>
          <p:nvSpPr>
            <p:cNvPr id="32" name="object 32"/>
            <p:cNvSpPr/>
            <p:nvPr/>
          </p:nvSpPr>
          <p:spPr>
            <a:xfrm>
              <a:off x="7161276" y="4158995"/>
              <a:ext cx="1772412" cy="1062227"/>
            </a:xfrm>
            <a:prstGeom prst="rect">
              <a:avLst/>
            </a:prstGeom>
            <a:blipFill>
              <a:blip r:embed="rId13" cstate="print"/>
              <a:stretch>
                <a:fillRect/>
              </a:stretch>
            </a:blipFill>
          </p:spPr>
          <p:txBody>
            <a:bodyPr wrap="square" lIns="0" tIns="0" rIns="0" bIns="0" rtlCol="0"/>
            <a:lstStyle/>
            <a:p>
              <a:endParaRPr/>
            </a:p>
          </p:txBody>
        </p:sp>
      </p:grpSp>
      <p:sp>
        <p:nvSpPr>
          <p:cNvPr id="33" name="object 33"/>
          <p:cNvSpPr txBox="1"/>
          <p:nvPr/>
        </p:nvSpPr>
        <p:spPr>
          <a:xfrm>
            <a:off x="7300721" y="4425442"/>
            <a:ext cx="1483995" cy="462915"/>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latin typeface="Carlito"/>
              <a:cs typeface="Carlito"/>
            </a:endParaRPr>
          </a:p>
        </p:txBody>
      </p:sp>
      <p:grpSp>
        <p:nvGrpSpPr>
          <p:cNvPr id="34" name="object 34"/>
          <p:cNvGrpSpPr/>
          <p:nvPr/>
        </p:nvGrpSpPr>
        <p:grpSpPr>
          <a:xfrm>
            <a:off x="7139940" y="1744979"/>
            <a:ext cx="1868805" cy="2205355"/>
            <a:chOff x="7139940" y="1744979"/>
            <a:chExt cx="1868805" cy="2205355"/>
          </a:xfrm>
        </p:grpSpPr>
        <p:sp>
          <p:nvSpPr>
            <p:cNvPr id="35" name="object 35"/>
            <p:cNvSpPr/>
            <p:nvPr/>
          </p:nvSpPr>
          <p:spPr>
            <a:xfrm>
              <a:off x="7418832" y="1744979"/>
              <a:ext cx="239268" cy="1399032"/>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7440168" y="1766315"/>
              <a:ext cx="160020" cy="1319784"/>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7139940" y="2807207"/>
              <a:ext cx="1851659" cy="1143000"/>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7164324" y="3047999"/>
              <a:ext cx="1844039" cy="696468"/>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7161276" y="2828543"/>
              <a:ext cx="1772412" cy="1063752"/>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7291578" y="3096005"/>
            <a:ext cx="1492885" cy="462915"/>
          </a:xfrm>
          <a:prstGeom prst="rect">
            <a:avLst/>
          </a:prstGeom>
        </p:spPr>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1" name="object 41"/>
          <p:cNvGrpSpPr/>
          <p:nvPr/>
        </p:nvGrpSpPr>
        <p:grpSpPr>
          <a:xfrm>
            <a:off x="7139940" y="1478280"/>
            <a:ext cx="2790825" cy="1143000"/>
            <a:chOff x="7139940" y="1478280"/>
            <a:chExt cx="2790825" cy="1143000"/>
          </a:xfrm>
        </p:grpSpPr>
        <p:sp>
          <p:nvSpPr>
            <p:cNvPr id="42" name="object 42"/>
            <p:cNvSpPr/>
            <p:nvPr/>
          </p:nvSpPr>
          <p:spPr>
            <a:xfrm>
              <a:off x="7504176" y="1661160"/>
              <a:ext cx="2426207" cy="237744"/>
            </a:xfrm>
            <a:prstGeom prst="rect">
              <a:avLst/>
            </a:prstGeom>
            <a:blipFill>
              <a:blip r:embed="rId18" cstate="print"/>
              <a:stretch>
                <a:fillRect/>
              </a:stretch>
            </a:blipFill>
          </p:spPr>
          <p:txBody>
            <a:bodyPr wrap="square" lIns="0" tIns="0" rIns="0" bIns="0" rtlCol="0"/>
            <a:lstStyle/>
            <a:p>
              <a:endParaRPr/>
            </a:p>
          </p:txBody>
        </p:sp>
        <p:sp>
          <p:nvSpPr>
            <p:cNvPr id="43" name="object 43"/>
            <p:cNvSpPr/>
            <p:nvPr/>
          </p:nvSpPr>
          <p:spPr>
            <a:xfrm>
              <a:off x="7525512" y="1682496"/>
              <a:ext cx="2346959" cy="158496"/>
            </a:xfrm>
            <a:prstGeom prst="rect">
              <a:avLst/>
            </a:prstGeom>
            <a:blipFill>
              <a:blip r:embed="rId19" cstate="print"/>
              <a:stretch>
                <a:fillRect/>
              </a:stretch>
            </a:blipFill>
          </p:spPr>
          <p:txBody>
            <a:bodyPr wrap="square" lIns="0" tIns="0" rIns="0" bIns="0" rtlCol="0"/>
            <a:lstStyle/>
            <a:p>
              <a:endParaRPr/>
            </a:p>
          </p:txBody>
        </p:sp>
        <p:sp>
          <p:nvSpPr>
            <p:cNvPr id="44" name="object 44"/>
            <p:cNvSpPr/>
            <p:nvPr/>
          </p:nvSpPr>
          <p:spPr>
            <a:xfrm>
              <a:off x="7139940"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7226808" y="1615440"/>
              <a:ext cx="1717548" cy="903731"/>
            </a:xfrm>
            <a:prstGeom prst="rect">
              <a:avLst/>
            </a:prstGeom>
            <a:blipFill>
              <a:blip r:embed="rId20" cstate="print"/>
              <a:stretch>
                <a:fillRect/>
              </a:stretch>
            </a:blipFill>
          </p:spPr>
          <p:txBody>
            <a:bodyPr wrap="square" lIns="0" tIns="0" rIns="0" bIns="0" rtlCol="0"/>
            <a:lstStyle/>
            <a:p>
              <a:endParaRPr/>
            </a:p>
          </p:txBody>
        </p:sp>
        <p:sp>
          <p:nvSpPr>
            <p:cNvPr id="46" name="object 46"/>
            <p:cNvSpPr/>
            <p:nvPr/>
          </p:nvSpPr>
          <p:spPr>
            <a:xfrm>
              <a:off x="7161276" y="1499616"/>
              <a:ext cx="1772412" cy="1063752"/>
            </a:xfrm>
            <a:prstGeom prst="rect">
              <a:avLst/>
            </a:prstGeom>
            <a:blipFill>
              <a:blip r:embed="rId6" cstate="print"/>
              <a:stretch>
                <a:fillRect/>
              </a:stretch>
            </a:blipFill>
          </p:spPr>
          <p:txBody>
            <a:bodyPr wrap="square" lIns="0" tIns="0" rIns="0" bIns="0" rtlCol="0"/>
            <a:lstStyle/>
            <a:p>
              <a:endParaRPr/>
            </a:p>
          </p:txBody>
        </p:sp>
      </p:grpSp>
      <p:sp>
        <p:nvSpPr>
          <p:cNvPr id="47" name="object 47"/>
          <p:cNvSpPr txBox="1">
            <a:spLocks noGrp="1"/>
          </p:cNvSpPr>
          <p:nvPr>
            <p:ph type="title"/>
          </p:nvPr>
        </p:nvSpPr>
        <p:spPr>
          <a:xfrm>
            <a:off x="7354061" y="1660905"/>
            <a:ext cx="1373505" cy="673100"/>
          </a:xfrm>
          <a:prstGeom prst="rect">
            <a:avLst/>
          </a:prstGeom>
        </p:spPr>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a:latin typeface="Carlito"/>
              <a:cs typeface="Carlito"/>
            </a:endParaRPr>
          </a:p>
        </p:txBody>
      </p:sp>
      <p:grpSp>
        <p:nvGrpSpPr>
          <p:cNvPr id="48" name="object 48"/>
          <p:cNvGrpSpPr/>
          <p:nvPr/>
        </p:nvGrpSpPr>
        <p:grpSpPr>
          <a:xfrm>
            <a:off x="9496043" y="1478280"/>
            <a:ext cx="1894839" cy="1143000"/>
            <a:chOff x="9496043" y="1478280"/>
            <a:chExt cx="1894839" cy="1143000"/>
          </a:xfrm>
        </p:grpSpPr>
        <p:sp>
          <p:nvSpPr>
            <p:cNvPr id="49" name="object 49"/>
            <p:cNvSpPr/>
            <p:nvPr/>
          </p:nvSpPr>
          <p:spPr>
            <a:xfrm>
              <a:off x="9496043"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50" name="object 50"/>
            <p:cNvSpPr/>
            <p:nvPr/>
          </p:nvSpPr>
          <p:spPr>
            <a:xfrm>
              <a:off x="9497567" y="1615440"/>
              <a:ext cx="1892807" cy="903731"/>
            </a:xfrm>
            <a:prstGeom prst="rect">
              <a:avLst/>
            </a:prstGeom>
            <a:blipFill>
              <a:blip r:embed="rId21" cstate="print"/>
              <a:stretch>
                <a:fillRect/>
              </a:stretch>
            </a:blipFill>
          </p:spPr>
          <p:txBody>
            <a:bodyPr wrap="square" lIns="0" tIns="0" rIns="0" bIns="0" rtlCol="0"/>
            <a:lstStyle/>
            <a:p>
              <a:endParaRPr/>
            </a:p>
          </p:txBody>
        </p:sp>
        <p:sp>
          <p:nvSpPr>
            <p:cNvPr id="51" name="object 51"/>
            <p:cNvSpPr/>
            <p:nvPr/>
          </p:nvSpPr>
          <p:spPr>
            <a:xfrm>
              <a:off x="9517379" y="1499616"/>
              <a:ext cx="1772412" cy="1063752"/>
            </a:xfrm>
            <a:prstGeom prst="rect">
              <a:avLst/>
            </a:prstGeom>
            <a:blipFill>
              <a:blip r:embed="rId22" cstate="print"/>
              <a:stretch>
                <a:fillRect/>
              </a:stretch>
            </a:blipFill>
          </p:spPr>
          <p:txBody>
            <a:bodyPr wrap="square" lIns="0" tIns="0" rIns="0" bIns="0" rtlCol="0"/>
            <a:lstStyle/>
            <a:p>
              <a:endParaRPr/>
            </a:p>
          </p:txBody>
        </p:sp>
      </p:grpSp>
      <p:sp>
        <p:nvSpPr>
          <p:cNvPr id="52" name="object 52"/>
          <p:cNvSpPr txBox="1"/>
          <p:nvPr/>
        </p:nvSpPr>
        <p:spPr>
          <a:xfrm>
            <a:off x="9640316" y="1660905"/>
            <a:ext cx="1539240" cy="670560"/>
          </a:xfrm>
          <a:prstGeom prst="rect">
            <a:avLst/>
          </a:prstGeom>
        </p:spPr>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a:latin typeface="Carlito"/>
              <a:cs typeface="Carlito"/>
            </a:endParaRPr>
          </a:p>
        </p:txBody>
      </p:sp>
      <p:sp>
        <p:nvSpPr>
          <p:cNvPr id="53" name="TextBox 52">
            <a:extLst>
              <a:ext uri="{FF2B5EF4-FFF2-40B4-BE49-F238E27FC236}">
                <a16:creationId xmlns:a16="http://schemas.microsoft.com/office/drawing/2014/main" id="{9D7D2598-DA42-E5E3-B3EE-409BD40C39E8}"/>
              </a:ext>
            </a:extLst>
          </p:cNvPr>
          <p:cNvSpPr txBox="1"/>
          <p:nvPr/>
        </p:nvSpPr>
        <p:spPr>
          <a:xfrm>
            <a:off x="124600" y="5250288"/>
            <a:ext cx="4328005" cy="1200329"/>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23">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23">
                  <a:extLst>
                    <a:ext uri="{A12FA001-AC4F-418D-AE19-62706E023703}">
                      <ahyp:hlinkClr xmlns:ahyp="http://schemas.microsoft.com/office/drawing/2018/hyperlinkcolor" val="tx"/>
                    </a:ext>
                  </a:extLst>
                </a:hlinkClick>
              </a:rPr>
              <a:t>: </a:t>
            </a:r>
          </a:p>
          <a:p>
            <a:r>
              <a:rPr lang="en-IN" dirty="0">
                <a:latin typeface="Times New Roman" panose="02020603050405020304" pitchFamily="18" charset="0"/>
                <a:cs typeface="Times New Roman" panose="02020603050405020304" pitchFamily="18" charset="0"/>
                <a:hlinkClick r:id="rId23">
                  <a:extLst>
                    <a:ext uri="{A12FA001-AC4F-418D-AE19-62706E023703}">
                      <ahyp:hlinkClr xmlns:ahyp="http://schemas.microsoft.com/office/drawing/2018/hyperlinkcolor" val="tx"/>
                    </a:ext>
                  </a:extLst>
                </a:hlinkClick>
              </a:rPr>
              <a:t>https://github.com/Anshul82001/IBM-DATA-SCIENCE/blob/main/</a:t>
            </a:r>
            <a:r>
              <a:rPr lang="en-IN" sz="1600" dirty="0">
                <a:latin typeface="Times New Roman" panose="02020603050405020304" pitchFamily="18" charset="0"/>
                <a:cs typeface="Times New Roman" panose="02020603050405020304" pitchFamily="18" charset="0"/>
                <a:hlinkClick r:id="rId23">
                  <a:extLst>
                    <a:ext uri="{A12FA001-AC4F-418D-AE19-62706E023703}">
                      <ahyp:hlinkClr xmlns:ahyp="http://schemas.microsoft.com/office/drawing/2018/hyperlinkcolor" val="tx"/>
                    </a:ext>
                  </a:extLst>
                </a:hlinkClick>
              </a:rPr>
              <a:t>jupyter-labs-spacex-data-collection-api</a:t>
            </a:r>
            <a:r>
              <a:rPr lang="en-IN" dirty="0">
                <a:latin typeface="Times New Roman" panose="02020603050405020304" pitchFamily="18" charset="0"/>
                <a:cs typeface="Times New Roman" panose="02020603050405020304" pitchFamily="18" charset="0"/>
                <a:hlinkClick r:id="rId23">
                  <a:extLst>
                    <a:ext uri="{A12FA001-AC4F-418D-AE19-62706E023703}">
                      <ahyp:hlinkClr xmlns:ahyp="http://schemas.microsoft.com/office/drawing/2018/hyperlinkcolor" val="tx"/>
                    </a:ext>
                  </a:extLst>
                </a:hlinkClick>
              </a:rPr>
              <a:t>.ipynb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535635" y="1760982"/>
            <a:ext cx="3016885" cy="1551707"/>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BankGothic Md BT" panose="020B0807020203060204" pitchFamily="34" charset="0"/>
                <a:cs typeface="Arial"/>
              </a:rPr>
              <a:t>Data </a:t>
            </a:r>
            <a:r>
              <a:rPr sz="3600" spc="-185" dirty="0">
                <a:solidFill>
                  <a:srgbClr val="FFFFFF"/>
                </a:solidFill>
                <a:latin typeface="BankGothic Md BT" panose="020B0807020203060204" pitchFamily="34" charset="0"/>
                <a:cs typeface="Arial"/>
              </a:rPr>
              <a:t>Collection</a:t>
            </a:r>
            <a:r>
              <a:rPr sz="3600" spc="-525" dirty="0">
                <a:solidFill>
                  <a:srgbClr val="FFFFFF"/>
                </a:solidFill>
                <a:latin typeface="BankGothic Md BT" panose="020B0807020203060204" pitchFamily="34" charset="0"/>
                <a:cs typeface="Arial"/>
              </a:rPr>
              <a:t> </a:t>
            </a:r>
            <a:r>
              <a:rPr sz="3600" spc="-210" dirty="0">
                <a:solidFill>
                  <a:srgbClr val="FFFFFF"/>
                </a:solidFill>
                <a:latin typeface="BankGothic Md BT" panose="020B0807020203060204" pitchFamily="34" charset="0"/>
                <a:cs typeface="Arial"/>
              </a:rPr>
              <a:t>–</a:t>
            </a:r>
            <a:endParaRPr sz="3600" dirty="0">
              <a:latin typeface="BankGothic Md BT" panose="020B0807020203060204" pitchFamily="34" charset="0"/>
              <a:cs typeface="Arial"/>
            </a:endParaRPr>
          </a:p>
          <a:p>
            <a:pPr marL="12700">
              <a:lnSpc>
                <a:spcPts val="4015"/>
              </a:lnSpc>
            </a:pPr>
            <a:r>
              <a:rPr sz="3600" spc="-300" dirty="0">
                <a:solidFill>
                  <a:srgbClr val="FFFFFF"/>
                </a:solidFill>
                <a:latin typeface="BankGothic Md BT" panose="020B0807020203060204" pitchFamily="34" charset="0"/>
                <a:cs typeface="Arial"/>
              </a:rPr>
              <a:t>Web</a:t>
            </a:r>
            <a:r>
              <a:rPr sz="3600" spc="-380" dirty="0">
                <a:solidFill>
                  <a:srgbClr val="FFFFFF"/>
                </a:solidFill>
                <a:latin typeface="BankGothic Md BT" panose="020B0807020203060204" pitchFamily="34" charset="0"/>
                <a:cs typeface="Arial"/>
              </a:rPr>
              <a:t> </a:t>
            </a:r>
            <a:r>
              <a:rPr sz="3600" spc="-300" dirty="0">
                <a:solidFill>
                  <a:srgbClr val="FFFFFF"/>
                </a:solidFill>
                <a:latin typeface="BankGothic Md BT" panose="020B0807020203060204" pitchFamily="34" charset="0"/>
                <a:cs typeface="Arial"/>
              </a:rPr>
              <a:t>Scraping</a:t>
            </a:r>
            <a:endParaRPr sz="3600" dirty="0">
              <a:latin typeface="BankGothic Md BT" panose="020B0807020203060204" pitchFamily="34" charset="0"/>
              <a:cs typeface="Arial"/>
            </a:endParaRPr>
          </a:p>
        </p:txBody>
      </p:sp>
      <p:grpSp>
        <p:nvGrpSpPr>
          <p:cNvPr id="6" name="object 6"/>
          <p:cNvGrpSpPr/>
          <p:nvPr/>
        </p:nvGrpSpPr>
        <p:grpSpPr>
          <a:xfrm>
            <a:off x="5111496" y="713231"/>
            <a:ext cx="2621280" cy="2318385"/>
            <a:chOff x="5111496" y="713231"/>
            <a:chExt cx="2621280" cy="2318385"/>
          </a:xfrm>
        </p:grpSpPr>
        <p:sp>
          <p:nvSpPr>
            <p:cNvPr id="7" name="object 7"/>
            <p:cNvSpPr/>
            <p:nvPr/>
          </p:nvSpPr>
          <p:spPr>
            <a:xfrm>
              <a:off x="5506212" y="1098804"/>
              <a:ext cx="304800" cy="193243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527548" y="1110995"/>
              <a:ext cx="225551" cy="186232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111496" y="713231"/>
              <a:ext cx="2580131" cy="158038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134356" y="1037843"/>
              <a:ext cx="2598420" cy="98145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132832" y="734567"/>
              <a:ext cx="2500884" cy="1501139"/>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111496" y="2589276"/>
            <a:ext cx="2580640" cy="2318385"/>
            <a:chOff x="5111496" y="2589276"/>
            <a:chExt cx="2580640" cy="2318385"/>
          </a:xfrm>
        </p:grpSpPr>
        <p:sp>
          <p:nvSpPr>
            <p:cNvPr id="14" name="object 14"/>
            <p:cNvSpPr/>
            <p:nvPr/>
          </p:nvSpPr>
          <p:spPr>
            <a:xfrm>
              <a:off x="5506212" y="2965704"/>
              <a:ext cx="304800" cy="1941576"/>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527548" y="2987040"/>
              <a:ext cx="225551" cy="1862327"/>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111496"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34000" y="2913888"/>
              <a:ext cx="2135124" cy="981456"/>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5132832" y="2610612"/>
              <a:ext cx="2500884" cy="1501139"/>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p:grpSpPr>
        <p:sp>
          <p:nvSpPr>
            <p:cNvPr id="21" name="object 21"/>
            <p:cNvSpPr/>
            <p:nvPr/>
          </p:nvSpPr>
          <p:spPr>
            <a:xfrm>
              <a:off x="5625084" y="4721352"/>
              <a:ext cx="3392423" cy="304800"/>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646420" y="4742688"/>
              <a:ext cx="3313176" cy="225551"/>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5111496"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5289804" y="4789932"/>
              <a:ext cx="2287524" cy="981456"/>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5132832" y="4486656"/>
              <a:ext cx="2500884" cy="1501140"/>
            </a:xfrm>
            <a:prstGeom prst="rect">
              <a:avLst/>
            </a:prstGeom>
            <a:blipFill>
              <a:blip r:embed="rId6" cstate="print"/>
              <a:stretch>
                <a:fillRect/>
              </a:stretch>
            </a:blipFill>
          </p:spPr>
          <p:txBody>
            <a:bodyPr wrap="square" lIns="0" tIns="0" rIns="0" bIns="0" rtlCol="0"/>
            <a:lstStyle/>
            <a:p>
              <a:endParaRPr/>
            </a:p>
          </p:txBody>
        </p:sp>
      </p:grpSp>
      <p:sp>
        <p:nvSpPr>
          <p:cNvPr id="26" name="object 26"/>
          <p:cNvSpPr txBox="1"/>
          <p:nvPr/>
        </p:nvSpPr>
        <p:spPr>
          <a:xfrm>
            <a:off x="5470016" y="4854321"/>
            <a:ext cx="1802130" cy="668655"/>
          </a:xfrm>
          <a:prstGeom prst="rect">
            <a:avLst/>
          </a:prstGeom>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p:cNvGrpSpPr/>
          <p:nvPr/>
        </p:nvGrpSpPr>
        <p:grpSpPr>
          <a:xfrm>
            <a:off x="8438388" y="2965704"/>
            <a:ext cx="2580640" cy="3080385"/>
            <a:chOff x="8438388" y="2965704"/>
            <a:chExt cx="2580640" cy="3080385"/>
          </a:xfrm>
        </p:grpSpPr>
        <p:sp>
          <p:nvSpPr>
            <p:cNvPr id="28" name="object 28"/>
            <p:cNvSpPr/>
            <p:nvPr/>
          </p:nvSpPr>
          <p:spPr>
            <a:xfrm>
              <a:off x="8833104" y="2965704"/>
              <a:ext cx="304800" cy="1941576"/>
            </a:xfrm>
            <a:prstGeom prst="rect">
              <a:avLst/>
            </a:prstGeom>
            <a:blipFill>
              <a:blip r:embed="rId12" cstate="print"/>
              <a:stretch>
                <a:fillRect/>
              </a:stretch>
            </a:blipFill>
          </p:spPr>
          <p:txBody>
            <a:bodyPr wrap="square" lIns="0" tIns="0" rIns="0" bIns="0" rtlCol="0"/>
            <a:lstStyle/>
            <a:p>
              <a:endParaRPr/>
            </a:p>
          </p:txBody>
        </p:sp>
        <p:sp>
          <p:nvSpPr>
            <p:cNvPr id="29" name="object 29"/>
            <p:cNvSpPr/>
            <p:nvPr/>
          </p:nvSpPr>
          <p:spPr>
            <a:xfrm>
              <a:off x="8854440" y="2987040"/>
              <a:ext cx="225551" cy="1862327"/>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8438388"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8546592" y="4943855"/>
              <a:ext cx="2363724" cy="673607"/>
            </a:xfrm>
            <a:prstGeom prst="rect">
              <a:avLst/>
            </a:prstGeom>
            <a:blipFill>
              <a:blip r:embed="rId14" cstate="print"/>
              <a:stretch>
                <a:fillRect/>
              </a:stretch>
            </a:blipFill>
          </p:spPr>
          <p:txBody>
            <a:bodyPr wrap="square" lIns="0" tIns="0" rIns="0" bIns="0" rtlCol="0"/>
            <a:lstStyle/>
            <a:p>
              <a:endParaRPr/>
            </a:p>
          </p:txBody>
        </p:sp>
        <p:sp>
          <p:nvSpPr>
            <p:cNvPr id="32" name="object 32"/>
            <p:cNvSpPr/>
            <p:nvPr/>
          </p:nvSpPr>
          <p:spPr>
            <a:xfrm>
              <a:off x="8459724" y="4486656"/>
              <a:ext cx="2500883" cy="1501140"/>
            </a:xfrm>
            <a:prstGeom prst="rect">
              <a:avLst/>
            </a:prstGeom>
            <a:blipFill>
              <a:blip r:embed="rId6" cstate="print"/>
              <a:stretch>
                <a:fillRect/>
              </a:stretch>
            </a:blipFill>
          </p:spPr>
          <p:txBody>
            <a:bodyPr wrap="square" lIns="0" tIns="0" rIns="0" bIns="0" rtlCol="0"/>
            <a:lstStyle/>
            <a:p>
              <a:endParaRPr/>
            </a:p>
          </p:txBody>
        </p:sp>
      </p:grpSp>
      <p:sp>
        <p:nvSpPr>
          <p:cNvPr id="33" name="object 33"/>
          <p:cNvSpPr txBox="1"/>
          <p:nvPr/>
        </p:nvSpPr>
        <p:spPr>
          <a:xfrm>
            <a:off x="8727440" y="5007990"/>
            <a:ext cx="1943735" cy="360680"/>
          </a:xfrm>
          <a:prstGeom prst="rect">
            <a:avLst/>
          </a:prstGeom>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438388" y="1089660"/>
            <a:ext cx="2580640" cy="3112135"/>
            <a:chOff x="8438388" y="1089660"/>
            <a:chExt cx="2580640" cy="3112135"/>
          </a:xfrm>
        </p:grpSpPr>
        <p:sp>
          <p:nvSpPr>
            <p:cNvPr id="35" name="object 35"/>
            <p:cNvSpPr/>
            <p:nvPr/>
          </p:nvSpPr>
          <p:spPr>
            <a:xfrm>
              <a:off x="8833104" y="1089660"/>
              <a:ext cx="304800" cy="1941576"/>
            </a:xfrm>
            <a:prstGeom prst="rect">
              <a:avLst/>
            </a:prstGeom>
            <a:blipFill>
              <a:blip r:embed="rId12" cstate="print"/>
              <a:stretch>
                <a:fillRect/>
              </a:stretch>
            </a:blipFill>
          </p:spPr>
          <p:txBody>
            <a:bodyPr wrap="square" lIns="0" tIns="0" rIns="0" bIns="0" rtlCol="0"/>
            <a:lstStyle/>
            <a:p>
              <a:endParaRPr/>
            </a:p>
          </p:txBody>
        </p:sp>
        <p:sp>
          <p:nvSpPr>
            <p:cNvPr id="36" name="object 36"/>
            <p:cNvSpPr/>
            <p:nvPr/>
          </p:nvSpPr>
          <p:spPr>
            <a:xfrm>
              <a:off x="8854440" y="1110996"/>
              <a:ext cx="225551" cy="1862327"/>
            </a:xfrm>
            <a:prstGeom prst="rect">
              <a:avLst/>
            </a:prstGeom>
            <a:blipFill>
              <a:blip r:embed="rId13" cstate="print"/>
              <a:stretch>
                <a:fillRect/>
              </a:stretch>
            </a:blipFill>
          </p:spPr>
          <p:txBody>
            <a:bodyPr wrap="square" lIns="0" tIns="0" rIns="0" bIns="0" rtlCol="0"/>
            <a:lstStyle/>
            <a:p>
              <a:endParaRPr/>
            </a:p>
          </p:txBody>
        </p:sp>
        <p:sp>
          <p:nvSpPr>
            <p:cNvPr id="37" name="object 37"/>
            <p:cNvSpPr/>
            <p:nvPr/>
          </p:nvSpPr>
          <p:spPr>
            <a:xfrm>
              <a:off x="8438388"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8659368" y="2606040"/>
              <a:ext cx="2203704" cy="1595628"/>
            </a:xfrm>
            <a:prstGeom prst="rect">
              <a:avLst/>
            </a:prstGeom>
            <a:blipFill>
              <a:blip r:embed="rId15" cstate="print"/>
              <a:stretch>
                <a:fillRect/>
              </a:stretch>
            </a:blipFill>
          </p:spPr>
          <p:txBody>
            <a:bodyPr wrap="square" lIns="0" tIns="0" rIns="0" bIns="0" rtlCol="0"/>
            <a:lstStyle/>
            <a:p>
              <a:endParaRPr/>
            </a:p>
          </p:txBody>
        </p:sp>
        <p:sp>
          <p:nvSpPr>
            <p:cNvPr id="39" name="object 39"/>
            <p:cNvSpPr/>
            <p:nvPr/>
          </p:nvSpPr>
          <p:spPr>
            <a:xfrm>
              <a:off x="8459724" y="2610612"/>
              <a:ext cx="2500883" cy="1501139"/>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8840216" y="2670810"/>
            <a:ext cx="1708150" cy="1282065"/>
          </a:xfrm>
          <a:prstGeom prst="rect">
            <a:avLst/>
          </a:prstGeom>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a:latin typeface="Carlito"/>
              <a:cs typeface="Carlito"/>
            </a:endParaRPr>
          </a:p>
        </p:txBody>
      </p:sp>
      <p:grpSp>
        <p:nvGrpSpPr>
          <p:cNvPr id="41" name="object 41"/>
          <p:cNvGrpSpPr/>
          <p:nvPr/>
        </p:nvGrpSpPr>
        <p:grpSpPr>
          <a:xfrm>
            <a:off x="8438388" y="713231"/>
            <a:ext cx="2580640" cy="1580515"/>
            <a:chOff x="8438388" y="713231"/>
            <a:chExt cx="2580640" cy="1580515"/>
          </a:xfrm>
        </p:grpSpPr>
        <p:sp>
          <p:nvSpPr>
            <p:cNvPr id="42" name="object 42"/>
            <p:cNvSpPr/>
            <p:nvPr/>
          </p:nvSpPr>
          <p:spPr>
            <a:xfrm>
              <a:off x="8438388" y="713231"/>
              <a:ext cx="2580131" cy="1580388"/>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8525256" y="1037843"/>
              <a:ext cx="2468879" cy="981455"/>
            </a:xfrm>
            <a:prstGeom prst="rect">
              <a:avLst/>
            </a:prstGeom>
            <a:blipFill>
              <a:blip r:embed="rId16" cstate="print"/>
              <a:stretch>
                <a:fillRect/>
              </a:stretch>
            </a:blipFill>
          </p:spPr>
          <p:txBody>
            <a:bodyPr wrap="square" lIns="0" tIns="0" rIns="0" bIns="0" rtlCol="0"/>
            <a:lstStyle/>
            <a:p>
              <a:endParaRPr/>
            </a:p>
          </p:txBody>
        </p:sp>
        <p:sp>
          <p:nvSpPr>
            <p:cNvPr id="44" name="object 44"/>
            <p:cNvSpPr/>
            <p:nvPr/>
          </p:nvSpPr>
          <p:spPr>
            <a:xfrm>
              <a:off x="8459724" y="734567"/>
              <a:ext cx="2500883" cy="1501139"/>
            </a:xfrm>
            <a:prstGeom prst="rect">
              <a:avLst/>
            </a:prstGeom>
            <a:blipFill>
              <a:blip r:embed="rId6" cstate="print"/>
              <a:stretch>
                <a:fillRect/>
              </a:stretch>
            </a:bli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
        <p:nvSpPr>
          <p:cNvPr id="49" name="TextBox 48">
            <a:extLst>
              <a:ext uri="{FF2B5EF4-FFF2-40B4-BE49-F238E27FC236}">
                <a16:creationId xmlns:a16="http://schemas.microsoft.com/office/drawing/2014/main" id="{52A489D2-97AE-81C3-C3AF-CC3F5F098811}"/>
              </a:ext>
            </a:extLst>
          </p:cNvPr>
          <p:cNvSpPr txBox="1"/>
          <p:nvPr/>
        </p:nvSpPr>
        <p:spPr>
          <a:xfrm>
            <a:off x="152400" y="5249627"/>
            <a:ext cx="4328005" cy="1200329"/>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Github</a:t>
            </a:r>
            <a:r>
              <a:rPr lang="en-IN" dirty="0">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 </a:t>
            </a:r>
          </a:p>
          <a:p>
            <a:pPr algn="just"/>
            <a:r>
              <a:rPr lang="en-IN" dirty="0">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https://github.com/Anshul82001/IBM-DATA-SCIENCE/blob/main/jupyter-labs-webscraping.ipynb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630</TotalTime>
  <Words>3476</Words>
  <Application>Microsoft Office PowerPoint</Application>
  <PresentationFormat>Widescreen</PresentationFormat>
  <Paragraphs>266</Paragraphs>
  <Slides>46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BankGothic Lt BT</vt:lpstr>
      <vt:lpstr>BankGothic Md BT</vt:lpstr>
      <vt:lpstr>Calibri</vt:lpstr>
      <vt:lpstr>Carlito</vt:lpstr>
      <vt:lpstr>Century Gothic</vt:lpstr>
      <vt:lpstr>Söhne</vt:lpstr>
      <vt:lpstr>Times New Roman</vt:lpstr>
      <vt:lpstr>Savon</vt:lpstr>
      <vt:lpstr>PowerPoint Presentation</vt:lpstr>
      <vt:lpstr>Outline </vt:lpstr>
      <vt:lpstr>Executive Summary</vt:lpstr>
      <vt:lpstr>Introduction</vt:lpstr>
      <vt:lpstr>Methodology </vt:lpstr>
      <vt:lpstr>PowerPoint Presentation</vt:lpstr>
      <vt:lpstr>Data Collection Overview</vt:lpstr>
      <vt:lpstr>Filter data to only  include Falcon 9  launches</vt:lpstr>
      <vt:lpstr>PowerPoint Presentation</vt:lpstr>
      <vt:lpstr>Data Wrangling</vt:lpstr>
      <vt:lpstr>EDA with Data Visualization</vt:lpstr>
      <vt:lpstr>EDA with SQL</vt:lpstr>
      <vt:lpstr>Build an interactive map with Folium</vt:lpstr>
      <vt:lpstr>Build a Dashboard with Plotly Dash</vt:lpstr>
      <vt:lpstr>Predictive analysis (Classification)</vt:lpstr>
      <vt:lpstr>Results </vt:lpstr>
      <vt:lpstr>PowerPoint Presentation</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Color-Coded Launch Markers </vt:lpstr>
      <vt:lpstr>Key Location Proximities </vt:lpstr>
      <vt:lpstr>Build a Dashboard with  Plotly Dash</vt:lpstr>
      <vt:lpstr>Successful Launches Across Launch Sites </vt:lpstr>
      <vt:lpstr>Payload Mass vs. Success vs. Booster  Version Category </vt:lpstr>
      <vt:lpstr>PowerPoint Presentation</vt:lpstr>
      <vt:lpstr>Classification Accuracy</vt:lpstr>
      <vt:lpstr>Confusion Matrix</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Anshul Ghanghoria</cp:lastModifiedBy>
  <cp:revision>6</cp:revision>
  <dcterms:created xsi:type="dcterms:W3CDTF">2021-08-26T16:53:12Z</dcterms:created>
  <dcterms:modified xsi:type="dcterms:W3CDTF">2023-08-17T15:28:37Z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