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7" r:id="rId21"/>
    <p:sldId id="278" r:id="rId22"/>
    <p:sldId id="279" r:id="rId23"/>
    <p:sldId id="281" r:id="rId24"/>
    <p:sldId id="280" r:id="rId25"/>
    <p:sldId id="283" r:id="rId26"/>
    <p:sldId id="285" r:id="rId27"/>
    <p:sldId id="286" r:id="rId28"/>
    <p:sldId id="287" r:id="rId29"/>
    <p:sldId id="288" r:id="rId30"/>
    <p:sldId id="275" r:id="rId31"/>
    <p:sldId id="27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74" d="100"/>
          <a:sy n="74" d="100"/>
        </p:scale>
        <p:origin x="58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753F393E-89AB-4D7B-B66F-5B7781E65655}" type="datetimeFigureOut">
              <a:rPr lang="en-US" smtClean="0"/>
              <a:t>7/31/2015</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CA5E5F64-2951-4D13-8180-0CF55ECAFE69}"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03203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3F393E-89AB-4D7B-B66F-5B7781E65655}" type="datetimeFigureOut">
              <a:rPr lang="en-US" smtClean="0"/>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E5F64-2951-4D13-8180-0CF55ECAFE69}" type="slidenum">
              <a:rPr lang="en-US" smtClean="0"/>
              <a:t>‹#›</a:t>
            </a:fld>
            <a:endParaRPr lang="en-US"/>
          </a:p>
        </p:txBody>
      </p:sp>
    </p:spTree>
    <p:extLst>
      <p:ext uri="{BB962C8B-B14F-4D97-AF65-F5344CB8AC3E}">
        <p14:creationId xmlns:p14="http://schemas.microsoft.com/office/powerpoint/2010/main" val="6869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753F393E-89AB-4D7B-B66F-5B7781E65655}" type="datetimeFigureOut">
              <a:rPr lang="en-US" smtClean="0"/>
              <a:t>7/31/2015</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CA5E5F64-2951-4D13-8180-0CF55ECAFE69}"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32618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3F393E-89AB-4D7B-B66F-5B7781E65655}" type="datetimeFigureOut">
              <a:rPr lang="en-US" smtClean="0"/>
              <a:t>7/31/2015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E5F64-2951-4D13-8180-0CF55ECAFE69}" type="slidenum">
              <a:rPr lang="en-US" smtClean="0"/>
              <a:t>‹#›</a:t>
            </a:fld>
            <a:endParaRPr lang="en-US"/>
          </a:p>
        </p:txBody>
      </p:sp>
    </p:spTree>
    <p:extLst>
      <p:ext uri="{BB962C8B-B14F-4D97-AF65-F5344CB8AC3E}">
        <p14:creationId xmlns:p14="http://schemas.microsoft.com/office/powerpoint/2010/main" val="202036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753F393E-89AB-4D7B-B66F-5B7781E65655}" type="datetimeFigureOut">
              <a:rPr lang="en-US" smtClean="0"/>
              <a:t>7/31/2015</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CA5E5F64-2951-4D13-8180-0CF55ECAFE69}"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497411"/>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3F393E-89AB-4D7B-B66F-5B7781E65655}" type="datetimeFigureOut">
              <a:rPr lang="en-US" smtClean="0"/>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E5F64-2951-4D13-8180-0CF55ECAFE69}" type="slidenum">
              <a:rPr lang="en-US" smtClean="0"/>
              <a:t>‹#›</a:t>
            </a:fld>
            <a:endParaRPr lang="en-US"/>
          </a:p>
        </p:txBody>
      </p:sp>
    </p:spTree>
    <p:extLst>
      <p:ext uri="{BB962C8B-B14F-4D97-AF65-F5344CB8AC3E}">
        <p14:creationId xmlns:p14="http://schemas.microsoft.com/office/powerpoint/2010/main" val="270230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3F393E-89AB-4D7B-B66F-5B7781E65655}" type="datetimeFigureOut">
              <a:rPr lang="en-US" smtClean="0"/>
              <a:t>7/31/2015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E5F64-2951-4D13-8180-0CF55ECAFE69}" type="slidenum">
              <a:rPr lang="en-US" smtClean="0"/>
              <a:t>‹#›</a:t>
            </a:fld>
            <a:endParaRPr lang="en-US"/>
          </a:p>
        </p:txBody>
      </p:sp>
    </p:spTree>
    <p:extLst>
      <p:ext uri="{BB962C8B-B14F-4D97-AF65-F5344CB8AC3E}">
        <p14:creationId xmlns:p14="http://schemas.microsoft.com/office/powerpoint/2010/main" val="3673585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3F393E-89AB-4D7B-B66F-5B7781E65655}" type="datetimeFigureOut">
              <a:rPr lang="en-US" smtClean="0"/>
              <a:t>7/31/2015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E5F64-2951-4D13-8180-0CF55ECAFE69}" type="slidenum">
              <a:rPr lang="en-US" smtClean="0"/>
              <a:t>‹#›</a:t>
            </a:fld>
            <a:endParaRPr lang="en-US"/>
          </a:p>
        </p:txBody>
      </p:sp>
    </p:spTree>
    <p:extLst>
      <p:ext uri="{BB962C8B-B14F-4D97-AF65-F5344CB8AC3E}">
        <p14:creationId xmlns:p14="http://schemas.microsoft.com/office/powerpoint/2010/main" val="32899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F393E-89AB-4D7B-B66F-5B7781E65655}" type="datetimeFigureOut">
              <a:rPr lang="en-US" smtClean="0"/>
              <a:t>7/31/2015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E5F64-2951-4D13-8180-0CF55ECAFE69}" type="slidenum">
              <a:rPr lang="en-US" smtClean="0"/>
              <a:t>‹#›</a:t>
            </a:fld>
            <a:endParaRPr lang="en-US"/>
          </a:p>
        </p:txBody>
      </p:sp>
    </p:spTree>
    <p:extLst>
      <p:ext uri="{BB962C8B-B14F-4D97-AF65-F5344CB8AC3E}">
        <p14:creationId xmlns:p14="http://schemas.microsoft.com/office/powerpoint/2010/main" val="120573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3F393E-89AB-4D7B-B66F-5B7781E65655}" type="datetimeFigureOut">
              <a:rPr lang="en-US" smtClean="0"/>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E5F64-2951-4D13-8180-0CF55ECAFE69}" type="slidenum">
              <a:rPr lang="en-US" smtClean="0"/>
              <a:t>‹#›</a:t>
            </a:fld>
            <a:endParaRPr lang="en-US"/>
          </a:p>
        </p:txBody>
      </p:sp>
    </p:spTree>
    <p:extLst>
      <p:ext uri="{BB962C8B-B14F-4D97-AF65-F5344CB8AC3E}">
        <p14:creationId xmlns:p14="http://schemas.microsoft.com/office/powerpoint/2010/main" val="2899905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3F393E-89AB-4D7B-B66F-5B7781E65655}" type="datetimeFigureOut">
              <a:rPr lang="en-US" smtClean="0"/>
              <a:t>7/31/2015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E5F64-2951-4D13-8180-0CF55ECAFE69}" type="slidenum">
              <a:rPr lang="en-US" smtClean="0"/>
              <a:t>‹#›</a:t>
            </a:fld>
            <a:endParaRPr lang="en-US"/>
          </a:p>
        </p:txBody>
      </p:sp>
    </p:spTree>
    <p:extLst>
      <p:ext uri="{BB962C8B-B14F-4D97-AF65-F5344CB8AC3E}">
        <p14:creationId xmlns:p14="http://schemas.microsoft.com/office/powerpoint/2010/main" val="332411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753F393E-89AB-4D7B-B66F-5B7781E65655}" type="datetimeFigureOut">
              <a:rPr lang="en-US" smtClean="0"/>
              <a:t>7/31/2015</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CA5E5F64-2951-4D13-8180-0CF55ECAFE69}"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641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a:t>
            </a:r>
            <a:br>
              <a:rPr lang="en-US" dirty="0" smtClean="0"/>
            </a:br>
            <a:r>
              <a:rPr lang="en-US" dirty="0"/>
              <a:t/>
            </a:r>
            <a:br>
              <a:rPr lang="en-US" dirty="0"/>
            </a:br>
            <a:endParaRPr lang="en-US" dirty="0"/>
          </a:p>
        </p:txBody>
      </p:sp>
      <p:sp>
        <p:nvSpPr>
          <p:cNvPr id="3" name="Subtitle 2"/>
          <p:cNvSpPr>
            <a:spLocks noGrp="1"/>
          </p:cNvSpPr>
          <p:nvPr>
            <p:ph type="subTitle" idx="1"/>
          </p:nvPr>
        </p:nvSpPr>
        <p:spPr>
          <a:xfrm>
            <a:off x="1088913" y="2345048"/>
            <a:ext cx="7034362" cy="706355"/>
          </a:xfrm>
        </p:spPr>
        <p:txBody>
          <a:bodyPr/>
          <a:lstStyle/>
          <a:p>
            <a:r>
              <a:rPr lang="en-US" dirty="0"/>
              <a:t> </a:t>
            </a:r>
            <a:r>
              <a:rPr lang="en-US" dirty="0" smtClean="0"/>
              <a:t> What it is, what it isn’t, and why you should care</a:t>
            </a:r>
            <a:endParaRPr lang="en-US" dirty="0"/>
          </a:p>
        </p:txBody>
      </p:sp>
      <p:sp>
        <p:nvSpPr>
          <p:cNvPr id="4" name="TextBox 3"/>
          <p:cNvSpPr txBox="1"/>
          <p:nvPr/>
        </p:nvSpPr>
        <p:spPr>
          <a:xfrm>
            <a:off x="4412911" y="5412258"/>
            <a:ext cx="2846230" cy="707886"/>
          </a:xfrm>
          <a:prstGeom prst="rect">
            <a:avLst/>
          </a:prstGeom>
          <a:noFill/>
        </p:spPr>
        <p:txBody>
          <a:bodyPr wrap="square" rtlCol="0">
            <a:spAutoFit/>
          </a:bodyPr>
          <a:lstStyle/>
          <a:p>
            <a:r>
              <a:rPr lang="en-US" sz="2000" b="1" i="1" dirty="0" smtClean="0"/>
              <a:t> Tushar Rakheja and Shibjash Dutt </a:t>
            </a:r>
            <a:endParaRPr lang="en-US" sz="2000" b="1" i="1" dirty="0"/>
          </a:p>
        </p:txBody>
      </p:sp>
    </p:spTree>
    <p:extLst>
      <p:ext uri="{BB962C8B-B14F-4D97-AF65-F5344CB8AC3E}">
        <p14:creationId xmlns:p14="http://schemas.microsoft.com/office/powerpoint/2010/main" val="1369424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for the reader:</a:t>
            </a:r>
            <a:endParaRPr lang="en-US" dirty="0"/>
          </a:p>
        </p:txBody>
      </p:sp>
      <p:sp>
        <p:nvSpPr>
          <p:cNvPr id="3" name="Content Placeholder 2"/>
          <p:cNvSpPr>
            <a:spLocks noGrp="1"/>
          </p:cNvSpPr>
          <p:nvPr>
            <p:ph idx="1"/>
          </p:nvPr>
        </p:nvSpPr>
        <p:spPr>
          <a:xfrm>
            <a:off x="5117206" y="559678"/>
            <a:ext cx="6248398" cy="5655156"/>
          </a:xfrm>
        </p:spPr>
        <p:txBody>
          <a:bodyPr>
            <a:noAutofit/>
          </a:bodyPr>
          <a:lstStyle/>
          <a:p>
            <a:r>
              <a:rPr lang="en-US" sz="1700" i="1" u="sng" dirty="0" smtClean="0">
                <a:latin typeface="Calibri" panose="020F0502020204030204" pitchFamily="34" charset="0"/>
              </a:rPr>
              <a:t>Prove</a:t>
            </a:r>
            <a:r>
              <a:rPr lang="en-US" sz="1700" i="1" dirty="0" smtClean="0">
                <a:latin typeface="Calibri" panose="020F0502020204030204" pitchFamily="34" charset="0"/>
              </a:rPr>
              <a:t> that there exists a strategy (algorithm) which can ensure that the Earth’s Mightiest Zeros are never defeated. Code this strategy up, in Tic-Tac-Tongue.</a:t>
            </a:r>
          </a:p>
          <a:p>
            <a:endParaRPr lang="en-US" sz="1700" i="1" dirty="0" smtClean="0">
              <a:latin typeface="Calibri" panose="020F0502020204030204" pitchFamily="34" charset="0"/>
            </a:endParaRPr>
          </a:p>
          <a:p>
            <a:r>
              <a:rPr lang="en-US" sz="1700" i="1" dirty="0" smtClean="0">
                <a:latin typeface="Calibri" panose="020F0502020204030204" pitchFamily="34" charset="0"/>
              </a:rPr>
              <a:t>How can we make our computer “improvise”? That is, actually, make changes to its strategy based on the situation of the game?</a:t>
            </a:r>
          </a:p>
          <a:p>
            <a:endParaRPr lang="en-US" sz="1700" i="1" dirty="0">
              <a:latin typeface="Calibri" panose="020F0502020204030204" pitchFamily="34" charset="0"/>
            </a:endParaRPr>
          </a:p>
          <a:p>
            <a:r>
              <a:rPr lang="en-US" sz="1700" i="1" dirty="0" smtClean="0">
                <a:latin typeface="Calibri" panose="020F0502020204030204" pitchFamily="34" charset="0"/>
              </a:rPr>
              <a:t>Model “Chess” the same way. </a:t>
            </a:r>
          </a:p>
          <a:p>
            <a:r>
              <a:rPr lang="en-US" sz="1700" i="1" dirty="0" smtClean="0">
                <a:latin typeface="Calibri" panose="020F0502020204030204" pitchFamily="34" charset="0"/>
              </a:rPr>
              <a:t>Kidding! Do think about it though. Instead of six basic instructions, how many instructions would you need to model a game of chess? If you really want to, we’ll seriously recommend trying to model chess, yes. It’s great fun. </a:t>
            </a:r>
          </a:p>
          <a:p>
            <a:endParaRPr lang="en-US" sz="1700" i="1" dirty="0">
              <a:latin typeface="Calibri" panose="020F0502020204030204" pitchFamily="34" charset="0"/>
            </a:endParaRPr>
          </a:p>
          <a:p>
            <a:r>
              <a:rPr lang="en-US" sz="1700" i="1" dirty="0" smtClean="0">
                <a:latin typeface="Calibri" panose="020F0502020204030204" pitchFamily="34" charset="0"/>
              </a:rPr>
              <a:t>So this. This, is a small part of Computer Science. All we looked at, was, a VERY simple programming language, and how we </a:t>
            </a:r>
            <a:r>
              <a:rPr lang="en-US" sz="1700" i="1" u="sng" dirty="0" smtClean="0">
                <a:latin typeface="Calibri" panose="020F0502020204030204" pitchFamily="34" charset="0"/>
              </a:rPr>
              <a:t>implement</a:t>
            </a:r>
            <a:r>
              <a:rPr lang="en-US" sz="1700" i="1" dirty="0" smtClean="0">
                <a:latin typeface="Calibri" panose="020F0502020204030204" pitchFamily="34" charset="0"/>
              </a:rPr>
              <a:t> an algorithm in a programming language according to its syntax, to solve a problem. Thanks to you, Earth is now safe.</a:t>
            </a:r>
          </a:p>
        </p:txBody>
      </p:sp>
    </p:spTree>
    <p:extLst>
      <p:ext uri="{BB962C8B-B14F-4D97-AF65-F5344CB8AC3E}">
        <p14:creationId xmlns:p14="http://schemas.microsoft.com/office/powerpoint/2010/main" val="319332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9678"/>
            <a:ext cx="4595906" cy="4952492"/>
          </a:xfrm>
        </p:spPr>
        <p:txBody>
          <a:bodyPr/>
          <a:lstStyle/>
          <a:p>
            <a:r>
              <a:rPr lang="en-US" dirty="0" smtClean="0"/>
              <a:t>Data and</a:t>
            </a:r>
            <a:br>
              <a:rPr lang="en-US" dirty="0" smtClean="0"/>
            </a:br>
            <a:r>
              <a:rPr lang="en-US" dirty="0"/>
              <a:t>d</a:t>
            </a:r>
            <a:r>
              <a:rPr lang="en-US" dirty="0" smtClean="0"/>
              <a:t>ata structures:</a:t>
            </a:r>
            <a:br>
              <a:rPr lang="en-US" dirty="0" smtClean="0"/>
            </a:b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i="1" dirty="0" smtClean="0">
                <a:latin typeface="Segoe UI Symbol" pitchFamily="34" charset="0"/>
                <a:ea typeface="Segoe UI Symbol" pitchFamily="34" charset="0"/>
              </a:rPr>
              <a:t>Programming can essentially be seen as the digesting and processing of “data”.</a:t>
            </a:r>
          </a:p>
          <a:p>
            <a:endParaRPr lang="en-US" i="1" dirty="0" smtClean="0">
              <a:latin typeface="Segoe UI Symbol" pitchFamily="34" charset="0"/>
              <a:ea typeface="Segoe UI Symbol" pitchFamily="34" charset="0"/>
            </a:endParaRPr>
          </a:p>
          <a:p>
            <a:r>
              <a:rPr lang="en-US" i="1" dirty="0" smtClean="0">
                <a:latin typeface="Segoe UI Symbol" pitchFamily="34" charset="0"/>
                <a:ea typeface="Segoe UI Symbol" pitchFamily="34" charset="0"/>
              </a:rPr>
              <a:t>In a nutshell, a data structure is the layout of how a program stores data in memory. </a:t>
            </a:r>
            <a:endParaRPr lang="en-US" i="1" dirty="0">
              <a:latin typeface="Segoe UI Symbol" pitchFamily="34" charset="0"/>
              <a:ea typeface="Segoe UI Symbol" pitchFamily="34" charset="0"/>
            </a:endParaRPr>
          </a:p>
          <a:p>
            <a:endParaRPr lang="en-US" i="1" dirty="0" smtClean="0">
              <a:latin typeface="Segoe UI Symbol" pitchFamily="34" charset="0"/>
              <a:ea typeface="Segoe UI Symbol" pitchFamily="34" charset="0"/>
            </a:endParaRPr>
          </a:p>
          <a:p>
            <a:r>
              <a:rPr lang="en-US" i="1" dirty="0" smtClean="0">
                <a:latin typeface="Segoe UI Symbol" pitchFamily="34" charset="0"/>
                <a:ea typeface="Segoe UI Symbol" pitchFamily="34" charset="0"/>
              </a:rPr>
              <a:t> How programs “visualize” or represent data internally strongly affects how well they work, and how easy they are to maintain.</a:t>
            </a:r>
          </a:p>
          <a:p>
            <a:endParaRPr lang="en-US" i="1" dirty="0">
              <a:latin typeface="Segoe UI Symbol" pitchFamily="34" charset="0"/>
              <a:ea typeface="Segoe UI Symbol" pitchFamily="34" charset="0"/>
            </a:endParaRPr>
          </a:p>
          <a:p>
            <a:r>
              <a:rPr lang="en-US" i="1" dirty="0" smtClean="0">
                <a:latin typeface="Segoe UI Symbol" pitchFamily="34" charset="0"/>
                <a:ea typeface="Segoe UI Symbol" pitchFamily="34" charset="0"/>
              </a:rPr>
              <a:t>The choice of data structure can often reduce a difficult problem to an easy one.</a:t>
            </a:r>
          </a:p>
          <a:p>
            <a:endParaRPr lang="en-US" i="1" dirty="0">
              <a:latin typeface="Segoe UI Symbol" pitchFamily="34" charset="0"/>
              <a:ea typeface="Segoe UI Symbol" pitchFamily="34" charset="0"/>
            </a:endParaRPr>
          </a:p>
          <a:p>
            <a:r>
              <a:rPr lang="en-US" i="1" dirty="0" smtClean="0">
                <a:latin typeface="Segoe UI Symbol" pitchFamily="34" charset="0"/>
                <a:ea typeface="Segoe UI Symbol" pitchFamily="34" charset="0"/>
              </a:rPr>
              <a:t>Now, onto an example!</a:t>
            </a:r>
          </a:p>
          <a:p>
            <a:pPr marL="0" indent="0">
              <a:buNone/>
            </a:pPr>
            <a:endParaRPr lang="en-US" i="1" dirty="0">
              <a:latin typeface="Segoe UI Symbol" pitchFamily="34" charset="0"/>
              <a:ea typeface="Segoe UI Symbol" pitchFamily="34" charset="0"/>
            </a:endParaRPr>
          </a:p>
        </p:txBody>
      </p:sp>
    </p:spTree>
    <p:extLst>
      <p:ext uri="{BB962C8B-B14F-4D97-AF65-F5344CB8AC3E}">
        <p14:creationId xmlns:p14="http://schemas.microsoft.com/office/powerpoint/2010/main" val="106204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Friends and</a:t>
            </a:r>
            <a:br>
              <a:rPr lang="en-US" sz="4800" dirty="0" smtClean="0"/>
            </a:br>
            <a:r>
              <a:rPr lang="en-US" sz="4800" dirty="0" smtClean="0"/>
              <a:t>friends thereof:</a:t>
            </a:r>
            <a:endParaRPr lang="en-US" sz="4800" dirty="0"/>
          </a:p>
        </p:txBody>
      </p:sp>
      <p:sp>
        <p:nvSpPr>
          <p:cNvPr id="3" name="Content Placeholder 2"/>
          <p:cNvSpPr>
            <a:spLocks noGrp="1"/>
          </p:cNvSpPr>
          <p:nvPr>
            <p:ph idx="1"/>
          </p:nvPr>
        </p:nvSpPr>
        <p:spPr/>
        <p:txBody>
          <a:bodyPr/>
          <a:lstStyle/>
          <a:p>
            <a:r>
              <a:rPr lang="en-US" i="1" dirty="0" smtClean="0">
                <a:latin typeface="Segoe UI Symbol" pitchFamily="34" charset="0"/>
                <a:ea typeface="Segoe UI Symbol" pitchFamily="34" charset="0"/>
              </a:rPr>
              <a:t>You’ve been hired as a programmer for the upcoming social networking website, </a:t>
            </a:r>
            <a:r>
              <a:rPr lang="en-US" b="1" i="1" u="sng" dirty="0" smtClean="0">
                <a:latin typeface="Segoe UI Symbol" pitchFamily="34" charset="0"/>
                <a:ea typeface="Segoe UI Symbol" pitchFamily="34" charset="0"/>
              </a:rPr>
              <a:t>FakeBook</a:t>
            </a:r>
            <a:r>
              <a:rPr lang="en-US" i="1" dirty="0" smtClean="0">
                <a:latin typeface="Segoe UI Symbol" pitchFamily="34" charset="0"/>
                <a:ea typeface="Segoe UI Symbol" pitchFamily="34" charset="0"/>
              </a:rPr>
              <a:t>.</a:t>
            </a:r>
            <a:endParaRPr lang="en-US" i="1" u="sng" dirty="0" smtClean="0">
              <a:latin typeface="Segoe UI Symbol" pitchFamily="34" charset="0"/>
              <a:ea typeface="Segoe UI Symbol" pitchFamily="34" charset="0"/>
            </a:endParaRPr>
          </a:p>
          <a:p>
            <a:endParaRPr lang="en-US" i="1" u="sng" dirty="0">
              <a:latin typeface="Segoe UI Symbol" pitchFamily="34" charset="0"/>
              <a:ea typeface="Segoe UI Symbol" pitchFamily="34" charset="0"/>
            </a:endParaRPr>
          </a:p>
          <a:p>
            <a:r>
              <a:rPr lang="en-US" i="1" dirty="0" smtClean="0">
                <a:latin typeface="Segoe UI Symbol" pitchFamily="34" charset="0"/>
                <a:ea typeface="Segoe UI Symbol" pitchFamily="34" charset="0"/>
              </a:rPr>
              <a:t>Your boss wants you to write an algorithm which recommends </a:t>
            </a:r>
            <a:r>
              <a:rPr lang="en-US" b="1" i="1" dirty="0" smtClean="0">
                <a:latin typeface="Segoe UI Symbol" pitchFamily="34" charset="0"/>
                <a:ea typeface="Segoe UI Symbol" pitchFamily="34" charset="0"/>
              </a:rPr>
              <a:t>potential “friends” </a:t>
            </a:r>
            <a:r>
              <a:rPr lang="en-US" i="1" dirty="0" smtClean="0">
                <a:latin typeface="Segoe UI Symbol" pitchFamily="34" charset="0"/>
                <a:ea typeface="Segoe UI Symbol" pitchFamily="34" charset="0"/>
              </a:rPr>
              <a:t>to people on the network.</a:t>
            </a:r>
          </a:p>
          <a:p>
            <a:endParaRPr lang="en-US" i="1" dirty="0">
              <a:latin typeface="Segoe UI Symbol" pitchFamily="34" charset="0"/>
              <a:ea typeface="Segoe UI Symbol" pitchFamily="34" charset="0"/>
            </a:endParaRPr>
          </a:p>
          <a:p>
            <a:r>
              <a:rPr lang="en-US" i="1" dirty="0" smtClean="0">
                <a:latin typeface="Segoe UI Symbol" pitchFamily="34" charset="0"/>
                <a:ea typeface="Segoe UI Symbol" pitchFamily="34" charset="0"/>
              </a:rPr>
              <a:t>The </a:t>
            </a:r>
            <a:r>
              <a:rPr lang="en-US" b="1" i="1" dirty="0" smtClean="0">
                <a:latin typeface="Segoe UI Symbol" pitchFamily="34" charset="0"/>
                <a:ea typeface="Segoe UI Symbol" pitchFamily="34" charset="0"/>
              </a:rPr>
              <a:t>potential friends </a:t>
            </a:r>
            <a:r>
              <a:rPr lang="en-US" i="1" dirty="0" smtClean="0">
                <a:latin typeface="Segoe UI Symbol" pitchFamily="34" charset="0"/>
                <a:ea typeface="Segoe UI Symbol" pitchFamily="34" charset="0"/>
              </a:rPr>
              <a:t>for a person are the people who are the </a:t>
            </a:r>
            <a:r>
              <a:rPr lang="en-US" b="1" i="1" dirty="0" smtClean="0">
                <a:latin typeface="Segoe UI Symbol" pitchFamily="34" charset="0"/>
                <a:ea typeface="Segoe UI Symbol" pitchFamily="34" charset="0"/>
              </a:rPr>
              <a:t>friends of his friends</a:t>
            </a:r>
            <a:r>
              <a:rPr lang="en-US" i="1" dirty="0" smtClean="0">
                <a:latin typeface="Segoe UI Symbol" pitchFamily="34" charset="0"/>
                <a:ea typeface="Segoe UI Symbol" pitchFamily="34" charset="0"/>
              </a:rPr>
              <a:t>.</a:t>
            </a:r>
          </a:p>
          <a:p>
            <a:endParaRPr lang="en-US" i="1" dirty="0">
              <a:latin typeface="Segoe UI Symbol" pitchFamily="34" charset="0"/>
              <a:ea typeface="Segoe UI Symbol" pitchFamily="34" charset="0"/>
            </a:endParaRPr>
          </a:p>
          <a:p>
            <a:r>
              <a:rPr lang="en-US" i="1" dirty="0" smtClean="0">
                <a:latin typeface="Segoe UI Symbol" pitchFamily="34" charset="0"/>
                <a:ea typeface="Segoe UI Symbol" pitchFamily="34" charset="0"/>
              </a:rPr>
              <a:t>You have been </a:t>
            </a:r>
            <a:r>
              <a:rPr lang="en-US" b="1" i="1" u="sng" dirty="0" smtClean="0">
                <a:latin typeface="Segoe UI Symbol" pitchFamily="34" charset="0"/>
                <a:ea typeface="Segoe UI Symbol" pitchFamily="34" charset="0"/>
              </a:rPr>
              <a:t>given</a:t>
            </a:r>
            <a:r>
              <a:rPr lang="en-US" i="1" dirty="0" smtClean="0">
                <a:latin typeface="Segoe UI Symbol" pitchFamily="34" charset="0"/>
                <a:ea typeface="Segoe UI Symbol" pitchFamily="34" charset="0"/>
              </a:rPr>
              <a:t> the following </a:t>
            </a:r>
            <a:r>
              <a:rPr lang="en-US" b="1" i="1" u="sng" dirty="0" smtClean="0">
                <a:latin typeface="Segoe UI Symbol" pitchFamily="34" charset="0"/>
                <a:ea typeface="Segoe UI Symbol" pitchFamily="34" charset="0"/>
              </a:rPr>
              <a:t>data</a:t>
            </a:r>
            <a:endParaRPr lang="en-US" i="1" u="sng" dirty="0" smtClean="0">
              <a:latin typeface="Segoe UI Symbol" pitchFamily="34" charset="0"/>
              <a:ea typeface="Segoe UI Symbol" pitchFamily="34" charset="0"/>
            </a:endParaRPr>
          </a:p>
        </p:txBody>
      </p:sp>
    </p:spTree>
    <p:extLst>
      <p:ext uri="{BB962C8B-B14F-4D97-AF65-F5344CB8AC3E}">
        <p14:creationId xmlns:p14="http://schemas.microsoft.com/office/powerpoint/2010/main" val="2643071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64812626"/>
              </p:ext>
            </p:extLst>
          </p:nvPr>
        </p:nvGraphicFramePr>
        <p:xfrm>
          <a:off x="2032000" y="719666"/>
          <a:ext cx="8127999" cy="2763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smtClean="0"/>
                        <a:t>Person’s Name</a:t>
                      </a:r>
                      <a:endParaRPr lang="en-US" dirty="0"/>
                    </a:p>
                  </a:txBody>
                  <a:tcPr/>
                </a:tc>
                <a:tc>
                  <a:txBody>
                    <a:bodyPr/>
                    <a:lstStyle/>
                    <a:p>
                      <a:r>
                        <a:rPr lang="en-US" dirty="0" smtClean="0"/>
                        <a:t>No. of Friends</a:t>
                      </a:r>
                      <a:endParaRPr lang="en-US" dirty="0"/>
                    </a:p>
                  </a:txBody>
                  <a:tcPr/>
                </a:tc>
                <a:tc>
                  <a:txBody>
                    <a:bodyPr/>
                    <a:lstStyle/>
                    <a:p>
                      <a:r>
                        <a:rPr lang="en-US" dirty="0" smtClean="0"/>
                        <a:t>List</a:t>
                      </a:r>
                      <a:r>
                        <a:rPr lang="en-US" baseline="0" dirty="0" smtClean="0"/>
                        <a:t> of Friends</a:t>
                      </a:r>
                      <a:endParaRPr lang="en-US" dirty="0"/>
                    </a:p>
                  </a:txBody>
                  <a:tcPr/>
                </a:tc>
              </a:tr>
              <a:tr h="370840">
                <a:tc>
                  <a:txBody>
                    <a:bodyPr/>
                    <a:lstStyle/>
                    <a:p>
                      <a:r>
                        <a:rPr lang="en-US" dirty="0" smtClean="0"/>
                        <a:t>                 Alice</a:t>
                      </a:r>
                      <a:endParaRPr lang="en-US" dirty="0"/>
                    </a:p>
                  </a:txBody>
                  <a:tcPr/>
                </a:tc>
                <a:tc>
                  <a:txBody>
                    <a:bodyPr/>
                    <a:lstStyle/>
                    <a:p>
                      <a:r>
                        <a:rPr lang="en-US" dirty="0" smtClean="0"/>
                        <a:t>               3</a:t>
                      </a:r>
                      <a:endParaRPr lang="en-US" dirty="0"/>
                    </a:p>
                  </a:txBody>
                  <a:tcPr/>
                </a:tc>
                <a:tc>
                  <a:txBody>
                    <a:bodyPr/>
                    <a:lstStyle/>
                    <a:p>
                      <a:r>
                        <a:rPr lang="en-US" dirty="0" smtClean="0"/>
                        <a:t>Bob, Charlie, Javier</a:t>
                      </a:r>
                      <a:endParaRPr lang="en-US" dirty="0"/>
                    </a:p>
                  </a:txBody>
                  <a:tcPr/>
                </a:tc>
              </a:tr>
              <a:tr h="370840">
                <a:tc>
                  <a:txBody>
                    <a:bodyPr/>
                    <a:lstStyle/>
                    <a:p>
                      <a:r>
                        <a:rPr lang="en-US" dirty="0" smtClean="0"/>
                        <a:t>                 Bob</a:t>
                      </a:r>
                      <a:endParaRPr lang="en-US" dirty="0"/>
                    </a:p>
                  </a:txBody>
                  <a:tcPr/>
                </a:tc>
                <a:tc>
                  <a:txBody>
                    <a:bodyPr/>
                    <a:lstStyle/>
                    <a:p>
                      <a:r>
                        <a:rPr lang="en-US" dirty="0" smtClean="0"/>
                        <a:t>               5</a:t>
                      </a:r>
                      <a:endParaRPr lang="en-US" dirty="0"/>
                    </a:p>
                  </a:txBody>
                  <a:tcPr/>
                </a:tc>
                <a:tc>
                  <a:txBody>
                    <a:bodyPr/>
                    <a:lstStyle/>
                    <a:p>
                      <a:r>
                        <a:rPr lang="en-US" dirty="0" smtClean="0"/>
                        <a:t>Alice, Jane, Douglas,</a:t>
                      </a:r>
                      <a:r>
                        <a:rPr lang="en-US" baseline="0" dirty="0" smtClean="0"/>
                        <a:t> Charlie, Zoe</a:t>
                      </a:r>
                      <a:endParaRPr lang="en-US" dirty="0"/>
                    </a:p>
                  </a:txBody>
                  <a:tcPr/>
                </a:tc>
              </a:tr>
              <a:tr h="370840">
                <a:tc>
                  <a:txBody>
                    <a:bodyPr/>
                    <a:lstStyle/>
                    <a:p>
                      <a:pPr algn="just"/>
                      <a:r>
                        <a:rPr lang="en-US" dirty="0" smtClean="0"/>
                        <a:t>                 Charlie</a:t>
                      </a:r>
                      <a:endParaRPr lang="en-US" dirty="0"/>
                    </a:p>
                  </a:txBody>
                  <a:tcPr/>
                </a:tc>
                <a:tc>
                  <a:txBody>
                    <a:bodyPr/>
                    <a:lstStyle/>
                    <a:p>
                      <a:r>
                        <a:rPr lang="en-US" dirty="0" smtClean="0"/>
                        <a:t>               5</a:t>
                      </a:r>
                      <a:endParaRPr lang="en-US" dirty="0"/>
                    </a:p>
                  </a:txBody>
                  <a:tcPr/>
                </a:tc>
                <a:tc>
                  <a:txBody>
                    <a:bodyPr/>
                    <a:lstStyle/>
                    <a:p>
                      <a:r>
                        <a:rPr lang="en-US" dirty="0" smtClean="0"/>
                        <a:t>Alice, Pepe, Zoe, Javier, Bob </a:t>
                      </a:r>
                      <a:endParaRPr lang="en-US" dirty="0"/>
                    </a:p>
                  </a:txBody>
                  <a:tcPr/>
                </a:tc>
              </a:tr>
              <a:tr h="370840">
                <a:tc>
                  <a:txBody>
                    <a:bodyPr/>
                    <a:lstStyle/>
                    <a:p>
                      <a:pPr algn="just"/>
                      <a:r>
                        <a:rPr lang="en-US" dirty="0" smtClean="0"/>
                        <a:t>                 Douglas</a:t>
                      </a:r>
                      <a:endParaRPr lang="en-US" dirty="0"/>
                    </a:p>
                  </a:txBody>
                  <a:tcPr/>
                </a:tc>
                <a:tc>
                  <a:txBody>
                    <a:bodyPr/>
                    <a:lstStyle/>
                    <a:p>
                      <a:r>
                        <a:rPr lang="en-US" dirty="0" smtClean="0"/>
                        <a:t>               3</a:t>
                      </a:r>
                      <a:endParaRPr lang="en-US" dirty="0"/>
                    </a:p>
                  </a:txBody>
                  <a:tcPr/>
                </a:tc>
                <a:tc>
                  <a:txBody>
                    <a:bodyPr/>
                    <a:lstStyle/>
                    <a:p>
                      <a:r>
                        <a:rPr lang="en-US" dirty="0" smtClean="0"/>
                        <a:t>Jane,</a:t>
                      </a:r>
                      <a:r>
                        <a:rPr lang="en-US" baseline="0" dirty="0" smtClean="0"/>
                        <a:t> </a:t>
                      </a:r>
                      <a:r>
                        <a:rPr lang="en-US" baseline="0" dirty="0" err="1" smtClean="0"/>
                        <a:t>Ryu</a:t>
                      </a:r>
                      <a:r>
                        <a:rPr lang="en-US" baseline="0" dirty="0" smtClean="0"/>
                        <a:t>, Bob</a:t>
                      </a:r>
                      <a:endParaRPr lang="en-US" dirty="0"/>
                    </a:p>
                  </a:txBody>
                  <a:tcPr/>
                </a:tc>
              </a:tr>
              <a:tr h="370840">
                <a:tc>
                  <a:txBody>
                    <a:bodyPr/>
                    <a:lstStyle/>
                    <a:p>
                      <a:pPr algn="just"/>
                      <a:r>
                        <a:rPr lang="en-US" dirty="0" smtClean="0"/>
                        <a:t>                 Javier</a:t>
                      </a:r>
                      <a:endParaRPr lang="en-US" dirty="0"/>
                    </a:p>
                  </a:txBody>
                  <a:tcPr/>
                </a:tc>
                <a:tc>
                  <a:txBody>
                    <a:bodyPr/>
                    <a:lstStyle/>
                    <a:p>
                      <a:r>
                        <a:rPr lang="en-US" dirty="0" smtClean="0"/>
                        <a:t>               6</a:t>
                      </a:r>
                      <a:endParaRPr lang="en-US" dirty="0"/>
                    </a:p>
                  </a:txBody>
                  <a:tcPr/>
                </a:tc>
                <a:tc>
                  <a:txBody>
                    <a:bodyPr/>
                    <a:lstStyle/>
                    <a:p>
                      <a:r>
                        <a:rPr lang="en-US" dirty="0" smtClean="0"/>
                        <a:t>Alice, Charlie,  Danny, Leo</a:t>
                      </a:r>
                      <a:endParaRPr lang="en-US" dirty="0"/>
                    </a:p>
                  </a:txBody>
                  <a:tcPr/>
                </a:tc>
              </a:tr>
            </a:tbl>
          </a:graphicData>
        </a:graphic>
      </p:graphicFrame>
      <p:sp>
        <p:nvSpPr>
          <p:cNvPr id="5" name="TextBox 4"/>
          <p:cNvSpPr txBox="1"/>
          <p:nvPr/>
        </p:nvSpPr>
        <p:spPr>
          <a:xfrm>
            <a:off x="2965938" y="4114800"/>
            <a:ext cx="6553200" cy="830997"/>
          </a:xfrm>
          <a:prstGeom prst="rect">
            <a:avLst/>
          </a:prstGeom>
          <a:noFill/>
        </p:spPr>
        <p:txBody>
          <a:bodyPr wrap="square" rtlCol="0">
            <a:spAutoFit/>
          </a:bodyPr>
          <a:lstStyle/>
          <a:p>
            <a:r>
              <a:rPr lang="en-US" sz="2400" b="1" dirty="0" smtClean="0">
                <a:latin typeface="Segoe UI Symbol" pitchFamily="34" charset="0"/>
                <a:ea typeface="Segoe UI Symbol" pitchFamily="34" charset="0"/>
              </a:rPr>
              <a:t>How many potential friends (friends of friends) does Alice have? What about Bob and Charlie?</a:t>
            </a:r>
            <a:endParaRPr lang="en-US" sz="2400" b="1" dirty="0">
              <a:latin typeface="Segoe UI Symbol" pitchFamily="34" charset="0"/>
              <a:ea typeface="Segoe UI Symbol" pitchFamily="34" charset="0"/>
            </a:endParaRPr>
          </a:p>
        </p:txBody>
      </p:sp>
    </p:spTree>
    <p:extLst>
      <p:ext uri="{BB962C8B-B14F-4D97-AF65-F5344CB8AC3E}">
        <p14:creationId xmlns:p14="http://schemas.microsoft.com/office/powerpoint/2010/main" val="4214790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 and Edges:</a:t>
            </a:r>
            <a:endParaRPr lang="en-US" dirty="0"/>
          </a:p>
        </p:txBody>
      </p:sp>
      <p:sp>
        <p:nvSpPr>
          <p:cNvPr id="3" name="Content Placeholder 2"/>
          <p:cNvSpPr>
            <a:spLocks noGrp="1"/>
          </p:cNvSpPr>
          <p:nvPr>
            <p:ph idx="1"/>
          </p:nvPr>
        </p:nvSpPr>
        <p:spPr>
          <a:xfrm>
            <a:off x="5207357" y="1625133"/>
            <a:ext cx="6248398" cy="3397627"/>
          </a:xfrm>
        </p:spPr>
        <p:txBody>
          <a:bodyPr/>
          <a:lstStyle/>
          <a:p>
            <a:r>
              <a:rPr lang="en-US" b="1" i="1" dirty="0" smtClean="0"/>
              <a:t>KEY IDEA : Think in terms of </a:t>
            </a:r>
            <a:r>
              <a:rPr lang="en-US" b="1" i="1" u="sng" dirty="0" smtClean="0"/>
              <a:t>connections </a:t>
            </a:r>
            <a:r>
              <a:rPr lang="en-US" b="1" i="1" dirty="0" smtClean="0"/>
              <a:t>between people, instead of a flat “table” structure. </a:t>
            </a:r>
          </a:p>
          <a:p>
            <a:endParaRPr lang="en-US" b="1" i="1" dirty="0"/>
          </a:p>
          <a:p>
            <a:endParaRPr lang="en-US" b="1" i="1" dirty="0" smtClean="0"/>
          </a:p>
          <a:p>
            <a:r>
              <a:rPr lang="en-US" b="1" i="1" dirty="0" smtClean="0"/>
              <a:t>TRANSFORM : Our “tabular” data-structure into a  “mesh”-like data-structure!</a:t>
            </a:r>
          </a:p>
        </p:txBody>
      </p:sp>
    </p:spTree>
    <p:extLst>
      <p:ext uri="{BB962C8B-B14F-4D97-AF65-F5344CB8AC3E}">
        <p14:creationId xmlns:p14="http://schemas.microsoft.com/office/powerpoint/2010/main" val="3125525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67908" y="621323"/>
            <a:ext cx="1840523" cy="369332"/>
          </a:xfrm>
          <a:prstGeom prst="rect">
            <a:avLst/>
          </a:prstGeom>
          <a:noFill/>
        </p:spPr>
        <p:txBody>
          <a:bodyPr wrap="square" rtlCol="0">
            <a:spAutoFit/>
          </a:bodyPr>
          <a:lstStyle/>
          <a:p>
            <a:r>
              <a:rPr lang="en-US" dirty="0" smtClean="0"/>
              <a:t>Alice</a:t>
            </a:r>
            <a:endParaRPr lang="en-US" dirty="0"/>
          </a:p>
        </p:txBody>
      </p:sp>
      <p:sp>
        <p:nvSpPr>
          <p:cNvPr id="6" name="TextBox 5"/>
          <p:cNvSpPr txBox="1"/>
          <p:nvPr/>
        </p:nvSpPr>
        <p:spPr>
          <a:xfrm>
            <a:off x="2309446" y="1266092"/>
            <a:ext cx="996462" cy="369332"/>
          </a:xfrm>
          <a:prstGeom prst="rect">
            <a:avLst/>
          </a:prstGeom>
          <a:noFill/>
        </p:spPr>
        <p:txBody>
          <a:bodyPr wrap="square" rtlCol="0">
            <a:spAutoFit/>
          </a:bodyPr>
          <a:lstStyle/>
          <a:p>
            <a:r>
              <a:rPr lang="en-US" dirty="0" smtClean="0"/>
              <a:t>Bob</a:t>
            </a:r>
            <a:endParaRPr lang="en-US" dirty="0"/>
          </a:p>
        </p:txBody>
      </p:sp>
      <p:sp>
        <p:nvSpPr>
          <p:cNvPr id="7" name="TextBox 6"/>
          <p:cNvSpPr txBox="1"/>
          <p:nvPr/>
        </p:nvSpPr>
        <p:spPr>
          <a:xfrm>
            <a:off x="4337538" y="1547446"/>
            <a:ext cx="1254370" cy="369332"/>
          </a:xfrm>
          <a:prstGeom prst="rect">
            <a:avLst/>
          </a:prstGeom>
          <a:noFill/>
        </p:spPr>
        <p:txBody>
          <a:bodyPr wrap="square" rtlCol="0">
            <a:spAutoFit/>
          </a:bodyPr>
          <a:lstStyle/>
          <a:p>
            <a:r>
              <a:rPr lang="en-US" dirty="0" smtClean="0"/>
              <a:t>Charlie</a:t>
            </a:r>
            <a:endParaRPr lang="en-US" dirty="0"/>
          </a:p>
        </p:txBody>
      </p:sp>
      <p:sp>
        <p:nvSpPr>
          <p:cNvPr id="8" name="TextBox 7"/>
          <p:cNvSpPr txBox="1"/>
          <p:nvPr/>
        </p:nvSpPr>
        <p:spPr>
          <a:xfrm>
            <a:off x="6060831" y="1172308"/>
            <a:ext cx="1453661" cy="375138"/>
          </a:xfrm>
          <a:prstGeom prst="rect">
            <a:avLst/>
          </a:prstGeom>
          <a:noFill/>
        </p:spPr>
        <p:txBody>
          <a:bodyPr wrap="square" rtlCol="0">
            <a:spAutoFit/>
          </a:bodyPr>
          <a:lstStyle/>
          <a:p>
            <a:r>
              <a:rPr lang="en-US" dirty="0" smtClean="0"/>
              <a:t>Javier</a:t>
            </a:r>
            <a:endParaRPr lang="en-US" dirty="0"/>
          </a:p>
        </p:txBody>
      </p:sp>
      <p:sp>
        <p:nvSpPr>
          <p:cNvPr id="20" name="TextBox 19"/>
          <p:cNvSpPr txBox="1"/>
          <p:nvPr/>
        </p:nvSpPr>
        <p:spPr>
          <a:xfrm>
            <a:off x="1430215" y="2157046"/>
            <a:ext cx="1148862" cy="369332"/>
          </a:xfrm>
          <a:prstGeom prst="rect">
            <a:avLst/>
          </a:prstGeom>
          <a:noFill/>
        </p:spPr>
        <p:txBody>
          <a:bodyPr wrap="square" rtlCol="0">
            <a:spAutoFit/>
          </a:bodyPr>
          <a:lstStyle/>
          <a:p>
            <a:r>
              <a:rPr lang="en-US" dirty="0" smtClean="0"/>
              <a:t>Jane</a:t>
            </a:r>
            <a:endParaRPr lang="en-US" dirty="0"/>
          </a:p>
        </p:txBody>
      </p:sp>
      <p:sp>
        <p:nvSpPr>
          <p:cNvPr id="21" name="TextBox 20"/>
          <p:cNvSpPr txBox="1"/>
          <p:nvPr/>
        </p:nvSpPr>
        <p:spPr>
          <a:xfrm>
            <a:off x="2807677" y="2341712"/>
            <a:ext cx="1389185" cy="369332"/>
          </a:xfrm>
          <a:prstGeom prst="rect">
            <a:avLst/>
          </a:prstGeom>
          <a:noFill/>
        </p:spPr>
        <p:txBody>
          <a:bodyPr wrap="square" rtlCol="0">
            <a:spAutoFit/>
          </a:bodyPr>
          <a:lstStyle/>
          <a:p>
            <a:r>
              <a:rPr lang="en-US" dirty="0" smtClean="0"/>
              <a:t>Douglas</a:t>
            </a:r>
            <a:endParaRPr lang="en-US" dirty="0"/>
          </a:p>
        </p:txBody>
      </p:sp>
      <p:sp>
        <p:nvSpPr>
          <p:cNvPr id="28" name="TextBox 27"/>
          <p:cNvSpPr txBox="1"/>
          <p:nvPr/>
        </p:nvSpPr>
        <p:spPr>
          <a:xfrm>
            <a:off x="4618892" y="2341712"/>
            <a:ext cx="1441939" cy="369332"/>
          </a:xfrm>
          <a:prstGeom prst="rect">
            <a:avLst/>
          </a:prstGeom>
          <a:noFill/>
        </p:spPr>
        <p:txBody>
          <a:bodyPr wrap="square" rtlCol="0">
            <a:spAutoFit/>
          </a:bodyPr>
          <a:lstStyle/>
          <a:p>
            <a:r>
              <a:rPr lang="en-US" dirty="0" smtClean="0"/>
              <a:t>Pepe</a:t>
            </a:r>
            <a:endParaRPr lang="en-US" dirty="0"/>
          </a:p>
        </p:txBody>
      </p:sp>
      <p:sp>
        <p:nvSpPr>
          <p:cNvPr id="29" name="TextBox 28"/>
          <p:cNvSpPr txBox="1"/>
          <p:nvPr/>
        </p:nvSpPr>
        <p:spPr>
          <a:xfrm>
            <a:off x="3751385" y="2063262"/>
            <a:ext cx="867507" cy="369332"/>
          </a:xfrm>
          <a:prstGeom prst="rect">
            <a:avLst/>
          </a:prstGeom>
          <a:noFill/>
        </p:spPr>
        <p:txBody>
          <a:bodyPr wrap="square" rtlCol="0">
            <a:spAutoFit/>
          </a:bodyPr>
          <a:lstStyle/>
          <a:p>
            <a:r>
              <a:rPr lang="en-US" dirty="0" smtClean="0"/>
              <a:t>Zoe</a:t>
            </a:r>
            <a:endParaRPr lang="en-US" dirty="0"/>
          </a:p>
        </p:txBody>
      </p:sp>
      <p:sp>
        <p:nvSpPr>
          <p:cNvPr id="35" name="TextBox 34"/>
          <p:cNvSpPr txBox="1"/>
          <p:nvPr/>
        </p:nvSpPr>
        <p:spPr>
          <a:xfrm>
            <a:off x="6060831" y="2129245"/>
            <a:ext cx="1148861" cy="369332"/>
          </a:xfrm>
          <a:prstGeom prst="rect">
            <a:avLst/>
          </a:prstGeom>
          <a:noFill/>
        </p:spPr>
        <p:txBody>
          <a:bodyPr wrap="square" rtlCol="0">
            <a:spAutoFit/>
          </a:bodyPr>
          <a:lstStyle/>
          <a:p>
            <a:r>
              <a:rPr lang="en-US" dirty="0" smtClean="0"/>
              <a:t>Danny</a:t>
            </a:r>
            <a:endParaRPr lang="en-US" dirty="0"/>
          </a:p>
        </p:txBody>
      </p:sp>
      <p:sp>
        <p:nvSpPr>
          <p:cNvPr id="36" name="TextBox 35"/>
          <p:cNvSpPr txBox="1"/>
          <p:nvPr/>
        </p:nvSpPr>
        <p:spPr>
          <a:xfrm>
            <a:off x="7057292" y="1732112"/>
            <a:ext cx="1395046" cy="369332"/>
          </a:xfrm>
          <a:prstGeom prst="rect">
            <a:avLst/>
          </a:prstGeom>
          <a:noFill/>
        </p:spPr>
        <p:txBody>
          <a:bodyPr wrap="square" rtlCol="0">
            <a:spAutoFit/>
          </a:bodyPr>
          <a:lstStyle/>
          <a:p>
            <a:r>
              <a:rPr lang="en-US" dirty="0" smtClean="0"/>
              <a:t>Leo</a:t>
            </a:r>
            <a:endParaRPr lang="en-US" dirty="0"/>
          </a:p>
        </p:txBody>
      </p:sp>
      <p:sp>
        <p:nvSpPr>
          <p:cNvPr id="48" name="TextBox 47"/>
          <p:cNvSpPr txBox="1"/>
          <p:nvPr/>
        </p:nvSpPr>
        <p:spPr>
          <a:xfrm>
            <a:off x="3785089" y="3783651"/>
            <a:ext cx="1396511" cy="369332"/>
          </a:xfrm>
          <a:prstGeom prst="rect">
            <a:avLst/>
          </a:prstGeom>
          <a:noFill/>
        </p:spPr>
        <p:txBody>
          <a:bodyPr wrap="square" rtlCol="0">
            <a:spAutoFit/>
          </a:bodyPr>
          <a:lstStyle/>
          <a:p>
            <a:r>
              <a:rPr lang="en-US" dirty="0" err="1" smtClean="0"/>
              <a:t>Ryu</a:t>
            </a:r>
            <a:endParaRPr lang="en-US" dirty="0"/>
          </a:p>
        </p:txBody>
      </p:sp>
      <p:sp>
        <p:nvSpPr>
          <p:cNvPr id="67" name="TextBox 66"/>
          <p:cNvSpPr txBox="1"/>
          <p:nvPr/>
        </p:nvSpPr>
        <p:spPr>
          <a:xfrm>
            <a:off x="8288215" y="1172308"/>
            <a:ext cx="2860431" cy="923330"/>
          </a:xfrm>
          <a:prstGeom prst="rect">
            <a:avLst/>
          </a:prstGeom>
          <a:noFill/>
        </p:spPr>
        <p:txBody>
          <a:bodyPr wrap="square" rtlCol="0">
            <a:spAutoFit/>
          </a:bodyPr>
          <a:lstStyle/>
          <a:p>
            <a:r>
              <a:rPr lang="en-US" i="1" dirty="0" smtClean="0"/>
              <a:t>An undirected </a:t>
            </a:r>
            <a:r>
              <a:rPr lang="en-US" b="1" i="1" dirty="0" smtClean="0"/>
              <a:t>graph</a:t>
            </a:r>
            <a:r>
              <a:rPr lang="en-US" i="1" dirty="0"/>
              <a:t> </a:t>
            </a:r>
            <a:r>
              <a:rPr lang="en-US" i="1" dirty="0" smtClean="0"/>
              <a:t>showing who is friends with who.</a:t>
            </a:r>
            <a:endParaRPr lang="en-US" i="1" dirty="0"/>
          </a:p>
        </p:txBody>
      </p:sp>
      <p:sp>
        <p:nvSpPr>
          <p:cNvPr id="68" name="TextBox 67"/>
          <p:cNvSpPr txBox="1"/>
          <p:nvPr/>
        </p:nvSpPr>
        <p:spPr>
          <a:xfrm>
            <a:off x="3502269" y="4771292"/>
            <a:ext cx="3285392" cy="369332"/>
          </a:xfrm>
          <a:prstGeom prst="rect">
            <a:avLst/>
          </a:prstGeom>
          <a:noFill/>
        </p:spPr>
        <p:txBody>
          <a:bodyPr wrap="square" rtlCol="0">
            <a:spAutoFit/>
          </a:bodyPr>
          <a:lstStyle/>
          <a:p>
            <a:r>
              <a:rPr lang="en-US" dirty="0" smtClean="0"/>
              <a:t>Our imaginary social </a:t>
            </a:r>
            <a:r>
              <a:rPr lang="en-US" b="1" dirty="0" smtClean="0"/>
              <a:t>network</a:t>
            </a:r>
            <a:r>
              <a:rPr lang="en-US" dirty="0"/>
              <a:t>.</a:t>
            </a:r>
          </a:p>
        </p:txBody>
      </p:sp>
      <p:cxnSp>
        <p:nvCxnSpPr>
          <p:cNvPr id="4" name="Straight Connector 3"/>
          <p:cNvCxnSpPr/>
          <p:nvPr/>
        </p:nvCxnSpPr>
        <p:spPr>
          <a:xfrm flipH="1">
            <a:off x="2923504" y="990655"/>
            <a:ext cx="1144404" cy="426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64346" y="990655"/>
            <a:ext cx="0" cy="556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8" idx="1"/>
          </p:cNvCxnSpPr>
          <p:nvPr/>
        </p:nvCxnSpPr>
        <p:spPr>
          <a:xfrm>
            <a:off x="4618892" y="837127"/>
            <a:ext cx="1441939" cy="522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20" idx="0"/>
          </p:cNvCxnSpPr>
          <p:nvPr/>
        </p:nvCxnSpPr>
        <p:spPr>
          <a:xfrm flipH="1">
            <a:off x="2004646" y="1547446"/>
            <a:ext cx="403704"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78806" y="1635424"/>
            <a:ext cx="515155" cy="706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7" idx="1"/>
          </p:cNvCxnSpPr>
          <p:nvPr/>
        </p:nvCxnSpPr>
        <p:spPr>
          <a:xfrm>
            <a:off x="2923504" y="1547446"/>
            <a:ext cx="1414034"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 idx="2"/>
          </p:cNvCxnSpPr>
          <p:nvPr/>
        </p:nvCxnSpPr>
        <p:spPr>
          <a:xfrm>
            <a:off x="2807677" y="1635424"/>
            <a:ext cx="977412" cy="493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726546" y="1916778"/>
            <a:ext cx="180305" cy="424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181600" y="1416676"/>
            <a:ext cx="879231" cy="315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4196862" y="1916778"/>
            <a:ext cx="267484" cy="240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1" idx="1"/>
          </p:cNvCxnSpPr>
          <p:nvPr/>
        </p:nvCxnSpPr>
        <p:spPr>
          <a:xfrm flipH="1" flipV="1">
            <a:off x="2039815" y="2369514"/>
            <a:ext cx="767862" cy="156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1" idx="2"/>
          </p:cNvCxnSpPr>
          <p:nvPr/>
        </p:nvCxnSpPr>
        <p:spPr>
          <a:xfrm>
            <a:off x="3502270" y="2711044"/>
            <a:ext cx="565638" cy="1072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75042" y="1547446"/>
            <a:ext cx="12879"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729046" y="1450758"/>
            <a:ext cx="422031" cy="3154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322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Devising an “algo”</a:t>
            </a:r>
            <a:endParaRPr lang="en-US" dirty="0"/>
          </a:p>
        </p:txBody>
      </p:sp>
      <p:sp>
        <p:nvSpPr>
          <p:cNvPr id="3" name="Content Placeholder 2"/>
          <p:cNvSpPr>
            <a:spLocks noGrp="1"/>
          </p:cNvSpPr>
          <p:nvPr>
            <p:ph idx="1"/>
          </p:nvPr>
        </p:nvSpPr>
        <p:spPr/>
        <p:txBody>
          <a:bodyPr/>
          <a:lstStyle/>
          <a:p>
            <a:r>
              <a:rPr lang="en-US" i="1" dirty="0" smtClean="0"/>
              <a:t>In order to count or </a:t>
            </a:r>
            <a:r>
              <a:rPr lang="en-US" b="1" i="1" dirty="0" smtClean="0"/>
              <a:t>determine </a:t>
            </a:r>
            <a:r>
              <a:rPr lang="en-US" i="1" dirty="0" smtClean="0"/>
              <a:t>how many potential friends Alice has, we...</a:t>
            </a:r>
          </a:p>
          <a:p>
            <a:r>
              <a:rPr lang="en-US" i="1" dirty="0" smtClean="0"/>
              <a:t>Set the list of people containing our final answer to </a:t>
            </a:r>
            <a:r>
              <a:rPr lang="en-US" b="1" i="1" dirty="0" smtClean="0"/>
              <a:t>NULL</a:t>
            </a:r>
            <a:r>
              <a:rPr lang="en-US" i="1" dirty="0" smtClean="0"/>
              <a:t>, or empty.</a:t>
            </a:r>
          </a:p>
          <a:p>
            <a:r>
              <a:rPr lang="en-US" i="1" dirty="0" smtClean="0"/>
              <a:t>Find all the people Alice is friends with. </a:t>
            </a:r>
          </a:p>
          <a:p>
            <a:r>
              <a:rPr lang="en-US" b="1" i="1" dirty="0" smtClean="0"/>
              <a:t>“Foreach” </a:t>
            </a:r>
            <a:r>
              <a:rPr lang="en-US" i="1" dirty="0" smtClean="0"/>
              <a:t> of these people, find all their friends.</a:t>
            </a:r>
          </a:p>
          <a:p>
            <a:r>
              <a:rPr lang="en-US" i="1" dirty="0" smtClean="0"/>
              <a:t>Add each of these people to the list.</a:t>
            </a:r>
          </a:p>
          <a:p>
            <a:r>
              <a:rPr lang="en-US" b="1" i="1" dirty="0" smtClean="0"/>
              <a:t>And finally :  </a:t>
            </a:r>
            <a:r>
              <a:rPr lang="en-US" i="1" dirty="0" smtClean="0"/>
              <a:t>Remove, or </a:t>
            </a:r>
            <a:r>
              <a:rPr lang="en-US" b="1" i="1" dirty="0" smtClean="0"/>
              <a:t>prune</a:t>
            </a:r>
            <a:r>
              <a:rPr lang="en-US" i="1" dirty="0" smtClean="0"/>
              <a:t>, any duplicates that may have arisen.</a:t>
            </a:r>
          </a:p>
          <a:p>
            <a:r>
              <a:rPr lang="en-US" i="1" dirty="0" smtClean="0"/>
              <a:t>And there you have it : a watered down version of how Facebook recommends friends for your profile!</a:t>
            </a:r>
          </a:p>
          <a:p>
            <a:r>
              <a:rPr lang="en-US" i="1" dirty="0" smtClean="0"/>
              <a:t>Did you spot the error in the algorithm yet?</a:t>
            </a:r>
          </a:p>
          <a:p>
            <a:r>
              <a:rPr lang="en-US" i="1" dirty="0" smtClean="0"/>
              <a:t>How can we mitigate this?</a:t>
            </a:r>
          </a:p>
        </p:txBody>
      </p:sp>
    </p:spTree>
    <p:extLst>
      <p:ext uri="{BB962C8B-B14F-4D97-AF65-F5344CB8AC3E}">
        <p14:creationId xmlns:p14="http://schemas.microsoft.com/office/powerpoint/2010/main" val="2022143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cutting edge</a:t>
            </a:r>
            <a:endParaRPr lang="en-US" dirty="0"/>
          </a:p>
        </p:txBody>
      </p:sp>
      <p:sp>
        <p:nvSpPr>
          <p:cNvPr id="3" name="Content Placeholder 2"/>
          <p:cNvSpPr>
            <a:spLocks noGrp="1"/>
          </p:cNvSpPr>
          <p:nvPr>
            <p:ph idx="1"/>
          </p:nvPr>
        </p:nvSpPr>
        <p:spPr/>
        <p:txBody>
          <a:bodyPr/>
          <a:lstStyle/>
          <a:p>
            <a:r>
              <a:rPr lang="en-US" i="1" dirty="0" smtClean="0"/>
              <a:t>Your ignorance in matters pertaining to Computer Science has condemned you to life as a pizza delivery guy!</a:t>
            </a:r>
          </a:p>
          <a:p>
            <a:r>
              <a:rPr lang="en-US" i="1" dirty="0" smtClean="0"/>
              <a:t>On a particularly busy day, you receive 6 orders for pizza at various locations in the city.</a:t>
            </a:r>
          </a:p>
          <a:p>
            <a:r>
              <a:rPr lang="en-US" i="1" dirty="0" smtClean="0"/>
              <a:t>You happen to possess a remarkable mental map of the city, and know the distances between these places.</a:t>
            </a:r>
          </a:p>
          <a:p>
            <a:r>
              <a:rPr lang="en-US" i="1" dirty="0" smtClean="0"/>
              <a:t>Given that there is little to no traffic, what is the fastest way to make the deliveries?</a:t>
            </a:r>
          </a:p>
          <a:p>
            <a:r>
              <a:rPr lang="en-US" i="1" dirty="0" smtClean="0"/>
              <a:t>And most importantly, why would we be interested in such a problem?</a:t>
            </a:r>
            <a:endParaRPr lang="en-US" i="1" dirty="0"/>
          </a:p>
        </p:txBody>
      </p:sp>
    </p:spTree>
    <p:extLst>
      <p:ext uri="{BB962C8B-B14F-4D97-AF65-F5344CB8AC3E}">
        <p14:creationId xmlns:p14="http://schemas.microsoft.com/office/powerpoint/2010/main" val="757560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phot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287" y="709433"/>
            <a:ext cx="5085006" cy="38813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848708" y="4865077"/>
            <a:ext cx="7092461" cy="646331"/>
          </a:xfrm>
          <a:prstGeom prst="rect">
            <a:avLst/>
          </a:prstGeom>
          <a:noFill/>
        </p:spPr>
        <p:txBody>
          <a:bodyPr wrap="square" rtlCol="0">
            <a:spAutoFit/>
          </a:bodyPr>
          <a:lstStyle/>
          <a:p>
            <a:r>
              <a:rPr lang="en-US" i="1" dirty="0" smtClean="0"/>
              <a:t>Fame and prosperity await you, but only if you figure out the </a:t>
            </a:r>
            <a:r>
              <a:rPr lang="en-US" b="1" i="1" dirty="0" smtClean="0"/>
              <a:t>optimal </a:t>
            </a:r>
            <a:r>
              <a:rPr lang="en-US" i="1" dirty="0" smtClean="0"/>
              <a:t>route </a:t>
            </a:r>
            <a:r>
              <a:rPr lang="en-US" b="1" i="1" dirty="0" smtClean="0"/>
              <a:t>fast </a:t>
            </a:r>
            <a:r>
              <a:rPr lang="en-US" i="1" dirty="0" smtClean="0"/>
              <a:t>enough.</a:t>
            </a:r>
            <a:endParaRPr lang="en-US" i="1" dirty="0"/>
          </a:p>
        </p:txBody>
      </p:sp>
    </p:spTree>
    <p:extLst>
      <p:ext uri="{BB962C8B-B14F-4D97-AF65-F5344CB8AC3E}">
        <p14:creationId xmlns:p14="http://schemas.microsoft.com/office/powerpoint/2010/main" val="4048832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the problems?</a:t>
            </a:r>
            <a:endParaRPr lang="en-US" dirty="0"/>
          </a:p>
        </p:txBody>
      </p:sp>
      <p:sp>
        <p:nvSpPr>
          <p:cNvPr id="3" name="Content Placeholder 2"/>
          <p:cNvSpPr>
            <a:spLocks noGrp="1"/>
          </p:cNvSpPr>
          <p:nvPr>
            <p:ph idx="1"/>
          </p:nvPr>
        </p:nvSpPr>
        <p:spPr/>
        <p:txBody>
          <a:bodyPr>
            <a:normAutofit lnSpcReduction="10000"/>
          </a:bodyPr>
          <a:lstStyle/>
          <a:p>
            <a:r>
              <a:rPr lang="en-US" i="1" dirty="0" smtClean="0"/>
              <a:t>You can try some yourself! </a:t>
            </a:r>
          </a:p>
          <a:p>
            <a:endParaRPr lang="en-US" i="1" dirty="0"/>
          </a:p>
          <a:p>
            <a:r>
              <a:rPr lang="en-US" i="1" dirty="0" smtClean="0"/>
              <a:t>There’s an entire world out there, known as “Competitive Programming”. </a:t>
            </a:r>
            <a:endParaRPr lang="en-US" i="1" dirty="0"/>
          </a:p>
          <a:p>
            <a:endParaRPr lang="en-US" i="1" dirty="0" smtClean="0"/>
          </a:p>
          <a:p>
            <a:r>
              <a:rPr lang="en-US" i="1" dirty="0" smtClean="0"/>
              <a:t>You’ll be required to solve such problems, and much, much harder ones, in a limited time, facing-off against some of the most brilliant and egotistical kids of your age. </a:t>
            </a:r>
          </a:p>
          <a:p>
            <a:endParaRPr lang="en-US" i="1" dirty="0"/>
          </a:p>
          <a:p>
            <a:r>
              <a:rPr lang="en-US" i="1" dirty="0" smtClean="0"/>
              <a:t>We want you to crush them. And their inflated egos. </a:t>
            </a:r>
          </a:p>
          <a:p>
            <a:endParaRPr lang="en-US" i="1" dirty="0"/>
          </a:p>
          <a:p>
            <a:r>
              <a:rPr lang="en-US" i="1" dirty="0" smtClean="0"/>
              <a:t>For fame, for glory, and for excellence – not the added benefit of $$$, really..</a:t>
            </a:r>
            <a:endParaRPr lang="en-US" i="1" dirty="0"/>
          </a:p>
        </p:txBody>
      </p:sp>
    </p:spTree>
    <p:extLst>
      <p:ext uri="{BB962C8B-B14F-4D97-AF65-F5344CB8AC3E}">
        <p14:creationId xmlns:p14="http://schemas.microsoft.com/office/powerpoint/2010/main" val="1127606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about us</a:t>
            </a:r>
            <a:endParaRPr lang="en-US" dirty="0"/>
          </a:p>
        </p:txBody>
      </p:sp>
      <p:sp>
        <p:nvSpPr>
          <p:cNvPr id="3" name="Content Placeholder 2"/>
          <p:cNvSpPr>
            <a:spLocks noGrp="1"/>
          </p:cNvSpPr>
          <p:nvPr>
            <p:ph idx="1"/>
          </p:nvPr>
        </p:nvSpPr>
        <p:spPr/>
        <p:txBody>
          <a:bodyPr>
            <a:normAutofit fontScale="92500"/>
          </a:bodyPr>
          <a:lstStyle/>
          <a:p>
            <a:r>
              <a:rPr lang="en-US" i="1" dirty="0" smtClean="0">
                <a:latin typeface="Calibri" panose="020F0502020204030204" pitchFamily="34" charset="0"/>
              </a:rPr>
              <a:t>Hey, I’m Tushar. I’m an alumnus of BVN (Class of 2014), and, am now an undergrad majoring in Computer Science and Physics at The University of Texas at Dallas (UT Dallas).  </a:t>
            </a:r>
          </a:p>
          <a:p>
            <a:endParaRPr lang="en-US" i="1" dirty="0">
              <a:latin typeface="Calibri" panose="020F0502020204030204" pitchFamily="34" charset="0"/>
            </a:endParaRPr>
          </a:p>
          <a:p>
            <a:r>
              <a:rPr lang="en-US" i="1" dirty="0" smtClean="0">
                <a:latin typeface="Calibri" panose="020F0502020204030204" pitchFamily="34" charset="0"/>
              </a:rPr>
              <a:t>And I’m Shibjash. People call me SJD. I’m an alumnus of BVN, too. I’m studying Computer Science at the Northern India Engineering College.</a:t>
            </a:r>
          </a:p>
          <a:p>
            <a:endParaRPr lang="en-US" i="1" dirty="0">
              <a:latin typeface="Calibri" panose="020F0502020204030204" pitchFamily="34" charset="0"/>
            </a:endParaRPr>
          </a:p>
          <a:p>
            <a:r>
              <a:rPr lang="en-US" i="1" dirty="0" smtClean="0">
                <a:latin typeface="Calibri" panose="020F0502020204030204" pitchFamily="34" charset="0"/>
              </a:rPr>
              <a:t>We’re here to tell you a few things, we wish “we” would have known, when we were your age, about what exactly you’re getting yourself into, and how to make the most out of your amazing decision to study Computer Science.</a:t>
            </a:r>
          </a:p>
          <a:p>
            <a:endParaRPr lang="en-US" i="1" dirty="0">
              <a:latin typeface="Calibri" panose="020F0502020204030204" pitchFamily="34" charset="0"/>
            </a:endParaRPr>
          </a:p>
          <a:p>
            <a:r>
              <a:rPr lang="en-US" i="1" dirty="0" smtClean="0">
                <a:latin typeface="Calibri" panose="020F0502020204030204" pitchFamily="34" charset="0"/>
              </a:rPr>
              <a:t>Let’s start.</a:t>
            </a:r>
            <a:endParaRPr lang="en-US" i="1" dirty="0"/>
          </a:p>
          <a:p>
            <a:endParaRPr lang="en-US" i="1" dirty="0"/>
          </a:p>
        </p:txBody>
      </p:sp>
    </p:spTree>
    <p:extLst>
      <p:ext uri="{BB962C8B-B14F-4D97-AF65-F5344CB8AC3E}">
        <p14:creationId xmlns:p14="http://schemas.microsoft.com/office/powerpoint/2010/main" val="994280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59" y="276343"/>
            <a:ext cx="4312571" cy="4952492"/>
          </a:xfrm>
        </p:spPr>
        <p:txBody>
          <a:bodyPr/>
          <a:lstStyle/>
          <a:p>
            <a:r>
              <a:rPr lang="en-US" dirty="0" smtClean="0"/>
              <a:t>Programming Contests:</a:t>
            </a:r>
            <a:endParaRPr lang="en-US" dirty="0"/>
          </a:p>
        </p:txBody>
      </p:sp>
      <p:sp>
        <p:nvSpPr>
          <p:cNvPr id="3" name="Content Placeholder 2"/>
          <p:cNvSpPr>
            <a:spLocks noGrp="1"/>
          </p:cNvSpPr>
          <p:nvPr>
            <p:ph idx="1"/>
          </p:nvPr>
        </p:nvSpPr>
        <p:spPr/>
        <p:txBody>
          <a:bodyPr/>
          <a:lstStyle/>
          <a:p>
            <a:r>
              <a:rPr lang="en-US" i="1" dirty="0" smtClean="0"/>
              <a:t>Programming contests happen at all imaginable levels – from inter-school events to global events.</a:t>
            </a:r>
          </a:p>
          <a:p>
            <a:endParaRPr lang="en-US" i="1" dirty="0"/>
          </a:p>
          <a:p>
            <a:r>
              <a:rPr lang="en-US" i="1" dirty="0" smtClean="0"/>
              <a:t>The most popular ones, however, happen at the school level – your level. If you’ve ever enjoyed a game of chess, or a math puzzle, we bet you’ll like competitive programming too. </a:t>
            </a:r>
          </a:p>
          <a:p>
            <a:endParaRPr lang="en-US" i="1" dirty="0" smtClean="0"/>
          </a:p>
          <a:p>
            <a:r>
              <a:rPr lang="en-US" i="1" dirty="0" smtClean="0"/>
              <a:t>Some of the biggest one right now, are these</a:t>
            </a:r>
            <a:br>
              <a:rPr lang="en-US" i="1" dirty="0" smtClean="0"/>
            </a:br>
            <a:r>
              <a:rPr lang="en-US" sz="1800" i="1" dirty="0" smtClean="0"/>
              <a:t/>
            </a:r>
            <a:br>
              <a:rPr lang="en-US" sz="1800" i="1" dirty="0" smtClean="0"/>
            </a:br>
            <a:r>
              <a:rPr lang="en-US" sz="1800" i="1" dirty="0" smtClean="0"/>
              <a:t>1. Facebook Hacker Cup </a:t>
            </a:r>
            <a:br>
              <a:rPr lang="en-US" sz="1800" i="1" dirty="0" smtClean="0"/>
            </a:br>
            <a:r>
              <a:rPr lang="en-US" sz="1800" i="1" dirty="0" smtClean="0"/>
              <a:t>2. Google Code Jam </a:t>
            </a:r>
            <a:br>
              <a:rPr lang="en-US" sz="1800" i="1" dirty="0" smtClean="0"/>
            </a:br>
            <a:r>
              <a:rPr lang="en-US" sz="1800" i="1" dirty="0" smtClean="0"/>
              <a:t>3. IOI (this. This)</a:t>
            </a:r>
            <a:br>
              <a:rPr lang="en-US" sz="1800" i="1" dirty="0" smtClean="0"/>
            </a:br>
            <a:r>
              <a:rPr lang="en-US" sz="1800" i="1" dirty="0" smtClean="0"/>
              <a:t>4. Google Code-in </a:t>
            </a:r>
            <a:endParaRPr lang="en-US" sz="1800" i="1" dirty="0"/>
          </a:p>
          <a:p>
            <a:r>
              <a:rPr lang="en-US" sz="1800" i="1" dirty="0" smtClean="0"/>
              <a:t>And many, many more. </a:t>
            </a:r>
            <a:endParaRPr lang="en-US" sz="1800" i="1" dirty="0"/>
          </a:p>
        </p:txBody>
      </p:sp>
    </p:spTree>
    <p:extLst>
      <p:ext uri="{BB962C8B-B14F-4D97-AF65-F5344CB8AC3E}">
        <p14:creationId xmlns:p14="http://schemas.microsoft.com/office/powerpoint/2010/main" val="1570487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of the trade.	</a:t>
            </a:r>
            <a:endParaRPr lang="en-US" dirty="0"/>
          </a:p>
        </p:txBody>
      </p:sp>
      <p:sp>
        <p:nvSpPr>
          <p:cNvPr id="3" name="Content Placeholder 2"/>
          <p:cNvSpPr>
            <a:spLocks noGrp="1"/>
          </p:cNvSpPr>
          <p:nvPr>
            <p:ph idx="1"/>
          </p:nvPr>
        </p:nvSpPr>
        <p:spPr/>
        <p:txBody>
          <a:bodyPr>
            <a:normAutofit lnSpcReduction="10000"/>
          </a:bodyPr>
          <a:lstStyle/>
          <a:p>
            <a:r>
              <a:rPr lang="en-US" i="1" dirty="0" smtClean="0"/>
              <a:t>Programming languages are a dime a dozen.</a:t>
            </a:r>
          </a:p>
          <a:p>
            <a:r>
              <a:rPr lang="en-US" i="1" dirty="0" smtClean="0"/>
              <a:t>Most competitions do not enforce a particular language, except the ZIO.</a:t>
            </a:r>
          </a:p>
          <a:p>
            <a:r>
              <a:rPr lang="en-US" i="1" dirty="0" smtClean="0"/>
              <a:t>There are many languages, each with their own strengths and weaknesses and each suited to particular tasks.</a:t>
            </a:r>
          </a:p>
          <a:p>
            <a:r>
              <a:rPr lang="en-US" i="1" dirty="0" smtClean="0"/>
              <a:t>Want speed? Go C!</a:t>
            </a:r>
          </a:p>
          <a:p>
            <a:r>
              <a:rPr lang="en-US" i="1" dirty="0" smtClean="0"/>
              <a:t>Ease of use? Python!</a:t>
            </a:r>
          </a:p>
          <a:p>
            <a:r>
              <a:rPr lang="en-US" i="1" dirty="0" smtClean="0"/>
              <a:t>Large libraries? Java!</a:t>
            </a:r>
          </a:p>
          <a:p>
            <a:r>
              <a:rPr lang="en-US" i="1" dirty="0" smtClean="0"/>
              <a:t>There’s a way you can possibly have all three, or possibly, none of them – C++!</a:t>
            </a:r>
          </a:p>
          <a:p>
            <a:r>
              <a:rPr lang="en-US" i="1" dirty="0" smtClean="0"/>
              <a:t>While you should make an effort to learn and use as many languages as you can, we’ll only look at some of the most popular ones.</a:t>
            </a:r>
          </a:p>
          <a:p>
            <a:endParaRPr lang="en-US" i="1" dirty="0" smtClean="0"/>
          </a:p>
        </p:txBody>
      </p:sp>
      <p:sp>
        <p:nvSpPr>
          <p:cNvPr id="4" name="TextBox 3"/>
          <p:cNvSpPr txBox="1"/>
          <p:nvPr/>
        </p:nvSpPr>
        <p:spPr>
          <a:xfrm>
            <a:off x="539061" y="2323514"/>
            <a:ext cx="4056845" cy="3539430"/>
          </a:xfrm>
          <a:prstGeom prst="rect">
            <a:avLst/>
          </a:prstGeom>
          <a:noFill/>
        </p:spPr>
        <p:txBody>
          <a:bodyPr wrap="square" rtlCol="0">
            <a:spAutoFit/>
          </a:bodyPr>
          <a:lstStyle/>
          <a:p>
            <a:r>
              <a:rPr lang="en-US" sz="1600" i="1" dirty="0" smtClean="0"/>
              <a:t>The subsequent slides list some programming languages, with pros and cons of each.</a:t>
            </a:r>
          </a:p>
          <a:p>
            <a:endParaRPr lang="en-US" sz="1600" i="1" dirty="0" smtClean="0"/>
          </a:p>
          <a:p>
            <a:r>
              <a:rPr lang="en-US" sz="1600" i="1" dirty="0" smtClean="0"/>
              <a:t>They also contain sample code for each language. Note that you’re NOT expected to understand that code. </a:t>
            </a:r>
          </a:p>
          <a:p>
            <a:endParaRPr lang="en-US" sz="1600" i="1" dirty="0"/>
          </a:p>
          <a:p>
            <a:r>
              <a:rPr lang="en-US" sz="1600" i="1" dirty="0" smtClean="0"/>
              <a:t>But, we just put it there so that you can decide which language to use for your programming career, maybe based on aesthetics.  </a:t>
            </a:r>
            <a:br>
              <a:rPr lang="en-US" sz="1600" i="1" dirty="0" smtClean="0"/>
            </a:br>
            <a:r>
              <a:rPr lang="en-US" sz="1600" i="1" dirty="0" smtClean="0"/>
              <a:t/>
            </a:r>
            <a:br>
              <a:rPr lang="en-US" sz="1600" i="1" dirty="0" smtClean="0"/>
            </a:br>
            <a:r>
              <a:rPr lang="en-US" sz="1600" i="1" dirty="0" smtClean="0"/>
              <a:t>We recommend C++. But, you can go with any.</a:t>
            </a:r>
          </a:p>
          <a:p>
            <a:r>
              <a:rPr lang="en-US" sz="1600" i="1" dirty="0" smtClean="0"/>
              <a:t>Do keep in mind that many inter-school contests ‘may’ impose C++ on you. </a:t>
            </a:r>
            <a:endParaRPr lang="en-US" sz="1600" i="1" dirty="0"/>
          </a:p>
        </p:txBody>
      </p:sp>
    </p:spTree>
    <p:extLst>
      <p:ext uri="{BB962C8B-B14F-4D97-AF65-F5344CB8AC3E}">
        <p14:creationId xmlns:p14="http://schemas.microsoft.com/office/powerpoint/2010/main" val="997441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543" y="559678"/>
            <a:ext cx="3833906" cy="4952492"/>
          </a:xfrm>
        </p:spPr>
        <p:txBody>
          <a:bodyPr/>
          <a:lstStyle/>
          <a:p>
            <a:r>
              <a:rPr lang="en-US" dirty="0" smtClean="0"/>
              <a:t>C++</a:t>
            </a:r>
            <a:endParaRPr lang="en-US" dirty="0"/>
          </a:p>
        </p:txBody>
      </p:sp>
      <p:sp>
        <p:nvSpPr>
          <p:cNvPr id="9" name="TextBox 8"/>
          <p:cNvSpPr txBox="1"/>
          <p:nvPr/>
        </p:nvSpPr>
        <p:spPr>
          <a:xfrm>
            <a:off x="5035638" y="559678"/>
            <a:ext cx="7156361" cy="5601533"/>
          </a:xfrm>
          <a:prstGeom prst="rect">
            <a:avLst/>
          </a:prstGeom>
          <a:noFill/>
        </p:spPr>
        <p:txBody>
          <a:bodyPr wrap="square" rtlCol="0">
            <a:spAutoFit/>
          </a:bodyPr>
          <a:lstStyle/>
          <a:p>
            <a:r>
              <a:rPr lang="en-US" sz="2000" b="1" i="1" u="sng" dirty="0"/>
              <a:t>Pros</a:t>
            </a:r>
            <a:r>
              <a:rPr lang="en-US" sz="2000" b="1" i="1" u="sng" dirty="0" smtClean="0"/>
              <a:t>:</a:t>
            </a:r>
          </a:p>
          <a:p>
            <a:endParaRPr lang="en-US" sz="2000" i="1" dirty="0"/>
          </a:p>
          <a:p>
            <a:pPr marL="285750" indent="-285750">
              <a:buFont typeface="Arial" panose="020B0604020202020204" pitchFamily="34" charset="0"/>
              <a:buChar char="•"/>
            </a:pPr>
            <a:r>
              <a:rPr lang="en-US" sz="2000" i="1" dirty="0"/>
              <a:t>Rigorous syntax means you can master other languages once familiar with C</a:t>
            </a:r>
            <a:r>
              <a:rPr lang="en-US" sz="2000" i="1" dirty="0" smtClean="0"/>
              <a:t>++.</a:t>
            </a:r>
            <a:endParaRPr lang="en-US" sz="2000" b="1" i="1" dirty="0"/>
          </a:p>
          <a:p>
            <a:pPr marL="285750" indent="-285750">
              <a:buFont typeface="Arial" panose="020B0604020202020204" pitchFamily="34" charset="0"/>
              <a:buChar char="•"/>
            </a:pPr>
            <a:r>
              <a:rPr lang="en-US" sz="2000" b="1" i="1" dirty="0"/>
              <a:t>THE </a:t>
            </a:r>
            <a:r>
              <a:rPr lang="en-US" sz="2000" i="1" dirty="0"/>
              <a:t>industry standard.	</a:t>
            </a:r>
          </a:p>
          <a:p>
            <a:pPr marL="285750" indent="-285750">
              <a:buFont typeface="Arial" panose="020B0604020202020204" pitchFamily="34" charset="0"/>
              <a:buChar char="•"/>
            </a:pPr>
            <a:r>
              <a:rPr lang="en-US" sz="2000" i="1" dirty="0"/>
              <a:t>Very fast.				</a:t>
            </a:r>
          </a:p>
          <a:p>
            <a:pPr marL="285750" indent="-285750">
              <a:buFont typeface="Arial" panose="020B0604020202020204" pitchFamily="34" charset="0"/>
              <a:buChar char="•"/>
            </a:pPr>
            <a:r>
              <a:rPr lang="en-US" sz="2000" i="1" dirty="0" smtClean="0"/>
              <a:t>Has </a:t>
            </a:r>
            <a:r>
              <a:rPr lang="en-US" sz="2000" i="1" dirty="0"/>
              <a:t>tons of libraries</a:t>
            </a:r>
            <a:r>
              <a:rPr lang="en-US" sz="2000" i="1" dirty="0" smtClean="0"/>
              <a:t>.</a:t>
            </a:r>
          </a:p>
          <a:p>
            <a:pPr marL="285750" indent="-285750">
              <a:buFont typeface="Arial" panose="020B0604020202020204" pitchFamily="34" charset="0"/>
              <a:buChar char="•"/>
            </a:pPr>
            <a:r>
              <a:rPr lang="en-US" sz="2000" i="1" dirty="0" smtClean="0"/>
              <a:t>Useful </a:t>
            </a:r>
            <a:r>
              <a:rPr lang="en-US" sz="2000" i="1" dirty="0"/>
              <a:t>for school.		</a:t>
            </a:r>
          </a:p>
          <a:p>
            <a:pPr marL="285750" indent="-285750">
              <a:buFont typeface="Arial" panose="020B0604020202020204" pitchFamily="34" charset="0"/>
              <a:buChar char="•"/>
            </a:pPr>
            <a:r>
              <a:rPr lang="en-US" sz="2000" i="1" dirty="0" smtClean="0"/>
              <a:t>Modern </a:t>
            </a:r>
            <a:r>
              <a:rPr lang="en-US" sz="2000" i="1" dirty="0"/>
              <a:t>C++ 11 has features suited for Competitive Programming</a:t>
            </a:r>
            <a:r>
              <a:rPr lang="en-US" sz="2000" i="1" dirty="0" smtClean="0"/>
              <a:t>.</a:t>
            </a:r>
            <a:endParaRPr lang="en-US" sz="2000" i="1" dirty="0"/>
          </a:p>
          <a:p>
            <a:pPr marL="285750" indent="-285750">
              <a:buFont typeface="Arial" panose="020B0604020202020204" pitchFamily="34" charset="0"/>
              <a:buChar char="•"/>
            </a:pPr>
            <a:r>
              <a:rPr lang="fr-FR" sz="2000" i="1" dirty="0" err="1"/>
              <a:t>Compilers</a:t>
            </a:r>
            <a:r>
              <a:rPr lang="fr-FR" sz="2000" i="1" dirty="0"/>
              <a:t> : GCC 5.x, </a:t>
            </a:r>
            <a:r>
              <a:rPr lang="fr-FR" sz="2000" i="1" dirty="0" err="1"/>
              <a:t>clang</a:t>
            </a:r>
            <a:r>
              <a:rPr lang="fr-FR" sz="2000" i="1" dirty="0"/>
              <a:t> 3.6, MSVC </a:t>
            </a:r>
            <a:r>
              <a:rPr lang="fr-FR" sz="2000" i="1" dirty="0" smtClean="0"/>
              <a:t>2015</a:t>
            </a:r>
          </a:p>
          <a:p>
            <a:pPr marL="285750" indent="-285750">
              <a:buFont typeface="Arial" panose="020B0604020202020204" pitchFamily="34" charset="0"/>
              <a:buChar char="•"/>
            </a:pPr>
            <a:endParaRPr lang="fr-FR" sz="2000" i="1" dirty="0"/>
          </a:p>
          <a:p>
            <a:r>
              <a:rPr lang="en-US" sz="2000" b="1" i="1" dirty="0"/>
              <a:t>Cons</a:t>
            </a:r>
            <a:r>
              <a:rPr lang="en-US" sz="2000" b="1" i="1" dirty="0" smtClean="0"/>
              <a:t>:</a:t>
            </a:r>
          </a:p>
          <a:p>
            <a:endParaRPr lang="en-US" sz="2000" b="1" i="1" dirty="0"/>
          </a:p>
          <a:p>
            <a:pPr marL="285750" indent="-285750">
              <a:buFont typeface="Arial" panose="020B0604020202020204" pitchFamily="34" charset="0"/>
              <a:buChar char="•"/>
            </a:pPr>
            <a:r>
              <a:rPr lang="en-US" sz="2000" i="1" dirty="0"/>
              <a:t>Steep learning curve.</a:t>
            </a:r>
          </a:p>
          <a:p>
            <a:pPr marL="285750" indent="-285750">
              <a:buFont typeface="Arial" panose="020B0604020202020204" pitchFamily="34" charset="0"/>
              <a:buChar char="•"/>
            </a:pPr>
            <a:r>
              <a:rPr lang="en-US" sz="2000" i="1" dirty="0"/>
              <a:t>Very powerful.</a:t>
            </a:r>
          </a:p>
          <a:p>
            <a:pPr marL="285750" indent="-285750">
              <a:buFont typeface="Arial" panose="020B0604020202020204" pitchFamily="34" charset="0"/>
              <a:buChar char="•"/>
            </a:pPr>
            <a:r>
              <a:rPr lang="en-US" sz="2000" i="1" dirty="0"/>
              <a:t>Code looks ugly.</a:t>
            </a:r>
          </a:p>
          <a:p>
            <a:pPr marL="285750" indent="-285750">
              <a:buFont typeface="Arial" panose="020B0604020202020204" pitchFamily="34" charset="0"/>
              <a:buChar char="•"/>
            </a:pPr>
            <a:r>
              <a:rPr lang="en-US" sz="2000" i="1" dirty="0"/>
              <a:t>India still uses 25+ years old </a:t>
            </a:r>
            <a:r>
              <a:rPr lang="en-US" sz="2000" i="1" dirty="0" smtClean="0"/>
              <a:t>software</a:t>
            </a:r>
            <a:endParaRPr lang="en-US" sz="2000" i="1" dirty="0"/>
          </a:p>
          <a:p>
            <a:endParaRPr lang="en-US" dirty="0"/>
          </a:p>
        </p:txBody>
      </p:sp>
      <p:sp>
        <p:nvSpPr>
          <p:cNvPr id="3" name="TextBox 2"/>
          <p:cNvSpPr txBox="1"/>
          <p:nvPr/>
        </p:nvSpPr>
        <p:spPr>
          <a:xfrm>
            <a:off x="824248" y="3035924"/>
            <a:ext cx="3374265" cy="369332"/>
          </a:xfrm>
          <a:prstGeom prst="rect">
            <a:avLst/>
          </a:prstGeom>
          <a:noFill/>
        </p:spPr>
        <p:txBody>
          <a:bodyPr wrap="square" rtlCol="0">
            <a:spAutoFit/>
          </a:bodyPr>
          <a:lstStyle/>
          <a:p>
            <a:r>
              <a:rPr lang="en-US" i="1" dirty="0" smtClean="0"/>
              <a:t>Sample C++ program on next slide.</a:t>
            </a:r>
            <a:endParaRPr lang="en-US" i="1" dirty="0"/>
          </a:p>
        </p:txBody>
      </p:sp>
    </p:spTree>
    <p:extLst>
      <p:ext uri="{BB962C8B-B14F-4D97-AF65-F5344CB8AC3E}">
        <p14:creationId xmlns:p14="http://schemas.microsoft.com/office/powerpoint/2010/main" val="32273888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8001"/>
          </a:xfrm>
          <a:prstGeom prst="rect">
            <a:avLst/>
          </a:prstGeom>
        </p:spPr>
      </p:pic>
    </p:spTree>
    <p:extLst>
      <p:ext uri="{BB962C8B-B14F-4D97-AF65-F5344CB8AC3E}">
        <p14:creationId xmlns:p14="http://schemas.microsoft.com/office/powerpoint/2010/main" val="1763111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normAutofit fontScale="92500" lnSpcReduction="10000"/>
          </a:bodyPr>
          <a:lstStyle/>
          <a:p>
            <a:r>
              <a:rPr lang="en-US" b="1" u="sng" dirty="0" smtClean="0"/>
              <a:t>Pros:</a:t>
            </a:r>
          </a:p>
          <a:p>
            <a:r>
              <a:rPr lang="en-US" i="1" dirty="0" smtClean="0"/>
              <a:t>Easy to learn</a:t>
            </a:r>
          </a:p>
          <a:p>
            <a:r>
              <a:rPr lang="en-US" i="1" dirty="0" smtClean="0"/>
              <a:t>Large standard libraries (that is, functions other people have made and you can readily use, without having to write them from scratch again. Google for more info, and other terms you don’t understand. That’s how you learn!)</a:t>
            </a:r>
          </a:p>
          <a:p>
            <a:r>
              <a:rPr lang="en-US" i="1" dirty="0" smtClean="0"/>
              <a:t>Great community support.</a:t>
            </a:r>
          </a:p>
          <a:p>
            <a:r>
              <a:rPr lang="en-US" i="1" dirty="0" smtClean="0"/>
              <a:t>Makes it easier to work with various diff data structures.</a:t>
            </a:r>
          </a:p>
          <a:p>
            <a:r>
              <a:rPr lang="en-US" i="1" dirty="0" smtClean="0"/>
              <a:t>Very widely used.</a:t>
            </a:r>
          </a:p>
          <a:p>
            <a:r>
              <a:rPr lang="en-US" i="1" dirty="0" smtClean="0"/>
              <a:t>Less verbose than C++</a:t>
            </a:r>
          </a:p>
          <a:p>
            <a:endParaRPr lang="en-US" i="1" dirty="0"/>
          </a:p>
          <a:p>
            <a:r>
              <a:rPr lang="en-US" b="1" i="1" u="sng" dirty="0" smtClean="0"/>
              <a:t>Cons:</a:t>
            </a:r>
          </a:p>
          <a:p>
            <a:r>
              <a:rPr lang="en-US" i="1" dirty="0" smtClean="0"/>
              <a:t>Slower than C++, which means a disadvantage in time based contests.</a:t>
            </a:r>
          </a:p>
          <a:p>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1223"/>
            <a:ext cx="5123447" cy="4652999"/>
          </a:xfrm>
          <a:prstGeom prst="rect">
            <a:avLst/>
          </a:prstGeom>
        </p:spPr>
      </p:pic>
    </p:spTree>
    <p:extLst>
      <p:ext uri="{BB962C8B-B14F-4D97-AF65-F5344CB8AC3E}">
        <p14:creationId xmlns:p14="http://schemas.microsoft.com/office/powerpoint/2010/main" val="3684600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idx="1"/>
          </p:nvPr>
        </p:nvSpPr>
        <p:spPr/>
        <p:txBody>
          <a:bodyPr/>
          <a:lstStyle/>
          <a:p>
            <a:r>
              <a:rPr lang="en-US" b="1" u="sng" dirty="0" smtClean="0"/>
              <a:t>Pros:</a:t>
            </a:r>
          </a:p>
          <a:p>
            <a:r>
              <a:rPr lang="en-US" i="1" dirty="0" smtClean="0"/>
              <a:t>Large standard library</a:t>
            </a:r>
          </a:p>
          <a:p>
            <a:r>
              <a:rPr lang="en-US" i="1" dirty="0" smtClean="0"/>
              <a:t>Easier learning curve</a:t>
            </a:r>
          </a:p>
          <a:p>
            <a:r>
              <a:rPr lang="en-US" i="1" dirty="0" smtClean="0"/>
              <a:t>Less scary than C++</a:t>
            </a:r>
          </a:p>
          <a:p>
            <a:r>
              <a:rPr lang="en-US" i="1" dirty="0" smtClean="0"/>
              <a:t>Easy to get good at, and quite powerful</a:t>
            </a:r>
          </a:p>
          <a:p>
            <a:r>
              <a:rPr lang="en-US" i="1" dirty="0" smtClean="0"/>
              <a:t>Lots of built in data structures (Collections Framework)</a:t>
            </a:r>
          </a:p>
          <a:p>
            <a:r>
              <a:rPr lang="en-US" i="1" dirty="0" smtClean="0"/>
              <a:t>Widely used in coding industry</a:t>
            </a:r>
          </a:p>
          <a:p>
            <a:r>
              <a:rPr lang="en-US" i="1" dirty="0" smtClean="0"/>
              <a:t>Native Big Integer support.</a:t>
            </a:r>
          </a:p>
          <a:p>
            <a:endParaRPr lang="en-US" i="1" dirty="0"/>
          </a:p>
          <a:p>
            <a:r>
              <a:rPr lang="en-US" b="1" u="sng" dirty="0" smtClean="0"/>
              <a:t>Cons:</a:t>
            </a:r>
          </a:p>
          <a:p>
            <a:r>
              <a:rPr lang="en-US" i="1" dirty="0" smtClean="0"/>
              <a:t>Struggles to compete with C++</a:t>
            </a:r>
          </a:p>
          <a:p>
            <a:r>
              <a:rPr lang="en-US" i="1" dirty="0" smtClean="0"/>
              <a:t>JVM is slow for some types of computations.</a:t>
            </a:r>
          </a:p>
          <a:p>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42435"/>
            <a:ext cx="5087155" cy="4781788"/>
          </a:xfrm>
          <a:prstGeom prst="rect">
            <a:avLst/>
          </a:prstGeom>
        </p:spPr>
      </p:pic>
    </p:spTree>
    <p:extLst>
      <p:ext uri="{BB962C8B-B14F-4D97-AF65-F5344CB8AC3E}">
        <p14:creationId xmlns:p14="http://schemas.microsoft.com/office/powerpoint/2010/main" val="2768008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agnostic resources</a:t>
            </a:r>
            <a:endParaRPr lang="en-US" dirty="0"/>
          </a:p>
        </p:txBody>
      </p:sp>
      <p:sp>
        <p:nvSpPr>
          <p:cNvPr id="3" name="Content Placeholder 2"/>
          <p:cNvSpPr>
            <a:spLocks noGrp="1"/>
          </p:cNvSpPr>
          <p:nvPr>
            <p:ph idx="1"/>
          </p:nvPr>
        </p:nvSpPr>
        <p:spPr/>
        <p:txBody>
          <a:bodyPr>
            <a:normAutofit/>
          </a:bodyPr>
          <a:lstStyle/>
          <a:p>
            <a:r>
              <a:rPr lang="en-US" b="1" i="1" dirty="0" smtClean="0"/>
              <a:t>BOOKS:</a:t>
            </a:r>
          </a:p>
          <a:p>
            <a:r>
              <a:rPr lang="en-US" i="1" dirty="0" smtClean="0"/>
              <a:t>Hardware </a:t>
            </a:r>
            <a:r>
              <a:rPr lang="en-US" i="1" dirty="0"/>
              <a:t>Software Interface - Hennessey &amp; </a:t>
            </a:r>
            <a:r>
              <a:rPr lang="en-US" i="1" dirty="0" smtClean="0"/>
              <a:t>Patterson</a:t>
            </a:r>
          </a:p>
          <a:p>
            <a:r>
              <a:rPr lang="en-US" i="1" dirty="0" smtClean="0"/>
              <a:t>CODE </a:t>
            </a:r>
            <a:r>
              <a:rPr lang="en-US" i="1" dirty="0"/>
              <a:t>- Charles </a:t>
            </a:r>
            <a:r>
              <a:rPr lang="en-US" i="1" dirty="0" err="1"/>
              <a:t>Petzold</a:t>
            </a:r>
            <a:endParaRPr lang="en-US" i="1" dirty="0"/>
          </a:p>
          <a:p>
            <a:r>
              <a:rPr lang="en-US" i="1" dirty="0" smtClean="0"/>
              <a:t>Elements </a:t>
            </a:r>
            <a:r>
              <a:rPr lang="en-US" i="1" dirty="0"/>
              <a:t>of Computing Systems - Nisan &amp; </a:t>
            </a:r>
            <a:r>
              <a:rPr lang="en-US" i="1" dirty="0" err="1"/>
              <a:t>Schocken</a:t>
            </a:r>
            <a:endParaRPr lang="en-US" i="1" dirty="0"/>
          </a:p>
          <a:p>
            <a:endParaRPr lang="en-US" i="1" dirty="0" smtClean="0"/>
          </a:p>
          <a:p>
            <a:r>
              <a:rPr lang="en-US" i="1" dirty="0" smtClean="0"/>
              <a:t>Intro </a:t>
            </a:r>
            <a:r>
              <a:rPr lang="en-US" i="1" dirty="0"/>
              <a:t>to Algorithms </a:t>
            </a:r>
            <a:r>
              <a:rPr lang="en-US" i="1" dirty="0" smtClean="0"/>
              <a:t>– DPV (Lightweight)</a:t>
            </a:r>
            <a:endParaRPr lang="en-US" i="1" dirty="0"/>
          </a:p>
          <a:p>
            <a:r>
              <a:rPr lang="en-US" i="1" dirty="0" smtClean="0"/>
              <a:t>Intro </a:t>
            </a:r>
            <a:r>
              <a:rPr lang="en-US" i="1" dirty="0"/>
              <a:t>to Algorithms </a:t>
            </a:r>
            <a:r>
              <a:rPr lang="en-US" i="1" dirty="0" smtClean="0"/>
              <a:t>– CLRS (Heavy)</a:t>
            </a:r>
            <a:endParaRPr lang="en-US" i="1" dirty="0"/>
          </a:p>
          <a:p>
            <a:r>
              <a:rPr lang="nl-NL" i="1" dirty="0" smtClean="0"/>
              <a:t>TAO </a:t>
            </a:r>
            <a:r>
              <a:rPr lang="nl-NL" i="1" dirty="0"/>
              <a:t>CP Vol. </a:t>
            </a:r>
            <a:r>
              <a:rPr lang="nl-NL" i="1" dirty="0" smtClean="0"/>
              <a:t>1</a:t>
            </a:r>
            <a:r>
              <a:rPr lang="nl-NL" i="1" dirty="0"/>
              <a:t> </a:t>
            </a:r>
            <a:r>
              <a:rPr lang="en-US" i="1" dirty="0"/>
              <a:t>–</a:t>
            </a:r>
            <a:r>
              <a:rPr lang="nl-NL" i="1" dirty="0" smtClean="0"/>
              <a:t> Donald </a:t>
            </a:r>
            <a:r>
              <a:rPr lang="nl-NL" i="1" dirty="0"/>
              <a:t>E. </a:t>
            </a:r>
            <a:r>
              <a:rPr lang="nl-NL" i="1" dirty="0" smtClean="0"/>
              <a:t>Knuth</a:t>
            </a:r>
          </a:p>
          <a:p>
            <a:r>
              <a:rPr lang="nl-NL" i="1" dirty="0" smtClean="0"/>
              <a:t>Concrete Mathematics – Don. Knuth </a:t>
            </a:r>
          </a:p>
          <a:p>
            <a:r>
              <a:rPr lang="nl-NL" i="1" dirty="0" smtClean="0"/>
              <a:t>Maths For CS – Lehman, Leighton, Meyer</a:t>
            </a:r>
            <a:endParaRPr lang="nl-NL" i="1" dirty="0"/>
          </a:p>
          <a:p>
            <a:endParaRPr lang="en-US" i="1" dirty="0" smtClean="0"/>
          </a:p>
          <a:p>
            <a:r>
              <a:rPr lang="en-US" i="1" dirty="0" smtClean="0"/>
              <a:t>Competitive </a:t>
            </a:r>
            <a:r>
              <a:rPr lang="en-US" i="1" dirty="0"/>
              <a:t>Programming 2 - Steven </a:t>
            </a:r>
            <a:r>
              <a:rPr lang="en-US" i="1" dirty="0" smtClean="0"/>
              <a:t>Halim</a:t>
            </a:r>
          </a:p>
          <a:p>
            <a:endParaRPr lang="en-US" dirty="0"/>
          </a:p>
          <a:p>
            <a:endParaRPr lang="en-US" dirty="0"/>
          </a:p>
        </p:txBody>
      </p:sp>
      <p:sp>
        <p:nvSpPr>
          <p:cNvPr id="4" name="TextBox 3"/>
          <p:cNvSpPr txBox="1"/>
          <p:nvPr/>
        </p:nvSpPr>
        <p:spPr>
          <a:xfrm>
            <a:off x="328558" y="2871988"/>
            <a:ext cx="4700789" cy="3139321"/>
          </a:xfrm>
          <a:prstGeom prst="rect">
            <a:avLst/>
          </a:prstGeom>
          <a:noFill/>
        </p:spPr>
        <p:txBody>
          <a:bodyPr wrap="square" rtlCol="0">
            <a:spAutoFit/>
          </a:bodyPr>
          <a:lstStyle/>
          <a:p>
            <a:r>
              <a:rPr lang="en-US" i="1" dirty="0" smtClean="0"/>
              <a:t>Also try sample papers of ZIO!</a:t>
            </a:r>
          </a:p>
          <a:p>
            <a:endParaRPr lang="en-US" i="1" dirty="0"/>
          </a:p>
          <a:p>
            <a:r>
              <a:rPr lang="en-US" i="1" dirty="0" smtClean="0"/>
              <a:t>Look out for more books, these ones can get pretty thick</a:t>
            </a:r>
          </a:p>
          <a:p>
            <a:endParaRPr lang="en-US" i="1" dirty="0"/>
          </a:p>
          <a:p>
            <a:r>
              <a:rPr lang="en-US" i="1" dirty="0" smtClean="0"/>
              <a:t>(some of them are hard, even for college students. But of course, you have to better than the average college student to master CS)</a:t>
            </a:r>
          </a:p>
          <a:p>
            <a:endParaRPr lang="en-US" i="1" dirty="0"/>
          </a:p>
          <a:p>
            <a:r>
              <a:rPr lang="en-US" i="1" dirty="0" smtClean="0"/>
              <a:t>Khan Academy and </a:t>
            </a:r>
            <a:r>
              <a:rPr lang="en-US" i="1" dirty="0" err="1" smtClean="0"/>
              <a:t>Codecademy</a:t>
            </a:r>
            <a:r>
              <a:rPr lang="en-US" i="1" dirty="0" smtClean="0"/>
              <a:t> have some good stuff. </a:t>
            </a:r>
          </a:p>
        </p:txBody>
      </p:sp>
    </p:spTree>
    <p:extLst>
      <p:ext uri="{BB962C8B-B14F-4D97-AF65-F5344CB8AC3E}">
        <p14:creationId xmlns:p14="http://schemas.microsoft.com/office/powerpoint/2010/main" val="3019197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agnostic resources	(contd.)</a:t>
            </a:r>
            <a:endParaRPr lang="en-US" dirty="0"/>
          </a:p>
        </p:txBody>
      </p:sp>
      <p:sp>
        <p:nvSpPr>
          <p:cNvPr id="3" name="Content Placeholder 2"/>
          <p:cNvSpPr>
            <a:spLocks noGrp="1"/>
          </p:cNvSpPr>
          <p:nvPr>
            <p:ph idx="1"/>
          </p:nvPr>
        </p:nvSpPr>
        <p:spPr/>
        <p:txBody>
          <a:bodyPr/>
          <a:lstStyle/>
          <a:p>
            <a:r>
              <a:rPr lang="en-US" b="1" dirty="0" smtClean="0"/>
              <a:t>WEBSITES (Learning)</a:t>
            </a:r>
          </a:p>
          <a:p>
            <a:r>
              <a:rPr lang="en-US" i="1" dirty="0" err="1" smtClean="0"/>
              <a:t>StackExchange</a:t>
            </a:r>
            <a:r>
              <a:rPr lang="en-US" i="1" dirty="0" smtClean="0"/>
              <a:t> Network</a:t>
            </a:r>
          </a:p>
          <a:p>
            <a:pPr lvl="1"/>
            <a:r>
              <a:rPr lang="en-US" i="1" dirty="0" err="1" smtClean="0"/>
              <a:t>StackOverflow</a:t>
            </a:r>
            <a:endParaRPr lang="en-US" i="1" dirty="0" smtClean="0"/>
          </a:p>
          <a:p>
            <a:pPr lvl="1"/>
            <a:r>
              <a:rPr lang="en-US" i="1" dirty="0" smtClean="0"/>
              <a:t>Programmers</a:t>
            </a:r>
          </a:p>
          <a:p>
            <a:pPr lvl="1"/>
            <a:r>
              <a:rPr lang="en-US" i="1" dirty="0" err="1" smtClean="0"/>
              <a:t>Codegolf</a:t>
            </a:r>
            <a:endParaRPr lang="en-US" i="1" dirty="0" smtClean="0"/>
          </a:p>
          <a:p>
            <a:pPr lvl="1"/>
            <a:r>
              <a:rPr lang="en-US" i="1" dirty="0" err="1" smtClean="0"/>
              <a:t>Compsci</a:t>
            </a:r>
            <a:endParaRPr lang="en-US" i="1" dirty="0" smtClean="0"/>
          </a:p>
          <a:p>
            <a:pPr lvl="1">
              <a:buFont typeface="Arial" panose="020B0604020202020204" pitchFamily="34" charset="0"/>
              <a:buChar char="•"/>
            </a:pPr>
            <a:r>
              <a:rPr lang="en-US" i="1" dirty="0" err="1" smtClean="0"/>
              <a:t>Reddit</a:t>
            </a:r>
            <a:r>
              <a:rPr lang="en-US" i="1" dirty="0" smtClean="0"/>
              <a:t> [programming, </a:t>
            </a:r>
            <a:r>
              <a:rPr lang="en-US" i="1" dirty="0" err="1" smtClean="0"/>
              <a:t>codegolf</a:t>
            </a:r>
            <a:r>
              <a:rPr lang="en-US" i="1" dirty="0" smtClean="0"/>
              <a:t>, </a:t>
            </a:r>
            <a:r>
              <a:rPr lang="en-US" i="1" dirty="0" err="1" smtClean="0"/>
              <a:t>cpp</a:t>
            </a:r>
            <a:r>
              <a:rPr lang="en-US" i="1" dirty="0" smtClean="0"/>
              <a:t>, python, </a:t>
            </a:r>
            <a:r>
              <a:rPr lang="en-US" i="1" dirty="0" err="1" smtClean="0"/>
              <a:t>compsci</a:t>
            </a:r>
            <a:r>
              <a:rPr lang="en-US" i="1" dirty="0" smtClean="0"/>
              <a:t>, </a:t>
            </a:r>
            <a:r>
              <a:rPr lang="en-US" i="1" dirty="0" err="1" smtClean="0"/>
              <a:t>algo</a:t>
            </a:r>
            <a:r>
              <a:rPr lang="en-US" i="1" dirty="0" smtClean="0"/>
              <a:t>..]</a:t>
            </a:r>
          </a:p>
          <a:p>
            <a:pPr lvl="1">
              <a:buFont typeface="Arial" panose="020B0604020202020204" pitchFamily="34" charset="0"/>
              <a:buChar char="•"/>
            </a:pPr>
            <a:r>
              <a:rPr lang="en-US" i="1" dirty="0" smtClean="0"/>
              <a:t>Coursera</a:t>
            </a:r>
          </a:p>
          <a:p>
            <a:pPr lvl="1">
              <a:buFont typeface="Arial" panose="020B0604020202020204" pitchFamily="34" charset="0"/>
              <a:buChar char="•"/>
            </a:pPr>
            <a:r>
              <a:rPr lang="en-US" i="1" dirty="0" smtClean="0"/>
              <a:t>Khan Academy</a:t>
            </a:r>
          </a:p>
          <a:p>
            <a:pPr lvl="1">
              <a:buFont typeface="Arial" panose="020B0604020202020204" pitchFamily="34" charset="0"/>
              <a:buChar char="•"/>
            </a:pPr>
            <a:r>
              <a:rPr lang="en-US" i="1" dirty="0" smtClean="0"/>
              <a:t>MIT OCW</a:t>
            </a:r>
          </a:p>
          <a:p>
            <a:pPr lvl="1">
              <a:buFont typeface="Arial" panose="020B0604020202020204" pitchFamily="34" charset="0"/>
              <a:buChar char="•"/>
            </a:pPr>
            <a:r>
              <a:rPr lang="en-US" i="1" dirty="0" err="1" smtClean="0"/>
              <a:t>Quora</a:t>
            </a:r>
            <a:r>
              <a:rPr lang="en-US" i="1" dirty="0" smtClean="0"/>
              <a:t> (beware of Indians!)</a:t>
            </a:r>
          </a:p>
          <a:p>
            <a:pPr lvl="1">
              <a:buFont typeface="Arial" panose="020B0604020202020204" pitchFamily="34" charset="0"/>
              <a:buChar char="•"/>
            </a:pPr>
            <a:r>
              <a:rPr lang="en-US" i="1" dirty="0" smtClean="0"/>
              <a:t>Wikipedia!</a:t>
            </a:r>
          </a:p>
        </p:txBody>
      </p:sp>
    </p:spTree>
    <p:extLst>
      <p:ext uri="{BB962C8B-B14F-4D97-AF65-F5344CB8AC3E}">
        <p14:creationId xmlns:p14="http://schemas.microsoft.com/office/powerpoint/2010/main" val="546469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agnostic resources</a:t>
            </a:r>
            <a:br>
              <a:rPr lang="en-US" dirty="0" smtClean="0"/>
            </a:br>
            <a:r>
              <a:rPr lang="en-US" dirty="0" smtClean="0"/>
              <a:t>(contd.)</a:t>
            </a:r>
            <a:endParaRPr lang="en-US" dirty="0"/>
          </a:p>
        </p:txBody>
      </p:sp>
      <p:sp>
        <p:nvSpPr>
          <p:cNvPr id="3" name="Content Placeholder 2"/>
          <p:cNvSpPr>
            <a:spLocks noGrp="1"/>
          </p:cNvSpPr>
          <p:nvPr>
            <p:ph idx="1"/>
          </p:nvPr>
        </p:nvSpPr>
        <p:spPr/>
        <p:txBody>
          <a:bodyPr/>
          <a:lstStyle/>
          <a:p>
            <a:r>
              <a:rPr lang="en-US" b="1" dirty="0" smtClean="0"/>
              <a:t>WEBSITES / COMPETITVE PROGRAMMING</a:t>
            </a:r>
          </a:p>
          <a:p>
            <a:r>
              <a:rPr lang="en-US" i="1" dirty="0" err="1" smtClean="0"/>
              <a:t>HackerRank</a:t>
            </a:r>
            <a:endParaRPr lang="en-US" i="1" dirty="0" smtClean="0"/>
          </a:p>
          <a:p>
            <a:r>
              <a:rPr lang="en-US" i="1" dirty="0" err="1" smtClean="0"/>
              <a:t>HackerEarth</a:t>
            </a:r>
            <a:endParaRPr lang="en-US" i="1" dirty="0" smtClean="0"/>
          </a:p>
          <a:p>
            <a:r>
              <a:rPr lang="en-US" i="1" dirty="0" err="1" smtClean="0"/>
              <a:t>SPoJ</a:t>
            </a:r>
            <a:endParaRPr lang="en-US" i="1" dirty="0" smtClean="0"/>
          </a:p>
          <a:p>
            <a:r>
              <a:rPr lang="en-US" i="1" dirty="0" smtClean="0"/>
              <a:t>Google Code Jam Archives</a:t>
            </a:r>
          </a:p>
          <a:p>
            <a:r>
              <a:rPr lang="en-US" i="1" dirty="0" err="1" smtClean="0"/>
              <a:t>UVa</a:t>
            </a:r>
            <a:r>
              <a:rPr lang="en-US" i="1" dirty="0"/>
              <a:t> </a:t>
            </a:r>
            <a:r>
              <a:rPr lang="en-US" i="1" dirty="0" smtClean="0"/>
              <a:t>Online Judge (Browse problems)</a:t>
            </a:r>
          </a:p>
          <a:p>
            <a:r>
              <a:rPr lang="en-US" i="1" dirty="0" smtClean="0"/>
              <a:t>Project Euler</a:t>
            </a:r>
          </a:p>
          <a:p>
            <a:r>
              <a:rPr lang="en-US" i="1" dirty="0" err="1" smtClean="0"/>
              <a:t>CodeChef</a:t>
            </a:r>
            <a:endParaRPr lang="en-US" i="1" dirty="0"/>
          </a:p>
          <a:p>
            <a:r>
              <a:rPr lang="en-US" i="1" dirty="0" smtClean="0"/>
              <a:t>IARCS (Important!)</a:t>
            </a:r>
          </a:p>
          <a:p>
            <a:r>
              <a:rPr lang="en-US" i="1" dirty="0" smtClean="0"/>
              <a:t>Rosetta Code</a:t>
            </a:r>
          </a:p>
          <a:p>
            <a:r>
              <a:rPr lang="en-US" i="1" dirty="0" smtClean="0"/>
              <a:t>Excercism.io</a:t>
            </a:r>
          </a:p>
          <a:p>
            <a:pPr marL="0" indent="0">
              <a:buNone/>
            </a:pPr>
            <a:endParaRPr lang="en-US" i="1" dirty="0" smtClean="0"/>
          </a:p>
          <a:p>
            <a:endParaRPr lang="en-US" i="1" dirty="0"/>
          </a:p>
        </p:txBody>
      </p:sp>
    </p:spTree>
    <p:extLst>
      <p:ext uri="{BB962C8B-B14F-4D97-AF65-F5344CB8AC3E}">
        <p14:creationId xmlns:p14="http://schemas.microsoft.com/office/powerpoint/2010/main" val="646865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97" y="559678"/>
            <a:ext cx="4106509" cy="4952492"/>
          </a:xfrm>
        </p:spPr>
        <p:txBody>
          <a:bodyPr/>
          <a:lstStyle/>
          <a:p>
            <a:r>
              <a:rPr lang="en-US" dirty="0" smtClean="0"/>
              <a:t>Competitions</a:t>
            </a:r>
            <a:endParaRPr lang="en-US" dirty="0"/>
          </a:p>
        </p:txBody>
      </p:sp>
      <p:sp>
        <p:nvSpPr>
          <p:cNvPr id="3" name="Content Placeholder 2"/>
          <p:cNvSpPr>
            <a:spLocks noGrp="1"/>
          </p:cNvSpPr>
          <p:nvPr>
            <p:ph idx="1"/>
          </p:nvPr>
        </p:nvSpPr>
        <p:spPr/>
        <p:txBody>
          <a:bodyPr/>
          <a:lstStyle/>
          <a:p>
            <a:r>
              <a:rPr lang="en-US" i="1" dirty="0" smtClean="0"/>
              <a:t>ZIO -&gt; INOI -&gt; IOI Training Camp -&gt; IOI</a:t>
            </a:r>
          </a:p>
          <a:p>
            <a:r>
              <a:rPr lang="en-US" i="1" dirty="0" smtClean="0"/>
              <a:t>Get a medal in IOI, and statistically, you can get into a top 10 university.</a:t>
            </a:r>
          </a:p>
          <a:p>
            <a:r>
              <a:rPr lang="en-US" i="1" dirty="0" smtClean="0"/>
              <a:t>Facebook’s Hacker Cup ($$$)</a:t>
            </a:r>
          </a:p>
          <a:p>
            <a:r>
              <a:rPr lang="en-US" i="1" dirty="0"/>
              <a:t>Google’s Code Jam</a:t>
            </a:r>
          </a:p>
          <a:p>
            <a:r>
              <a:rPr lang="en-US" i="1" dirty="0" smtClean="0"/>
              <a:t>Google’s Code-In</a:t>
            </a:r>
          </a:p>
          <a:p>
            <a:r>
              <a:rPr lang="en-US" i="1" dirty="0" err="1" smtClean="0"/>
              <a:t>CodeChef</a:t>
            </a:r>
            <a:r>
              <a:rPr lang="en-US" i="1" dirty="0" smtClean="0"/>
              <a:t> Monthly Contests</a:t>
            </a:r>
          </a:p>
          <a:p>
            <a:r>
              <a:rPr lang="en-US" i="1" dirty="0" err="1" smtClean="0"/>
              <a:t>HackerRank</a:t>
            </a:r>
            <a:r>
              <a:rPr lang="en-US" i="1" dirty="0" smtClean="0"/>
              <a:t> Contests</a:t>
            </a:r>
          </a:p>
          <a:p>
            <a:r>
              <a:rPr lang="en-US" i="1" dirty="0" smtClean="0"/>
              <a:t>IIIT-Delhi’s </a:t>
            </a:r>
            <a:r>
              <a:rPr lang="en-US" i="1" dirty="0" err="1" smtClean="0"/>
              <a:t>Esya</a:t>
            </a:r>
            <a:endParaRPr lang="en-US" i="1" dirty="0" smtClean="0"/>
          </a:p>
          <a:p>
            <a:r>
              <a:rPr lang="en-US" i="1" dirty="0" smtClean="0"/>
              <a:t>DPS RKP’s </a:t>
            </a:r>
            <a:r>
              <a:rPr lang="en-US" i="1" dirty="0" err="1" smtClean="0"/>
              <a:t>Exun</a:t>
            </a:r>
            <a:endParaRPr lang="en-US" i="1" dirty="0" smtClean="0"/>
          </a:p>
          <a:p>
            <a:r>
              <a:rPr lang="en-US" i="1" dirty="0" smtClean="0"/>
              <a:t>Other DPS competition</a:t>
            </a:r>
          </a:p>
          <a:p>
            <a:r>
              <a:rPr lang="en-US" i="1" dirty="0" smtClean="0"/>
              <a:t>BVN’s The Grid (Right..? Guys?)</a:t>
            </a:r>
          </a:p>
          <a:p>
            <a:endParaRPr lang="en-US" dirty="0" smtClean="0"/>
          </a:p>
        </p:txBody>
      </p:sp>
    </p:spTree>
    <p:extLst>
      <p:ext uri="{BB962C8B-B14F-4D97-AF65-F5344CB8AC3E}">
        <p14:creationId xmlns:p14="http://schemas.microsoft.com/office/powerpoint/2010/main" val="3845955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job today:</a:t>
            </a:r>
            <a:endParaRPr lang="en-US" dirty="0"/>
          </a:p>
        </p:txBody>
      </p:sp>
      <p:sp>
        <p:nvSpPr>
          <p:cNvPr id="3" name="Content Placeholder 2"/>
          <p:cNvSpPr>
            <a:spLocks noGrp="1"/>
          </p:cNvSpPr>
          <p:nvPr>
            <p:ph idx="1"/>
          </p:nvPr>
        </p:nvSpPr>
        <p:spPr/>
        <p:txBody>
          <a:bodyPr>
            <a:normAutofit/>
          </a:bodyPr>
          <a:lstStyle/>
          <a:p>
            <a:r>
              <a:rPr lang="en-US" i="1" dirty="0" smtClean="0">
                <a:latin typeface="Calibri" panose="020F0502020204030204" pitchFamily="34" charset="0"/>
              </a:rPr>
              <a:t>It is to get you excited about CS!</a:t>
            </a:r>
          </a:p>
          <a:p>
            <a:endParaRPr lang="en-US" i="1" dirty="0">
              <a:latin typeface="Calibri" panose="020F0502020204030204" pitchFamily="34" charset="0"/>
            </a:endParaRPr>
          </a:p>
          <a:p>
            <a:r>
              <a:rPr lang="en-US" i="1" dirty="0" smtClean="0">
                <a:latin typeface="Calibri" panose="020F0502020204030204" pitchFamily="34" charset="0"/>
              </a:rPr>
              <a:t>CS is very different from everything else you study in school. If we may be a little poetic, it is power and vision itself. It is like mathematics of a new kind, in which you’re not alone. You have your trusty sidekick computer with you. </a:t>
            </a:r>
          </a:p>
          <a:p>
            <a:endParaRPr lang="en-US" i="1" dirty="0">
              <a:latin typeface="Calibri" panose="020F0502020204030204" pitchFamily="34" charset="0"/>
            </a:endParaRPr>
          </a:p>
          <a:p>
            <a:r>
              <a:rPr lang="en-US" i="1" dirty="0" smtClean="0">
                <a:latin typeface="Calibri" panose="020F0502020204030204" pitchFamily="34" charset="0"/>
              </a:rPr>
              <a:t>This will be more like a workshop/</a:t>
            </a:r>
            <a:r>
              <a:rPr lang="en-US" i="1" dirty="0" err="1" smtClean="0">
                <a:latin typeface="Calibri" panose="020F0502020204030204" pitchFamily="34" charset="0"/>
              </a:rPr>
              <a:t>bootcamp</a:t>
            </a:r>
            <a:r>
              <a:rPr lang="en-US" i="1" dirty="0" smtClean="0">
                <a:latin typeface="Calibri" panose="020F0502020204030204" pitchFamily="34" charset="0"/>
              </a:rPr>
              <a:t> than a talk, and may get a little technical. We hope you think that’s a good thing – you’re students of CS now. You’re not allowed to be intimidated by technicality any more. It should be your poison. </a:t>
            </a:r>
          </a:p>
          <a:p>
            <a:endParaRPr lang="en-US" i="1" dirty="0">
              <a:latin typeface="Calibri" panose="020F0502020204030204" pitchFamily="34" charset="0"/>
            </a:endParaRPr>
          </a:p>
          <a:p>
            <a:endParaRPr lang="en-US" i="1" dirty="0" smtClean="0">
              <a:latin typeface="Calibri" panose="020F0502020204030204" pitchFamily="34" charset="0"/>
            </a:endParaRPr>
          </a:p>
          <a:p>
            <a:endParaRPr lang="en-US" i="1" dirty="0">
              <a:latin typeface="Calibri" panose="020F0502020204030204" pitchFamily="34" charset="0"/>
            </a:endParaRPr>
          </a:p>
          <a:p>
            <a:endParaRPr lang="en-US" i="1" dirty="0" smtClean="0">
              <a:latin typeface="Calibri" panose="020F0502020204030204" pitchFamily="34" charset="0"/>
            </a:endParaRPr>
          </a:p>
        </p:txBody>
      </p:sp>
    </p:spTree>
    <p:extLst>
      <p:ext uri="{BB962C8B-B14F-4D97-AF65-F5344CB8AC3E}">
        <p14:creationId xmlns:p14="http://schemas.microsoft.com/office/powerpoint/2010/main" val="36895516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38"/>
            <a:ext cx="12191999" cy="6866058"/>
          </a:xfrm>
          <a:prstGeom prst="rect">
            <a:avLst/>
          </a:prstGeom>
        </p:spPr>
      </p:pic>
    </p:spTree>
    <p:extLst>
      <p:ext uri="{BB962C8B-B14F-4D97-AF65-F5344CB8AC3E}">
        <p14:creationId xmlns:p14="http://schemas.microsoft.com/office/powerpoint/2010/main" val="42380346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187" y="559678"/>
            <a:ext cx="4121238" cy="4952492"/>
          </a:xfrm>
        </p:spPr>
        <p:txBody>
          <a:bodyPr/>
          <a:lstStyle/>
          <a:p>
            <a:r>
              <a:rPr lang="en-US" dirty="0" smtClean="0"/>
              <a:t>On a more philosophical note:</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latin typeface="Calibri" panose="020F0502020204030204" pitchFamily="34" charset="0"/>
              </a:rPr>
              <a:t>People are trying, trying really hard to solve problems that we see, that exist everywhere in this world. </a:t>
            </a:r>
          </a:p>
          <a:p>
            <a:endParaRPr lang="en-US" i="1" dirty="0">
              <a:latin typeface="Calibri" panose="020F0502020204030204" pitchFamily="34" charset="0"/>
            </a:endParaRPr>
          </a:p>
          <a:p>
            <a:r>
              <a:rPr lang="en-US" i="1" dirty="0" smtClean="0">
                <a:latin typeface="Calibri" panose="020F0502020204030204" pitchFamily="34" charset="0"/>
              </a:rPr>
              <a:t>Some techniques do well, some don’t, and some are </a:t>
            </a:r>
            <a:r>
              <a:rPr lang="en-US" i="1" smtClean="0">
                <a:latin typeface="Calibri" panose="020F0502020204030204" pitchFamily="34" charset="0"/>
              </a:rPr>
              <a:t>just </a:t>
            </a:r>
            <a:r>
              <a:rPr lang="en-US" i="1" smtClean="0">
                <a:latin typeface="Calibri" panose="020F0502020204030204" pitchFamily="34" charset="0"/>
              </a:rPr>
              <a:t>stupid.</a:t>
            </a:r>
          </a:p>
          <a:p>
            <a:endParaRPr lang="en-US" i="1" dirty="0">
              <a:latin typeface="Calibri" panose="020F0502020204030204" pitchFamily="34" charset="0"/>
            </a:endParaRPr>
          </a:p>
          <a:p>
            <a:r>
              <a:rPr lang="en-US" i="1" dirty="0" smtClean="0">
                <a:latin typeface="Calibri" panose="020F0502020204030204" pitchFamily="34" charset="0"/>
              </a:rPr>
              <a:t>Then, there comes a point when mankind hits the goldmine, which makes things, godlike things possible. </a:t>
            </a:r>
          </a:p>
          <a:p>
            <a:endParaRPr lang="en-US" i="1" dirty="0">
              <a:latin typeface="Calibri" panose="020F0502020204030204" pitchFamily="34" charset="0"/>
            </a:endParaRPr>
          </a:p>
          <a:p>
            <a:r>
              <a:rPr lang="en-US" i="1" dirty="0" smtClean="0">
                <a:latin typeface="Calibri" panose="020F0502020204030204" pitchFamily="34" charset="0"/>
              </a:rPr>
              <a:t>In Newton’s time, it was advanced mathematics, which gave birth to far-reaching advancements in physics. </a:t>
            </a:r>
          </a:p>
          <a:p>
            <a:endParaRPr lang="en-US" i="1" dirty="0">
              <a:latin typeface="Calibri" panose="020F0502020204030204" pitchFamily="34" charset="0"/>
            </a:endParaRPr>
          </a:p>
          <a:p>
            <a:r>
              <a:rPr lang="en-US" i="1" dirty="0" smtClean="0">
                <a:latin typeface="Calibri" panose="020F0502020204030204" pitchFamily="34" charset="0"/>
              </a:rPr>
              <a:t>A couple of genius crackpots in the late 19</a:t>
            </a:r>
            <a:r>
              <a:rPr lang="en-US" i="1" baseline="30000" dirty="0" smtClean="0">
                <a:latin typeface="Calibri" panose="020F0502020204030204" pitchFamily="34" charset="0"/>
              </a:rPr>
              <a:t>th</a:t>
            </a:r>
            <a:r>
              <a:rPr lang="en-US" i="1" dirty="0" smtClean="0">
                <a:latin typeface="Calibri" panose="020F0502020204030204" pitchFamily="34" charset="0"/>
              </a:rPr>
              <a:t> brought the party with quantum mechanics. </a:t>
            </a:r>
          </a:p>
          <a:p>
            <a:endParaRPr lang="en-US" i="1" dirty="0">
              <a:latin typeface="Calibri" panose="020F0502020204030204" pitchFamily="34" charset="0"/>
            </a:endParaRPr>
          </a:p>
          <a:p>
            <a:r>
              <a:rPr lang="en-US" i="1" dirty="0" smtClean="0">
                <a:latin typeface="Calibri" panose="020F0502020204030204" pitchFamily="34" charset="0"/>
              </a:rPr>
              <a:t>In our time, it is, undeniably, computer science. Gonna miss out on this? You’ll get really old, really soon.</a:t>
            </a:r>
          </a:p>
          <a:p>
            <a:endParaRPr lang="en-US" i="1" dirty="0">
              <a:latin typeface="Calibri" panose="020F0502020204030204" pitchFamily="34" charset="0"/>
            </a:endParaRPr>
          </a:p>
          <a:p>
            <a:endParaRPr lang="en-US" i="1" dirty="0" smtClean="0">
              <a:latin typeface="Calibri" panose="020F0502020204030204" pitchFamily="34" charset="0"/>
            </a:endParaRPr>
          </a:p>
        </p:txBody>
      </p:sp>
    </p:spTree>
    <p:extLst>
      <p:ext uri="{BB962C8B-B14F-4D97-AF65-F5344CB8AC3E}">
        <p14:creationId xmlns:p14="http://schemas.microsoft.com/office/powerpoint/2010/main" val="1087044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Computer Science?</a:t>
            </a:r>
            <a:endParaRPr lang="en-US" dirty="0"/>
          </a:p>
        </p:txBody>
      </p:sp>
      <p:sp>
        <p:nvSpPr>
          <p:cNvPr id="3" name="Content Placeholder 2"/>
          <p:cNvSpPr>
            <a:spLocks noGrp="1"/>
          </p:cNvSpPr>
          <p:nvPr>
            <p:ph idx="1"/>
          </p:nvPr>
        </p:nvSpPr>
        <p:spPr/>
        <p:txBody>
          <a:bodyPr/>
          <a:lstStyle/>
          <a:p>
            <a:r>
              <a:rPr lang="en-US" i="1" dirty="0" smtClean="0">
                <a:latin typeface="Calibri" panose="020F0502020204030204" pitchFamily="34" charset="0"/>
              </a:rPr>
              <a:t>As much as we love talking about it, it’s not the topic of today’s discussion. Briefly, I’ll tell you this – it is, more than a science. It is an entirely new way of thinking about things. Once you get used to it, you’ll love it, and there’s not going back. </a:t>
            </a:r>
          </a:p>
          <a:p>
            <a:endParaRPr lang="en-US" i="1" dirty="0">
              <a:latin typeface="Calibri" panose="020F0502020204030204" pitchFamily="34" charset="0"/>
            </a:endParaRPr>
          </a:p>
          <a:p>
            <a:r>
              <a:rPr lang="en-US" i="1" dirty="0" smtClean="0">
                <a:latin typeface="Calibri" panose="020F0502020204030204" pitchFamily="34" charset="0"/>
              </a:rPr>
              <a:t>Definition (simple) – It is a way of thinking about things</a:t>
            </a:r>
            <a:r>
              <a:rPr lang="en-US" b="1" i="1" u="sng" dirty="0">
                <a:latin typeface="Calibri" panose="020F0502020204030204" pitchFamily="34" charset="0"/>
              </a:rPr>
              <a:t> </a:t>
            </a:r>
            <a:r>
              <a:rPr lang="en-US" b="1" i="1" u="sng" dirty="0" smtClean="0">
                <a:latin typeface="Calibri" panose="020F0502020204030204" pitchFamily="34" charset="0"/>
              </a:rPr>
              <a:t>algorithmically</a:t>
            </a:r>
            <a:r>
              <a:rPr lang="en-US" dirty="0" smtClean="0">
                <a:latin typeface="Calibri" panose="020F0502020204030204" pitchFamily="34" charset="0"/>
              </a:rPr>
              <a:t>, </a:t>
            </a:r>
            <a:r>
              <a:rPr lang="en-US" i="1" dirty="0" smtClean="0">
                <a:latin typeface="Calibri" panose="020F0502020204030204" pitchFamily="34" charset="0"/>
              </a:rPr>
              <a:t>to find the most efficient solution. </a:t>
            </a:r>
          </a:p>
          <a:p>
            <a:endParaRPr lang="en-US" i="1" dirty="0">
              <a:latin typeface="Calibri" panose="020F0502020204030204" pitchFamily="34" charset="0"/>
            </a:endParaRPr>
          </a:p>
          <a:p>
            <a:r>
              <a:rPr lang="en-US" b="1" i="1" u="sng" dirty="0" smtClean="0">
                <a:latin typeface="Calibri" panose="020F0502020204030204" pitchFamily="34" charset="0"/>
              </a:rPr>
              <a:t>Programming</a:t>
            </a:r>
            <a:r>
              <a:rPr lang="en-US" i="1" dirty="0" smtClean="0">
                <a:latin typeface="Calibri" panose="020F0502020204030204" pitchFamily="34" charset="0"/>
              </a:rPr>
              <a:t>: This is like Power Cosmic to CS’s Galactus. This how algorithms are </a:t>
            </a:r>
            <a:r>
              <a:rPr lang="en-US" i="1" u="sng" dirty="0" smtClean="0">
                <a:latin typeface="Calibri" panose="020F0502020204030204" pitchFamily="34" charset="0"/>
              </a:rPr>
              <a:t>implemented</a:t>
            </a:r>
            <a:r>
              <a:rPr lang="en-US" i="1" dirty="0" smtClean="0">
                <a:latin typeface="Calibri" panose="020F0502020204030204" pitchFamily="34" charset="0"/>
              </a:rPr>
              <a:t>, that is, prepared and executed, to solve an important, real life problem, encoded in a specific way. This is how you talk to your sidekick, the computer, and tell it what to do.</a:t>
            </a:r>
          </a:p>
        </p:txBody>
      </p:sp>
    </p:spTree>
    <p:extLst>
      <p:ext uri="{BB962C8B-B14F-4D97-AF65-F5344CB8AC3E}">
        <p14:creationId xmlns:p14="http://schemas.microsoft.com/office/powerpoint/2010/main" val="2746255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2" y="559678"/>
            <a:ext cx="4273934" cy="4952492"/>
          </a:xfrm>
        </p:spPr>
        <p:txBody>
          <a:bodyPr/>
          <a:lstStyle/>
          <a:p>
            <a:r>
              <a:rPr lang="en-US" dirty="0" smtClean="0"/>
              <a:t>Instructions, algorithms, and programs:</a:t>
            </a:r>
            <a:endParaRPr lang="en-US" dirty="0"/>
          </a:p>
        </p:txBody>
      </p:sp>
      <p:sp>
        <p:nvSpPr>
          <p:cNvPr id="3" name="Content Placeholder 2"/>
          <p:cNvSpPr>
            <a:spLocks noGrp="1"/>
          </p:cNvSpPr>
          <p:nvPr>
            <p:ph idx="1"/>
          </p:nvPr>
        </p:nvSpPr>
        <p:spPr/>
        <p:txBody>
          <a:bodyPr>
            <a:normAutofit lnSpcReduction="10000"/>
          </a:bodyPr>
          <a:lstStyle/>
          <a:p>
            <a:r>
              <a:rPr lang="en-US" sz="1800" i="1" dirty="0" smtClean="0">
                <a:latin typeface="Calibri" panose="020F0502020204030204" pitchFamily="34" charset="0"/>
              </a:rPr>
              <a:t>Imagine you’re up against the Tic-Tac Man. Your job is to </a:t>
            </a:r>
            <a:r>
              <a:rPr lang="en-US" sz="1800" b="1" i="1" u="sng" dirty="0" smtClean="0">
                <a:latin typeface="Calibri" panose="020F0502020204030204" pitchFamily="34" charset="0"/>
              </a:rPr>
              <a:t>assemble a team of instructions</a:t>
            </a:r>
            <a:r>
              <a:rPr lang="en-US" sz="1800" b="1" i="1" dirty="0" smtClean="0">
                <a:latin typeface="Calibri" panose="020F0502020204030204" pitchFamily="34" charset="0"/>
              </a:rPr>
              <a:t> </a:t>
            </a:r>
            <a:r>
              <a:rPr lang="en-US" sz="1800" i="1" dirty="0" smtClean="0">
                <a:latin typeface="Calibri" panose="020F0502020204030204" pitchFamily="34" charset="0"/>
              </a:rPr>
              <a:t>- Earth’s Mightiest Zeros, that can run on your computer and beat anyone in a game of Tic-Tac-Toe. Write a program to do so. </a:t>
            </a:r>
          </a:p>
          <a:p>
            <a:endParaRPr lang="en-US" sz="1800" i="1" dirty="0">
              <a:latin typeface="Calibri" panose="020F0502020204030204" pitchFamily="34" charset="0"/>
            </a:endParaRPr>
          </a:p>
          <a:p>
            <a:r>
              <a:rPr lang="en-US" sz="1800" i="1" dirty="0" smtClean="0">
                <a:latin typeface="Calibri" panose="020F0502020204030204" pitchFamily="34" charset="0"/>
              </a:rPr>
              <a:t>The </a:t>
            </a:r>
            <a:r>
              <a:rPr lang="en-US" sz="1800" b="1" i="1" u="sng" dirty="0" smtClean="0">
                <a:latin typeface="Calibri" panose="020F0502020204030204" pitchFamily="34" charset="0"/>
              </a:rPr>
              <a:t>instructions</a:t>
            </a:r>
            <a:r>
              <a:rPr lang="en-US" sz="1800" i="1" dirty="0" smtClean="0">
                <a:latin typeface="Calibri" panose="020F0502020204030204" pitchFamily="34" charset="0"/>
              </a:rPr>
              <a:t>, here, are individual units (like equations, sentences, or phrases) that your computer will understand and perform an accorded action. Something like – “If he puts an X there, put a 0 there.”, or, “Is that square under an X?” They are mostly dependent on the programming language you use.</a:t>
            </a:r>
          </a:p>
          <a:p>
            <a:endParaRPr lang="en-US" sz="1800" i="1" dirty="0">
              <a:latin typeface="Calibri" panose="020F0502020204030204" pitchFamily="34" charset="0"/>
            </a:endParaRPr>
          </a:p>
          <a:p>
            <a:r>
              <a:rPr lang="en-US" sz="1800" i="1" dirty="0" smtClean="0">
                <a:latin typeface="Calibri" panose="020F0502020204030204" pitchFamily="34" charset="0"/>
              </a:rPr>
              <a:t>A </a:t>
            </a:r>
            <a:r>
              <a:rPr lang="en-US" sz="1800" b="1" i="1" u="sng" dirty="0" smtClean="0">
                <a:latin typeface="Calibri" panose="020F0502020204030204" pitchFamily="34" charset="0"/>
              </a:rPr>
              <a:t>team</a:t>
            </a:r>
            <a:r>
              <a:rPr lang="en-US" sz="1800" i="1" dirty="0" smtClean="0">
                <a:latin typeface="Calibri" panose="020F0502020204030204" pitchFamily="34" charset="0"/>
              </a:rPr>
              <a:t>, or a set of these instructions together, make a program. The essence of your program, or, the general ideology behind your procedure, is called an algorithm. Think of it this way, </a:t>
            </a:r>
            <a:r>
              <a:rPr lang="en-US" sz="1800" i="1" u="sng" dirty="0" smtClean="0">
                <a:latin typeface="Calibri" panose="020F0502020204030204" pitchFamily="34" charset="0"/>
              </a:rPr>
              <a:t>what YOU are thinking </a:t>
            </a:r>
            <a:r>
              <a:rPr lang="en-US" sz="1800" i="1" dirty="0" smtClean="0">
                <a:latin typeface="Calibri" panose="020F0502020204030204" pitchFamily="34" charset="0"/>
              </a:rPr>
              <a:t>– your strategy to beat the Tic-Tac man, </a:t>
            </a:r>
            <a:r>
              <a:rPr lang="en-US" sz="1800" i="1" u="sng" dirty="0" smtClean="0">
                <a:latin typeface="Calibri" panose="020F0502020204030204" pitchFamily="34" charset="0"/>
              </a:rPr>
              <a:t>is the algorithm</a:t>
            </a:r>
            <a:r>
              <a:rPr lang="en-US" sz="1800" i="1" dirty="0" smtClean="0">
                <a:latin typeface="Calibri" panose="020F0502020204030204" pitchFamily="34" charset="0"/>
              </a:rPr>
              <a:t>, while </a:t>
            </a:r>
            <a:r>
              <a:rPr lang="en-US" sz="1800" i="1" u="sng" dirty="0" smtClean="0">
                <a:latin typeface="Calibri" panose="020F0502020204030204" pitchFamily="34" charset="0"/>
              </a:rPr>
              <a:t>what you’re telling the computer</a:t>
            </a:r>
            <a:r>
              <a:rPr lang="en-US" sz="1800" i="1" dirty="0" smtClean="0">
                <a:latin typeface="Calibri" panose="020F0502020204030204" pitchFamily="34" charset="0"/>
              </a:rPr>
              <a:t> (which is basically your strategy encoded in a specific way), </a:t>
            </a:r>
            <a:r>
              <a:rPr lang="en-US" sz="1800" i="1" u="sng" dirty="0" smtClean="0">
                <a:latin typeface="Calibri" panose="020F0502020204030204" pitchFamily="34" charset="0"/>
              </a:rPr>
              <a:t>makes the program</a:t>
            </a:r>
            <a:r>
              <a:rPr lang="en-US" sz="1800" b="1" i="1" u="sng" dirty="0" smtClean="0">
                <a:latin typeface="Calibri" panose="020F0502020204030204" pitchFamily="34" charset="0"/>
              </a:rPr>
              <a:t>. </a:t>
            </a:r>
            <a:endParaRPr lang="en-US" sz="1800" b="1" i="1" u="sng" dirty="0">
              <a:latin typeface="Calibri" panose="020F0502020204030204" pitchFamily="34" charset="0"/>
            </a:endParaRPr>
          </a:p>
        </p:txBody>
      </p:sp>
    </p:spTree>
    <p:extLst>
      <p:ext uri="{BB962C8B-B14F-4D97-AF65-F5344CB8AC3E}">
        <p14:creationId xmlns:p14="http://schemas.microsoft.com/office/powerpoint/2010/main" val="372122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a:t>
            </a:r>
            <a:br>
              <a:rPr lang="en-US" dirty="0" smtClean="0"/>
            </a:br>
            <a:endParaRPr lang="en-US" dirty="0"/>
          </a:p>
        </p:txBody>
      </p:sp>
      <p:sp>
        <p:nvSpPr>
          <p:cNvPr id="3" name="Content Placeholder 2"/>
          <p:cNvSpPr>
            <a:spLocks noGrp="1"/>
          </p:cNvSpPr>
          <p:nvPr>
            <p:ph idx="1"/>
          </p:nvPr>
        </p:nvSpPr>
        <p:spPr>
          <a:xfrm>
            <a:off x="5210725" y="425003"/>
            <a:ext cx="6248398" cy="5979523"/>
          </a:xfrm>
        </p:spPr>
        <p:txBody>
          <a:bodyPr>
            <a:normAutofit lnSpcReduction="10000"/>
          </a:bodyPr>
          <a:lstStyle/>
          <a:p>
            <a:r>
              <a:rPr lang="en-US" i="1" dirty="0" smtClean="0">
                <a:latin typeface="Calibri" panose="020F0502020204030204" pitchFamily="34" charset="0"/>
              </a:rPr>
              <a:t>Let’s say you take up a defensive strategy (algorithm):</a:t>
            </a:r>
          </a:p>
          <a:p>
            <a:pPr marL="0" indent="0">
              <a:buNone/>
            </a:pPr>
            <a:r>
              <a:rPr lang="en-US" i="1" dirty="0">
                <a:latin typeface="Calibri" panose="020F0502020204030204" pitchFamily="34" charset="0"/>
              </a:rPr>
              <a:t> </a:t>
            </a:r>
            <a:r>
              <a:rPr lang="en-US" i="1" dirty="0" smtClean="0">
                <a:latin typeface="Calibri" panose="020F0502020204030204" pitchFamily="34" charset="0"/>
              </a:rPr>
              <a:t>    “1. we shall not let him complete a line. </a:t>
            </a:r>
            <a:br>
              <a:rPr lang="en-US" i="1" dirty="0" smtClean="0">
                <a:latin typeface="Calibri" panose="020F0502020204030204" pitchFamily="34" charset="0"/>
              </a:rPr>
            </a:br>
            <a:r>
              <a:rPr lang="en-US" i="1" dirty="0" smtClean="0">
                <a:latin typeface="Calibri" panose="020F0502020204030204" pitchFamily="34" charset="0"/>
              </a:rPr>
              <a:t>       2. we shall play randomly when there’s no threat.”</a:t>
            </a:r>
          </a:p>
          <a:p>
            <a:r>
              <a:rPr lang="en-US" i="1" dirty="0" smtClean="0">
                <a:latin typeface="Calibri" panose="020F0502020204030204" pitchFamily="34" charset="0"/>
              </a:rPr>
              <a:t>Let’s say your computer understands only six basic instructions:</a:t>
            </a:r>
            <a:br>
              <a:rPr lang="en-US" i="1" dirty="0" smtClean="0">
                <a:latin typeface="Calibri" panose="020F0502020204030204" pitchFamily="34" charset="0"/>
              </a:rPr>
            </a:br>
            <a:r>
              <a:rPr lang="en-US" sz="1800" i="1" dirty="0" smtClean="0">
                <a:latin typeface="Calibri" panose="020F0502020204030204" pitchFamily="34" charset="0"/>
              </a:rPr>
              <a:t>-- It can tell you if a square is occupied or not (</a:t>
            </a:r>
            <a:r>
              <a:rPr lang="en-US" sz="1800" i="1" u="sng" dirty="0" smtClean="0">
                <a:latin typeface="Calibri" panose="020F0502020204030204" pitchFamily="34" charset="0"/>
              </a:rPr>
              <a:t>True/False</a:t>
            </a:r>
            <a:r>
              <a:rPr lang="en-US" sz="1800" i="1" dirty="0" smtClean="0">
                <a:latin typeface="Calibri" panose="020F0502020204030204" pitchFamily="34" charset="0"/>
              </a:rPr>
              <a:t>)</a:t>
            </a:r>
            <a:br>
              <a:rPr lang="en-US" sz="1800" i="1" dirty="0" smtClean="0">
                <a:latin typeface="Calibri" panose="020F0502020204030204" pitchFamily="34" charset="0"/>
              </a:rPr>
            </a:br>
            <a:r>
              <a:rPr lang="en-US" sz="1800" i="1" dirty="0" smtClean="0">
                <a:latin typeface="Calibri" panose="020F0502020204030204" pitchFamily="34" charset="0"/>
              </a:rPr>
              <a:t>	True and False are called </a:t>
            </a:r>
            <a:r>
              <a:rPr lang="en-US" sz="1800" b="1" i="1" dirty="0" smtClean="0">
                <a:latin typeface="Calibri" panose="020F0502020204030204" pitchFamily="34" charset="0"/>
              </a:rPr>
              <a:t>Boolean</a:t>
            </a:r>
            <a:r>
              <a:rPr lang="en-US" sz="1800" i="1" dirty="0" smtClean="0">
                <a:latin typeface="Calibri" panose="020F0502020204030204" pitchFamily="34" charset="0"/>
              </a:rPr>
              <a:t> values. </a:t>
            </a:r>
            <a:br>
              <a:rPr lang="en-US" sz="1800" i="1" dirty="0" smtClean="0">
                <a:latin typeface="Calibri" panose="020F0502020204030204" pitchFamily="34" charset="0"/>
              </a:rPr>
            </a:br>
            <a:r>
              <a:rPr lang="en-US" sz="1800" i="1" dirty="0" smtClean="0">
                <a:latin typeface="Calibri" panose="020F0502020204030204" pitchFamily="34" charset="0"/>
              </a:rPr>
              <a:t>-- It can </a:t>
            </a:r>
            <a:r>
              <a:rPr lang="en-US" sz="1800" b="1" i="1" dirty="0" smtClean="0">
                <a:latin typeface="Calibri" panose="020F0502020204030204" pitchFamily="34" charset="0"/>
              </a:rPr>
              <a:t>understand integers</a:t>
            </a:r>
            <a:r>
              <a:rPr lang="en-US" sz="1800" i="1" dirty="0" smtClean="0">
                <a:latin typeface="Calibri" panose="020F0502020204030204" pitchFamily="34" charset="0"/>
              </a:rPr>
              <a:t>, and the relationships &gt;, &lt;, or =         	between any two integers.</a:t>
            </a:r>
            <a:br>
              <a:rPr lang="en-US" sz="1800" i="1" dirty="0" smtClean="0">
                <a:latin typeface="Calibri" panose="020F0502020204030204" pitchFamily="34" charset="0"/>
              </a:rPr>
            </a:br>
            <a:r>
              <a:rPr lang="en-US" sz="1800" i="1" dirty="0" smtClean="0">
                <a:latin typeface="Calibri" panose="020F0502020204030204" pitchFamily="34" charset="0"/>
              </a:rPr>
              <a:t>-- It can put a ‘0’ on an unoccupied square. </a:t>
            </a:r>
            <a:br>
              <a:rPr lang="en-US" sz="1800" i="1" dirty="0" smtClean="0">
                <a:latin typeface="Calibri" panose="020F0502020204030204" pitchFamily="34" charset="0"/>
              </a:rPr>
            </a:br>
            <a:r>
              <a:rPr lang="en-US" sz="1800" i="1" dirty="0" smtClean="0">
                <a:latin typeface="Calibri" panose="020F0502020204030204" pitchFamily="34" charset="0"/>
              </a:rPr>
              <a:t>-- It understands that each square of the tic-tac-toe board has 	a pair of coordinates (see image to the left). </a:t>
            </a:r>
            <a:br>
              <a:rPr lang="en-US" sz="1800" i="1" dirty="0" smtClean="0">
                <a:latin typeface="Calibri" panose="020F0502020204030204" pitchFamily="34" charset="0"/>
              </a:rPr>
            </a:br>
            <a:r>
              <a:rPr lang="en-US" sz="1800" i="1" dirty="0" smtClean="0">
                <a:latin typeface="Calibri" panose="020F0502020204030204" pitchFamily="34" charset="0"/>
              </a:rPr>
              <a:t>-- It can perform a </a:t>
            </a:r>
            <a:r>
              <a:rPr lang="en-US" sz="1800" b="1" i="1" dirty="0" smtClean="0">
                <a:latin typeface="Calibri" panose="020F0502020204030204" pitchFamily="34" charset="0"/>
              </a:rPr>
              <a:t>conditional expression </a:t>
            </a:r>
            <a:r>
              <a:rPr lang="en-US" sz="1800" i="1" dirty="0" smtClean="0">
                <a:latin typeface="Calibri" panose="020F0502020204030204" pitchFamily="34" charset="0"/>
              </a:rPr>
              <a:t>– that is, perform a</a:t>
            </a:r>
            <a:br>
              <a:rPr lang="en-US" sz="1800" i="1" dirty="0" smtClean="0">
                <a:latin typeface="Calibri" panose="020F0502020204030204" pitchFamily="34" charset="0"/>
              </a:rPr>
            </a:br>
            <a:r>
              <a:rPr lang="en-US" sz="1800" i="1" dirty="0" smtClean="0">
                <a:latin typeface="Calibri" panose="020F0502020204030204" pitchFamily="34" charset="0"/>
              </a:rPr>
              <a:t>	series of steps if a condition is true, and not otherwise.</a:t>
            </a:r>
            <a:br>
              <a:rPr lang="en-US" sz="1800" i="1" dirty="0" smtClean="0">
                <a:latin typeface="Calibri" panose="020F0502020204030204" pitchFamily="34" charset="0"/>
              </a:rPr>
            </a:br>
            <a:r>
              <a:rPr lang="en-US" sz="1800" i="1" dirty="0" smtClean="0">
                <a:latin typeface="Calibri" panose="020F0502020204030204" pitchFamily="34" charset="0"/>
              </a:rPr>
              <a:t>-- It can perform a </a:t>
            </a:r>
            <a:r>
              <a:rPr lang="en-US" sz="1800" b="1" i="1" dirty="0" smtClean="0">
                <a:latin typeface="Calibri" panose="020F0502020204030204" pitchFamily="34" charset="0"/>
              </a:rPr>
              <a:t>loop </a:t>
            </a:r>
            <a:r>
              <a:rPr lang="en-US" sz="1800" dirty="0" smtClean="0">
                <a:latin typeface="Calibri" panose="020F0502020204030204" pitchFamily="34" charset="0"/>
              </a:rPr>
              <a:t>– </a:t>
            </a:r>
            <a:r>
              <a:rPr lang="en-US" sz="1800" i="1" dirty="0" smtClean="0">
                <a:latin typeface="Calibri" panose="020F0502020204030204" pitchFamily="34" charset="0"/>
              </a:rPr>
              <a:t>That is, a sequence of steps 	repeatedly, until some condition is satisfied.  </a:t>
            </a:r>
          </a:p>
          <a:p>
            <a:r>
              <a:rPr lang="en-US" i="1" dirty="0" smtClean="0">
                <a:latin typeface="Calibri" panose="020F0502020204030204" pitchFamily="34" charset="0"/>
              </a:rPr>
              <a:t>You have to code up your strategy to play tic-tac-toe using these five basic ingredients.</a:t>
            </a:r>
            <a:endParaRPr lang="en-US" i="1" dirty="0">
              <a:latin typeface="Calibri" panose="020F0502020204030204" pitchFamily="34" charset="0"/>
            </a:endParaRPr>
          </a:p>
        </p:txBody>
      </p:sp>
      <p:cxnSp>
        <p:nvCxnSpPr>
          <p:cNvPr id="7" name="Straight Connector 6"/>
          <p:cNvCxnSpPr/>
          <p:nvPr/>
        </p:nvCxnSpPr>
        <p:spPr>
          <a:xfrm>
            <a:off x="1906073" y="2099256"/>
            <a:ext cx="0" cy="3284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78794" y="3026535"/>
            <a:ext cx="3335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58354" y="2099256"/>
            <a:ext cx="0" cy="3284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78794" y="4417453"/>
            <a:ext cx="3335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09770" y="2362841"/>
            <a:ext cx="911033" cy="400110"/>
          </a:xfrm>
          <a:prstGeom prst="rect">
            <a:avLst/>
          </a:prstGeom>
          <a:noFill/>
        </p:spPr>
        <p:txBody>
          <a:bodyPr wrap="square" rtlCol="0">
            <a:spAutoFit/>
          </a:bodyPr>
          <a:lstStyle/>
          <a:p>
            <a:r>
              <a:rPr lang="en-US" sz="2000" dirty="0" smtClean="0"/>
              <a:t>(0, 0)</a:t>
            </a:r>
            <a:endParaRPr lang="en-US" sz="2000" dirty="0"/>
          </a:p>
        </p:txBody>
      </p:sp>
      <p:sp>
        <p:nvSpPr>
          <p:cNvPr id="16" name="TextBox 15"/>
          <p:cNvSpPr txBox="1"/>
          <p:nvPr/>
        </p:nvSpPr>
        <p:spPr>
          <a:xfrm>
            <a:off x="2228045" y="2362841"/>
            <a:ext cx="911033" cy="400110"/>
          </a:xfrm>
          <a:prstGeom prst="rect">
            <a:avLst/>
          </a:prstGeom>
          <a:noFill/>
        </p:spPr>
        <p:txBody>
          <a:bodyPr wrap="square" rtlCol="0">
            <a:spAutoFit/>
          </a:bodyPr>
          <a:lstStyle/>
          <a:p>
            <a:r>
              <a:rPr lang="en-US" sz="2000" dirty="0" smtClean="0"/>
              <a:t>(0, 1)</a:t>
            </a:r>
            <a:endParaRPr lang="en-US" sz="2000" dirty="0"/>
          </a:p>
        </p:txBody>
      </p:sp>
      <p:sp>
        <p:nvSpPr>
          <p:cNvPr id="17" name="TextBox 16"/>
          <p:cNvSpPr txBox="1"/>
          <p:nvPr/>
        </p:nvSpPr>
        <p:spPr>
          <a:xfrm>
            <a:off x="3446320" y="2362841"/>
            <a:ext cx="911033" cy="400110"/>
          </a:xfrm>
          <a:prstGeom prst="rect">
            <a:avLst/>
          </a:prstGeom>
          <a:noFill/>
        </p:spPr>
        <p:txBody>
          <a:bodyPr wrap="square" rtlCol="0">
            <a:spAutoFit/>
          </a:bodyPr>
          <a:lstStyle/>
          <a:p>
            <a:r>
              <a:rPr lang="en-US" sz="2000" dirty="0" smtClean="0"/>
              <a:t>(0, 2)</a:t>
            </a:r>
            <a:endParaRPr lang="en-US" sz="2000" dirty="0"/>
          </a:p>
        </p:txBody>
      </p:sp>
      <p:sp>
        <p:nvSpPr>
          <p:cNvPr id="18" name="TextBox 17"/>
          <p:cNvSpPr txBox="1"/>
          <p:nvPr/>
        </p:nvSpPr>
        <p:spPr>
          <a:xfrm>
            <a:off x="1009769" y="3553705"/>
            <a:ext cx="911033" cy="400110"/>
          </a:xfrm>
          <a:prstGeom prst="rect">
            <a:avLst/>
          </a:prstGeom>
          <a:noFill/>
        </p:spPr>
        <p:txBody>
          <a:bodyPr wrap="square" rtlCol="0">
            <a:spAutoFit/>
          </a:bodyPr>
          <a:lstStyle/>
          <a:p>
            <a:r>
              <a:rPr lang="en-US" sz="2000" dirty="0" smtClean="0"/>
              <a:t>(1, 0)</a:t>
            </a:r>
            <a:endParaRPr lang="en-US" sz="2000" dirty="0"/>
          </a:p>
        </p:txBody>
      </p:sp>
      <p:sp>
        <p:nvSpPr>
          <p:cNvPr id="19" name="TextBox 18"/>
          <p:cNvSpPr txBox="1"/>
          <p:nvPr/>
        </p:nvSpPr>
        <p:spPr>
          <a:xfrm>
            <a:off x="1009769" y="4829698"/>
            <a:ext cx="911033" cy="400110"/>
          </a:xfrm>
          <a:prstGeom prst="rect">
            <a:avLst/>
          </a:prstGeom>
          <a:noFill/>
        </p:spPr>
        <p:txBody>
          <a:bodyPr wrap="square" rtlCol="0">
            <a:spAutoFit/>
          </a:bodyPr>
          <a:lstStyle/>
          <a:p>
            <a:r>
              <a:rPr lang="en-US" sz="2000" dirty="0" smtClean="0"/>
              <a:t>(2, 0)</a:t>
            </a:r>
            <a:endParaRPr lang="en-US" sz="2000" dirty="0"/>
          </a:p>
        </p:txBody>
      </p:sp>
      <p:sp>
        <p:nvSpPr>
          <p:cNvPr id="20" name="TextBox 19"/>
          <p:cNvSpPr txBox="1"/>
          <p:nvPr/>
        </p:nvSpPr>
        <p:spPr>
          <a:xfrm>
            <a:off x="2264535" y="3560577"/>
            <a:ext cx="911033" cy="400110"/>
          </a:xfrm>
          <a:prstGeom prst="rect">
            <a:avLst/>
          </a:prstGeom>
          <a:noFill/>
        </p:spPr>
        <p:txBody>
          <a:bodyPr wrap="square" rtlCol="0">
            <a:spAutoFit/>
          </a:bodyPr>
          <a:lstStyle/>
          <a:p>
            <a:r>
              <a:rPr lang="en-US" sz="2000" dirty="0" smtClean="0"/>
              <a:t>(1, 1)</a:t>
            </a:r>
            <a:endParaRPr lang="en-US" sz="2000" dirty="0"/>
          </a:p>
        </p:txBody>
      </p:sp>
      <p:sp>
        <p:nvSpPr>
          <p:cNvPr id="21" name="TextBox 20"/>
          <p:cNvSpPr txBox="1"/>
          <p:nvPr/>
        </p:nvSpPr>
        <p:spPr>
          <a:xfrm>
            <a:off x="3455832" y="3560577"/>
            <a:ext cx="911033" cy="400110"/>
          </a:xfrm>
          <a:prstGeom prst="rect">
            <a:avLst/>
          </a:prstGeom>
          <a:noFill/>
        </p:spPr>
        <p:txBody>
          <a:bodyPr wrap="square" rtlCol="0">
            <a:spAutoFit/>
          </a:bodyPr>
          <a:lstStyle/>
          <a:p>
            <a:r>
              <a:rPr lang="en-US" sz="2000" dirty="0" smtClean="0"/>
              <a:t>(1, 2)</a:t>
            </a:r>
            <a:endParaRPr lang="en-US" sz="2000" dirty="0"/>
          </a:p>
        </p:txBody>
      </p:sp>
      <p:sp>
        <p:nvSpPr>
          <p:cNvPr id="22" name="TextBox 21"/>
          <p:cNvSpPr txBox="1"/>
          <p:nvPr/>
        </p:nvSpPr>
        <p:spPr>
          <a:xfrm>
            <a:off x="2264535" y="4829698"/>
            <a:ext cx="911033" cy="400110"/>
          </a:xfrm>
          <a:prstGeom prst="rect">
            <a:avLst/>
          </a:prstGeom>
          <a:noFill/>
        </p:spPr>
        <p:txBody>
          <a:bodyPr wrap="square" rtlCol="0">
            <a:spAutoFit/>
          </a:bodyPr>
          <a:lstStyle/>
          <a:p>
            <a:r>
              <a:rPr lang="en-US" sz="2000" dirty="0" smtClean="0"/>
              <a:t>(2, 1)</a:t>
            </a:r>
            <a:endParaRPr lang="en-US" sz="2000" dirty="0"/>
          </a:p>
        </p:txBody>
      </p:sp>
      <p:sp>
        <p:nvSpPr>
          <p:cNvPr id="23" name="TextBox 22"/>
          <p:cNvSpPr txBox="1"/>
          <p:nvPr/>
        </p:nvSpPr>
        <p:spPr>
          <a:xfrm>
            <a:off x="3455832" y="4835718"/>
            <a:ext cx="911033" cy="400110"/>
          </a:xfrm>
          <a:prstGeom prst="rect">
            <a:avLst/>
          </a:prstGeom>
          <a:noFill/>
        </p:spPr>
        <p:txBody>
          <a:bodyPr wrap="square" rtlCol="0">
            <a:spAutoFit/>
          </a:bodyPr>
          <a:lstStyle/>
          <a:p>
            <a:r>
              <a:rPr lang="en-US" sz="2000" dirty="0" smtClean="0"/>
              <a:t>(2, 2)</a:t>
            </a:r>
            <a:endParaRPr lang="en-US" sz="2000" dirty="0"/>
          </a:p>
        </p:txBody>
      </p:sp>
    </p:spTree>
    <p:extLst>
      <p:ext uri="{BB962C8B-B14F-4D97-AF65-F5344CB8AC3E}">
        <p14:creationId xmlns:p14="http://schemas.microsoft.com/office/powerpoint/2010/main" val="524304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3271234" y="940158"/>
            <a:ext cx="4765183" cy="4327301"/>
            <a:chOff x="3670479" y="553792"/>
            <a:chExt cx="4765183" cy="4327301"/>
          </a:xfrm>
        </p:grpSpPr>
        <p:cxnSp>
          <p:nvCxnSpPr>
            <p:cNvPr id="10" name="Straight Connector 9"/>
            <p:cNvCxnSpPr/>
            <p:nvPr/>
          </p:nvCxnSpPr>
          <p:spPr>
            <a:xfrm>
              <a:off x="3670479" y="1790163"/>
              <a:ext cx="4765183" cy="0"/>
            </a:xfrm>
            <a:prstGeom prst="line">
              <a:avLst/>
            </a:prstGeom>
            <a:ln/>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5061397" y="553792"/>
              <a:ext cx="0" cy="4327301"/>
            </a:xfrm>
            <a:prstGeom prst="line">
              <a:avLst/>
            </a:prstGeom>
            <a:ln/>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6954592" y="553792"/>
              <a:ext cx="0" cy="4327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70479" y="3670479"/>
              <a:ext cx="47651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p:cNvSpPr/>
          <p:nvPr/>
        </p:nvSpPr>
        <p:spPr>
          <a:xfrm>
            <a:off x="10354613" y="940158"/>
            <a:ext cx="643944" cy="64394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354613" y="1854557"/>
            <a:ext cx="643944" cy="64394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354613" y="2781836"/>
            <a:ext cx="643944" cy="64394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354613" y="3709115"/>
            <a:ext cx="643944" cy="64394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0367491" y="4623515"/>
            <a:ext cx="643944" cy="64394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p:cNvSpPr/>
          <p:nvPr/>
        </p:nvSpPr>
        <p:spPr>
          <a:xfrm>
            <a:off x="850009" y="940158"/>
            <a:ext cx="862884" cy="862884"/>
          </a:xfrm>
          <a:prstGeom prst="mathMultiply">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862887" y="1745087"/>
            <a:ext cx="862884" cy="862884"/>
          </a:xfrm>
          <a:prstGeom prst="mathMultiply">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y 24"/>
          <p:cNvSpPr/>
          <p:nvPr/>
        </p:nvSpPr>
        <p:spPr>
          <a:xfrm>
            <a:off x="850009" y="2562896"/>
            <a:ext cx="862884" cy="862884"/>
          </a:xfrm>
          <a:prstGeom prst="mathMultiply">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y 25"/>
          <p:cNvSpPr/>
          <p:nvPr/>
        </p:nvSpPr>
        <p:spPr>
          <a:xfrm>
            <a:off x="817810" y="3425780"/>
            <a:ext cx="862884" cy="862884"/>
          </a:xfrm>
          <a:prstGeom prst="mathMultiply">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ultiply 26"/>
          <p:cNvSpPr/>
          <p:nvPr/>
        </p:nvSpPr>
        <p:spPr>
          <a:xfrm>
            <a:off x="817810" y="4327300"/>
            <a:ext cx="862884" cy="862884"/>
          </a:xfrm>
          <a:prstGeom prst="mathMultiply">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92431" y="379720"/>
            <a:ext cx="2240924" cy="369332"/>
          </a:xfrm>
          <a:prstGeom prst="rect">
            <a:avLst/>
          </a:prstGeom>
          <a:noFill/>
        </p:spPr>
        <p:txBody>
          <a:bodyPr wrap="square" rtlCol="0">
            <a:spAutoFit/>
          </a:bodyPr>
          <a:lstStyle/>
          <a:p>
            <a:r>
              <a:rPr lang="en-US" i="1" dirty="0" smtClean="0"/>
              <a:t>Tic-Tac-Man</a:t>
            </a:r>
            <a:endParaRPr lang="en-US" i="1" dirty="0"/>
          </a:p>
        </p:txBody>
      </p:sp>
      <p:sp>
        <p:nvSpPr>
          <p:cNvPr id="29" name="TextBox 28"/>
          <p:cNvSpPr txBox="1"/>
          <p:nvPr/>
        </p:nvSpPr>
        <p:spPr>
          <a:xfrm>
            <a:off x="9410161" y="379720"/>
            <a:ext cx="2558603" cy="369332"/>
          </a:xfrm>
          <a:prstGeom prst="rect">
            <a:avLst/>
          </a:prstGeom>
          <a:noFill/>
        </p:spPr>
        <p:txBody>
          <a:bodyPr wrap="square" rtlCol="0">
            <a:spAutoFit/>
          </a:bodyPr>
          <a:lstStyle/>
          <a:p>
            <a:r>
              <a:rPr lang="en-US" i="1" dirty="0" smtClean="0"/>
              <a:t>Earth’s Mightiest Zeros</a:t>
            </a:r>
            <a:endParaRPr lang="en-US" i="1" dirty="0"/>
          </a:p>
        </p:txBody>
      </p:sp>
    </p:spTree>
    <p:extLst>
      <p:ext uri="{BB962C8B-B14F-4D97-AF65-F5344CB8AC3E}">
        <p14:creationId xmlns:p14="http://schemas.microsoft.com/office/powerpoint/2010/main" val="385819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875E-6 0 L 0.20976 0.03495 " pathEditMode="relative" rAng="0" ptsTypes="AA">
                                      <p:cBhvr>
                                        <p:cTn id="6" dur="1000" fill="hold"/>
                                        <p:tgtEl>
                                          <p:spTgt spid="23"/>
                                        </p:tgtEl>
                                        <p:attrNameLst>
                                          <p:attrName>ppt_x</p:attrName>
                                          <p:attrName>ppt_y</p:attrName>
                                        </p:attrNameLst>
                                      </p:cBhvr>
                                      <p:rCtr x="10482" y="173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1.04167E-6 2.22222E-6 L -0.4151 0.27407 " pathEditMode="relative" rAng="0" ptsTypes="AA">
                                      <p:cBhvr>
                                        <p:cTn id="10" dur="1000" fill="hold"/>
                                        <p:tgtEl>
                                          <p:spTgt spid="18"/>
                                        </p:tgtEl>
                                        <p:attrNameLst>
                                          <p:attrName>ppt_x</p:attrName>
                                          <p:attrName>ppt_y</p:attrName>
                                        </p:attrNameLst>
                                      </p:cBhvr>
                                      <p:rCtr x="-20755" y="13704"/>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08333E-7 -1.11111E-6 L 0.21081 0.3757 " pathEditMode="relative" rAng="0" ptsTypes="AA">
                                      <p:cBhvr>
                                        <p:cTn id="14" dur="1000" fill="hold"/>
                                        <p:tgtEl>
                                          <p:spTgt spid="24"/>
                                        </p:tgtEl>
                                        <p:attrNameLst>
                                          <p:attrName>ppt_x</p:attrName>
                                          <p:attrName>ppt_y</p:attrName>
                                        </p:attrNameLst>
                                      </p:cBhvr>
                                      <p:rCtr x="10534" y="18773"/>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1.04167E-6 -1.11111E-6 L -0.55976 0.14283 " pathEditMode="relative" rAng="0" ptsTypes="AA">
                                      <p:cBhvr>
                                        <p:cTn id="18" dur="1000" fill="hold"/>
                                        <p:tgtEl>
                                          <p:spTgt spid="19"/>
                                        </p:tgtEl>
                                        <p:attrNameLst>
                                          <p:attrName>ppt_x</p:attrName>
                                          <p:attrName>ppt_y</p:attrName>
                                        </p:attrNameLst>
                                      </p:cBhvr>
                                      <p:rCtr x="-27995" y="7130"/>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1.875E-6 -4.07407E-6 L 0.49909 0.02362 " pathEditMode="relative" rAng="0" ptsTypes="AA">
                                      <p:cBhvr>
                                        <p:cTn id="22" dur="1000" fill="hold"/>
                                        <p:tgtEl>
                                          <p:spTgt spid="25"/>
                                        </p:tgtEl>
                                        <p:attrNameLst>
                                          <p:attrName>ppt_x</p:attrName>
                                          <p:attrName>ppt_y</p:attrName>
                                        </p:attrNameLst>
                                      </p:cBhvr>
                                      <p:rCtr x="24948" y="1181"/>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1.04167E-6 3.7037E-6 L -0.41406 -0.22153 " pathEditMode="relative" rAng="0" ptsTypes="AA">
                                      <p:cBhvr>
                                        <p:cTn id="26" dur="1000" fill="hold"/>
                                        <p:tgtEl>
                                          <p:spTgt spid="20"/>
                                        </p:tgtEl>
                                        <p:attrNameLst>
                                          <p:attrName>ppt_x</p:attrName>
                                          <p:attrName>ppt_y</p:attrName>
                                        </p:attrNameLst>
                                      </p:cBhvr>
                                      <p:rCtr x="-20703" y="-11088"/>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3.95833E-6 0 L 0.35912 0.12847 " pathEditMode="relative" rAng="0" ptsTypes="AA">
                                      <p:cBhvr>
                                        <p:cTn id="30" dur="1000" fill="hold"/>
                                        <p:tgtEl>
                                          <p:spTgt spid="26"/>
                                        </p:tgtEl>
                                        <p:attrNameLst>
                                          <p:attrName>ppt_x</p:attrName>
                                          <p:attrName>ppt_y</p:attrName>
                                        </p:attrNameLst>
                                      </p:cBhvr>
                                      <p:rCtr x="17956" y="6412"/>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1.04167E-6 -1.48148E-6 L -0.27357 0.10324 " pathEditMode="relative" rAng="0" ptsTypes="AA">
                                      <p:cBhvr>
                                        <p:cTn id="34" dur="1000" fill="hold"/>
                                        <p:tgtEl>
                                          <p:spTgt spid="21"/>
                                        </p:tgtEl>
                                        <p:attrNameLst>
                                          <p:attrName>ppt_x</p:attrName>
                                          <p:attrName>ppt_y</p:attrName>
                                        </p:attrNameLst>
                                      </p:cBhvr>
                                      <p:rCtr x="-13685" y="5162"/>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3.95833E-6 2.22045E-16 L 0.50391 -0.46273 " pathEditMode="relative" rAng="0" ptsTypes="AA">
                                      <p:cBhvr>
                                        <p:cTn id="38" dur="1000" fill="hold"/>
                                        <p:tgtEl>
                                          <p:spTgt spid="27"/>
                                        </p:tgtEl>
                                        <p:attrNameLst>
                                          <p:attrName>ppt_x</p:attrName>
                                          <p:attrName>ppt_y</p:attrName>
                                        </p:attrNameLst>
                                      </p:cBhvr>
                                      <p:rCtr x="25195" y="-231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3" grpId="0" animBg="1"/>
      <p:bldP spid="24" grpId="0" animBg="1"/>
      <p:bldP spid="25"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1166091"/>
          </a:xfrm>
        </p:spPr>
        <p:txBody>
          <a:bodyPr/>
          <a:lstStyle/>
          <a:p>
            <a:r>
              <a:rPr lang="en-US" dirty="0" smtClean="0"/>
              <a:t>Syntax:</a:t>
            </a:r>
            <a:endParaRPr lang="en-US" dirty="0"/>
          </a:p>
        </p:txBody>
      </p:sp>
      <p:sp>
        <p:nvSpPr>
          <p:cNvPr id="3" name="Content Placeholder 2"/>
          <p:cNvSpPr>
            <a:spLocks noGrp="1"/>
          </p:cNvSpPr>
          <p:nvPr>
            <p:ph idx="1"/>
          </p:nvPr>
        </p:nvSpPr>
        <p:spPr>
          <a:xfrm>
            <a:off x="5151844" y="788007"/>
            <a:ext cx="6248398" cy="5655156"/>
          </a:xfrm>
        </p:spPr>
        <p:txBody>
          <a:bodyPr>
            <a:normAutofit fontScale="92500" lnSpcReduction="10000"/>
          </a:bodyPr>
          <a:lstStyle/>
          <a:p>
            <a:r>
              <a:rPr lang="en-US" i="1" dirty="0" smtClean="0">
                <a:latin typeface="Calibri" panose="020F0502020204030204" pitchFamily="34" charset="0"/>
              </a:rPr>
              <a:t>Syntax is a way of encoding the steps of an algorithm into instructions for your computer to understand.</a:t>
            </a:r>
          </a:p>
          <a:p>
            <a:endParaRPr lang="en-US" i="1" dirty="0">
              <a:latin typeface="Calibri" panose="020F0502020204030204" pitchFamily="34" charset="0"/>
            </a:endParaRPr>
          </a:p>
          <a:p>
            <a:r>
              <a:rPr lang="en-US" i="1" dirty="0" smtClean="0">
                <a:latin typeface="Calibri" panose="020F0502020204030204" pitchFamily="34" charset="0"/>
              </a:rPr>
              <a:t>Modern computers only understand binary language (1s and 0s in a string). Therefore, we generally care about syntax for </a:t>
            </a:r>
            <a:r>
              <a:rPr lang="en-US" i="1" u="sng" dirty="0" smtClean="0">
                <a:latin typeface="Calibri" panose="020F0502020204030204" pitchFamily="34" charset="0"/>
              </a:rPr>
              <a:t>programming languages</a:t>
            </a:r>
            <a:r>
              <a:rPr lang="en-US" i="1" dirty="0" smtClean="0">
                <a:latin typeface="Calibri" panose="020F0502020204030204" pitchFamily="34" charset="0"/>
              </a:rPr>
              <a:t>, which can take in somewhat human-readable instructions (but still in a specific, well-defined way), and convert (</a:t>
            </a:r>
            <a:r>
              <a:rPr lang="en-US" i="1" u="sng" dirty="0" smtClean="0">
                <a:latin typeface="Calibri" panose="020F0502020204030204" pitchFamily="34" charset="0"/>
              </a:rPr>
              <a:t>compile</a:t>
            </a:r>
            <a:r>
              <a:rPr lang="en-US" i="1" dirty="0" smtClean="0">
                <a:latin typeface="Calibri" panose="020F0502020204030204" pitchFamily="34" charset="0"/>
              </a:rPr>
              <a:t>) them </a:t>
            </a:r>
            <a:r>
              <a:rPr lang="en-US" i="1" u="sng" dirty="0" smtClean="0">
                <a:latin typeface="Calibri" panose="020F0502020204030204" pitchFamily="34" charset="0"/>
              </a:rPr>
              <a:t>into binary language</a:t>
            </a:r>
            <a:r>
              <a:rPr lang="en-US" i="1" dirty="0" smtClean="0">
                <a:latin typeface="Calibri" panose="020F0502020204030204" pitchFamily="34" charset="0"/>
              </a:rPr>
              <a:t> for the computer to understand.</a:t>
            </a:r>
          </a:p>
          <a:p>
            <a:endParaRPr lang="en-US" i="1" dirty="0">
              <a:latin typeface="Calibri" panose="020F0502020204030204" pitchFamily="34" charset="0"/>
            </a:endParaRPr>
          </a:p>
          <a:p>
            <a:r>
              <a:rPr lang="en-US" i="1" dirty="0" smtClean="0">
                <a:latin typeface="Calibri" panose="020F0502020204030204" pitchFamily="34" charset="0"/>
              </a:rPr>
              <a:t>Let’s say our computer supports only one language, the Tic-Tac-Tongue, which has the syntax on the left:</a:t>
            </a:r>
          </a:p>
          <a:p>
            <a:endParaRPr lang="en-US" i="1" dirty="0" smtClean="0">
              <a:latin typeface="Calibri" panose="020F0502020204030204" pitchFamily="34" charset="0"/>
            </a:endParaRPr>
          </a:p>
          <a:p>
            <a:r>
              <a:rPr lang="en-US" i="1" dirty="0" smtClean="0">
                <a:latin typeface="Calibri" panose="020F0502020204030204" pitchFamily="34" charset="0"/>
              </a:rPr>
              <a:t>Then, our tic-tac-toe playing </a:t>
            </a:r>
            <a:r>
              <a:rPr lang="en-US" i="1" u="sng" dirty="0" smtClean="0">
                <a:latin typeface="Calibri" panose="020F0502020204030204" pitchFamily="34" charset="0"/>
              </a:rPr>
              <a:t>program, which implements our algorithm</a:t>
            </a:r>
            <a:r>
              <a:rPr lang="en-US" i="1" dirty="0" smtClean="0">
                <a:latin typeface="Calibri" panose="020F0502020204030204" pitchFamily="34" charset="0"/>
              </a:rPr>
              <a:t>, will look like this</a:t>
            </a:r>
            <a:br>
              <a:rPr lang="en-US" i="1" dirty="0" smtClean="0">
                <a:latin typeface="Calibri" panose="020F0502020204030204" pitchFamily="34" charset="0"/>
              </a:rPr>
            </a:br>
            <a:r>
              <a:rPr lang="en-US" i="1" dirty="0" smtClean="0">
                <a:latin typeface="Calibri" panose="020F0502020204030204" pitchFamily="34" charset="0"/>
              </a:rPr>
              <a:t> </a:t>
            </a:r>
          </a:p>
          <a:p>
            <a:endParaRPr lang="en-US" i="1" dirty="0">
              <a:latin typeface="Calibri" panose="020F0502020204030204" pitchFamily="34" charset="0"/>
            </a:endParaRPr>
          </a:p>
          <a:p>
            <a:endParaRPr lang="en-US" i="1" dirty="0">
              <a:latin typeface="Calibri" panose="020F0502020204030204" pitchFamily="34" charset="0"/>
            </a:endParaRPr>
          </a:p>
        </p:txBody>
      </p:sp>
      <p:sp>
        <p:nvSpPr>
          <p:cNvPr id="4" name="TextBox 3"/>
          <p:cNvSpPr txBox="1"/>
          <p:nvPr/>
        </p:nvSpPr>
        <p:spPr>
          <a:xfrm>
            <a:off x="206062" y="1584101"/>
            <a:ext cx="4389844" cy="4250029"/>
          </a:xfrm>
          <a:prstGeom prst="rect">
            <a:avLst/>
          </a:prstGeom>
          <a:solidFill>
            <a:schemeClr val="bg1"/>
          </a:solidFill>
        </p:spPr>
        <p:txBody>
          <a:bodyPr wrap="square" rtlCol="0">
            <a:spAutoFit/>
          </a:bodyPr>
          <a:lstStyle/>
          <a:p>
            <a:endParaRPr lang="en-US" dirty="0"/>
          </a:p>
        </p:txBody>
      </p:sp>
      <p:sp>
        <p:nvSpPr>
          <p:cNvPr id="7" name="TextBox 6"/>
          <p:cNvSpPr txBox="1"/>
          <p:nvPr/>
        </p:nvSpPr>
        <p:spPr>
          <a:xfrm>
            <a:off x="206062" y="1584101"/>
            <a:ext cx="4389844" cy="4555093"/>
          </a:xfrm>
          <a:prstGeom prst="rect">
            <a:avLst/>
          </a:prstGeom>
          <a:noFill/>
        </p:spPr>
        <p:txBody>
          <a:bodyPr wrap="square" rtlCol="0">
            <a:spAutoFit/>
          </a:bodyPr>
          <a:lstStyle/>
          <a:p>
            <a:r>
              <a:rPr lang="en-US" sz="1700" b="1" u="sng" dirty="0" smtClean="0"/>
              <a:t>Syntax</a:t>
            </a:r>
            <a:r>
              <a:rPr lang="en-US" sz="1700" b="1" dirty="0" smtClean="0"/>
              <a:t>		        </a:t>
            </a:r>
            <a:r>
              <a:rPr lang="en-US" sz="1700" b="1" u="sng" dirty="0" smtClean="0"/>
              <a:t>What it does</a:t>
            </a:r>
          </a:p>
          <a:p>
            <a:endParaRPr lang="en-US" sz="1700" dirty="0" smtClean="0"/>
          </a:p>
          <a:p>
            <a:r>
              <a:rPr lang="en-US" sz="1700" b="1" dirty="0" smtClean="0"/>
              <a:t>put(x, y)</a:t>
            </a:r>
            <a:r>
              <a:rPr lang="en-US" sz="1700" dirty="0" smtClean="0"/>
              <a:t>	</a:t>
            </a:r>
            <a:r>
              <a:rPr lang="en-US" sz="1700" dirty="0"/>
              <a:t> </a:t>
            </a:r>
            <a:r>
              <a:rPr lang="en-US" sz="1700" dirty="0" smtClean="0"/>
              <a:t>               	Puts a O at (x, y) in the 		grid.</a:t>
            </a:r>
            <a:br>
              <a:rPr lang="en-US" sz="1700" dirty="0" smtClean="0"/>
            </a:br>
            <a:r>
              <a:rPr lang="en-US" sz="1700" dirty="0" smtClean="0"/>
              <a:t/>
            </a:r>
            <a:br>
              <a:rPr lang="en-US" sz="1700" dirty="0" smtClean="0"/>
            </a:br>
            <a:r>
              <a:rPr lang="en-US" sz="1700" b="1" dirty="0" smtClean="0"/>
              <a:t>if (condition)</a:t>
            </a:r>
            <a:r>
              <a:rPr lang="en-US" sz="1700" dirty="0" smtClean="0"/>
              <a:t>	Performs the steps inside</a:t>
            </a:r>
          </a:p>
          <a:p>
            <a:r>
              <a:rPr lang="en-US" sz="1700" b="1" dirty="0" smtClean="0"/>
              <a:t>{	     }</a:t>
            </a:r>
            <a:r>
              <a:rPr lang="en-US" sz="1700" dirty="0" smtClean="0"/>
              <a:t>	the curly braces </a:t>
            </a:r>
            <a:r>
              <a:rPr lang="en-US" sz="1700" u="sng" dirty="0" smtClean="0"/>
              <a:t>once</a:t>
            </a:r>
            <a:r>
              <a:rPr lang="en-US" sz="1700" dirty="0" smtClean="0"/>
              <a:t> if 		the condition is </a:t>
            </a:r>
            <a:r>
              <a:rPr lang="en-US" sz="1700" u="sng" dirty="0" smtClean="0"/>
              <a:t>true</a:t>
            </a:r>
            <a:r>
              <a:rPr lang="en-US" sz="1700" dirty="0" smtClean="0"/>
              <a:t>.</a:t>
            </a:r>
          </a:p>
          <a:p>
            <a:endParaRPr lang="en-US" sz="1700" dirty="0"/>
          </a:p>
          <a:p>
            <a:r>
              <a:rPr lang="en-US" sz="1700" b="1" dirty="0" smtClean="0"/>
              <a:t>isCross(x, y)                </a:t>
            </a:r>
            <a:r>
              <a:rPr lang="en-US" sz="1700" dirty="0" smtClean="0"/>
              <a:t>Returns </a:t>
            </a:r>
            <a:r>
              <a:rPr lang="en-US" sz="1700" u="sng" dirty="0" smtClean="0"/>
              <a:t>true</a:t>
            </a:r>
            <a:r>
              <a:rPr lang="en-US" sz="1700" dirty="0" smtClean="0"/>
              <a:t> if there’s an 		X at the mentioned 			point. Else, </a:t>
            </a:r>
            <a:r>
              <a:rPr lang="en-US" sz="1700" u="sng" dirty="0" smtClean="0"/>
              <a:t>false</a:t>
            </a:r>
            <a:r>
              <a:rPr lang="en-US" sz="1700" dirty="0" smtClean="0"/>
              <a:t>.</a:t>
            </a:r>
          </a:p>
          <a:p>
            <a:endParaRPr lang="en-US" sz="1700" dirty="0"/>
          </a:p>
          <a:p>
            <a:r>
              <a:rPr lang="en-US" sz="1700" b="1" dirty="0" smtClean="0"/>
              <a:t>while (condition)       </a:t>
            </a:r>
            <a:r>
              <a:rPr lang="en-US" sz="1700" dirty="0" smtClean="0"/>
              <a:t>Performs the steps inside      </a:t>
            </a:r>
            <a:r>
              <a:rPr lang="en-US" sz="1700" b="1" dirty="0" smtClean="0"/>
              <a:t>{                               }        </a:t>
            </a:r>
            <a:r>
              <a:rPr lang="en-US" sz="1700" dirty="0" smtClean="0"/>
              <a:t>the curly braces </a:t>
            </a:r>
            <a:r>
              <a:rPr lang="en-US" sz="1700" u="sng" dirty="0" smtClean="0"/>
              <a:t>till</a:t>
            </a:r>
            <a:r>
              <a:rPr lang="en-US" sz="1700" dirty="0" smtClean="0"/>
              <a:t> the 	                      condition is true.</a:t>
            </a:r>
            <a:r>
              <a:rPr lang="en-US" dirty="0" smtClean="0"/>
              <a:t/>
            </a:r>
            <a:br>
              <a:rPr lang="en-US" dirty="0" smtClean="0"/>
            </a:br>
            <a:endParaRPr lang="en-US" dirty="0"/>
          </a:p>
        </p:txBody>
      </p:sp>
    </p:spTree>
    <p:extLst>
      <p:ext uri="{BB962C8B-B14F-4D97-AF65-F5344CB8AC3E}">
        <p14:creationId xmlns:p14="http://schemas.microsoft.com/office/powerpoint/2010/main" val="2502330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652529" y="581370"/>
            <a:ext cx="6379336" cy="5632311"/>
          </a:xfrm>
          <a:prstGeom prst="rect">
            <a:avLst/>
          </a:prstGeom>
        </p:spPr>
        <p:txBody>
          <a:bodyPr wrap="square">
            <a:spAutoFit/>
          </a:bodyPr>
          <a:lstStyle/>
          <a:p>
            <a:r>
              <a:rPr lang="en-US" i="1" dirty="0">
                <a:solidFill>
                  <a:schemeClr val="bg1"/>
                </a:solidFill>
              </a:rPr>
              <a:t>Some of you may remember that there was an actual program here. Now, that program had serious flaws, intentionally. We had actually planned to go over the program in </a:t>
            </a:r>
            <a:r>
              <a:rPr lang="en-US" i="1" dirty="0" smtClean="0">
                <a:solidFill>
                  <a:schemeClr val="bg1"/>
                </a:solidFill>
              </a:rPr>
              <a:t>detail, in order to point out the flaws and remove them together, </a:t>
            </a:r>
            <a:r>
              <a:rPr lang="en-US" i="1" dirty="0">
                <a:solidFill>
                  <a:schemeClr val="bg1"/>
                </a:solidFill>
              </a:rPr>
              <a:t>but we didn’t have time. </a:t>
            </a:r>
          </a:p>
          <a:p>
            <a:endParaRPr lang="en-US" i="1" dirty="0">
              <a:solidFill>
                <a:schemeClr val="bg1"/>
              </a:solidFill>
            </a:endParaRPr>
          </a:p>
          <a:p>
            <a:r>
              <a:rPr lang="en-US" i="1" dirty="0">
                <a:solidFill>
                  <a:schemeClr val="bg1"/>
                </a:solidFill>
              </a:rPr>
              <a:t>So, we encourage you to use the syntax we mentioned </a:t>
            </a:r>
            <a:r>
              <a:rPr lang="en-US" i="1" dirty="0" smtClean="0">
                <a:solidFill>
                  <a:schemeClr val="bg1"/>
                </a:solidFill>
              </a:rPr>
              <a:t>earlier to try to come up with your own program, that implements your OWN algorithm/strategy to play Tic-Tac-Toe. </a:t>
            </a:r>
            <a:endParaRPr lang="en-US" i="1" dirty="0">
              <a:solidFill>
                <a:schemeClr val="bg1"/>
              </a:solidFill>
            </a:endParaRPr>
          </a:p>
          <a:p>
            <a:endParaRPr lang="en-US" i="1" dirty="0" smtClean="0">
              <a:solidFill>
                <a:schemeClr val="bg1"/>
              </a:solidFill>
            </a:endParaRPr>
          </a:p>
          <a:p>
            <a:r>
              <a:rPr lang="en-US" i="1" dirty="0" smtClean="0">
                <a:solidFill>
                  <a:schemeClr val="bg1"/>
                </a:solidFill>
              </a:rPr>
              <a:t>Remember, as an algorithmic programmer, your first and foremost role when you try to solve a problem will be to come up with a good strategy. Tic-Tac-Toe isn’t hard, so this step is easier one.</a:t>
            </a:r>
          </a:p>
          <a:p>
            <a:endParaRPr lang="en-US" i="1" dirty="0">
              <a:solidFill>
                <a:schemeClr val="bg1"/>
              </a:solidFill>
            </a:endParaRPr>
          </a:p>
          <a:p>
            <a:r>
              <a:rPr lang="en-US" i="1" dirty="0" smtClean="0">
                <a:solidFill>
                  <a:schemeClr val="bg1"/>
                </a:solidFill>
              </a:rPr>
              <a:t>The next step is to convert that algorithm into code, using a language’s instruction set and specifics (called syntax). </a:t>
            </a:r>
          </a:p>
          <a:p>
            <a:endParaRPr lang="en-US" i="1" dirty="0">
              <a:solidFill>
                <a:schemeClr val="bg1"/>
              </a:solidFill>
            </a:endParaRPr>
          </a:p>
          <a:p>
            <a:r>
              <a:rPr lang="en-US" i="1" dirty="0" smtClean="0">
                <a:solidFill>
                  <a:schemeClr val="bg1"/>
                </a:solidFill>
              </a:rPr>
              <a:t>Use the Tic-Tac-Tongue as your language to come up with a strategy. Maybe then have a review amongst yourselves. </a:t>
            </a:r>
          </a:p>
          <a:p>
            <a:endParaRPr lang="en-US" i="1" dirty="0">
              <a:solidFill>
                <a:schemeClr val="bg1"/>
              </a:solidFill>
            </a:endParaRPr>
          </a:p>
          <a:p>
            <a:r>
              <a:rPr lang="en-US" i="1" dirty="0" smtClean="0">
                <a:solidFill>
                  <a:schemeClr val="bg1"/>
                </a:solidFill>
              </a:rPr>
              <a:t>We’ll try to send you some working code sometime. Cheers.</a:t>
            </a:r>
          </a:p>
        </p:txBody>
      </p:sp>
    </p:spTree>
    <p:extLst>
      <p:ext uri="{BB962C8B-B14F-4D97-AF65-F5344CB8AC3E}">
        <p14:creationId xmlns:p14="http://schemas.microsoft.com/office/powerpoint/2010/main" val="618980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a:ea typeface=""/>
        <a:cs typeface=""/>
      </a:majorFont>
      <a:minorFont>
        <a:latin typeface="Corbel"/>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812</TotalTime>
  <Words>2533</Words>
  <Application>Microsoft Office PowerPoint</Application>
  <PresentationFormat>Widescreen</PresentationFormat>
  <Paragraphs>298</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Schoolbook</vt:lpstr>
      <vt:lpstr>Corbel</vt:lpstr>
      <vt:lpstr>Segoe UI Symbol</vt:lpstr>
      <vt:lpstr>Headlines</vt:lpstr>
      <vt:lpstr>CS  </vt:lpstr>
      <vt:lpstr>A little about us</vt:lpstr>
      <vt:lpstr>Our job today:</vt:lpstr>
      <vt:lpstr>What is Computer Science?</vt:lpstr>
      <vt:lpstr>Instructions, algorithms, and programs:</vt:lpstr>
      <vt:lpstr>Strategy: </vt:lpstr>
      <vt:lpstr>PowerPoint Presentation</vt:lpstr>
      <vt:lpstr>Syntax:</vt:lpstr>
      <vt:lpstr>PowerPoint Presentation</vt:lpstr>
      <vt:lpstr>Exercise for the reader:</vt:lpstr>
      <vt:lpstr>Data and data structures:   </vt:lpstr>
      <vt:lpstr>Friends and friends thereof:</vt:lpstr>
      <vt:lpstr>PowerPoint Presentation</vt:lpstr>
      <vt:lpstr>Nodes and Edges:</vt:lpstr>
      <vt:lpstr>PowerPoint Presentation</vt:lpstr>
      <vt:lpstr>Devising an “algo”</vt:lpstr>
      <vt:lpstr>The cutting edge</vt:lpstr>
      <vt:lpstr>PowerPoint Presentation</vt:lpstr>
      <vt:lpstr>Like the problems?</vt:lpstr>
      <vt:lpstr>Programming Contests:</vt:lpstr>
      <vt:lpstr>Tools of the trade. </vt:lpstr>
      <vt:lpstr>C++</vt:lpstr>
      <vt:lpstr>PowerPoint Presentation</vt:lpstr>
      <vt:lpstr>Python</vt:lpstr>
      <vt:lpstr>Java</vt:lpstr>
      <vt:lpstr>Language agnostic resources</vt:lpstr>
      <vt:lpstr>Language agnostic resources (contd.)</vt:lpstr>
      <vt:lpstr>Language agnostic resources (contd.)</vt:lpstr>
      <vt:lpstr>Competitions</vt:lpstr>
      <vt:lpstr>PowerPoint Presentation</vt:lpstr>
      <vt:lpstr>On a more philosophical note:</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Endofline.</dc:title>
  <dc:creator>Tushar Rakheja</dc:creator>
  <cp:lastModifiedBy>Tushar Rakheja</cp:lastModifiedBy>
  <cp:revision>331</cp:revision>
  <dcterms:created xsi:type="dcterms:W3CDTF">2015-07-20T10:53:42Z</dcterms:created>
  <dcterms:modified xsi:type="dcterms:W3CDTF">2015-07-31T18:23:31Z</dcterms:modified>
</cp:coreProperties>
</file>