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E7BC0-95DD-4212-87B0-0FE5078BA1E8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63C95-8E5C-4C5E-B0A9-A56CF51B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9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9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7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7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84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4531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1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4672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8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7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5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44E5A45-808D-413F-B603-330DBD72C1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90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oecd.org/insurance/insurance-spending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eo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thereum/web3.j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ging.umbrellacoin.meteorapp.com/" TargetMode="External"/><Relationship Id="rId4" Type="http://schemas.openxmlformats.org/officeDocument/2006/relationships/hyperlink" Target="https://www.umbrellacoin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5401606-166F-497B-A110-B2BD027D42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" r="881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A99F3D-3F86-471D-AB78-377C6FB7D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048" y="1143293"/>
            <a:ext cx="4490359" cy="4268965"/>
          </a:xfrm>
        </p:spPr>
        <p:txBody>
          <a:bodyPr>
            <a:normAutofit/>
          </a:bodyPr>
          <a:lstStyle/>
          <a:p>
            <a:r>
              <a:rPr lang="en-US" sz="4000"/>
              <a:t>Umbrella Coin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AC0E3-81DF-4372-A092-EDE8F4BCA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048" y="5537925"/>
            <a:ext cx="4490360" cy="706355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  <a:spcAft>
                <a:spcPts val="600"/>
              </a:spcAft>
            </a:pPr>
            <a:r>
              <a:rPr lang="en-US" sz="1900"/>
              <a:t>A Democratized, Decentralized Insurance Platform</a:t>
            </a:r>
          </a:p>
        </p:txBody>
      </p:sp>
    </p:spTree>
    <p:extLst>
      <p:ext uri="{BB962C8B-B14F-4D97-AF65-F5344CB8AC3E}">
        <p14:creationId xmlns:p14="http://schemas.microsoft.com/office/powerpoint/2010/main" val="44841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BFFEAE-EF53-49F9-A7EA-E3544BAC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Insurance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2CDEB-7CF9-42C4-ADBF-2AF94ABB2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Policyholder pays monthly premium in category based on risk</a:t>
            </a:r>
          </a:p>
          <a:p>
            <a:r>
              <a:rPr lang="en-US" dirty="0"/>
              <a:t>Insurance company takes premiums and invests in commodities</a:t>
            </a:r>
          </a:p>
          <a:p>
            <a:pPr lvl="1"/>
            <a:r>
              <a:rPr lang="en-US" dirty="0"/>
              <a:t>100B USD profit for US Insurance companies in 2014</a:t>
            </a:r>
          </a:p>
          <a:p>
            <a:pPr lvl="1"/>
            <a:r>
              <a:rPr lang="en-US" dirty="0"/>
              <a:t>Insurance between 8-9% of GDP for OECD countries (</a:t>
            </a:r>
            <a:r>
              <a:rPr lang="en-US" dirty="0">
                <a:hlinkClick r:id="rId3"/>
              </a:rPr>
              <a:t>https://data.oecd.org/insurance/insurance-spending.htm</a:t>
            </a:r>
            <a:r>
              <a:rPr lang="en-US" dirty="0"/>
              <a:t>)</a:t>
            </a:r>
          </a:p>
          <a:p>
            <a:r>
              <a:rPr lang="en-US" dirty="0"/>
              <a:t>Filing claims frequently raises premiums, causing reluctance to file</a:t>
            </a:r>
          </a:p>
          <a:p>
            <a:r>
              <a:rPr lang="en-US" dirty="0"/>
              <a:t>Policyholder required to pay out of pocket deductible for many claims</a:t>
            </a:r>
          </a:p>
          <a:p>
            <a:pPr lvl="1"/>
            <a:r>
              <a:rPr lang="en-US" dirty="0"/>
              <a:t>Insurance will not cover claims that do not meet policy deductible</a:t>
            </a:r>
          </a:p>
          <a:p>
            <a:pPr lvl="1"/>
            <a:r>
              <a:rPr lang="en-US" dirty="0"/>
              <a:t>Companies have high overhead of paperwork and processing that makes it cost prohibitive to cover smaller claims</a:t>
            </a:r>
          </a:p>
        </p:txBody>
      </p:sp>
    </p:spTree>
    <p:extLst>
      <p:ext uri="{BB962C8B-B14F-4D97-AF65-F5344CB8AC3E}">
        <p14:creationId xmlns:p14="http://schemas.microsoft.com/office/powerpoint/2010/main" val="177908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9251-CEF4-44B9-A479-7369962C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F8F9-82D4-47B7-863F-61BBB8771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Made to complement traditional insurance</a:t>
            </a:r>
          </a:p>
          <a:p>
            <a:pPr lvl="1"/>
            <a:r>
              <a:rPr lang="en-US" dirty="0"/>
              <a:t>Hidden costs like deductibles, co-insurance, co-pays, or uncovered claims</a:t>
            </a:r>
          </a:p>
          <a:p>
            <a:pPr lvl="1"/>
            <a:r>
              <a:rPr lang="en-US" dirty="0"/>
              <a:t>UMC is not insurance</a:t>
            </a:r>
          </a:p>
          <a:p>
            <a:r>
              <a:rPr lang="en-US" dirty="0"/>
              <a:t>Built on Ethereum Blockchain</a:t>
            </a:r>
          </a:p>
          <a:p>
            <a:pPr lvl="1"/>
            <a:r>
              <a:rPr lang="en-US" dirty="0"/>
              <a:t>Allows for decentralized system of policy holders to control distribution and assessment</a:t>
            </a:r>
          </a:p>
          <a:p>
            <a:pPr lvl="1"/>
            <a:r>
              <a:rPr lang="en-US" dirty="0"/>
              <a:t>Lowers traditional overhead of processing claims</a:t>
            </a:r>
          </a:p>
          <a:p>
            <a:r>
              <a:rPr lang="en-US" dirty="0"/>
              <a:t>Allows users to create policies and claims via a web client</a:t>
            </a:r>
          </a:p>
          <a:p>
            <a:pPr lvl="1"/>
            <a:r>
              <a:rPr lang="en-US" dirty="0"/>
              <a:t>Limit maximum payouts initially to avoid crippling policies</a:t>
            </a:r>
          </a:p>
          <a:p>
            <a:r>
              <a:rPr lang="en-US" dirty="0"/>
              <a:t>Policyholders incentivized to vote on others’ claims</a:t>
            </a:r>
          </a:p>
          <a:p>
            <a:r>
              <a:rPr lang="en-US" dirty="0"/>
              <a:t>Income generated via policy creation, early policy cancelation and penalties for fraudulent claims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2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9A2B0E-7AAA-4877-AE29-9590C72F55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8" b="3486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B50F-80B1-47B4-A768-5E0D985B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A1F17-19FE-4AF6-9869-5BA70495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 built using Meteor (</a:t>
            </a:r>
            <a:r>
              <a:rPr lang="en-US" dirty="0">
                <a:hlinkClick r:id="rId3"/>
              </a:rPr>
              <a:t>https://www.meteor.com/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Full stack JavaScript solution suitable for desktop, mobile and tablet</a:t>
            </a:r>
          </a:p>
          <a:p>
            <a:pPr lvl="1"/>
            <a:r>
              <a:rPr lang="en-US" dirty="0"/>
              <a:t>Deployment provided by AWS</a:t>
            </a:r>
          </a:p>
          <a:p>
            <a:pPr lvl="1"/>
            <a:r>
              <a:rPr lang="en-US" dirty="0"/>
              <a:t>Interfaces with Ethereum via Web3 API (</a:t>
            </a:r>
            <a:r>
              <a:rPr lang="en-US" dirty="0">
                <a:hlinkClick r:id="rId4"/>
              </a:rPr>
              <a:t>https://github.com/ethereum/web3.js/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Built-in integration with MongoDB</a:t>
            </a:r>
          </a:p>
          <a:p>
            <a:pPr lvl="1"/>
            <a:r>
              <a:rPr lang="en-US" dirty="0"/>
              <a:t>Easy integration with React for UI and Node for server logic</a:t>
            </a:r>
          </a:p>
          <a:p>
            <a:r>
              <a:rPr lang="en-US" dirty="0"/>
              <a:t>Ethereum Blockchain</a:t>
            </a:r>
          </a:p>
          <a:p>
            <a:pPr lvl="1"/>
            <a:r>
              <a:rPr lang="en-US" dirty="0"/>
              <a:t>Core business logic where we need consensus (i.e. claims and payouts)</a:t>
            </a:r>
          </a:p>
          <a:p>
            <a:r>
              <a:rPr lang="en-US" dirty="0"/>
              <a:t>MongoDB</a:t>
            </a:r>
          </a:p>
          <a:p>
            <a:pPr lvl="1"/>
            <a:r>
              <a:rPr lang="en-US" dirty="0"/>
              <a:t>Data store for user creation and vote tracking (i.e. any non-critical business logic)</a:t>
            </a:r>
          </a:p>
        </p:txBody>
      </p:sp>
    </p:spTree>
    <p:extLst>
      <p:ext uri="{BB962C8B-B14F-4D97-AF65-F5344CB8AC3E}">
        <p14:creationId xmlns:p14="http://schemas.microsoft.com/office/powerpoint/2010/main" val="337360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1866C1F-3CAB-485A-896C-3394BD54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4" b="320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 title="Page Number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17" title="Horizontal Rule Line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A2C6EDF-1C1E-4028-8FC2-3CE73C47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F666-6CEE-44FC-9D11-36D4CB56D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hlinkClick r:id="rId4"/>
              </a:rPr>
              <a:t>https://www.umbrellacoin.org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  <a:hlinkClick r:id="rId5"/>
              </a:rPr>
              <a:t>http://staging.umbrellacoin.meteorapp.com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A very early alpha of the web client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Under development, so disruptions are common</a:t>
            </a:r>
          </a:p>
        </p:txBody>
      </p:sp>
    </p:spTree>
    <p:extLst>
      <p:ext uri="{BB962C8B-B14F-4D97-AF65-F5344CB8AC3E}">
        <p14:creationId xmlns:p14="http://schemas.microsoft.com/office/powerpoint/2010/main" val="40225153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334</Words>
  <Application>Microsoft Office PowerPoint</Application>
  <PresentationFormat>Widescreen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Corbel</vt:lpstr>
      <vt:lpstr>Headlines</vt:lpstr>
      <vt:lpstr>Umbrella Coin</vt:lpstr>
      <vt:lpstr>Traditional Insurance</vt:lpstr>
      <vt:lpstr>Umbrella Coin</vt:lpstr>
      <vt:lpstr>PowerPoint Presentation</vt:lpstr>
      <vt:lpstr>Technology Stack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Umbrella Coin</dc:title>
  <dc:creator>Terry Tata</dc:creator>
  <cp:lastModifiedBy>Terry Tata</cp:lastModifiedBy>
  <cp:revision>6</cp:revision>
  <dcterms:created xsi:type="dcterms:W3CDTF">2017-07-31T01:23:22Z</dcterms:created>
  <dcterms:modified xsi:type="dcterms:W3CDTF">2017-07-31T02:11:26Z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tetata@microsoft.com</vt:lpwstr>
  </property>
  <property fmtid="{D5CDD505-2E9C-101B-9397-08002B2CF9AE}" pid="6" name="MSIP_Label_f42aa342-8706-4288-bd11-ebb85995028c_SetDate">
    <vt:lpwstr>2017-07-30T19:10:54.3191779-07:00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