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7" r:id="rId3"/>
    <p:sldId id="327" r:id="rId4"/>
    <p:sldId id="314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13" r:id="rId13"/>
    <p:sldId id="32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5C4973-F4A0-418F-881B-73143E20E8E4}">
  <a:tblStyle styleId="{F95C4973-F4A0-418F-881B-73143E20E8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81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ublic.tableau.com/views/CapstoneProject1_17022110981530/Dashboard1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765538" y="3326254"/>
            <a:ext cx="3989400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172527" y="1160008"/>
            <a:ext cx="6398053" cy="2113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Analyis project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 – Anshul Chauhan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292749" y="1155401"/>
            <a:ext cx="4599475" cy="10083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Capstone Tableau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442128" y="69041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6" y="491500"/>
            <a:ext cx="7668641" cy="605700"/>
          </a:xfrm>
        </p:spPr>
        <p:txBody>
          <a:bodyPr/>
          <a:lstStyle/>
          <a:p>
            <a:r>
              <a:rPr lang="en-US" sz="1600" dirty="0"/>
              <a:t>TASK – Show dashboard for percentage of attrited vs existing customers by different 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647274" y="4072303"/>
            <a:ext cx="8155203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dirty="0"/>
              <a:t>Interpretation :</a:t>
            </a:r>
            <a:r>
              <a:rPr lang="en-US" sz="1400" dirty="0"/>
              <a:t>our dynamic dashboard, showcasing the ratio of customers who have transitioned versus those who are still engaged, segmented across diverse categories. Uncover insights to refine strategies for customer retention.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Link :</a:t>
            </a:r>
            <a:r>
              <a:rPr lang="en-US" sz="1200" dirty="0">
                <a:hlinkClick r:id="rId2"/>
              </a:rPr>
              <a:t>https://public.tableau.com/views/CapstoneProject1_17022110981530/Dashboard1?:language=</a:t>
            </a:r>
            <a:r>
              <a:rPr lang="en-US" sz="1200" dirty="0" err="1">
                <a:hlinkClick r:id="rId2"/>
              </a:rPr>
              <a:t>en</a:t>
            </a:r>
            <a:r>
              <a:rPr lang="en-US" sz="1200" dirty="0">
                <a:hlinkClick r:id="rId2"/>
              </a:rPr>
              <a:t>-US&amp;:</a:t>
            </a:r>
            <a:r>
              <a:rPr lang="en-US" sz="1200" dirty="0" err="1">
                <a:hlinkClick r:id="rId2"/>
              </a:rPr>
              <a:t>display_count</a:t>
            </a:r>
            <a:r>
              <a:rPr lang="en-US" sz="1200" dirty="0">
                <a:hlinkClick r:id="rId2"/>
              </a:rPr>
              <a:t>=n&amp;:origin=</a:t>
            </a:r>
            <a:r>
              <a:rPr lang="en-US" sz="1200" dirty="0" err="1">
                <a:hlinkClick r:id="rId2"/>
              </a:rPr>
              <a:t>viz_share_link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BB6B-202C-F040-7808-188897649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01" y="881348"/>
            <a:ext cx="6536489" cy="31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4" y="465497"/>
            <a:ext cx="7668641" cy="605700"/>
          </a:xfrm>
        </p:spPr>
        <p:txBody>
          <a:bodyPr/>
          <a:lstStyle/>
          <a:p>
            <a:r>
              <a:rPr lang="en-US" sz="1600" dirty="0"/>
              <a:t>TASK – Show dashboard to visualize relation between different fields and measures.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647274" y="4072303"/>
            <a:ext cx="8155203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400" dirty="0"/>
              <a:t>Interpretation :</a:t>
            </a:r>
            <a:r>
              <a:rPr lang="en-US" sz="1400" dirty="0"/>
              <a:t>A dashboard showing the relation between different measures.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Link :https://public.tableau.com/views/CapstoneProject_17021987403340/Dashboard1?:language=</a:t>
            </a:r>
            <a:r>
              <a:rPr lang="en-US" sz="1400" dirty="0" err="1"/>
              <a:t>en-US&amp;publish</a:t>
            </a:r>
            <a:r>
              <a:rPr lang="en-US" sz="1400" dirty="0"/>
              <a:t>=yes&amp;:</a:t>
            </a:r>
            <a:r>
              <a:rPr lang="en-US" sz="1400" dirty="0" err="1"/>
              <a:t>display_count</a:t>
            </a:r>
            <a:r>
              <a:rPr lang="en-US" sz="1400" dirty="0"/>
              <a:t>=n&amp;:origin=</a:t>
            </a:r>
            <a:r>
              <a:rPr lang="en-US" sz="1400" dirty="0" err="1"/>
              <a:t>viz_share_link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BB6B-202C-F040-7808-18889764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7536" y="881348"/>
            <a:ext cx="6452819" cy="31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9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EB3896-EADE-BBDC-B8B2-AFF670A6A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600" dirty="0"/>
              <a:t>More Women Customers: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dirty="0"/>
              <a:t>We have a higher percentage of female customers, and this holds true for both those who are still with us and those who have moved on.</a:t>
            </a:r>
          </a:p>
          <a:p>
            <a:pPr algn="l">
              <a:buFont typeface="+mj-lt"/>
              <a:buAutoNum type="arabicPeriod"/>
            </a:pPr>
            <a:r>
              <a:rPr lang="en-US" sz="1600" dirty="0"/>
              <a:t>England Takes the Lead: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dirty="0"/>
              <a:t>Among our customers, England has the largest portion, meaning we have the most customers from England compared to other places.</a:t>
            </a:r>
          </a:p>
          <a:p>
            <a:pPr algn="l">
              <a:buFont typeface="+mj-lt"/>
              <a:buAutoNum type="arabicPeriod"/>
            </a:pPr>
            <a:r>
              <a:rPr lang="en-US" sz="1600" dirty="0"/>
              <a:t>Popular Blue Cards: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dirty="0"/>
              <a:t>The most common type of card our customers have is the Blue card. It's the one that many of our customers prefer or have.</a:t>
            </a:r>
          </a:p>
          <a:p>
            <a:pPr algn="l">
              <a:buFont typeface="+mj-lt"/>
              <a:buAutoNum type="arabicPeriod"/>
            </a:pPr>
            <a:r>
              <a:rPr lang="en-US" sz="1600" dirty="0"/>
              <a:t>Earnings Below $40K: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dirty="0"/>
              <a:t>The majority of our customers earn less than $40,000. So, most people who are our customers make less than this amount of money.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9B085-8BB6-5189-EB55-585DB4F6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9610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B5EFA-DDB2-E8FF-1FF0-7B619F3E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00" y="2221620"/>
            <a:ext cx="7715400" cy="700260"/>
          </a:xfrm>
        </p:spPr>
        <p:txBody>
          <a:bodyPr/>
          <a:lstStyle/>
          <a:p>
            <a:pPr algn="ctr"/>
            <a:r>
              <a:rPr lang="en-US" sz="48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4646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4985-C197-A4DE-AC4F-4041EA0B2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dirty="0"/>
              <a:t>Attrition Investigation: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Figure out how many people are leaving us in different groups. Understand why they might be choosing to go away.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600" dirty="0"/>
              <a:t>What's Behind Attrition: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Explore the things that might be making people leave. Look into various factors that could be affecting why some customers decide to 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600" dirty="0"/>
              <a:t>Encouraging Customer Loyalty: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Learn about the reasons why customers decide to stick around. Understand what makes our existing customers happy and want to stay with 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endParaRPr lang="en-US" sz="1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F76DEE-0FDA-7C9B-9BAB-E128E38F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842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Driven questions  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4985-C197-A4DE-AC4F-4041EA0B2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Display the percentage of the attrited and the existing customers from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Display gender-wise percentage of the attrited and the existing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Display region-wise percentage of the attrited and the existing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Display the percentage of the attrited and the existing customers for each card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Display the percentage of the attrited and the existing customers for each income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Display region-wise count of customers Identify the region that has the maximum number of customers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dirty="0"/>
              <a:t>    Create an interactive dashboard by following the given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 a Figma template for the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Design the dashboard with the charts created in tasks 1-6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Apply action filters on the charts created in tasks 1 and 6</a:t>
            </a:r>
          </a:p>
          <a:p>
            <a:pPr marL="742950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652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6" y="510484"/>
            <a:ext cx="3350029" cy="605700"/>
          </a:xfrm>
        </p:spPr>
        <p:txBody>
          <a:bodyPr/>
          <a:lstStyle/>
          <a:p>
            <a:r>
              <a:rPr lang="en-US" sz="1600" dirty="0">
                <a:latin typeface="Bahnschrift Condensed" panose="020B0502040204020203" pitchFamily="34" charset="0"/>
              </a:rPr>
              <a:t>Task : Display the percentage of the attrited and the existing customers from the data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571976" y="3896250"/>
            <a:ext cx="3626347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:</a:t>
            </a:r>
            <a:r>
              <a:rPr lang="en-US" sz="14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.This Pie chart shows that 16.23% are attrited customers and 83.77% are Existing Customers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6E2E-A10F-D029-712F-EDB1208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09" y="1190372"/>
            <a:ext cx="3230195" cy="2794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0ABB9-9D3E-F408-5EB6-DCDA1768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86" y="1190371"/>
            <a:ext cx="3961905" cy="2794083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FDD23C00-6F9E-8AA9-E7C4-A372675A6228}"/>
              </a:ext>
            </a:extLst>
          </p:cNvPr>
          <p:cNvSpPr txBox="1">
            <a:spLocks/>
          </p:cNvSpPr>
          <p:nvPr/>
        </p:nvSpPr>
        <p:spPr>
          <a:xfrm>
            <a:off x="4490286" y="431529"/>
            <a:ext cx="3350029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>
                <a:latin typeface="Bahnschrift Condensed" panose="020B0502040204020203" pitchFamily="34" charset="0"/>
              </a:rPr>
              <a:t>Task : Display the percentage of the attrited and the existing customers from the data</a:t>
            </a:r>
            <a:endParaRPr lang="en-US" sz="16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57DCFD2-200E-6E2E-1BCD-944071801626}"/>
              </a:ext>
            </a:extLst>
          </p:cNvPr>
          <p:cNvSpPr txBox="1">
            <a:spLocks/>
          </p:cNvSpPr>
          <p:nvPr/>
        </p:nvSpPr>
        <p:spPr>
          <a:xfrm>
            <a:off x="4460929" y="3924513"/>
            <a:ext cx="3801722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:</a:t>
            </a:r>
            <a:r>
              <a:rPr lang="en-US" sz="1400" dirty="0">
                <a:latin typeface="Arimo" panose="020B0604020202020204" charset="0"/>
              </a:rPr>
              <a:t> These bar charts shows gender wise Attrited and existing customers.</a:t>
            </a:r>
            <a:endParaRPr lang="en-US" sz="14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8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6" y="431529"/>
            <a:ext cx="3350029" cy="605700"/>
          </a:xfrm>
        </p:spPr>
        <p:txBody>
          <a:bodyPr/>
          <a:lstStyle/>
          <a:p>
            <a:r>
              <a:rPr lang="en-US" sz="1600" dirty="0">
                <a:latin typeface="Bahnschrift Condensed" panose="020B0502040204020203" pitchFamily="34" charset="0"/>
              </a:rPr>
              <a:t>Task : </a:t>
            </a:r>
            <a:r>
              <a:rPr lang="en-US" sz="1600" dirty="0"/>
              <a:t>region-wise percentage of the attrited and the existing customers.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571976" y="3924513"/>
            <a:ext cx="4081738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:</a:t>
            </a:r>
            <a:r>
              <a:rPr lang="en-US" sz="1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  <a:r>
              <a:rPr lang="en-US" sz="1200" dirty="0"/>
              <a:t> A bar chart showing the region wise percentage of attrited versus existing customers with leading region is England</a:t>
            </a:r>
          </a:p>
          <a:p>
            <a:pPr algn="l"/>
            <a:endParaRPr lang="en-US" sz="14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6E2E-A10F-D029-712F-EDB1208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3811" y="1073903"/>
            <a:ext cx="3912787" cy="2822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0ABB9-9D3E-F408-5EB6-DCDA1768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81933" y="1091668"/>
            <a:ext cx="4231562" cy="2832845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FDD23C00-6F9E-8AA9-E7C4-A372675A6228}"/>
              </a:ext>
            </a:extLst>
          </p:cNvPr>
          <p:cNvSpPr txBox="1">
            <a:spLocks/>
          </p:cNvSpPr>
          <p:nvPr/>
        </p:nvSpPr>
        <p:spPr>
          <a:xfrm>
            <a:off x="4490286" y="431529"/>
            <a:ext cx="4081738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>
                <a:latin typeface="Bahnschrift Condensed" panose="020B0502040204020203" pitchFamily="34" charset="0"/>
              </a:rPr>
              <a:t>Task : Display </a:t>
            </a:r>
            <a:r>
              <a:rPr lang="en-US" sz="1600" dirty="0"/>
              <a:t>the percentage of the attrited and the existing customers for each card category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57DCFD2-200E-6E2E-1BCD-944071801626}"/>
              </a:ext>
            </a:extLst>
          </p:cNvPr>
          <p:cNvSpPr txBox="1">
            <a:spLocks/>
          </p:cNvSpPr>
          <p:nvPr/>
        </p:nvSpPr>
        <p:spPr>
          <a:xfrm>
            <a:off x="4460929" y="3924513"/>
            <a:ext cx="3801722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</a:t>
            </a:r>
            <a:r>
              <a:rPr lang="en-GB" sz="1200" dirty="0"/>
              <a:t>:</a:t>
            </a:r>
            <a:r>
              <a:rPr lang="en-US" sz="1200" dirty="0">
                <a:latin typeface="Arimo" panose="020B0604020202020204" charset="0"/>
              </a:rPr>
              <a:t> </a:t>
            </a:r>
            <a:r>
              <a:rPr lang="en-US" sz="1200" dirty="0"/>
              <a:t>A bar chart showing the Card Category wise percentage of attrited versus existing customers with leading Card category  is Blue </a:t>
            </a:r>
          </a:p>
          <a:p>
            <a:pPr algn="l"/>
            <a:endParaRPr lang="en-US" sz="14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2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6" y="431529"/>
            <a:ext cx="3888953" cy="605700"/>
          </a:xfrm>
        </p:spPr>
        <p:txBody>
          <a:bodyPr/>
          <a:lstStyle/>
          <a:p>
            <a:r>
              <a:rPr lang="en-US" sz="1600" dirty="0">
                <a:latin typeface="Bahnschrift Condensed" panose="020B0502040204020203" pitchFamily="34" charset="0"/>
              </a:rPr>
              <a:t>Task : </a:t>
            </a:r>
            <a:r>
              <a:rPr lang="en-US" sz="1600" dirty="0"/>
              <a:t>Display the percentage of the attrited and the existing customers for each income category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571976" y="3896250"/>
            <a:ext cx="3888953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2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200" dirty="0"/>
              <a:t> :</a:t>
            </a:r>
            <a:r>
              <a:rPr lang="en-US" sz="1200" dirty="0">
                <a:latin typeface="Arimo" panose="020B0604020202020204" charset="0"/>
              </a:rPr>
              <a:t> </a:t>
            </a:r>
            <a:r>
              <a:rPr lang="en-US" sz="1200" dirty="0"/>
              <a:t>A stack bar chart showing the percentage of attrited versus existing customers by income category.</a:t>
            </a:r>
          </a:p>
          <a:p>
            <a:pPr algn="l"/>
            <a:endParaRPr lang="en-US" sz="1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6E2E-A10F-D029-712F-EDB1208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860" y="1183023"/>
            <a:ext cx="4081737" cy="2619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0ABB9-9D3E-F408-5EB6-DCDA1768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81933" y="1183024"/>
            <a:ext cx="4231562" cy="2619336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FDD23C00-6F9E-8AA9-E7C4-A372675A6228}"/>
              </a:ext>
            </a:extLst>
          </p:cNvPr>
          <p:cNvSpPr txBox="1">
            <a:spLocks/>
          </p:cNvSpPr>
          <p:nvPr/>
        </p:nvSpPr>
        <p:spPr>
          <a:xfrm>
            <a:off x="4490286" y="431529"/>
            <a:ext cx="4081738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>
                <a:latin typeface="Bahnschrift Condensed" panose="020B0502040204020203" pitchFamily="34" charset="0"/>
              </a:rPr>
              <a:t>Task :</a:t>
            </a:r>
            <a:r>
              <a:rPr lang="en-US" sz="1600" dirty="0"/>
              <a:t>Display region-wise count of customers Identify the region that has the maximum number of customers</a:t>
            </a:r>
          </a:p>
          <a:p>
            <a:endParaRPr lang="en-US" sz="16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57DCFD2-200E-6E2E-1BCD-944071801626}"/>
              </a:ext>
            </a:extLst>
          </p:cNvPr>
          <p:cNvSpPr txBox="1">
            <a:spLocks/>
          </p:cNvSpPr>
          <p:nvPr/>
        </p:nvSpPr>
        <p:spPr>
          <a:xfrm>
            <a:off x="4460929" y="3924513"/>
            <a:ext cx="3801722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1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100" dirty="0"/>
              <a:t> </a:t>
            </a:r>
            <a:r>
              <a:rPr lang="en-GB" sz="1200" dirty="0"/>
              <a:t>: </a:t>
            </a:r>
            <a:r>
              <a:rPr lang="en-US" sz="1200" dirty="0"/>
              <a:t>A horizontal bar chart showing the attrition count by region in descending order.</a:t>
            </a:r>
          </a:p>
          <a:p>
            <a:pPr algn="l"/>
            <a:endParaRPr lang="en-US" sz="11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2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6" y="491500"/>
            <a:ext cx="3888953" cy="605700"/>
          </a:xfrm>
        </p:spPr>
        <p:txBody>
          <a:bodyPr/>
          <a:lstStyle/>
          <a:p>
            <a:r>
              <a:rPr lang="en-US" sz="1400" dirty="0">
                <a:latin typeface="Bahnschrift Condensed" panose="020B0502040204020203" pitchFamily="34" charset="0"/>
              </a:rPr>
              <a:t>Task :</a:t>
            </a:r>
            <a:r>
              <a:rPr lang="en-US" sz="1400" dirty="0"/>
              <a:t>Display Income category Wise Total Customer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571976" y="3896250"/>
            <a:ext cx="3888953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>
                <a:latin typeface="Bebas Neue" panose="020B0606020202050201" pitchFamily="34" charset="0"/>
              </a:rPr>
              <a:t> :</a:t>
            </a:r>
            <a:r>
              <a:rPr lang="en-US" sz="1400" dirty="0">
                <a:latin typeface="Bebas Neue" panose="020B0606020202050201" pitchFamily="34" charset="0"/>
              </a:rPr>
              <a:t> THIS LINE CHART SHOWS THE TREND OF CUSTOMER BASED ON INCOME</a:t>
            </a:r>
            <a:endParaRPr lang="en-US" sz="1400" dirty="0">
              <a:latin typeface="Bebas Neue" panose="020B0606020202050201" pitchFamily="3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6E2E-A10F-D029-712F-EDB1208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3811" y="1159746"/>
            <a:ext cx="3912787" cy="2696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0ABB9-9D3E-F408-5EB6-DCDA1768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81933" y="1159746"/>
            <a:ext cx="4231562" cy="2696688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FDD23C00-6F9E-8AA9-E7C4-A372675A6228}"/>
              </a:ext>
            </a:extLst>
          </p:cNvPr>
          <p:cNvSpPr txBox="1">
            <a:spLocks/>
          </p:cNvSpPr>
          <p:nvPr/>
        </p:nvSpPr>
        <p:spPr>
          <a:xfrm>
            <a:off x="4526264" y="497627"/>
            <a:ext cx="4081738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/>
              <a:t>Task :Display Region wise distribution of gender with attrition</a:t>
            </a:r>
          </a:p>
          <a:p>
            <a:endParaRPr lang="en-US" sz="16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57DCFD2-200E-6E2E-1BCD-944071801626}"/>
              </a:ext>
            </a:extLst>
          </p:cNvPr>
          <p:cNvSpPr txBox="1">
            <a:spLocks/>
          </p:cNvSpPr>
          <p:nvPr/>
        </p:nvSpPr>
        <p:spPr>
          <a:xfrm>
            <a:off x="4460928" y="3924513"/>
            <a:ext cx="4111095" cy="66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:</a:t>
            </a:r>
            <a:r>
              <a:rPr lang="en-US" sz="1400" dirty="0">
                <a:latin typeface="Arimo" panose="020B0604020202020204" charset="0"/>
              </a:rPr>
              <a:t> </a:t>
            </a:r>
            <a:r>
              <a:rPr lang="en-US" sz="1200" dirty="0">
                <a:latin typeface="Bebas Neue" panose="020B0606020202050201" pitchFamily="34" charset="0"/>
              </a:rPr>
              <a:t>This Tree map shows the relationship between existing and attrited customers </a:t>
            </a:r>
            <a:r>
              <a:rPr lang="en-US" sz="1200" dirty="0" err="1">
                <a:latin typeface="Bebas Neue" panose="020B0606020202050201" pitchFamily="34" charset="0"/>
              </a:rPr>
              <a:t>wrt</a:t>
            </a:r>
            <a:r>
              <a:rPr lang="en-US" sz="1200" dirty="0">
                <a:latin typeface="Bebas Neue" panose="020B0606020202050201" pitchFamily="34" charset="0"/>
              </a:rPr>
              <a:t> gender and region </a:t>
            </a:r>
            <a:endParaRPr lang="en-US" sz="1200" dirty="0">
              <a:latin typeface="Bebas Neue" panose="020B0606020202050201" pitchFamily="3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7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6" y="491500"/>
            <a:ext cx="3888953" cy="605700"/>
          </a:xfrm>
        </p:spPr>
        <p:txBody>
          <a:bodyPr/>
          <a:lstStyle/>
          <a:p>
            <a:r>
              <a:rPr lang="en-US" sz="1400" dirty="0"/>
              <a:t>Task :Display Income Category wise Total Customers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571976" y="3896250"/>
            <a:ext cx="3954288" cy="95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:</a:t>
            </a:r>
            <a:r>
              <a:rPr lang="en-US" sz="800" dirty="0"/>
              <a:t> </a:t>
            </a:r>
            <a:r>
              <a:rPr lang="en-US" sz="1200" dirty="0"/>
              <a:t>A dual axis chart showing the revolving balance and transfer amount by income category.</a:t>
            </a:r>
          </a:p>
          <a:p>
            <a:pPr algn="l"/>
            <a:endParaRPr lang="en-US" sz="14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6E2E-A10F-D029-712F-EDB1208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3811" y="1206071"/>
            <a:ext cx="3912787" cy="2604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0ABB9-9D3E-F408-5EB6-DCDA1768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81933" y="1206071"/>
            <a:ext cx="4231562" cy="2604038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FDD23C00-6F9E-8AA9-E7C4-A372675A6228}"/>
              </a:ext>
            </a:extLst>
          </p:cNvPr>
          <p:cNvSpPr txBox="1">
            <a:spLocks/>
          </p:cNvSpPr>
          <p:nvPr/>
        </p:nvSpPr>
        <p:spPr>
          <a:xfrm>
            <a:off x="4526264" y="497627"/>
            <a:ext cx="4081738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dirty="0"/>
              <a:t>Task :Display Marital Status vs Card Category for customers 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57DCFD2-200E-6E2E-1BCD-944071801626}"/>
              </a:ext>
            </a:extLst>
          </p:cNvPr>
          <p:cNvSpPr txBox="1">
            <a:spLocks/>
          </p:cNvSpPr>
          <p:nvPr/>
        </p:nvSpPr>
        <p:spPr>
          <a:xfrm>
            <a:off x="4460929" y="3924513"/>
            <a:ext cx="4231562" cy="92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:</a:t>
            </a:r>
            <a:r>
              <a:rPr lang="en-US" sz="1400" dirty="0">
                <a:latin typeface="Arimo" panose="020B0604020202020204" charset="0"/>
              </a:rPr>
              <a:t> </a:t>
            </a:r>
            <a:r>
              <a:rPr lang="en-US" sz="1200" dirty="0">
                <a:latin typeface="Bebas Neue" panose="020B0606020202050201" pitchFamily="34" charset="0"/>
              </a:rPr>
              <a:t>This stacked bar chart shows the relationship between marital status with card categories with in total customers </a:t>
            </a:r>
            <a:endParaRPr lang="en-US" sz="1200" dirty="0">
              <a:latin typeface="Bebas Neue" panose="020B0606020202050201" pitchFamily="3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4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6DF0F-535F-4A2D-E00C-740FC2B7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76" y="491500"/>
            <a:ext cx="3888953" cy="605700"/>
          </a:xfrm>
        </p:spPr>
        <p:txBody>
          <a:bodyPr/>
          <a:lstStyle/>
          <a:p>
            <a:r>
              <a:rPr lang="en-US" sz="1400" dirty="0"/>
              <a:t>Task :Display Gender wise count of education level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EBED-5FB4-6E8A-A754-17787612F047}"/>
              </a:ext>
            </a:extLst>
          </p:cNvPr>
          <p:cNvSpPr txBox="1"/>
          <p:nvPr/>
        </p:nvSpPr>
        <p:spPr>
          <a:xfrm>
            <a:off x="703279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9DCE1-EE1E-47D6-CFE2-29A3BB6FE8EA}"/>
              </a:ext>
            </a:extLst>
          </p:cNvPr>
          <p:cNvSpPr txBox="1"/>
          <p:nvPr/>
        </p:nvSpPr>
        <p:spPr>
          <a:xfrm>
            <a:off x="5012676" y="4590050"/>
            <a:ext cx="3626347" cy="494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EF785B8-8342-F023-39C2-5CCFFFC67A5F}"/>
              </a:ext>
            </a:extLst>
          </p:cNvPr>
          <p:cNvSpPr txBox="1">
            <a:spLocks/>
          </p:cNvSpPr>
          <p:nvPr/>
        </p:nvSpPr>
        <p:spPr>
          <a:xfrm>
            <a:off x="571976" y="3896250"/>
            <a:ext cx="3801722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</a:t>
            </a:r>
            <a:r>
              <a:rPr lang="en-GB" sz="1400" dirty="0">
                <a:latin typeface="Bebas Neue" panose="020B0606020202050201" pitchFamily="34" charset="0"/>
              </a:rPr>
              <a:t>:</a:t>
            </a:r>
            <a:r>
              <a:rPr lang="en-US" sz="1400" dirty="0">
                <a:latin typeface="Bebas Neue" panose="020B0606020202050201" pitchFamily="34" charset="0"/>
              </a:rPr>
              <a:t>This stacked bar chart display the gender wise count of education level </a:t>
            </a:r>
            <a:r>
              <a:rPr lang="en-US" sz="1400" dirty="0">
                <a:latin typeface="Arimo" panose="020B0604020202020204" charset="0"/>
              </a:rPr>
              <a:t>.</a:t>
            </a:r>
            <a:endParaRPr lang="en-US" sz="14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6E2E-A10F-D029-712F-EDB12085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0470" y="1206070"/>
            <a:ext cx="4078397" cy="2604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0ABB9-9D3E-F408-5EB6-DCDA1768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4897" y="1206071"/>
            <a:ext cx="3885633" cy="2604038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FDD23C00-6F9E-8AA9-E7C4-A372675A6228}"/>
              </a:ext>
            </a:extLst>
          </p:cNvPr>
          <p:cNvSpPr txBox="1">
            <a:spLocks/>
          </p:cNvSpPr>
          <p:nvPr/>
        </p:nvSpPr>
        <p:spPr>
          <a:xfrm>
            <a:off x="4526264" y="497627"/>
            <a:ext cx="4081738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400" dirty="0"/>
              <a:t>Task :Display Total Revolving balance VS Customers age </a:t>
            </a:r>
          </a:p>
          <a:p>
            <a:endParaRPr lang="en-US" sz="14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57DCFD2-200E-6E2E-1BCD-944071801626}"/>
              </a:ext>
            </a:extLst>
          </p:cNvPr>
          <p:cNvSpPr txBox="1">
            <a:spLocks/>
          </p:cNvSpPr>
          <p:nvPr/>
        </p:nvSpPr>
        <p:spPr>
          <a:xfrm>
            <a:off x="4572000" y="3926377"/>
            <a:ext cx="3801722" cy="86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GB" sz="14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Interpretation</a:t>
            </a:r>
            <a:r>
              <a:rPr lang="en-GB" sz="1400" dirty="0"/>
              <a:t> </a:t>
            </a:r>
            <a:r>
              <a:rPr lang="en-GB" sz="1400" dirty="0">
                <a:latin typeface="Bebas Neue" panose="020B0606020202050201" pitchFamily="34" charset="0"/>
              </a:rPr>
              <a:t>:</a:t>
            </a:r>
            <a:r>
              <a:rPr lang="en-US" sz="1400" dirty="0">
                <a:latin typeface="Bebas Neue" panose="020B0606020202050201" pitchFamily="34" charset="0"/>
              </a:rPr>
              <a:t> This circle chart shows different ages with total revolving balance .</a:t>
            </a:r>
            <a:endParaRPr lang="en-US" sz="1400" dirty="0">
              <a:latin typeface="Bebas Neue" panose="020B0606020202050201" pitchFamily="34" charset="0"/>
              <a:ea typeface="Arimo" panose="020B0604020202020204" charset="0"/>
              <a:cs typeface="Arim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129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836</Words>
  <Application>Microsoft Office PowerPoint</Application>
  <PresentationFormat>On-screen Show (16:9)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Arimo</vt:lpstr>
      <vt:lpstr>Bahnschrift Condensed</vt:lpstr>
      <vt:lpstr>Bebas Neue</vt:lpstr>
      <vt:lpstr>Roboto Condensed Light</vt:lpstr>
      <vt:lpstr>Söhne</vt:lpstr>
      <vt:lpstr>Data Analysis for Business by Slidesgo</vt:lpstr>
      <vt:lpstr>Data Analyis project</vt:lpstr>
      <vt:lpstr>Objective </vt:lpstr>
      <vt:lpstr>Data Driven questions  </vt:lpstr>
      <vt:lpstr>Task : Display the percentage of the attrited and the existing customers from the data</vt:lpstr>
      <vt:lpstr>Task : region-wise percentage of the attrited and the existing customers. </vt:lpstr>
      <vt:lpstr>Task : Display the percentage of the attrited and the existing customers for each income category </vt:lpstr>
      <vt:lpstr>Task :Display Income category Wise Total Customer </vt:lpstr>
      <vt:lpstr>Task :Display Income Category wise Total Customers </vt:lpstr>
      <vt:lpstr>Task :Display Gender wise count of education level </vt:lpstr>
      <vt:lpstr>TASK – Show dashboard for percentage of attrited vs existing customers by different categories</vt:lpstr>
      <vt:lpstr>TASK – Show dashboard to visualize relation between different fields and measures.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Analyis project</dc:title>
  <dc:creator>HP</dc:creator>
  <cp:lastModifiedBy>HP</cp:lastModifiedBy>
  <cp:revision>10</cp:revision>
  <dcterms:modified xsi:type="dcterms:W3CDTF">2023-12-10T13:34:41Z</dcterms:modified>
</cp:coreProperties>
</file>