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8" r:id="rId8"/>
    <p:sldId id="271" r:id="rId9"/>
    <p:sldId id="272" r:id="rId10"/>
    <p:sldId id="273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9A15E32-6025-4FE3-AAAA-CAFE14F3F49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1CD8A-34AD-4F03-92B1-489EDBD9494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5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5E32-6025-4FE3-AAAA-CAFE14F3F49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1CD8A-34AD-4F03-92B1-489EDBD9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0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5E32-6025-4FE3-AAAA-CAFE14F3F49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1CD8A-34AD-4F03-92B1-489EDBD949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8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5E32-6025-4FE3-AAAA-CAFE14F3F49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1CD8A-34AD-4F03-92B1-489EDBD9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6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5E32-6025-4FE3-AAAA-CAFE14F3F49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1CD8A-34AD-4F03-92B1-489EDBD9494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5E32-6025-4FE3-AAAA-CAFE14F3F49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1CD8A-34AD-4F03-92B1-489EDBD9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6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5E32-6025-4FE3-AAAA-CAFE14F3F49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1CD8A-34AD-4F03-92B1-489EDBD9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8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5E32-6025-4FE3-AAAA-CAFE14F3F49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1CD8A-34AD-4F03-92B1-489EDBD9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8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5E32-6025-4FE3-AAAA-CAFE14F3F49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1CD8A-34AD-4F03-92B1-489EDBD9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5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5E32-6025-4FE3-AAAA-CAFE14F3F49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1CD8A-34AD-4F03-92B1-489EDBD9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1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5E32-6025-4FE3-AAAA-CAFE14F3F49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1CD8A-34AD-4F03-92B1-489EDBD9494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2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9A15E32-6025-4FE3-AAAA-CAFE14F3F49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F1CD8A-34AD-4F03-92B1-489EDBD949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7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WallmartProject_17005682696920/Dashboard1?:language=en-US&amp;publish=yes&amp;:display_count=n&amp;:origin=viz_share_link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hyperlink" Target="../Downloads/Walmart%20(1)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P71LFagdnedMbBzH8VHWo45jbQpfoGUH/view?usp=drive_lin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01F0-8152-BCC6-3AF4-21B286753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Walmart data set </a:t>
            </a:r>
            <a:br>
              <a:rPr lang="en-US" dirty="0"/>
            </a:br>
            <a:r>
              <a:rPr lang="en-US" sz="2400" dirty="0"/>
              <a:t>Pre Placement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43EEC-A384-BEB0-791A-9EC6427DE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– </a:t>
            </a:r>
          </a:p>
          <a:p>
            <a:r>
              <a:rPr lang="en-US" dirty="0"/>
              <a:t>Anshul Chauhan</a:t>
            </a:r>
          </a:p>
        </p:txBody>
      </p:sp>
    </p:spTree>
    <p:extLst>
      <p:ext uri="{BB962C8B-B14F-4D97-AF65-F5344CB8AC3E}">
        <p14:creationId xmlns:p14="http://schemas.microsoft.com/office/powerpoint/2010/main" val="13387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F208141-D643-8480-50AF-A365096D1C06}"/>
              </a:ext>
            </a:extLst>
          </p:cNvPr>
          <p:cNvSpPr txBox="1"/>
          <p:nvPr/>
        </p:nvSpPr>
        <p:spPr>
          <a:xfrm>
            <a:off x="900752" y="815567"/>
            <a:ext cx="462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Tree map analysis on City Category wise age column with respect to Sales.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B6EA3-0CC0-5F2D-92D5-7E746D7C7068}"/>
              </a:ext>
            </a:extLst>
          </p:cNvPr>
          <p:cNvSpPr txBox="1"/>
          <p:nvPr/>
        </p:nvSpPr>
        <p:spPr>
          <a:xfrm>
            <a:off x="6285462" y="872978"/>
            <a:ext cx="42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the effect on Purchase with respect to marital status and gender.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04678-99C3-409D-A913-7263E36A2EC8}"/>
              </a:ext>
            </a:extLst>
          </p:cNvPr>
          <p:cNvSpPr txBox="1"/>
          <p:nvPr/>
        </p:nvSpPr>
        <p:spPr>
          <a:xfrm>
            <a:off x="537342" y="5725039"/>
            <a:ext cx="536919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Age group 26-35 purchase more then any other age group in every City, therefore company should focus more on these customers 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5EDDF-39D9-3F2B-FBAC-5AD7E1F384DA}"/>
              </a:ext>
            </a:extLst>
          </p:cNvPr>
          <p:cNvSpPr txBox="1"/>
          <p:nvPr/>
        </p:nvSpPr>
        <p:spPr>
          <a:xfrm>
            <a:off x="6285462" y="5923057"/>
            <a:ext cx="504645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</a:rPr>
              <a:t>Males customer either married or unmarried purchases more .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56DB352-697B-EBC5-39AC-8F270BB0C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​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CDBE10D-908A-977C-6D07-437327712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07" y="277798"/>
            <a:ext cx="990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​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51EEF-B025-B785-3965-AB15105FE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62" y="18717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486A1-67AF-EC0A-8FBB-71DA32068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42" y="1595836"/>
            <a:ext cx="5684961" cy="3995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E1CD93-8738-A293-2914-43C169740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942" y="1595836"/>
            <a:ext cx="3659675" cy="41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6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0485-C160-3317-B93F-2C7DF4B0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3F6100-7AA1-8D08-D71A-F574DEAF7C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9"/>
          <a:stretch/>
        </p:blipFill>
        <p:spPr>
          <a:xfrm>
            <a:off x="1024128" y="1684819"/>
            <a:ext cx="10143744" cy="436999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E69B46-7227-366D-F559-0CEF175AE572}"/>
              </a:ext>
            </a:extLst>
          </p:cNvPr>
          <p:cNvSpPr txBox="1"/>
          <p:nvPr/>
        </p:nvSpPr>
        <p:spPr>
          <a:xfrm>
            <a:off x="1024127" y="6173930"/>
            <a:ext cx="10480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Dashboard Link 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https://public.tableau.com/views/WallmartProject_17005682696920/Dashboard1?:language=en-US&amp;publish=yes&amp;:display_count=n&amp;:origin=viz_share_link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Python Project : 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  <a:hlinkClick r:id="rId4" action="ppaction://hlinkfile"/>
              </a:rPr>
              <a:t>..\Downloads\Walmart (1).html</a:t>
            </a:r>
            <a:endParaRPr lang="en-US" sz="120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536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CBDE-F364-6D01-B8E4-295C0BC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1AB9-D081-4FAD-CCF3-2A149D5D9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677956"/>
            <a:ext cx="9720071" cy="295672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are more male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customers then female.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Men spend more money than women in every age group and Female spent less compare to male.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Product Category - 1, 5, 8 have highest purchasing frequency.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Customers in the age 18-45 spend more money than the others.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People Living in C category cities have high purchase amount 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F53403-B73C-42EF-E6C1-0CC896D6B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840" y="2615768"/>
            <a:ext cx="5208896" cy="3289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7F2AAE-35A6-00D8-CDF7-DBF029134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615768"/>
            <a:ext cx="5424712" cy="328930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3919509-B542-E32F-B04F-AE0B5EA1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B5F7AB-415E-8274-1020-13AEA1EF4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05872"/>
            <a:ext cx="10849424" cy="809896"/>
          </a:xfrm>
        </p:spPr>
        <p:txBody>
          <a:bodyPr>
            <a:normAutofit/>
          </a:bodyPr>
          <a:lstStyle/>
          <a:p>
            <a:r>
              <a:rPr lang="en-US" sz="1800" i="0" dirty="0">
                <a:solidFill>
                  <a:srgbClr val="000000"/>
                </a:solidFill>
                <a:effectLst/>
                <a:latin typeface="Helvetica Neue"/>
              </a:rPr>
              <a:t>The Management team at Walmart Inc. wants to analyze the customer purchase behavior and the various other factors to help the business make better decisions. </a:t>
            </a:r>
          </a:p>
          <a:p>
            <a:endParaRPr lang="en-US" sz="1050" dirty="0">
              <a:solidFill>
                <a:srgbClr val="000000"/>
              </a:solidFill>
              <a:latin typeface="Helvetica Neue"/>
            </a:endParaRPr>
          </a:p>
          <a:p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33111-A50B-1B32-6565-81520C221895}"/>
              </a:ext>
            </a:extLst>
          </p:cNvPr>
          <p:cNvSpPr txBox="1"/>
          <p:nvPr/>
        </p:nvSpPr>
        <p:spPr>
          <a:xfrm>
            <a:off x="1024128" y="6154592"/>
            <a:ext cx="11054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Helvetica Neue"/>
              </a:rPr>
              <a:t>Dataset Location :</a:t>
            </a:r>
            <a:r>
              <a:rPr lang="en-US" sz="1200" dirty="0">
                <a:solidFill>
                  <a:srgbClr val="000000"/>
                </a:solidFill>
                <a:latin typeface="Helvetica Neue"/>
                <a:hlinkClick r:id="rId4"/>
              </a:rPr>
              <a:t>https://drive.google.com/file/d/1P71LFagdnedMbBzH8VHWo45jbQpfoGUH/</a:t>
            </a:r>
            <a:r>
              <a:rPr lang="en-US" sz="1200" dirty="0" err="1">
                <a:solidFill>
                  <a:srgbClr val="000000"/>
                </a:solidFill>
                <a:latin typeface="Helvetica Neue"/>
                <a:hlinkClick r:id="rId4"/>
              </a:rPr>
              <a:t>view?usp</a:t>
            </a:r>
            <a:r>
              <a:rPr lang="en-US" sz="1200" dirty="0">
                <a:solidFill>
                  <a:srgbClr val="000000"/>
                </a:solidFill>
                <a:latin typeface="Helvetica Neue"/>
                <a:hlinkClick r:id="rId4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Helvetica Neue"/>
                <a:hlinkClick r:id="rId4"/>
              </a:rPr>
              <a:t>drive_link</a:t>
            </a:r>
            <a:r>
              <a:rPr lang="en-US" sz="1200" dirty="0">
                <a:solidFill>
                  <a:srgbClr val="000000"/>
                </a:solidFill>
                <a:latin typeface="Helvetica Neue"/>
                <a:hlinkClick r:id="rId4"/>
              </a:rPr>
              <a:t> </a:t>
            </a:r>
            <a:endParaRPr lang="en-US" sz="120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5243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3DEA-15AA-4320-ED6F-52C8CAAD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BC0E-2429-396B-4C9F-536904E98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18" y="2151064"/>
            <a:ext cx="5415514" cy="379698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Customer with which age group are most frequent buyers.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Which product categories have the highest purchasing frequency.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many occupations are there and which occupation buys the most.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Outlier analysis on purchase column.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Which city has high purchase amount so company can add more products in these cities.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Is there any effect on purchase rate of the buyer moving to a new 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Purchases based on Marital Status &amp; Gender</a:t>
            </a:r>
            <a:r>
              <a:rPr lang="en-US" sz="19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Purchases based on Age &amp; Gender.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Total purchase based on City Category and gender.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What is the relationship between purchase and product category.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31E193-85CE-8362-1A7D-17DE7DC983A4}"/>
              </a:ext>
            </a:extLst>
          </p:cNvPr>
          <p:cNvSpPr txBox="1">
            <a:spLocks/>
          </p:cNvSpPr>
          <p:nvPr/>
        </p:nvSpPr>
        <p:spPr>
          <a:xfrm>
            <a:off x="6277232" y="2151064"/>
            <a:ext cx="5415513" cy="3796984"/>
          </a:xfrm>
          <a:prstGeom prst="rect">
            <a:avLst/>
          </a:prstGeom>
        </p:spPr>
        <p:txBody>
          <a:bodyPr vert="horz" lIns="45720" tIns="45720" rIns="4572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Show city wise Distribution of Purchases.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Show gender wise purchases using pie chart.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does person time of staying in city impact on purchase rate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Show Total purchase based on City Category and gender.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Evaluate Gender wise age distribution on purchases.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Show Top 10 product most purchased my the customer by product 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Perform Tree map analysis on City Category wise age column with respect to Sales.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What’s the effect on Purchase with respect to marital status and gender.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purchase varies with respect to gender and city category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Which age group of male customers are actively purchasing.</a:t>
            </a:r>
          </a:p>
        </p:txBody>
      </p:sp>
    </p:spTree>
    <p:extLst>
      <p:ext uri="{BB962C8B-B14F-4D97-AF65-F5344CB8AC3E}">
        <p14:creationId xmlns:p14="http://schemas.microsoft.com/office/powerpoint/2010/main" val="22372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B643B1-CBE5-E4E6-4FEC-5B80F59EB1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901682"/>
            <a:ext cx="2086266" cy="21910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B1826A-FE34-F38A-FF62-B90D0B1A9B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2" y="2296071"/>
            <a:ext cx="4096322" cy="316165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DAD459-10DD-90B5-B431-21C52465E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2522942"/>
            <a:ext cx="4801270" cy="29722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887CDC-04F7-EFCF-FAE8-BBA3F8FC5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1888521"/>
            <a:ext cx="2962688" cy="3334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208141-D643-8480-50AF-A365096D1C06}"/>
              </a:ext>
            </a:extLst>
          </p:cNvPr>
          <p:cNvSpPr txBox="1"/>
          <p:nvPr/>
        </p:nvSpPr>
        <p:spPr>
          <a:xfrm>
            <a:off x="900752" y="846092"/>
            <a:ext cx="3971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with which age group are most frequent buyers.</a:t>
            </a:r>
          </a:p>
          <a:p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B6EA3-0CC0-5F2D-92D5-7E746D7C7068}"/>
              </a:ext>
            </a:extLst>
          </p:cNvPr>
          <p:cNvSpPr txBox="1"/>
          <p:nvPr/>
        </p:nvSpPr>
        <p:spPr>
          <a:xfrm>
            <a:off x="5884164" y="846092"/>
            <a:ext cx="3971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product categories have the highest purchasing frequency.</a:t>
            </a:r>
          </a:p>
          <a:p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04678-99C3-409D-A913-7263E36A2EC8}"/>
              </a:ext>
            </a:extLst>
          </p:cNvPr>
          <p:cNvSpPr txBox="1"/>
          <p:nvPr/>
        </p:nvSpPr>
        <p:spPr>
          <a:xfrm>
            <a:off x="1024128" y="5633011"/>
            <a:ext cx="474887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Customers in the age 18-45 spend more money than the others, So company should focus on retaining these customers.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5EDDF-39D9-3F2B-FBAC-5AD7E1F384DA}"/>
              </a:ext>
            </a:extLst>
          </p:cNvPr>
          <p:cNvSpPr txBox="1"/>
          <p:nvPr/>
        </p:nvSpPr>
        <p:spPr>
          <a:xfrm>
            <a:off x="6096000" y="5495157"/>
            <a:ext cx="531352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Product Category - 1, 5, 8 have highest purchasing frequency. it means these are the products in these categories are liked more by customers. Company can focus on selling more of these products.</a:t>
            </a:r>
          </a:p>
        </p:txBody>
      </p:sp>
    </p:spTree>
    <p:extLst>
      <p:ext uri="{BB962C8B-B14F-4D97-AF65-F5344CB8AC3E}">
        <p14:creationId xmlns:p14="http://schemas.microsoft.com/office/powerpoint/2010/main" val="118943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F208141-D643-8480-50AF-A365096D1C06}"/>
              </a:ext>
            </a:extLst>
          </p:cNvPr>
          <p:cNvSpPr txBox="1"/>
          <p:nvPr/>
        </p:nvSpPr>
        <p:spPr>
          <a:xfrm>
            <a:off x="900752" y="728269"/>
            <a:ext cx="3971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occupations are there and which occupation buys the most.</a:t>
            </a:r>
          </a:p>
          <a:p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B6EA3-0CC0-5F2D-92D5-7E746D7C7068}"/>
              </a:ext>
            </a:extLst>
          </p:cNvPr>
          <p:cNvSpPr txBox="1"/>
          <p:nvPr/>
        </p:nvSpPr>
        <p:spPr>
          <a:xfrm>
            <a:off x="5870516" y="728269"/>
            <a:ext cx="397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 analysis on purchase column.</a:t>
            </a:r>
          </a:p>
          <a:p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04678-99C3-409D-A913-7263E36A2EC8}"/>
              </a:ext>
            </a:extLst>
          </p:cNvPr>
          <p:cNvSpPr txBox="1"/>
          <p:nvPr/>
        </p:nvSpPr>
        <p:spPr>
          <a:xfrm>
            <a:off x="900752" y="6147155"/>
            <a:ext cx="474887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There are 20 occupations out of which 0,4 and 7 are the most frequent buyers.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5EDDF-39D9-3F2B-FBAC-5AD7E1F384DA}"/>
              </a:ext>
            </a:extLst>
          </p:cNvPr>
          <p:cNvSpPr txBox="1"/>
          <p:nvPr/>
        </p:nvSpPr>
        <p:spPr>
          <a:xfrm>
            <a:off x="5885515" y="5934670"/>
            <a:ext cx="598226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There are many outliers in the purchase column which will effect our interpretations, therefore I had performed the analysis for more accurate data set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759369-2122-6BA0-F283-2530D1B759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769422"/>
            <a:ext cx="2591162" cy="38105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1487F6-F02E-14AD-8EEE-AF4D66D3C2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"/>
          <a:stretch/>
        </p:blipFill>
        <p:spPr>
          <a:xfrm>
            <a:off x="1033140" y="2242892"/>
            <a:ext cx="3839111" cy="37690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2E9493-D4D4-8C5A-E2E9-8E93EDA1E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54" y="2758952"/>
            <a:ext cx="5506218" cy="14765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1E1912-6C57-36F0-F62A-85106DF8F8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54" y="4207378"/>
            <a:ext cx="3229426" cy="2762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50F9AD-AF4D-7B60-24D8-272DFC504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58" y="4407357"/>
            <a:ext cx="4877611" cy="157951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8EAD9D3-733D-69EE-7796-826835CDF8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9654" y="1330495"/>
            <a:ext cx="4236166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4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F208141-D643-8480-50AF-A365096D1C06}"/>
              </a:ext>
            </a:extLst>
          </p:cNvPr>
          <p:cNvSpPr txBox="1"/>
          <p:nvPr/>
        </p:nvSpPr>
        <p:spPr>
          <a:xfrm>
            <a:off x="900752" y="701353"/>
            <a:ext cx="4271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city has high purchase amount so company can add more products in these cities.</a:t>
            </a:r>
          </a:p>
          <a:p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B6EA3-0CC0-5F2D-92D5-7E746D7C7068}"/>
              </a:ext>
            </a:extLst>
          </p:cNvPr>
          <p:cNvSpPr txBox="1"/>
          <p:nvPr/>
        </p:nvSpPr>
        <p:spPr>
          <a:xfrm>
            <a:off x="6285462" y="767317"/>
            <a:ext cx="397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any effect on purchase rate of the buyer moving to a new city.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04678-99C3-409D-A913-7263E36A2EC8}"/>
              </a:ext>
            </a:extLst>
          </p:cNvPr>
          <p:cNvSpPr txBox="1"/>
          <p:nvPr/>
        </p:nvSpPr>
        <p:spPr>
          <a:xfrm>
            <a:off x="1024128" y="5633011"/>
            <a:ext cx="474887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People Living in C category cities have high purchase amount so company can add more products in these cities.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5EDDF-39D9-3F2B-FBAC-5AD7E1F384DA}"/>
              </a:ext>
            </a:extLst>
          </p:cNvPr>
          <p:cNvSpPr txBox="1"/>
          <p:nvPr/>
        </p:nvSpPr>
        <p:spPr>
          <a:xfrm>
            <a:off x="6285462" y="5633011"/>
            <a:ext cx="504645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People that are kind of new like living in a city for past 1 year only are most frequent buyers then others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4EFEAA-7C78-B0B8-E14D-9119DEF8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2" y="1695527"/>
            <a:ext cx="4872251" cy="7076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0BC7CA-A9D4-A7FC-C68D-77B703FB1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5" y="2403165"/>
            <a:ext cx="4080681" cy="3086185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256DB352-697B-EBC5-39AC-8F270BB0C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​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CDBE10D-908A-977C-6D07-437327712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90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​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7403D6F-185B-7630-79A6-8C3909C4B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62" y="2693793"/>
            <a:ext cx="4352164" cy="25786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0641254-337D-40A5-09C1-CDFD348E6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62" y="1707764"/>
            <a:ext cx="5046457" cy="59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0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F208141-D643-8480-50AF-A365096D1C06}"/>
              </a:ext>
            </a:extLst>
          </p:cNvPr>
          <p:cNvSpPr txBox="1"/>
          <p:nvPr/>
        </p:nvSpPr>
        <p:spPr>
          <a:xfrm>
            <a:off x="900752" y="815567"/>
            <a:ext cx="42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Total purchase based on City Category and gender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B6EA3-0CC0-5F2D-92D5-7E746D7C7068}"/>
              </a:ext>
            </a:extLst>
          </p:cNvPr>
          <p:cNvSpPr txBox="1"/>
          <p:nvPr/>
        </p:nvSpPr>
        <p:spPr>
          <a:xfrm>
            <a:off x="6285462" y="872978"/>
            <a:ext cx="42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relationship between purchase and product category.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04678-99C3-409D-A913-7263E36A2EC8}"/>
              </a:ext>
            </a:extLst>
          </p:cNvPr>
          <p:cNvSpPr txBox="1"/>
          <p:nvPr/>
        </p:nvSpPr>
        <p:spPr>
          <a:xfrm>
            <a:off x="905058" y="5933871"/>
            <a:ext cx="474887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Males belonging to any category of city have high Average purchase amount than females.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5EDDF-39D9-3F2B-FBAC-5AD7E1F384DA}"/>
              </a:ext>
            </a:extLst>
          </p:cNvPr>
          <p:cNvSpPr txBox="1"/>
          <p:nvPr/>
        </p:nvSpPr>
        <p:spPr>
          <a:xfrm>
            <a:off x="6285462" y="5923057"/>
            <a:ext cx="504645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</a:rPr>
              <a:t>Purchase and product category are very less correlated.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56DB352-697B-EBC5-39AC-8F270BB0C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​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CDBE10D-908A-977C-6D07-437327712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07" y="277798"/>
            <a:ext cx="990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​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51EEF-B025-B785-3965-AB15105FE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62" y="18717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04D67-CDB2-FC5F-5A8D-450073878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9" y="2683988"/>
            <a:ext cx="5142264" cy="3221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AA5509-67C5-FA5E-2F7D-1C6F95763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62" y="2563129"/>
            <a:ext cx="4045893" cy="3299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D25BF4-48D2-BB5C-9406-9B973D4B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2" y="1738476"/>
            <a:ext cx="4410691" cy="82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D98745-A380-9885-D72E-AB5F8E1CD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62" y="1985704"/>
            <a:ext cx="4200086" cy="31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6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F208141-D643-8480-50AF-A365096D1C06}"/>
              </a:ext>
            </a:extLst>
          </p:cNvPr>
          <p:cNvSpPr txBox="1"/>
          <p:nvPr/>
        </p:nvSpPr>
        <p:spPr>
          <a:xfrm>
            <a:off x="900752" y="815567"/>
            <a:ext cx="42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person time of staying in city impact on purchase rate 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B6EA3-0CC0-5F2D-92D5-7E746D7C7068}"/>
              </a:ext>
            </a:extLst>
          </p:cNvPr>
          <p:cNvSpPr txBox="1"/>
          <p:nvPr/>
        </p:nvSpPr>
        <p:spPr>
          <a:xfrm>
            <a:off x="6285462" y="872978"/>
            <a:ext cx="42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purchase based on City Category and gender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04678-99C3-409D-A913-7263E36A2EC8}"/>
              </a:ext>
            </a:extLst>
          </p:cNvPr>
          <p:cNvSpPr txBox="1"/>
          <p:nvPr/>
        </p:nvSpPr>
        <p:spPr>
          <a:xfrm>
            <a:off x="905058" y="5933871"/>
            <a:ext cx="474887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Person new to the city or staying less then a year have high purchase rate as compared to other .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5EDDF-39D9-3F2B-FBAC-5AD7E1F384DA}"/>
              </a:ext>
            </a:extLst>
          </p:cNvPr>
          <p:cNvSpPr txBox="1"/>
          <p:nvPr/>
        </p:nvSpPr>
        <p:spPr>
          <a:xfrm>
            <a:off x="6285462" y="5923057"/>
            <a:ext cx="504645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Males belonging to any category of city have high total purchase amount than females.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56DB352-697B-EBC5-39AC-8F270BB0C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​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CDBE10D-908A-977C-6D07-437327712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07" y="277798"/>
            <a:ext cx="990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​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51EEF-B025-B785-3965-AB15105FE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62" y="18717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0CDFE-3332-24D8-4F5E-DFEE74356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33" y="1869892"/>
            <a:ext cx="5538868" cy="3587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2FE780-013C-8619-8ED6-29F705842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638" y="1724640"/>
            <a:ext cx="3758657" cy="399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8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F208141-D643-8480-50AF-A365096D1C06}"/>
              </a:ext>
            </a:extLst>
          </p:cNvPr>
          <p:cNvSpPr txBox="1"/>
          <p:nvPr/>
        </p:nvSpPr>
        <p:spPr>
          <a:xfrm>
            <a:off x="900752" y="815567"/>
            <a:ext cx="47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 wise age distribution on purchases.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B6EA3-0CC0-5F2D-92D5-7E746D7C7068}"/>
              </a:ext>
            </a:extLst>
          </p:cNvPr>
          <p:cNvSpPr txBox="1"/>
          <p:nvPr/>
        </p:nvSpPr>
        <p:spPr>
          <a:xfrm>
            <a:off x="6285462" y="872978"/>
            <a:ext cx="42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product most purchased my the customer by product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04678-99C3-409D-A913-7263E36A2EC8}"/>
              </a:ext>
            </a:extLst>
          </p:cNvPr>
          <p:cNvSpPr txBox="1"/>
          <p:nvPr/>
        </p:nvSpPr>
        <p:spPr>
          <a:xfrm>
            <a:off x="900752" y="5507558"/>
            <a:ext cx="474887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.Male purchases more then females in every age group, also age group b/w 18 – 45 purchases more . So company should focus on these customers.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85EDDF-39D9-3F2B-FBAC-5AD7E1F384DA}"/>
              </a:ext>
            </a:extLst>
          </p:cNvPr>
          <p:cNvSpPr txBox="1"/>
          <p:nvPr/>
        </p:nvSpPr>
        <p:spPr>
          <a:xfrm>
            <a:off x="6285462" y="5923057"/>
            <a:ext cx="504645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</a:rPr>
              <a:t>the list of top 10 products with respected products ID.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56DB352-697B-EBC5-39AC-8F270BB0C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​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CDBE10D-908A-977C-6D07-437327712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07" y="277798"/>
            <a:ext cx="990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Courier New" panose="02070309020205020404" pitchFamily="49" charset="0"/>
              </a:rPr>
              <a:t>​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51EEF-B025-B785-3965-AB15105FE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62" y="18717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5F3A0-DBB8-A7DB-0CC3-40CB67838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2" y="1739915"/>
            <a:ext cx="4748875" cy="3614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AEFBB7-D6B0-F5C9-0375-F1D98A1F0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17" y="1739915"/>
            <a:ext cx="5284546" cy="357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00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4790</TotalTime>
  <Words>839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Helvetica Neue</vt:lpstr>
      <vt:lpstr>inherit</vt:lpstr>
      <vt:lpstr>Tw Cen MT</vt:lpstr>
      <vt:lpstr>Tw Cen MT Condensed</vt:lpstr>
      <vt:lpstr>Wingdings</vt:lpstr>
      <vt:lpstr>Wingdings 3</vt:lpstr>
      <vt:lpstr>Integral</vt:lpstr>
      <vt:lpstr>Walmart data set  Pre Placement Project</vt:lpstr>
      <vt:lpstr>Business Objective</vt:lpstr>
      <vt:lpstr>Data driven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Tableau Dashboard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data set  Pre Placement Project</dc:title>
  <dc:creator>HP</dc:creator>
  <cp:lastModifiedBy>HP</cp:lastModifiedBy>
  <cp:revision>23</cp:revision>
  <dcterms:created xsi:type="dcterms:W3CDTF">2023-11-18T05:48:18Z</dcterms:created>
  <dcterms:modified xsi:type="dcterms:W3CDTF">2023-12-10T13:43:28Z</dcterms:modified>
</cp:coreProperties>
</file>