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8DB8AA-AFCF-4DB0-9A92-F97018BA7769}" v="66" dt="2024-06-26T11:13:49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3039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7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51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16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6/26/2024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2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5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532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4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69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2194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5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09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200" dirty="0"/>
              <a:t>Introduction to EDA and Linear Regression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8DA7BA-5EAA-0409-86EE-48444972B2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69" r="-3" b="-3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197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-5009" y="-817851"/>
            <a:ext cx="7197585" cy="1639888"/>
          </a:xfrm>
        </p:spPr>
        <p:txBody>
          <a:bodyPr anchor="b">
            <a:normAutofit/>
          </a:bodyPr>
          <a:lstStyle/>
          <a:p>
            <a:r>
              <a:rPr lang="en-US" dirty="0"/>
              <a:t>EDA on Air Quality Data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3537" y="816697"/>
            <a:ext cx="6449439" cy="603423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lvl="0">
              <a:lnSpc>
                <a:spcPct val="130000"/>
              </a:lnSpc>
            </a:pPr>
            <a:r>
              <a:rPr lang="en-US" sz="2000" dirty="0"/>
              <a:t>Data Collection: Gather data on air pollutants and weather conditions</a:t>
            </a:r>
            <a:endParaRPr lang="en-US" sz="2000">
              <a:ea typeface="Meiryo"/>
            </a:endParaRPr>
          </a:p>
          <a:p>
            <a:pPr lvl="0">
              <a:lnSpc>
                <a:spcPct val="130000"/>
              </a:lnSpc>
            </a:pPr>
            <a:r>
              <a:rPr lang="en-US" sz="2000" dirty="0"/>
              <a:t>Data Cleaning: Handle missing values, outliers, and inconsistent data entries</a:t>
            </a:r>
            <a:endParaRPr lang="en-US" sz="2000">
              <a:ea typeface="Meiryo"/>
            </a:endParaRPr>
          </a:p>
          <a:p>
            <a:pPr lvl="0">
              <a:lnSpc>
                <a:spcPct val="130000"/>
              </a:lnSpc>
            </a:pPr>
            <a:r>
              <a:rPr lang="en-US" sz="2000" dirty="0"/>
              <a:t>Descriptive Statistics: Summarize data using mean, median, standard deviation, etc</a:t>
            </a:r>
            <a:endParaRPr lang="en-US" sz="2000">
              <a:ea typeface="Meiryo"/>
            </a:endParaRPr>
          </a:p>
          <a:p>
            <a:pPr lvl="0">
              <a:lnSpc>
                <a:spcPct val="130000"/>
              </a:lnSpc>
            </a:pPr>
            <a:r>
              <a:rPr lang="en-US" sz="2000" dirty="0"/>
              <a:t>Data Visualization: Use histograms, box plots, and scatter plots to visualize distributions and relationships</a:t>
            </a:r>
            <a:endParaRPr lang="en-US" sz="2000">
              <a:ea typeface="Meiryo"/>
            </a:endParaRPr>
          </a:p>
          <a:p>
            <a:pPr lvl="0">
              <a:lnSpc>
                <a:spcPct val="130000"/>
              </a:lnSpc>
            </a:pPr>
            <a:r>
              <a:rPr lang="en-US" sz="2000" dirty="0"/>
              <a:t>Correlation Analysis: Identify relationships between variables using correlation matrices</a:t>
            </a:r>
            <a:endParaRPr lang="en-US" sz="2000">
              <a:ea typeface="Meiryo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5" descr="Graph">
            <a:extLst>
              <a:ext uri="{FF2B5EF4-FFF2-40B4-BE49-F238E27FC236}">
                <a16:creationId xmlns:a16="http://schemas.microsoft.com/office/drawing/2014/main" id="{66200F63-7736-468C-1761-1E918D320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15" r="28528" b="4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7879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-5009" y="-388360"/>
            <a:ext cx="7627076" cy="1639888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700" dirty="0"/>
              <a:t>Data Preparation for Linear Regression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30519" y="1246188"/>
            <a:ext cx="6227767" cy="5590886"/>
          </a:xfrm>
        </p:spPr>
        <p:txBody>
          <a:bodyPr vert="horz" lIns="109728" tIns="109728" rIns="109728" bIns="91440" rtlCol="0" anchor="t">
            <a:noAutofit/>
          </a:bodyPr>
          <a:lstStyle/>
          <a:p>
            <a:pPr lvl="0">
              <a:lnSpc>
                <a:spcPct val="130000"/>
              </a:lnSpc>
            </a:pPr>
            <a:r>
              <a:rPr lang="en-US" dirty="0"/>
              <a:t>Feature Selection: Identify key predictors that significantly impact AQI</a:t>
            </a:r>
            <a:endParaRPr lang="en-US" dirty="0">
              <a:ea typeface="Meiryo"/>
            </a:endParaRPr>
          </a:p>
          <a:p>
            <a:pPr lvl="0">
              <a:lnSpc>
                <a:spcPct val="130000"/>
              </a:lnSpc>
            </a:pPr>
            <a:r>
              <a:rPr lang="en-US" dirty="0"/>
              <a:t>Feature Engineering: Create new features from existing data to improve the model's predictive power</a:t>
            </a:r>
            <a:endParaRPr lang="en-US" dirty="0">
              <a:ea typeface="Meiryo"/>
            </a:endParaRPr>
          </a:p>
          <a:p>
            <a:pPr lvl="0">
              <a:lnSpc>
                <a:spcPct val="130000"/>
              </a:lnSpc>
            </a:pPr>
            <a:r>
              <a:rPr lang="en-US" dirty="0"/>
              <a:t>Normalization: Scale features to ensure they contribute equally to the model</a:t>
            </a:r>
            <a:endParaRPr lang="en-US" dirty="0">
              <a:ea typeface="Meiryo"/>
            </a:endParaRPr>
          </a:p>
          <a:p>
            <a:pPr lvl="0">
              <a:lnSpc>
                <a:spcPct val="130000"/>
              </a:lnSpc>
            </a:pPr>
            <a:r>
              <a:rPr lang="en-US" dirty="0"/>
              <a:t>Splitting Data: Divide the dataset into training and testing sets to evaluate model performance</a:t>
            </a:r>
            <a:endParaRPr lang="en-US" dirty="0">
              <a:ea typeface="Meiryo"/>
            </a:endParaRPr>
          </a:p>
          <a:p>
            <a:pPr lvl="0">
              <a:lnSpc>
                <a:spcPct val="130000"/>
              </a:lnSpc>
            </a:pPr>
            <a:r>
              <a:rPr lang="en-US" dirty="0"/>
              <a:t>Handling Multicollinearity: Detect and address high correlations between predictors using techniques like Variance Inflation Factor</a:t>
            </a:r>
            <a:endParaRPr lang="en-US" dirty="0">
              <a:ea typeface="Meiryo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5" descr="Digital financial graph">
            <a:extLst>
              <a:ext uri="{FF2B5EF4-FFF2-40B4-BE49-F238E27FC236}">
                <a16:creationId xmlns:a16="http://schemas.microsoft.com/office/drawing/2014/main" id="{19AD6627-9706-BE34-30FF-4F3979210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98" r="20289" b="-2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0217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B598134-D292-43E6-9C55-117198046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1834" y="0"/>
            <a:ext cx="4980168" cy="6858000"/>
          </a:xfrm>
          <a:custGeom>
            <a:avLst/>
            <a:gdLst>
              <a:gd name="connsiteX0" fmla="*/ 1623023 w 4901771"/>
              <a:gd name="connsiteY0" fmla="*/ 0 h 6858000"/>
              <a:gd name="connsiteX1" fmla="*/ 2716256 w 4901771"/>
              <a:gd name="connsiteY1" fmla="*/ 0 h 6858000"/>
              <a:gd name="connsiteX2" fmla="*/ 3496422 w 4901771"/>
              <a:gd name="connsiteY2" fmla="*/ 0 h 6858000"/>
              <a:gd name="connsiteX3" fmla="*/ 4544484 w 4901771"/>
              <a:gd name="connsiteY3" fmla="*/ 0 h 6858000"/>
              <a:gd name="connsiteX4" fmla="*/ 4710787 w 4901771"/>
              <a:gd name="connsiteY4" fmla="*/ 0 h 6858000"/>
              <a:gd name="connsiteX5" fmla="*/ 4901771 w 4901771"/>
              <a:gd name="connsiteY5" fmla="*/ 0 h 6858000"/>
              <a:gd name="connsiteX6" fmla="*/ 4901771 w 4901771"/>
              <a:gd name="connsiteY6" fmla="*/ 6858000 h 6858000"/>
              <a:gd name="connsiteX7" fmla="*/ 4710787 w 4901771"/>
              <a:gd name="connsiteY7" fmla="*/ 6858000 h 6858000"/>
              <a:gd name="connsiteX8" fmla="*/ 4544484 w 4901771"/>
              <a:gd name="connsiteY8" fmla="*/ 6858000 h 6858000"/>
              <a:gd name="connsiteX9" fmla="*/ 3496422 w 4901771"/>
              <a:gd name="connsiteY9" fmla="*/ 6858000 h 6858000"/>
              <a:gd name="connsiteX10" fmla="*/ 2716256 w 4901771"/>
              <a:gd name="connsiteY10" fmla="*/ 6858000 h 6858000"/>
              <a:gd name="connsiteX11" fmla="*/ 2502754 w 4901771"/>
              <a:gd name="connsiteY11" fmla="*/ 6858000 h 6858000"/>
              <a:gd name="connsiteX12" fmla="*/ 2390998 w 4901771"/>
              <a:gd name="connsiteY12" fmla="*/ 6780599 h 6858000"/>
              <a:gd name="connsiteX13" fmla="*/ 1874350 w 4901771"/>
              <a:gd name="connsiteY13" fmla="*/ 6374814 h 6858000"/>
              <a:gd name="connsiteX14" fmla="*/ 0 w 4901771"/>
              <a:gd name="connsiteY14" fmla="*/ 3621656 h 6858000"/>
              <a:gd name="connsiteX15" fmla="*/ 1600899 w 4901771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96" y="-1195580"/>
            <a:ext cx="10379317" cy="1944371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Building and Training the Linear Regression Model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95" y="754985"/>
            <a:ext cx="12195041" cy="5931476"/>
          </a:xfrm>
        </p:spPr>
        <p:txBody>
          <a:bodyPr vert="horz" lIns="109728" tIns="109728" rIns="109728" bIns="91440" rtlCol="0" anchor="t">
            <a:noAutofit/>
          </a:bodyPr>
          <a:lstStyle/>
          <a:p>
            <a:pPr lvl="0">
              <a:lnSpc>
                <a:spcPct val="130000"/>
              </a:lnSpc>
            </a:pPr>
            <a:r>
              <a:rPr lang="en-US" sz="2000" dirty="0"/>
              <a:t>Model Formulation: Define the linear regression equation AQI=β0+β1×PM2.5+β2×Temperature+…+ϵAQI = \beta_0 + \beta_1 \times PM2.5 + \beta_2 \times Temperature + \ldots + \epsilonAQI=β0 +β1 ×PM2.5+β2 ×Temperature+…+ϵ</a:t>
            </a:r>
            <a:endParaRPr lang="en-US" sz="2000">
              <a:ea typeface="Meiryo"/>
            </a:endParaRPr>
          </a:p>
          <a:p>
            <a:pPr lvl="0">
              <a:lnSpc>
                <a:spcPct val="130000"/>
              </a:lnSpc>
            </a:pPr>
            <a:r>
              <a:rPr lang="en-US" sz="2000" dirty="0"/>
              <a:t>Training the Model: Fit the linear regression model using the training data</a:t>
            </a:r>
            <a:endParaRPr lang="en-US" sz="2000">
              <a:ea typeface="Meiryo"/>
            </a:endParaRPr>
          </a:p>
          <a:p>
            <a:pPr lvl="0">
              <a:lnSpc>
                <a:spcPct val="130000"/>
              </a:lnSpc>
            </a:pPr>
            <a:r>
              <a:rPr lang="en-US" sz="2000" dirty="0"/>
              <a:t>Model Evaluation Metrics: Use R-squared, Mean Absolute Error , and Root Mean Squared Error to assess model performance</a:t>
            </a:r>
            <a:endParaRPr lang="en-US" sz="2000">
              <a:ea typeface="Meiryo"/>
            </a:endParaRPr>
          </a:p>
          <a:p>
            <a:pPr lvl="0">
              <a:lnSpc>
                <a:spcPct val="130000"/>
              </a:lnSpc>
            </a:pPr>
            <a:r>
              <a:rPr lang="en-US" sz="2000" dirty="0"/>
              <a:t>Cross-Validation: Implement cross-validation techniques to ensure model generalization</a:t>
            </a:r>
            <a:endParaRPr lang="en-US" sz="2000">
              <a:ea typeface="Meiryo"/>
            </a:endParaRPr>
          </a:p>
          <a:p>
            <a:pPr lvl="0">
              <a:lnSpc>
                <a:spcPct val="130000"/>
              </a:lnSpc>
            </a:pPr>
            <a:r>
              <a:rPr lang="en-US" sz="2000" dirty="0"/>
              <a:t>Model Interpretation: Analyze model coefficients to understand the impact of each predictor on AQI</a:t>
            </a:r>
            <a:endParaRPr lang="en-US" sz="200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30689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5" descr="Financial graphs on a dark display">
            <a:extLst>
              <a:ext uri="{FF2B5EF4-FFF2-40B4-BE49-F238E27FC236}">
                <a16:creationId xmlns:a16="http://schemas.microsoft.com/office/drawing/2014/main" id="{A0EA0E81-B17B-9A0F-8DC8-7225F5480F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9" r="7382" b="4"/>
          <a:stretch/>
        </p:blipFill>
        <p:spPr>
          <a:xfrm>
            <a:off x="20" y="10"/>
            <a:ext cx="5621592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B598134-D292-43E6-9C55-117198046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1834" y="0"/>
            <a:ext cx="4980168" cy="6858000"/>
          </a:xfrm>
          <a:custGeom>
            <a:avLst/>
            <a:gdLst>
              <a:gd name="connsiteX0" fmla="*/ 1623023 w 4901771"/>
              <a:gd name="connsiteY0" fmla="*/ 0 h 6858000"/>
              <a:gd name="connsiteX1" fmla="*/ 2716256 w 4901771"/>
              <a:gd name="connsiteY1" fmla="*/ 0 h 6858000"/>
              <a:gd name="connsiteX2" fmla="*/ 3496422 w 4901771"/>
              <a:gd name="connsiteY2" fmla="*/ 0 h 6858000"/>
              <a:gd name="connsiteX3" fmla="*/ 4544484 w 4901771"/>
              <a:gd name="connsiteY3" fmla="*/ 0 h 6858000"/>
              <a:gd name="connsiteX4" fmla="*/ 4710787 w 4901771"/>
              <a:gd name="connsiteY4" fmla="*/ 0 h 6858000"/>
              <a:gd name="connsiteX5" fmla="*/ 4901771 w 4901771"/>
              <a:gd name="connsiteY5" fmla="*/ 0 h 6858000"/>
              <a:gd name="connsiteX6" fmla="*/ 4901771 w 4901771"/>
              <a:gd name="connsiteY6" fmla="*/ 6858000 h 6858000"/>
              <a:gd name="connsiteX7" fmla="*/ 4710787 w 4901771"/>
              <a:gd name="connsiteY7" fmla="*/ 6858000 h 6858000"/>
              <a:gd name="connsiteX8" fmla="*/ 4544484 w 4901771"/>
              <a:gd name="connsiteY8" fmla="*/ 6858000 h 6858000"/>
              <a:gd name="connsiteX9" fmla="*/ 3496422 w 4901771"/>
              <a:gd name="connsiteY9" fmla="*/ 6858000 h 6858000"/>
              <a:gd name="connsiteX10" fmla="*/ 2716256 w 4901771"/>
              <a:gd name="connsiteY10" fmla="*/ 6858000 h 6858000"/>
              <a:gd name="connsiteX11" fmla="*/ 2502754 w 4901771"/>
              <a:gd name="connsiteY11" fmla="*/ 6858000 h 6858000"/>
              <a:gd name="connsiteX12" fmla="*/ 2390998 w 4901771"/>
              <a:gd name="connsiteY12" fmla="*/ 6780599 h 6858000"/>
              <a:gd name="connsiteX13" fmla="*/ 1874350 w 4901771"/>
              <a:gd name="connsiteY13" fmla="*/ 6374814 h 6858000"/>
              <a:gd name="connsiteX14" fmla="*/ 0 w 4901771"/>
              <a:gd name="connsiteY14" fmla="*/ 3621656 h 6858000"/>
              <a:gd name="connsiteX15" fmla="*/ 1600899 w 4901771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52075" y="-825786"/>
            <a:ext cx="5706462" cy="1428901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Results and Insights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52071" y="430012"/>
            <a:ext cx="5964571" cy="5987509"/>
          </a:xfrm>
        </p:spPr>
        <p:txBody>
          <a:bodyPr vert="horz" lIns="109728" tIns="109728" rIns="109728" bIns="91440" rtlCol="0" anchor="t">
            <a:noAutofit/>
          </a:bodyPr>
          <a:lstStyle/>
          <a:p>
            <a:pPr lvl="0">
              <a:lnSpc>
                <a:spcPct val="130000"/>
              </a:lnSpc>
            </a:pPr>
            <a:r>
              <a:rPr lang="en-US" sz="2000" dirty="0"/>
              <a:t>Model Performance: Present evaluation metrics and compare them to baseline models</a:t>
            </a:r>
            <a:endParaRPr lang="en-US" sz="2000">
              <a:ea typeface="Meiryo"/>
            </a:endParaRPr>
          </a:p>
          <a:p>
            <a:pPr lvl="0">
              <a:lnSpc>
                <a:spcPct val="130000"/>
              </a:lnSpc>
            </a:pPr>
            <a:r>
              <a:rPr lang="en-US" sz="2000" dirty="0"/>
              <a:t>Key Predictors: Highlight the most significant predictors affecting AQI</a:t>
            </a:r>
            <a:endParaRPr lang="en-US" sz="2000">
              <a:ea typeface="Meiryo"/>
            </a:endParaRPr>
          </a:p>
          <a:p>
            <a:pPr lvl="0">
              <a:lnSpc>
                <a:spcPct val="130000"/>
              </a:lnSpc>
            </a:pPr>
            <a:r>
              <a:rPr lang="en-US" sz="2000" dirty="0"/>
              <a:t>Visualization of Predictions: Show scatter plots of predicted vs actual AQI values</a:t>
            </a:r>
            <a:endParaRPr lang="en-US" sz="2000">
              <a:ea typeface="Meiryo"/>
            </a:endParaRPr>
          </a:p>
          <a:p>
            <a:pPr lvl="0">
              <a:lnSpc>
                <a:spcPct val="130000"/>
              </a:lnSpc>
            </a:pPr>
            <a:r>
              <a:rPr lang="en-US" sz="2000" dirty="0"/>
              <a:t>Insights and Implications: Discuss practical implications for air quality management and policy-making</a:t>
            </a:r>
            <a:endParaRPr lang="en-US" sz="2000">
              <a:ea typeface="Meiryo"/>
            </a:endParaRPr>
          </a:p>
          <a:p>
            <a:pPr lvl="0">
              <a:lnSpc>
                <a:spcPct val="130000"/>
              </a:lnSpc>
            </a:pPr>
            <a:r>
              <a:rPr lang="en-US" sz="2000" dirty="0"/>
              <a:t>Future Work: Suggest improvements, such as incorporating more data, using advanced models, or integrating real-time data</a:t>
            </a:r>
            <a:endParaRPr lang="en-US" sz="200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52506028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2C3A21"/>
      </a:dk2>
      <a:lt2>
        <a:srgbClr val="E2E8E7"/>
      </a:lt2>
      <a:accent1>
        <a:srgbClr val="C6969D"/>
      </a:accent1>
      <a:accent2>
        <a:srgbClr val="BA8F7F"/>
      </a:accent2>
      <a:accent3>
        <a:srgbClr val="B0A282"/>
      </a:accent3>
      <a:accent4>
        <a:srgbClr val="A2A873"/>
      </a:accent4>
      <a:accent5>
        <a:srgbClr val="94AA81"/>
      </a:accent5>
      <a:accent6>
        <a:srgbClr val="7BAF78"/>
      </a:accent6>
      <a:hlink>
        <a:srgbClr val="568E86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SketchLinesVTI</vt:lpstr>
      <vt:lpstr>Introduction to EDA and Linear Regression</vt:lpstr>
      <vt:lpstr>EDA on Air Quality Data</vt:lpstr>
      <vt:lpstr>Data Preparation for Linear Regression</vt:lpstr>
      <vt:lpstr>Building and Training the Linear Regression Model</vt:lpstr>
      <vt:lpstr>Results and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50</cp:revision>
  <dcterms:created xsi:type="dcterms:W3CDTF">2024-06-26T11:06:23Z</dcterms:created>
  <dcterms:modified xsi:type="dcterms:W3CDTF">2024-06-26T11:15:40Z</dcterms:modified>
</cp:coreProperties>
</file>