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3A3"/>
    <a:srgbClr val="013CBF"/>
    <a:srgbClr val="E20443"/>
    <a:srgbClr val="000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learn.urfu.ru/course/view.php?id=8138#section-1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2782"/>
            <a:ext cx="12192001" cy="6870782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28603" y="1374844"/>
            <a:ext cx="10705591" cy="19258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bg2"/>
                </a:solidFill>
                <a:hlinkClick r:id="rId3" tooltip="Разработка веб-приложений (web application development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 application development</a:t>
            </a:r>
            <a:endParaRPr lang="en-US" u="sng" dirty="0">
              <a:solidFill>
                <a:schemeClr val="bg2"/>
              </a:solidFill>
            </a:endParaRPr>
          </a:p>
          <a:p>
            <a:r>
              <a:rPr lang="en-US" sz="3200" dirty="0">
                <a:solidFill>
                  <a:schemeClr val="bg2"/>
                </a:solidFill>
              </a:rPr>
              <a:t>Second Semester Report</a:t>
            </a:r>
            <a:endParaRPr lang="ru-RU" sz="3200" dirty="0">
              <a:solidFill>
                <a:schemeClr val="bg2"/>
              </a:solidFill>
            </a:endParaRPr>
          </a:p>
          <a:p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" y="5483156"/>
            <a:ext cx="60602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Overview: Simple Life – Hospital Management System</a:t>
            </a:r>
          </a:p>
          <a:p>
            <a:r>
              <a:rPr lang="en-US" dirty="0">
                <a:solidFill>
                  <a:schemeClr val="bg1"/>
                </a:solidFill>
              </a:rPr>
              <a:t>Professor : -Mohd. Saif Mujahid </a:t>
            </a:r>
            <a:r>
              <a:rPr lang="en-US" dirty="0" err="1">
                <a:solidFill>
                  <a:schemeClr val="bg1"/>
                </a:solidFill>
              </a:rPr>
              <a:t>Abudullah</a:t>
            </a:r>
            <a:r>
              <a:rPr lang="en-US" dirty="0">
                <a:solidFill>
                  <a:schemeClr val="bg1"/>
                </a:solidFill>
              </a:rPr>
              <a:t> Khael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Student Name:- Anshul Diwakar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Group: RIM-140930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076336"/>
              </p:ext>
            </p:extLst>
          </p:nvPr>
        </p:nvGraphicFramePr>
        <p:xfrm>
          <a:off x="1112947" y="638256"/>
          <a:ext cx="1750514" cy="79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893125" imgH="404520" progId="CorelDraw.Graphic.22">
                  <p:embed/>
                </p:oleObj>
              </mc:Choice>
              <mc:Fallback>
                <p:oleObj name="CorelDRAW" r:id="rId4" imgW="893125" imgH="404520" progId="CorelDraw.Graphic.2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2947" y="638256"/>
                        <a:ext cx="1750514" cy="79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C73C99-FDF4-0032-FE31-28BDA19D6B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703" y="2472570"/>
            <a:ext cx="6097389" cy="301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419928"/>
              </p:ext>
            </p:extLst>
          </p:nvPr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9729871" imgH="771371" progId="CorelDraw.Graphic.22">
                  <p:embed/>
                </p:oleObj>
              </mc:Choice>
              <mc:Fallback>
                <p:oleObj name="CorelDRAW" r:id="rId2" imgW="9729871" imgH="77137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18BE19-C7CB-AE7C-07BF-BFBE5B507090}"/>
              </a:ext>
            </a:extLst>
          </p:cNvPr>
          <p:cNvSpPr txBox="1"/>
          <p:nvPr/>
        </p:nvSpPr>
        <p:spPr>
          <a:xfrm>
            <a:off x="250243" y="1351508"/>
            <a:ext cx="612006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u="sng" dirty="0"/>
              <a:t>Introduction</a:t>
            </a:r>
          </a:p>
          <a:p>
            <a:pPr>
              <a:buNone/>
            </a:pPr>
            <a:r>
              <a:rPr lang="en-US" sz="2400" b="1" dirty="0"/>
              <a:t>Objective:</a:t>
            </a:r>
            <a:br>
              <a:rPr lang="en-US" sz="2400" dirty="0"/>
            </a:br>
            <a:r>
              <a:rPr lang="en-US" sz="2400" dirty="0"/>
              <a:t>To create a modern, scalable, and user-friendly hospital management system for seamless communication between patients and doctors.</a:t>
            </a:r>
          </a:p>
          <a:p>
            <a:pPr>
              <a:buNone/>
            </a:pPr>
            <a:r>
              <a:rPr lang="en-US" sz="2400" b="1" dirty="0"/>
              <a:t>Key Goals: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Enable online appointment booking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Doctor profile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Patient profile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Secure authentication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Admin-friendly content management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C67A4A-DCE5-39B6-470B-D5B164A27C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30" y="3365303"/>
            <a:ext cx="6839231" cy="32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E3E7A-9F8B-95E6-C45F-090EF7077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16268C6-A6F3-4741-DB34-EA3A2CDDD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9729871" imgH="771371" progId="CorelDraw.Graphic.22">
                  <p:embed/>
                </p:oleObj>
              </mc:Choice>
              <mc:Fallback>
                <p:oleObj name="CorelDRAW" r:id="rId2" imgW="9729871" imgH="771371" progId="CorelDraw.Graphic.2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37DF54-D053-598B-6954-67C72FF31814}"/>
              </a:ext>
            </a:extLst>
          </p:cNvPr>
          <p:cNvSpPr txBox="1"/>
          <p:nvPr/>
        </p:nvSpPr>
        <p:spPr>
          <a:xfrm>
            <a:off x="276121" y="1200327"/>
            <a:ext cx="483934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Features Overview</a:t>
            </a:r>
          </a:p>
          <a:p>
            <a:pPr>
              <a:buNone/>
            </a:pPr>
            <a:r>
              <a:rPr lang="en-US" sz="2400" b="1" dirty="0"/>
              <a:t>User Roles: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Doctor:</a:t>
            </a:r>
            <a:r>
              <a:rPr lang="en-US" sz="2400" dirty="0"/>
              <a:t> Add resume, profile picture, set consultation price, view appointments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Patient:</a:t>
            </a:r>
            <a:r>
              <a:rPr lang="en-US" sz="2400" dirty="0"/>
              <a:t> Register, browse doctors, make appointments</a:t>
            </a:r>
          </a:p>
          <a:p>
            <a:pPr>
              <a:buNone/>
            </a:pPr>
            <a:r>
              <a:rPr lang="en-US" sz="2400" b="1" dirty="0"/>
              <a:t>Core Features: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Role-based access (doctor/patient)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Appointment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Profile dashboards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Contact form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Mobile-friendly interface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A0B66D-001D-0C61-E203-98242D22C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64" y="1064078"/>
            <a:ext cx="7016151" cy="566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D7BAC-1BD3-56B0-9C9D-A2617E06C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F5DF324-BBFD-AC1E-8175-705A580EC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9729871" imgH="771371" progId="CorelDraw.Graphic.22">
                  <p:embed/>
                </p:oleObj>
              </mc:Choice>
              <mc:Fallback>
                <p:oleObj name="CorelDRAW" r:id="rId2" imgW="9729871" imgH="771371" progId="CorelDraw.Graphic.2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5D4131-7DBB-8626-C418-C998828E9C56}"/>
              </a:ext>
            </a:extLst>
          </p:cNvPr>
          <p:cNvSpPr txBox="1"/>
          <p:nvPr/>
        </p:nvSpPr>
        <p:spPr>
          <a:xfrm>
            <a:off x="236622" y="1175135"/>
            <a:ext cx="61200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Technologies Used</a:t>
            </a:r>
          </a:p>
          <a:p>
            <a:pPr>
              <a:buNone/>
            </a:pPr>
            <a:r>
              <a:rPr lang="en-US" sz="2400" b="1" dirty="0"/>
              <a:t>Frontend: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Material UI</a:t>
            </a:r>
          </a:p>
          <a:p>
            <a:pPr>
              <a:buNone/>
            </a:pPr>
            <a:r>
              <a:rPr lang="en-US" sz="2400" b="1" dirty="0"/>
              <a:t>Backend: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Django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Django REST 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93C1-9F47-33E0-0DFF-53D278B94C66}"/>
              </a:ext>
            </a:extLst>
          </p:cNvPr>
          <p:cNvSpPr txBox="1"/>
          <p:nvPr/>
        </p:nvSpPr>
        <p:spPr>
          <a:xfrm>
            <a:off x="6321194" y="3975172"/>
            <a:ext cx="61200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Database: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PostgreSQL</a:t>
            </a:r>
          </a:p>
          <a:p>
            <a:pPr>
              <a:buNone/>
            </a:pPr>
            <a:r>
              <a:rPr lang="en-US" sz="2400" b="1" dirty="0"/>
              <a:t>Others: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Redis (caching)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Docker (containerization)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Nginx (serving frontend)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GitHub (version control)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126C68B-8934-D84E-14C7-37A06210F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15" y="1052754"/>
            <a:ext cx="6771736" cy="258233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1E1DDDB-6772-F3DE-C377-C48CF4AE30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21" y="4180343"/>
            <a:ext cx="3861259" cy="24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7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77688-1C3B-43CE-ACD6-8EBB5B19B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54E2FF0-56C7-5647-082E-23462FB473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9729871" imgH="771371" progId="CorelDraw.Graphic.22">
                  <p:embed/>
                </p:oleObj>
              </mc:Choice>
              <mc:Fallback>
                <p:oleObj name="CorelDRAW" r:id="rId2" imgW="9729871" imgH="771371" progId="CorelDraw.Graphic.2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F01F19-2AE4-CD42-8304-F70074988635}"/>
              </a:ext>
            </a:extLst>
          </p:cNvPr>
          <p:cNvSpPr txBox="1"/>
          <p:nvPr/>
        </p:nvSpPr>
        <p:spPr>
          <a:xfrm>
            <a:off x="-27998" y="940400"/>
            <a:ext cx="62562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Architecture &amp; Workflow</a:t>
            </a:r>
          </a:p>
          <a:p>
            <a:pPr>
              <a:buNone/>
            </a:pPr>
            <a:r>
              <a:rPr lang="en-US" sz="2000" b="1" dirty="0"/>
              <a:t>Architecture: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React frontend communicates with Django REST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PostgreSQL handles persistent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Redis used for performance enhancement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Docker for seamless environment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FF2F25-F6E9-B7AC-BAB0-318008404BD8}"/>
              </a:ext>
            </a:extLst>
          </p:cNvPr>
          <p:cNvSpPr txBox="1"/>
          <p:nvPr/>
        </p:nvSpPr>
        <p:spPr>
          <a:xfrm>
            <a:off x="6469811" y="940400"/>
            <a:ext cx="57221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Workflow: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User registration and login (JWT based)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Role is determined (doctor/patient)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Profiles rendered accordingly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Patient can browse and book appointments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Doctor views appointment requests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9934BE0-5E02-5437-3AE5-F2C16613F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9392"/>
            <a:ext cx="12192000" cy="39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1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5B8B9-D615-BDE1-B9FA-CEB404207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FBCBBDB-A49A-8C4E-4140-4E8F79DCB0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9729871" imgH="771371" progId="CorelDraw.Graphic.22">
                  <p:embed/>
                </p:oleObj>
              </mc:Choice>
              <mc:Fallback>
                <p:oleObj name="CorelDRAW" r:id="rId2" imgW="9729871" imgH="771371" progId="CorelDraw.Graphic.2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DAE6949-B439-9EBC-D9B3-58B74DA72D66}"/>
              </a:ext>
            </a:extLst>
          </p:cNvPr>
          <p:cNvSpPr txBox="1"/>
          <p:nvPr/>
        </p:nvSpPr>
        <p:spPr>
          <a:xfrm>
            <a:off x="260684" y="1185677"/>
            <a:ext cx="65541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Challenges Faced &amp; Solutions</a:t>
            </a:r>
          </a:p>
          <a:p>
            <a:pPr>
              <a:buNone/>
            </a:pPr>
            <a:r>
              <a:rPr lang="en-US" sz="2400" b="1" dirty="0"/>
              <a:t>Challenges: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Role-based view switching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Integrating appointment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Docker networking and environment sync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BFB6DD-B97D-2143-3A58-D28255DF4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938" y="4029490"/>
            <a:ext cx="794598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Solutions: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REST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endpints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env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configs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Docker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Compose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service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management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415AB5-DFDF-F8FB-D1EB-7C4BAC483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771" y="1176780"/>
            <a:ext cx="2857500" cy="16002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1D93B0-29CD-187E-753F-32A7DDC22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34" y="4422565"/>
            <a:ext cx="26860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4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FBF8-45B5-2938-00F5-8619DF46F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58168CE-1E37-018A-31F0-0D7C15875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9729871" imgH="771371" progId="CorelDraw.Graphic.22">
                  <p:embed/>
                </p:oleObj>
              </mc:Choice>
              <mc:Fallback>
                <p:oleObj name="CorelDRAW" r:id="rId2" imgW="9729871" imgH="771371" progId="CorelDraw.Graphic.2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E88E71-8F56-2135-DF47-E231270D281D}"/>
              </a:ext>
            </a:extLst>
          </p:cNvPr>
          <p:cNvSpPr txBox="1"/>
          <p:nvPr/>
        </p:nvSpPr>
        <p:spPr>
          <a:xfrm>
            <a:off x="766011" y="1507231"/>
            <a:ext cx="61200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Conclusion &amp; Future Scope</a:t>
            </a:r>
          </a:p>
          <a:p>
            <a:pPr>
              <a:buNone/>
            </a:pPr>
            <a:r>
              <a:rPr lang="en-US" sz="2400" b="1" dirty="0"/>
              <a:t>Achievements: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Fully functioning hospital management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Smooth user experience with secure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Deployed using Docker containers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8F7BA-8C46-742E-56E1-7F73E29BD0C2}"/>
              </a:ext>
            </a:extLst>
          </p:cNvPr>
          <p:cNvSpPr txBox="1"/>
          <p:nvPr/>
        </p:nvSpPr>
        <p:spPr>
          <a:xfrm>
            <a:off x="6071938" y="4365148"/>
            <a:ext cx="61200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Future Improvements: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 email/SMS appointment reminders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 real-time chat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Expand admin capabilities with dashboard</a:t>
            </a:r>
          </a:p>
        </p:txBody>
      </p:sp>
    </p:spTree>
    <p:extLst>
      <p:ext uri="{BB962C8B-B14F-4D97-AF65-F5344CB8AC3E}">
        <p14:creationId xmlns:p14="http://schemas.microsoft.com/office/powerpoint/2010/main" val="282326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2A41-6922-D065-25BA-7FAFED13A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1AB0A27-BD97-8F02-9FF1-D30A28B4D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27997" y="-30336"/>
          <a:ext cx="12242073" cy="97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9729871" imgH="771371" progId="CorelDraw.Graphic.22">
                  <p:embed/>
                </p:oleObj>
              </mc:Choice>
              <mc:Fallback>
                <p:oleObj name="CorelDRAW" r:id="rId2" imgW="9729871" imgH="771371" progId="CorelDraw.Graphic.2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997" y="-30336"/>
                        <a:ext cx="12242073" cy="97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2E0E10-8314-1A88-98CB-EF382EB59477}"/>
              </a:ext>
            </a:extLst>
          </p:cNvPr>
          <p:cNvSpPr txBox="1"/>
          <p:nvPr/>
        </p:nvSpPr>
        <p:spPr>
          <a:xfrm>
            <a:off x="3027948" y="3232302"/>
            <a:ext cx="6120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2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294</Words>
  <Application>Microsoft Office PowerPoint</Application>
  <PresentationFormat>Широкоэкранный</PresentationFormat>
  <Paragraphs>69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Office Theme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Дивакар Юлия Нуримановна</cp:lastModifiedBy>
  <cp:revision>57</cp:revision>
  <dcterms:created xsi:type="dcterms:W3CDTF">2019-05-31T06:38:44Z</dcterms:created>
  <dcterms:modified xsi:type="dcterms:W3CDTF">2025-06-14T18:04:01Z</dcterms:modified>
</cp:coreProperties>
</file>