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8" r:id="rId4"/>
    <p:sldId id="281" r:id="rId5"/>
    <p:sldId id="280" r:id="rId6"/>
    <p:sldId id="282" r:id="rId7"/>
  </p:sldIdLst>
  <p:sldSz cx="9144000" cy="5143500" type="screen16x9"/>
  <p:notesSz cx="6858000" cy="9144000"/>
  <p:embeddedFontLst>
    <p:embeddedFont>
      <p:font typeface="Inconsolata" panose="020B0604020202020204" charset="0"/>
      <p:regular r:id="rId9"/>
    </p:embeddedFont>
    <p:embeddedFont>
      <p:font typeface="Nixie One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EE80D61-55F3-4343-88FE-27FD6B25DC6C}">
  <a:tblStyle styleId="{0EE80D61-55F3-4343-88FE-27FD6B25D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90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954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0" t="0" r="0" b="0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0" t="0" r="0" b="0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Automatic Fence Lighting with Alarm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</a:t>
            </a:r>
            <a:r>
              <a:rPr lang="en" dirty="0" smtClean="0"/>
              <a:t>To Project</a:t>
            </a:r>
            <a:endParaRPr dirty="0"/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295400" y="1519600"/>
            <a:ext cx="6599928" cy="2499950"/>
          </a:xfrm>
        </p:spPr>
        <p:txBody>
          <a:bodyPr/>
          <a:lstStyle/>
          <a:p>
            <a:r>
              <a:rPr lang="en-US" sz="1400" dirty="0" smtClean="0"/>
              <a:t>Fence </a:t>
            </a:r>
            <a:r>
              <a:rPr lang="en-US" sz="1400" dirty="0"/>
              <a:t>lighting is used for security purpose and can be used at various place like door </a:t>
            </a:r>
            <a:r>
              <a:rPr lang="en-US" sz="1400" dirty="0" smtClean="0"/>
              <a:t>alarm, </a:t>
            </a:r>
            <a:r>
              <a:rPr lang="en-US" sz="1400" dirty="0"/>
              <a:t>pathway alarm etc. where monitoring is required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/>
              <a:t>Various types of fence lighting circuit are already available over internet but the problem with those circuit is they required high precision alignment. In order to overcome this problem, we </a:t>
            </a:r>
            <a:r>
              <a:rPr lang="en-US" sz="1400" dirty="0" smtClean="0"/>
              <a:t>can be </a:t>
            </a:r>
            <a:r>
              <a:rPr lang="en-US" sz="1400" dirty="0"/>
              <a:t>designed a very sensitive automatic fence lighting </a:t>
            </a:r>
            <a:r>
              <a:rPr lang="en-US" sz="1400" dirty="0" smtClean="0"/>
              <a:t>circuit. We </a:t>
            </a:r>
            <a:r>
              <a:rPr lang="en-US" sz="1400" dirty="0"/>
              <a:t>can place this circuit within the line-of-sight to any light source like sunlight, electric light etc.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 idx="4294967295"/>
          </p:nvPr>
        </p:nvSpPr>
        <p:spPr>
          <a:xfrm>
            <a:off x="1752600" y="1047750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6D9EEB"/>
                </a:solidFill>
              </a:rPr>
              <a:t>Construction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Google Shape;274;p13"/>
          <p:cNvSpPr txBox="1">
            <a:spLocks noGrp="1"/>
          </p:cNvSpPr>
          <p:nvPr>
            <p:ph type="subTitle" idx="4294967295"/>
          </p:nvPr>
        </p:nvSpPr>
        <p:spPr>
          <a:xfrm>
            <a:off x="1828800" y="1885950"/>
            <a:ext cx="5857875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dirty="0"/>
              <a:t>RESISTORS:</a:t>
            </a:r>
            <a:endParaRPr lang="en-US" sz="1200" dirty="0"/>
          </a:p>
          <a:p>
            <a:pPr lvl="0"/>
            <a:r>
              <a:rPr lang="en-US" sz="1200" u="sng" dirty="0"/>
              <a:t>R</a:t>
            </a:r>
            <a:r>
              <a:rPr lang="en-US" sz="1200" u="sng" baseline="-25000" dirty="0"/>
              <a:t>1</a:t>
            </a:r>
            <a:r>
              <a:rPr lang="en-US" sz="1200" u="sng" dirty="0"/>
              <a:t>, R</a:t>
            </a:r>
            <a:r>
              <a:rPr lang="en-US" sz="1200" u="sng" baseline="-25000" dirty="0"/>
              <a:t>2</a:t>
            </a:r>
            <a:r>
              <a:rPr lang="en-US" sz="1200" u="sng" dirty="0"/>
              <a:t>, R</a:t>
            </a:r>
            <a:r>
              <a:rPr lang="en-US" sz="1200" u="sng" baseline="-25000" dirty="0"/>
              <a:t>6</a:t>
            </a:r>
            <a:r>
              <a:rPr lang="en-US" sz="1200" u="sng" dirty="0"/>
              <a:t> = 10 </a:t>
            </a:r>
            <a:r>
              <a:rPr lang="en-US" sz="1200" u="sng" dirty="0" err="1"/>
              <a:t>kΩ</a:t>
            </a:r>
            <a:endParaRPr lang="en-US" sz="1200" dirty="0"/>
          </a:p>
          <a:p>
            <a:pPr lvl="0"/>
            <a:r>
              <a:rPr lang="en-US" sz="1200" u="sng" dirty="0"/>
              <a:t>R</a:t>
            </a:r>
            <a:r>
              <a:rPr lang="en-US" sz="1200" u="sng" baseline="-25000" dirty="0"/>
              <a:t>3</a:t>
            </a:r>
            <a:r>
              <a:rPr lang="en-US" sz="1200" u="sng" dirty="0"/>
              <a:t>, R</a:t>
            </a:r>
            <a:r>
              <a:rPr lang="en-US" sz="1200" u="sng" baseline="-25000" dirty="0"/>
              <a:t>4</a:t>
            </a:r>
            <a:r>
              <a:rPr lang="en-US" sz="1200" u="sng" dirty="0"/>
              <a:t> = 1 </a:t>
            </a:r>
            <a:r>
              <a:rPr lang="en-US" sz="1200" u="sng" dirty="0" err="1"/>
              <a:t>kΩ</a:t>
            </a:r>
            <a:endParaRPr lang="en-US" sz="1200" dirty="0"/>
          </a:p>
          <a:p>
            <a:pPr lvl="0"/>
            <a:r>
              <a:rPr lang="en-US" sz="1200" u="sng" dirty="0"/>
              <a:t>R</a:t>
            </a:r>
            <a:r>
              <a:rPr lang="en-US" sz="1200" u="sng" baseline="-25000" dirty="0"/>
              <a:t>5</a:t>
            </a:r>
            <a:r>
              <a:rPr lang="en-US" sz="1200" u="sng" dirty="0"/>
              <a:t> = 470 Ω</a:t>
            </a:r>
            <a:endParaRPr lang="en-US" sz="1200" dirty="0"/>
          </a:p>
          <a:p>
            <a:pPr lvl="0"/>
            <a:r>
              <a:rPr lang="en-US" sz="1200" u="sng" dirty="0"/>
              <a:t>RV</a:t>
            </a:r>
            <a:r>
              <a:rPr lang="en-US" sz="1200" u="sng" baseline="-25000" dirty="0"/>
              <a:t>1</a:t>
            </a:r>
            <a:r>
              <a:rPr lang="en-US" sz="1200" u="sng" dirty="0"/>
              <a:t> = 50 </a:t>
            </a:r>
            <a:r>
              <a:rPr lang="en-US" sz="1200" u="sng" dirty="0" err="1"/>
              <a:t>kΩ</a:t>
            </a:r>
            <a:r>
              <a:rPr lang="en-US" sz="1200" u="sng" dirty="0"/>
              <a:t> (POT.)</a:t>
            </a:r>
            <a:endParaRPr lang="en-US" sz="1200" dirty="0"/>
          </a:p>
          <a:p>
            <a:r>
              <a:rPr lang="en-US" sz="1200" b="1" dirty="0"/>
              <a:t>CAPACITORS:</a:t>
            </a:r>
            <a:endParaRPr lang="en-US" sz="1200" dirty="0"/>
          </a:p>
          <a:p>
            <a:pPr lvl="0"/>
            <a:r>
              <a:rPr lang="en-US" sz="1200" u="sng" dirty="0"/>
              <a:t>C</a:t>
            </a:r>
            <a:r>
              <a:rPr lang="en-US" sz="1200" u="sng" baseline="-25000" dirty="0"/>
              <a:t>1</a:t>
            </a:r>
            <a:r>
              <a:rPr lang="en-US" sz="1200" u="sng" dirty="0"/>
              <a:t> = 0.01 </a:t>
            </a:r>
            <a:r>
              <a:rPr lang="en-US" sz="1200" u="sng" dirty="0" smtClean="0"/>
              <a:t>µF</a:t>
            </a:r>
            <a:endParaRPr lang="en-US" sz="1200" dirty="0"/>
          </a:p>
          <a:p>
            <a:r>
              <a:rPr lang="en-US" sz="1200" u="sng" dirty="0"/>
              <a:t>C</a:t>
            </a:r>
            <a:r>
              <a:rPr lang="en-US" sz="1200" u="sng" baseline="-25000" dirty="0"/>
              <a:t>2</a:t>
            </a:r>
            <a:r>
              <a:rPr lang="en-US" sz="1200" u="sng" dirty="0"/>
              <a:t> = 10 </a:t>
            </a:r>
            <a:r>
              <a:rPr lang="en-US" sz="1200" u="sng" dirty="0" smtClean="0"/>
              <a:t>µF</a:t>
            </a: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7" name="Google Shape;274;p13"/>
          <p:cNvSpPr txBox="1">
            <a:spLocks noGrp="1"/>
          </p:cNvSpPr>
          <p:nvPr>
            <p:ph type="subTitle" idx="4294967295"/>
          </p:nvPr>
        </p:nvSpPr>
        <p:spPr>
          <a:xfrm>
            <a:off x="1828800" y="1581150"/>
            <a:ext cx="5857875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dirty="0"/>
              <a:t>SEMI-COUNTERS:</a:t>
            </a:r>
            <a:endParaRPr lang="en-US" sz="1200" dirty="0"/>
          </a:p>
          <a:p>
            <a:pPr lvl="0" fontAlgn="base"/>
            <a:r>
              <a:rPr lang="en-US" sz="1200" u="sng" dirty="0"/>
              <a:t>U</a:t>
            </a:r>
            <a:r>
              <a:rPr lang="en-US" sz="1200" u="sng" baseline="-25000" dirty="0"/>
              <a:t>1</a:t>
            </a:r>
            <a:r>
              <a:rPr lang="en-US" sz="1200" u="sng" dirty="0"/>
              <a:t> = LM741 (Op-amp IC)</a:t>
            </a:r>
            <a:endParaRPr lang="en-US" sz="1200" dirty="0"/>
          </a:p>
          <a:p>
            <a:pPr lvl="0" fontAlgn="base"/>
            <a:r>
              <a:rPr lang="en-US" sz="1200" u="sng" dirty="0"/>
              <a:t>U</a:t>
            </a:r>
            <a:r>
              <a:rPr lang="en-US" sz="1200" u="sng" baseline="-25000" dirty="0"/>
              <a:t>2</a:t>
            </a:r>
            <a:r>
              <a:rPr lang="en-US" sz="1200" u="sng" dirty="0"/>
              <a:t> = NE555 (Timer IC)</a:t>
            </a:r>
            <a:r>
              <a:rPr lang="en-US" sz="1200" dirty="0"/>
              <a:t>: The 555 timer IC is an integrated chip (chip) used in a variety of timer, pulse generation, and oscillator applications. The 555 can be used to provide time delays, as an oscillator, and as a flip-flop element. </a:t>
            </a:r>
            <a:endParaRPr lang="en-US" sz="1200" dirty="0" smtClean="0"/>
          </a:p>
          <a:p>
            <a:pPr lvl="0" fontAlgn="base"/>
            <a:r>
              <a:rPr lang="en-US" sz="1200" u="sng" dirty="0" smtClean="0"/>
              <a:t>T1= </a:t>
            </a:r>
            <a:r>
              <a:rPr lang="en-US" sz="1200" u="sng" dirty="0"/>
              <a:t>BC557(General Purpose PNP transistor)</a:t>
            </a:r>
            <a:endParaRPr lang="en-US" sz="1200" dirty="0"/>
          </a:p>
          <a:p>
            <a:r>
              <a:rPr lang="en-US" sz="1200" b="1" dirty="0"/>
              <a:t>MISCELLANEOUS:</a:t>
            </a:r>
            <a:endParaRPr lang="en-US" sz="1200" dirty="0"/>
          </a:p>
          <a:p>
            <a:pPr lvl="0"/>
            <a:r>
              <a:rPr lang="en-US" sz="1200" u="sng" dirty="0"/>
              <a:t>B</a:t>
            </a:r>
            <a:r>
              <a:rPr lang="en-US" sz="1200" u="sng" baseline="-25000" dirty="0"/>
              <a:t>1</a:t>
            </a:r>
            <a:r>
              <a:rPr lang="en-US" sz="1200" u="sng" dirty="0"/>
              <a:t> = 9V Battery</a:t>
            </a:r>
            <a:endParaRPr lang="en-US" sz="1200" dirty="0"/>
          </a:p>
          <a:p>
            <a:pPr lvl="0"/>
            <a:r>
              <a:rPr lang="en-US" sz="1200" u="sng" dirty="0"/>
              <a:t>PZ</a:t>
            </a:r>
            <a:r>
              <a:rPr lang="en-US" sz="1200" u="sng" baseline="-25000" dirty="0"/>
              <a:t>1</a:t>
            </a:r>
            <a:r>
              <a:rPr lang="en-US" sz="1200" u="sng" dirty="0"/>
              <a:t> = </a:t>
            </a:r>
            <a:r>
              <a:rPr lang="en-US" sz="1200" u="sng" dirty="0" err="1"/>
              <a:t>Piezo</a:t>
            </a:r>
            <a:r>
              <a:rPr lang="en-US" sz="1200" u="sng" dirty="0"/>
              <a:t> Buzzer</a:t>
            </a:r>
            <a:endParaRPr lang="en-US" sz="1200" dirty="0"/>
          </a:p>
          <a:p>
            <a:pPr lvl="0"/>
            <a:r>
              <a:rPr lang="en-US" sz="1200" u="sng" dirty="0"/>
              <a:t>D</a:t>
            </a:r>
            <a:r>
              <a:rPr lang="en-US" sz="1200" u="sng" baseline="-25000" dirty="0"/>
              <a:t>1</a:t>
            </a:r>
            <a:r>
              <a:rPr lang="en-US" sz="1200" u="sng" dirty="0"/>
              <a:t> = 5mm YELLOW Color LED</a:t>
            </a:r>
            <a:endParaRPr lang="en-US" sz="1200" dirty="0"/>
          </a:p>
          <a:p>
            <a:pPr lvl="0"/>
            <a:r>
              <a:rPr lang="en-US" sz="1200" u="sng" dirty="0"/>
              <a:t>LDR</a:t>
            </a:r>
            <a:r>
              <a:rPr lang="en-US" sz="1200" u="sng" baseline="-25000" dirty="0"/>
              <a:t>1</a:t>
            </a:r>
            <a:r>
              <a:rPr lang="en-US" sz="1200" u="sng" dirty="0"/>
              <a:t> = Light Dependent </a:t>
            </a:r>
            <a:r>
              <a:rPr lang="en-US" sz="1200" u="sng" dirty="0" smtClean="0"/>
              <a:t>Resistor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55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 idx="4294967295"/>
          </p:nvPr>
        </p:nvSpPr>
        <p:spPr>
          <a:xfrm>
            <a:off x="1752600" y="1047750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6D9EEB"/>
                </a:solidFill>
              </a:rPr>
              <a:t>Software Implementation</a:t>
            </a:r>
            <a:endParaRPr sz="4800" dirty="0">
              <a:solidFill>
                <a:srgbClr val="6D9EEB"/>
              </a:solidFill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/>
        </p:blipFill>
        <p:spPr>
          <a:xfrm>
            <a:off x="1905000" y="2114550"/>
            <a:ext cx="5410200" cy="2934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3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 idx="4294967295"/>
          </p:nvPr>
        </p:nvSpPr>
        <p:spPr>
          <a:xfrm>
            <a:off x="1752600" y="1047750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6D9EEB"/>
                </a:solidFill>
              </a:rPr>
              <a:t>Hardware Implementation</a:t>
            </a:r>
            <a:endParaRPr sz="4000" dirty="0">
              <a:solidFill>
                <a:srgbClr val="6D9EEB"/>
              </a:solidFill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/>
        </p:blipFill>
        <p:spPr>
          <a:xfrm>
            <a:off x="2514600" y="2230712"/>
            <a:ext cx="429415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4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Inconsolata</vt:lpstr>
      <vt:lpstr>Nixie One</vt:lpstr>
      <vt:lpstr>Hecate template</vt:lpstr>
      <vt:lpstr>Automatic Fence Lighting with Alarm</vt:lpstr>
      <vt:lpstr>Instructions To Project</vt:lpstr>
      <vt:lpstr>Construction</vt:lpstr>
      <vt:lpstr>PowerPoint Presentation</vt:lpstr>
      <vt:lpstr>Software Implementation</vt:lpstr>
      <vt:lpstr>Hardware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Anshul</dc:creator>
  <cp:lastModifiedBy>UnknownPC</cp:lastModifiedBy>
  <cp:revision>7</cp:revision>
  <dcterms:modified xsi:type="dcterms:W3CDTF">2019-05-29T05:13:20Z</dcterms:modified>
</cp:coreProperties>
</file>