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86" r:id="rId8"/>
    <p:sldId id="287" r:id="rId9"/>
    <p:sldId id="285" r:id="rId10"/>
    <p:sldId id="280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uli" panose="020B0604020202020204" charset="0"/>
      <p:regular r:id="rId17"/>
      <p:bold r:id="rId18"/>
      <p:italic r:id="rId19"/>
      <p:boldItalic r:id="rId20"/>
    </p:embeddedFont>
    <p:embeddedFont>
      <p:font typeface="Nixie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3BBF2F-3208-4F11-989A-ADDF5AF5A9A7}">
  <a:tblStyle styleId="{103BBF2F-3208-4F11-989A-ADDF5AF5A9A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65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33461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Shape 3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Shape 49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Shape 50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Shape 56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7" name="Shape 5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Shape 59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Shape 60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1" name="Shape 6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Shape 69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0" name="Shape 7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Shape 74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0" name="Shape 8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Shape 86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Shape 16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3" name="Shape 173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78" name="Shape 17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Shape 180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Shape 181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2" name="Shape 18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Shape 190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1" name="Shape 19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Shape 199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0" name="Shape 200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1" name="Shape 201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Shape 207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4" name="Shape 214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Shape 21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Shape 218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19" name="Shape 21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Shape 221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Shape 222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3" name="Shape 2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Shape 231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2" name="Shape 23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447800" y="2419350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 err="1"/>
              <a:t>Arduino</a:t>
            </a:r>
            <a:r>
              <a:rPr lang="en-US" b="1" dirty="0"/>
              <a:t> Line Follower Robot</a:t>
            </a:r>
            <a:br>
              <a:rPr lang="en-US" b="1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5" name="Shape 545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543"/>
          <p:cNvSpPr txBox="1">
            <a:spLocks/>
          </p:cNvSpPr>
          <p:nvPr/>
        </p:nvSpPr>
        <p:spPr>
          <a:xfrm>
            <a:off x="3152775" y="1354750"/>
            <a:ext cx="4562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8000" smtClean="0"/>
              <a:t>Thanks!</a:t>
            </a:r>
            <a:endParaRPr 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>
            <a:spLocks noGrp="1"/>
          </p:cNvSpPr>
          <p:nvPr>
            <p:ph type="title"/>
          </p:nvPr>
        </p:nvSpPr>
        <p:spPr>
          <a:xfrm>
            <a:off x="1732700" y="973600"/>
            <a:ext cx="57921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Introduction</a:t>
            </a:r>
            <a:endParaRPr dirty="0"/>
          </a:p>
        </p:txBody>
      </p:sp>
      <p:sp>
        <p:nvSpPr>
          <p:cNvPr id="335" name="Shape 335"/>
          <p:cNvSpPr txBox="1"/>
          <p:nvPr/>
        </p:nvSpPr>
        <p:spPr>
          <a:xfrm>
            <a:off x="2018300" y="1809750"/>
            <a:ext cx="31914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100" dirty="0">
                <a:solidFill>
                  <a:srgbClr val="00E1C6"/>
                </a:solidFill>
                <a:latin typeface="Muli"/>
                <a:ea typeface="Muli"/>
                <a:cs typeface="Muli"/>
                <a:sym typeface="Muli"/>
              </a:rPr>
              <a:t>A Line Follower Robot, as the name suggests, is an automated guided vehicle, which follow a visual line embedded on the floor or ceiling. Usually, the visual line is the path in which the line follower robot goes and it will be a black line on a white surface but the other way (white line on a black surface) is also possible. Certain advanced Line Follower Robots use invisible magnetic field as their paths.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6" name="Shape 336"/>
          <p:cNvSpPr txBox="1"/>
          <p:nvPr/>
        </p:nvSpPr>
        <p:spPr>
          <a:xfrm>
            <a:off x="5355921" y="1744525"/>
            <a:ext cx="3330900" cy="27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Large line follower robots are usually used in industries for assisting the automated production process. They are also used in military applications, human assistance purpose, delivery services etc.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37" name="Shape 337"/>
          <p:cNvSpPr txBox="1"/>
          <p:nvPr/>
        </p:nvSpPr>
        <p:spPr>
          <a:xfrm>
            <a:off x="1732700" y="3982125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000"/>
              </a:spcBef>
              <a:spcAft>
                <a:spcPts val="1000"/>
              </a:spcAft>
            </a:pPr>
            <a:r>
              <a:rPr lang="en-US" sz="1100" dirty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Large line follower robots are usually used in industries for assisting the automated production process. They are also used in military applications, human assistance purpose, delivery services etc.</a:t>
            </a:r>
            <a:endParaRPr sz="11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ctrTitle"/>
          </p:nvPr>
        </p:nvSpPr>
        <p:spPr>
          <a:xfrm>
            <a:off x="3276600" y="3619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Circuit Diagram</a:t>
            </a:r>
            <a:endParaRPr dirty="0"/>
          </a:p>
        </p:txBody>
      </p:sp>
      <p:sp>
        <p:nvSpPr>
          <p:cNvPr id="351" name="Shape 351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1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81150"/>
            <a:ext cx="5943600" cy="341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1752600" y="1352550"/>
            <a:ext cx="61159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Components Required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52600" y="2038350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UNO (or </a:t>
            </a:r>
            <a:r>
              <a:rPr lang="en-US" dirty="0" err="1"/>
              <a:t>Arduino</a:t>
            </a:r>
            <a:r>
              <a:rPr lang="en-US" dirty="0"/>
              <a:t> Nano)</a:t>
            </a:r>
          </a:p>
          <a:p>
            <a:r>
              <a:rPr lang="en-US" dirty="0"/>
              <a:t>L293D Motor Driver IC</a:t>
            </a:r>
          </a:p>
          <a:p>
            <a:r>
              <a:rPr lang="en-US" dirty="0"/>
              <a:t>Geared Motors x 2</a:t>
            </a:r>
          </a:p>
          <a:p>
            <a:r>
              <a:rPr lang="en-US" dirty="0"/>
              <a:t>Robot Chassis</a:t>
            </a:r>
          </a:p>
          <a:p>
            <a:r>
              <a:rPr lang="en-US" dirty="0"/>
              <a:t>IR Sensor Module x 2</a:t>
            </a:r>
          </a:p>
          <a:p>
            <a:r>
              <a:rPr lang="en-US" dirty="0"/>
              <a:t>Black Tape (Electrical Insulation Tape)</a:t>
            </a:r>
          </a:p>
          <a:p>
            <a:r>
              <a:rPr lang="en-US" dirty="0"/>
              <a:t>Connecting Wires</a:t>
            </a:r>
          </a:p>
          <a:p>
            <a:r>
              <a:rPr lang="en-US" dirty="0"/>
              <a:t>Power supply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/>
        </p:nvSpPr>
        <p:spPr>
          <a:xfrm rot="-5400000">
            <a:off x="867325" y="468800"/>
            <a:ext cx="2691900" cy="310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8" name="Shape 368"/>
          <p:cNvSpPr txBox="1">
            <a:spLocks noGrp="1"/>
          </p:cNvSpPr>
          <p:nvPr>
            <p:ph type="ctrTitle" idx="4294967295"/>
          </p:nvPr>
        </p:nvSpPr>
        <p:spPr>
          <a:xfrm>
            <a:off x="3767425" y="553598"/>
            <a:ext cx="49911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800" dirty="0"/>
              <a:t>Block Diagram of the Project</a:t>
            </a:r>
          </a:p>
        </p:txBody>
      </p:sp>
      <p:sp>
        <p:nvSpPr>
          <p:cNvPr id="369" name="Shape 369"/>
          <p:cNvSpPr txBox="1">
            <a:spLocks noGrp="1"/>
          </p:cNvSpPr>
          <p:nvPr>
            <p:ph type="subTitle" idx="4294967295"/>
          </p:nvPr>
        </p:nvSpPr>
        <p:spPr>
          <a:xfrm>
            <a:off x="3810000" y="2127459"/>
            <a:ext cx="4333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/>
              <a:t>The line follower robot built in this project is divided in to 4 blocks. The following image shows the block diagram for line follower robot.</a:t>
            </a:r>
            <a:endParaRPr sz="1800" dirty="0"/>
          </a:p>
        </p:txBody>
      </p:sp>
      <p:grpSp>
        <p:nvGrpSpPr>
          <p:cNvPr id="370" name="Shape 370"/>
          <p:cNvGrpSpPr/>
          <p:nvPr/>
        </p:nvGrpSpPr>
        <p:grpSpPr>
          <a:xfrm>
            <a:off x="1885571" y="952450"/>
            <a:ext cx="1032405" cy="1032468"/>
            <a:chOff x="6654650" y="3665275"/>
            <a:chExt cx="409100" cy="409125"/>
          </a:xfrm>
        </p:grpSpPr>
        <p:sp>
          <p:nvSpPr>
            <p:cNvPr id="371" name="Shape 371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0" t="0" r="0" b="0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0" t="0" r="0" b="0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Shape 373"/>
          <p:cNvGrpSpPr/>
          <p:nvPr/>
        </p:nvGrpSpPr>
        <p:grpSpPr>
          <a:xfrm rot="-731900">
            <a:off x="1604965" y="2201851"/>
            <a:ext cx="688564" cy="688681"/>
            <a:chOff x="570875" y="4322250"/>
            <a:chExt cx="443300" cy="443325"/>
          </a:xfrm>
        </p:grpSpPr>
        <p:sp>
          <p:nvSpPr>
            <p:cNvPr id="374" name="Shape 37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0" t="0" r="0" b="0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0" t="0" r="0" b="0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0" t="0" r="0" b="0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Shape 37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0" t="0" r="0" b="0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0E29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Shape 378"/>
          <p:cNvSpPr/>
          <p:nvPr/>
        </p:nvSpPr>
        <p:spPr>
          <a:xfrm>
            <a:off x="2657037" y="2114501"/>
            <a:ext cx="260931" cy="249146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Shape 379"/>
          <p:cNvSpPr/>
          <p:nvPr/>
        </p:nvSpPr>
        <p:spPr>
          <a:xfrm rot="2327381">
            <a:off x="1220786" y="1598881"/>
            <a:ext cx="443468" cy="423388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Shape 380"/>
          <p:cNvSpPr/>
          <p:nvPr/>
        </p:nvSpPr>
        <p:spPr>
          <a:xfrm rot="2327012">
            <a:off x="2870273" y="1771645"/>
            <a:ext cx="183443" cy="175130"/>
          </a:xfrm>
          <a:custGeom>
            <a:avLst/>
            <a:gdLst/>
            <a:ahLst/>
            <a:cxnLst/>
            <a:rect l="0" t="0" r="0" b="0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www.electronicshub.org/wp-content/uploads/2017/03/Block-Diagra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62350"/>
            <a:ext cx="7239077" cy="1388001"/>
          </a:xfrm>
          <a:prstGeom prst="round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267200" y="22669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Sensors (IR </a:t>
            </a:r>
            <a:r>
              <a:rPr lang="en-US" b="1" dirty="0" smtClean="0"/>
              <a:t>Sensor):</a:t>
            </a:r>
          </a:p>
          <a:p>
            <a:pPr marL="0" lvl="0" indent="0">
              <a:buNone/>
            </a:pPr>
            <a:r>
              <a:rPr lang="en-US" dirty="0"/>
              <a:t>We have used IR Sensor </a:t>
            </a:r>
            <a:r>
              <a:rPr lang="en-US" dirty="0" smtClean="0"/>
              <a:t>Module </a:t>
            </a:r>
            <a:r>
              <a:rPr lang="en-US" dirty="0"/>
              <a:t>as the line detecting </a:t>
            </a:r>
            <a:r>
              <a:rPr lang="en-US" dirty="0" smtClean="0"/>
              <a:t>   sensor for the project. It </a:t>
            </a:r>
          </a:p>
          <a:p>
            <a:pPr marL="0" lvl="0" indent="0">
              <a:buNone/>
            </a:pPr>
            <a:r>
              <a:rPr lang="en-US" dirty="0" smtClean="0"/>
              <a:t>consists </a:t>
            </a:r>
            <a:r>
              <a:rPr lang="en-US" dirty="0"/>
              <a:t>of an IR LED and a Photo diode and some other components like comparator, LED etc.</a:t>
            </a:r>
            <a:endParaRPr dirty="0"/>
          </a:p>
        </p:txBody>
      </p:sp>
      <p:sp>
        <p:nvSpPr>
          <p:cNvPr id="386" name="Shape 386"/>
          <p:cNvSpPr txBox="1">
            <a:spLocks noGrp="1"/>
          </p:cNvSpPr>
          <p:nvPr>
            <p:ph type="title"/>
          </p:nvPr>
        </p:nvSpPr>
        <p:spPr>
          <a:xfrm>
            <a:off x="1752600" y="150495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Block Diagram Description</a:t>
            </a:r>
          </a:p>
        </p:txBody>
      </p:sp>
      <p:pic>
        <p:nvPicPr>
          <p:cNvPr id="2050" name="Picture 2" descr="IR Sensor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96528"/>
            <a:ext cx="3352800" cy="2702091"/>
          </a:xfrm>
          <a:prstGeom prst="flowChartPrepa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876800" y="22669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Controller (</a:t>
            </a:r>
            <a:r>
              <a:rPr lang="en-US" b="1" dirty="0" err="1"/>
              <a:t>Arduino</a:t>
            </a:r>
            <a:r>
              <a:rPr lang="en-US" b="1" dirty="0"/>
              <a:t> UNO</a:t>
            </a:r>
            <a:r>
              <a:rPr lang="en-US" b="1" dirty="0" smtClean="0"/>
              <a:t>):</a:t>
            </a:r>
          </a:p>
          <a:p>
            <a:pPr marL="0" lvl="0" indent="0">
              <a:buNone/>
            </a:pPr>
            <a:r>
              <a:rPr lang="en-US" dirty="0" err="1"/>
              <a:t>Arduino</a:t>
            </a:r>
            <a:r>
              <a:rPr lang="en-US" dirty="0"/>
              <a:t> UNO is the main controller in the project. The data from the sensors (IR Sensors) will be given to </a:t>
            </a:r>
            <a:r>
              <a:rPr lang="en-US" dirty="0" err="1"/>
              <a:t>Arduino</a:t>
            </a:r>
            <a:r>
              <a:rPr lang="en-US" dirty="0"/>
              <a:t> and it gives corresponding signals to the Motor Driver IC.</a:t>
            </a:r>
            <a:endParaRPr dirty="0"/>
          </a:p>
        </p:txBody>
      </p:sp>
      <p:pic>
        <p:nvPicPr>
          <p:cNvPr id="4098" name="Picture 2" descr="Image result for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14550"/>
            <a:ext cx="3912158" cy="2936136"/>
          </a:xfrm>
          <a:prstGeom prst="flowChartPrepa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63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xfrm>
            <a:off x="4267200" y="18097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Motor Driver (</a:t>
            </a:r>
            <a:r>
              <a:rPr lang="en-US" b="1" dirty="0" smtClean="0"/>
              <a:t>L293D):</a:t>
            </a:r>
          </a:p>
          <a:p>
            <a:pPr marL="0" lvl="0" indent="0">
              <a:buNone/>
            </a:pPr>
            <a:r>
              <a:rPr lang="en-US" dirty="0"/>
              <a:t> L293D Motor Driver IC is used in this project to drive the motors of the robot. It receives signals from </a:t>
            </a:r>
            <a:r>
              <a:rPr lang="en-US" dirty="0" err="1"/>
              <a:t>Arduino</a:t>
            </a:r>
            <a:r>
              <a:rPr lang="en-US" dirty="0"/>
              <a:t> based on the information from the IR Sensors.</a:t>
            </a:r>
            <a:endParaRPr dirty="0"/>
          </a:p>
        </p:txBody>
      </p:sp>
      <p:pic>
        <p:nvPicPr>
          <p:cNvPr id="5122" name="Picture 2" descr="Image result for motor dri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2150"/>
            <a:ext cx="3276600" cy="2899791"/>
          </a:xfrm>
          <a:prstGeom prst="flowChartPreparati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7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>
            <a:spLocks noGrp="1"/>
          </p:cNvSpPr>
          <p:nvPr>
            <p:ph type="body" idx="2"/>
          </p:nvPr>
        </p:nvSpPr>
        <p:spPr>
          <a:xfrm>
            <a:off x="4572000" y="20416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Motors (Geared </a:t>
            </a:r>
            <a:r>
              <a:rPr lang="en-US" b="1" dirty="0" smtClean="0"/>
              <a:t>Motors):</a:t>
            </a:r>
          </a:p>
          <a:p>
            <a:pPr marL="0" lvl="0" indent="0">
              <a:buNone/>
            </a:pPr>
            <a:r>
              <a:rPr lang="en-US" dirty="0"/>
              <a:t>We have used two geared motors at the rear of the line follower robot. These motors provide more torque than normal motors and can be used for carrying some load </a:t>
            </a:r>
            <a:r>
              <a:rPr lang="en-US" dirty="0" smtClean="0"/>
              <a:t>as </a:t>
            </a:r>
            <a:r>
              <a:rPr lang="en-US" dirty="0"/>
              <a:t>well.</a:t>
            </a:r>
            <a:endParaRPr dirty="0"/>
          </a:p>
        </p:txBody>
      </p:sp>
      <p:pic>
        <p:nvPicPr>
          <p:cNvPr id="6146" name="Picture 2" descr="Image result for motors geared mo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9750"/>
            <a:ext cx="3775097" cy="3105150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27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351</Words>
  <Application>Microsoft Office PowerPoint</Application>
  <PresentationFormat>On-screen Show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Muli</vt:lpstr>
      <vt:lpstr>Nixie One</vt:lpstr>
      <vt:lpstr>Imogen template</vt:lpstr>
      <vt:lpstr>Arduino Line Follower Robot </vt:lpstr>
      <vt:lpstr>Introduction</vt:lpstr>
      <vt:lpstr>Circuit Diagram</vt:lpstr>
      <vt:lpstr>Components Required</vt:lpstr>
      <vt:lpstr>Block Diagram of the Project</vt:lpstr>
      <vt:lpstr>Block Diagram Description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Line Follower Robot</dc:title>
  <dc:creator>anshul</dc:creator>
  <cp:lastModifiedBy>UnknownPC</cp:lastModifiedBy>
  <cp:revision>13</cp:revision>
  <dcterms:modified xsi:type="dcterms:W3CDTF">2019-05-29T06:06:57Z</dcterms:modified>
</cp:coreProperties>
</file>