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5"/>
    <p:sldMasterId id="214748367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y="5143500" cx="9144000"/>
  <p:notesSz cx="6858000" cy="9144000"/>
  <p:embeddedFontLst>
    <p:embeddedFont>
      <p:font typeface="Comfortaa"/>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0816297-A966-4C56-85B7-8443311CF840}">
  <a:tblStyle styleId="{60816297-A966-4C56-85B7-8443311CF84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372EA522-B470-41D9-A452-74418DC170BD}" styleName="Table_1">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Comfortaa-bold.fntdata"/><Relationship Id="rId25" Type="http://schemas.openxmlformats.org/officeDocument/2006/relationships/font" Target="fonts/Comfortaa-regular.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iarc.who.int/featured-news/world-cancer-day-2021/"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rchive.ics.uci.edu/ml/datasets/Breast+Cancer+Wisconsin+%28Diagnostic%29"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2246b9c906_2_8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g12246b9c906_2_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2246b9c91e_5_4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g12246b9c91e_5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2246b9c91e_5_6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g12246b9c91e_5_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2246b9c906_0_8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g12246b9c906_0_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2246b9c91e_5_8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g12246b9c91e_5_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2246b9c91e_5_11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g12246b9c91e_5_1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2246b9c906_0_13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g12246b9c906_0_1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2246b9c906_0_12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g12246b9c906_0_1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2246b9c906_0_11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g12246b9c906_0_1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2246b9c906_2_8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00"/>
              <a:t>[1]</a:t>
            </a:r>
            <a:r>
              <a:rPr lang="en" sz="1000"/>
              <a:t> </a:t>
            </a:r>
            <a:r>
              <a:rPr b="1" lang="en" sz="1000"/>
              <a:t>URL:</a:t>
            </a:r>
            <a:r>
              <a:rPr lang="en" sz="1000"/>
              <a:t> </a:t>
            </a:r>
            <a:r>
              <a:rPr lang="en" sz="1000" u="sng">
                <a:solidFill>
                  <a:schemeClr val="hlink"/>
                </a:solidFill>
                <a:highlight>
                  <a:srgbClr val="FFFFFF"/>
                </a:highlight>
                <a:hlinkClick r:id="rId2"/>
              </a:rPr>
              <a:t>https://www.iarc.who.int/featured-news/world-cancer-day-2021/</a:t>
            </a:r>
            <a:endParaRPr b="1" sz="1000">
              <a:solidFill>
                <a:srgbClr val="333333"/>
              </a:solidFill>
              <a:highlight>
                <a:srgbClr val="FFFFFF"/>
              </a:highlight>
            </a:endParaRPr>
          </a:p>
          <a:p>
            <a:pPr indent="0" lvl="0" marL="0" rtl="0" algn="l">
              <a:spcBef>
                <a:spcPts val="0"/>
              </a:spcBef>
              <a:spcAft>
                <a:spcPts val="0"/>
              </a:spcAft>
              <a:buNone/>
            </a:pPr>
            <a:r>
              <a:rPr b="1" lang="en" sz="1000">
                <a:solidFill>
                  <a:srgbClr val="333333"/>
                </a:solidFill>
                <a:highlight>
                  <a:srgbClr val="FFFFFF"/>
                </a:highlight>
              </a:rPr>
              <a:t>Website title: </a:t>
            </a:r>
            <a:r>
              <a:rPr lang="en" sz="1000">
                <a:solidFill>
                  <a:srgbClr val="333333"/>
                </a:solidFill>
                <a:highlight>
                  <a:srgbClr val="FFFFFF"/>
                </a:highlight>
              </a:rPr>
              <a:t>World Health Organization</a:t>
            </a:r>
            <a:endParaRPr sz="1000">
              <a:solidFill>
                <a:srgbClr val="333333"/>
              </a:solidFill>
              <a:highlight>
                <a:srgbClr val="FFFFFF"/>
              </a:highlight>
            </a:endParaRPr>
          </a:p>
          <a:p>
            <a:pPr indent="0" lvl="0" marL="0" rtl="0" algn="l">
              <a:spcBef>
                <a:spcPts val="0"/>
              </a:spcBef>
              <a:spcAft>
                <a:spcPts val="0"/>
              </a:spcAft>
              <a:buNone/>
            </a:pPr>
            <a:r>
              <a:rPr b="1" lang="en" sz="1000">
                <a:solidFill>
                  <a:srgbClr val="333333"/>
                </a:solidFill>
                <a:highlight>
                  <a:srgbClr val="FFFFFF"/>
                </a:highlight>
              </a:rPr>
              <a:t>Date accessed: </a:t>
            </a:r>
            <a:r>
              <a:rPr lang="en" sz="1000">
                <a:solidFill>
                  <a:srgbClr val="333333"/>
                </a:solidFill>
                <a:highlight>
                  <a:srgbClr val="FFFFFF"/>
                </a:highlight>
              </a:rPr>
              <a:t>April 24, 2022</a:t>
            </a:r>
            <a:endParaRPr sz="1000"/>
          </a:p>
        </p:txBody>
      </p:sp>
      <p:sp>
        <p:nvSpPr>
          <p:cNvPr id="141" name="Google Shape;141;g12246b9c906_2_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2246b9c906_0_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g12246b9c906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2246b9c906_0_1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lnSpc>
                <a:spcPct val="143000"/>
              </a:lnSpc>
              <a:spcBef>
                <a:spcPts val="0"/>
              </a:spcBef>
              <a:spcAft>
                <a:spcPts val="0"/>
              </a:spcAft>
              <a:buNone/>
            </a:pPr>
            <a:r>
              <a:rPr b="1" lang="en" sz="1000">
                <a:solidFill>
                  <a:srgbClr val="333333"/>
                </a:solidFill>
                <a:highlight>
                  <a:srgbClr val="FFFFFF"/>
                </a:highlight>
              </a:rPr>
              <a:t>[2] URL</a:t>
            </a:r>
            <a:r>
              <a:rPr lang="en" sz="1000">
                <a:solidFill>
                  <a:srgbClr val="333333"/>
                </a:solidFill>
                <a:highlight>
                  <a:srgbClr val="FFFFFF"/>
                </a:highlight>
              </a:rPr>
              <a:t>: </a:t>
            </a:r>
            <a:r>
              <a:rPr lang="en" sz="1000" u="sng">
                <a:solidFill>
                  <a:schemeClr val="hlink"/>
                </a:solidFill>
                <a:highlight>
                  <a:srgbClr val="FFFFFF"/>
                </a:highlight>
                <a:hlinkClick r:id="rId2"/>
              </a:rPr>
              <a:t>https://archive.ics.uci.edu/ml/datasets/Breast+Cancer+Wisconsin+%28Diagnostic%29</a:t>
            </a:r>
            <a:endParaRPr sz="1000">
              <a:solidFill>
                <a:srgbClr val="333333"/>
              </a:solidFill>
              <a:highlight>
                <a:srgbClr val="FFFFFF"/>
              </a:highlight>
            </a:endParaRPr>
          </a:p>
          <a:p>
            <a:pPr indent="0" lvl="0" marL="0" rtl="0" algn="l">
              <a:lnSpc>
                <a:spcPct val="143000"/>
              </a:lnSpc>
              <a:spcBef>
                <a:spcPts val="0"/>
              </a:spcBef>
              <a:spcAft>
                <a:spcPts val="0"/>
              </a:spcAft>
              <a:buNone/>
            </a:pPr>
            <a:r>
              <a:rPr b="1" lang="en" sz="1000">
                <a:solidFill>
                  <a:srgbClr val="333333"/>
                </a:solidFill>
                <a:highlight>
                  <a:srgbClr val="FFFFFF"/>
                </a:highlight>
              </a:rPr>
              <a:t>Website titl</a:t>
            </a:r>
            <a:r>
              <a:rPr b="1" lang="en" sz="1000">
                <a:solidFill>
                  <a:srgbClr val="333333"/>
                </a:solidFill>
                <a:highlight>
                  <a:srgbClr val="FFFFFF"/>
                </a:highlight>
              </a:rPr>
              <a:t>e: </a:t>
            </a:r>
            <a:r>
              <a:rPr lang="en" sz="1000">
                <a:solidFill>
                  <a:srgbClr val="333333"/>
                </a:solidFill>
                <a:highlight>
                  <a:srgbClr val="FFFFFF"/>
                </a:highlight>
              </a:rPr>
              <a:t>UCI Machine Learning Repository: Breast Cancer Wisconsin (Diagnostic) Data Set</a:t>
            </a:r>
            <a:endParaRPr sz="1000">
              <a:solidFill>
                <a:srgbClr val="333333"/>
              </a:solidFill>
              <a:highlight>
                <a:srgbClr val="FFFFFF"/>
              </a:highlight>
            </a:endParaRPr>
          </a:p>
          <a:p>
            <a:pPr indent="0" lvl="0" marL="0" rtl="0" algn="l">
              <a:lnSpc>
                <a:spcPct val="143000"/>
              </a:lnSpc>
              <a:spcBef>
                <a:spcPts val="0"/>
              </a:spcBef>
              <a:spcAft>
                <a:spcPts val="0"/>
              </a:spcAft>
              <a:buNone/>
            </a:pPr>
            <a:r>
              <a:rPr b="1" lang="en" sz="1000">
                <a:solidFill>
                  <a:srgbClr val="333333"/>
                </a:solidFill>
                <a:highlight>
                  <a:srgbClr val="FFFFFF"/>
                </a:highlight>
              </a:rPr>
              <a:t>Date accessed: </a:t>
            </a:r>
            <a:r>
              <a:rPr lang="en" sz="1000">
                <a:solidFill>
                  <a:srgbClr val="333333"/>
                </a:solidFill>
                <a:highlight>
                  <a:srgbClr val="FFFFFF"/>
                </a:highlight>
              </a:rPr>
              <a:t>April 24, 2022</a:t>
            </a:r>
            <a:endParaRPr sz="1000"/>
          </a:p>
        </p:txBody>
      </p:sp>
      <p:sp>
        <p:nvSpPr>
          <p:cNvPr id="154" name="Google Shape;154;g12246b9c906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2246b9c906_0_2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00"/>
              <a:t>[3] </a:t>
            </a:r>
            <a:r>
              <a:rPr b="1" lang="en" sz="1000">
                <a:solidFill>
                  <a:srgbClr val="333333"/>
                </a:solidFill>
                <a:highlight>
                  <a:srgbClr val="FFFFFF"/>
                </a:highlight>
              </a:rPr>
              <a:t>Article title: </a:t>
            </a:r>
            <a:r>
              <a:rPr lang="en" sz="1000">
                <a:solidFill>
                  <a:srgbClr val="333333"/>
                </a:solidFill>
                <a:highlight>
                  <a:srgbClr val="FFFFFF"/>
                </a:highlight>
              </a:rPr>
              <a:t>Machine Learning Algorithms For Breast Cancer Prediction And Diagnosis</a:t>
            </a:r>
            <a:endParaRPr sz="1000">
              <a:solidFill>
                <a:srgbClr val="333333"/>
              </a:solidFill>
              <a:highlight>
                <a:srgbClr val="FFFFFF"/>
              </a:highlight>
            </a:endParaRPr>
          </a:p>
          <a:p>
            <a:pPr indent="0" lvl="0" marL="0" rtl="0" algn="l">
              <a:spcBef>
                <a:spcPts val="0"/>
              </a:spcBef>
              <a:spcAft>
                <a:spcPts val="0"/>
              </a:spcAft>
              <a:buNone/>
            </a:pPr>
            <a:r>
              <a:rPr b="1" lang="en" sz="1000">
                <a:solidFill>
                  <a:srgbClr val="333333"/>
                </a:solidFill>
                <a:highlight>
                  <a:srgbClr val="FFFFFF"/>
                </a:highlight>
              </a:rPr>
              <a:t>URL: </a:t>
            </a:r>
            <a:r>
              <a:rPr lang="en" sz="1000">
                <a:solidFill>
                  <a:srgbClr val="333333"/>
                </a:solidFill>
                <a:highlight>
                  <a:srgbClr val="FFFFFF"/>
                </a:highlight>
              </a:rPr>
              <a:t>https://www.sciencedirect.com/science/article/pii/S1877050921014629</a:t>
            </a:r>
            <a:endParaRPr sz="1000">
              <a:solidFill>
                <a:srgbClr val="333333"/>
              </a:solidFill>
              <a:highlight>
                <a:srgbClr val="FFFFFF"/>
              </a:highlight>
            </a:endParaRPr>
          </a:p>
          <a:p>
            <a:pPr indent="0" lvl="0" marL="0" rtl="0" algn="l">
              <a:lnSpc>
                <a:spcPct val="143000"/>
              </a:lnSpc>
              <a:spcBef>
                <a:spcPts val="0"/>
              </a:spcBef>
              <a:spcAft>
                <a:spcPts val="0"/>
              </a:spcAft>
              <a:buNone/>
            </a:pPr>
            <a:r>
              <a:rPr b="1" lang="en" sz="1000">
                <a:solidFill>
                  <a:srgbClr val="333333"/>
                </a:solidFill>
                <a:highlight>
                  <a:srgbClr val="FFFFFF"/>
                </a:highlight>
              </a:rPr>
              <a:t>Website title: </a:t>
            </a:r>
            <a:r>
              <a:rPr lang="en" sz="1000">
                <a:solidFill>
                  <a:srgbClr val="333333"/>
                </a:solidFill>
                <a:highlight>
                  <a:srgbClr val="FFFFFF"/>
                </a:highlight>
              </a:rPr>
              <a:t>Procedia Computer Science</a:t>
            </a:r>
            <a:endParaRPr sz="1000">
              <a:solidFill>
                <a:srgbClr val="333333"/>
              </a:solidFill>
              <a:highlight>
                <a:srgbClr val="FFFFFF"/>
              </a:highlight>
            </a:endParaRPr>
          </a:p>
          <a:p>
            <a:pPr indent="0" lvl="0" marL="0" rtl="0" algn="l">
              <a:lnSpc>
                <a:spcPct val="143000"/>
              </a:lnSpc>
              <a:spcBef>
                <a:spcPts val="0"/>
              </a:spcBef>
              <a:spcAft>
                <a:spcPts val="0"/>
              </a:spcAft>
              <a:buNone/>
            </a:pPr>
            <a:r>
              <a:rPr b="1" lang="en" sz="1000">
                <a:solidFill>
                  <a:srgbClr val="333333"/>
                </a:solidFill>
                <a:highlight>
                  <a:srgbClr val="FFFFFF"/>
                </a:highlight>
              </a:rPr>
              <a:t>Date accessed: </a:t>
            </a:r>
            <a:r>
              <a:rPr lang="en" sz="1000">
                <a:solidFill>
                  <a:srgbClr val="333333"/>
                </a:solidFill>
                <a:highlight>
                  <a:srgbClr val="FFFFFF"/>
                </a:highlight>
              </a:rPr>
              <a:t>April 24, 2022</a:t>
            </a:r>
            <a:endParaRPr b="1" sz="1000"/>
          </a:p>
        </p:txBody>
      </p:sp>
      <p:sp>
        <p:nvSpPr>
          <p:cNvPr id="160" name="Google Shape;160;g12246b9c906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2246b9c906_0_2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g12246b9c906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2246b9c906_0_10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g12246b9c906_0_1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2246b9c91e_5_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g12246b9c91e_5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2246b9c91e_5_12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g12246b9c91e_5_1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57" name="Shape 57"/>
        <p:cNvGrpSpPr/>
        <p:nvPr/>
      </p:nvGrpSpPr>
      <p:grpSpPr>
        <a:xfrm>
          <a:off x="0" y="0"/>
          <a:ext cx="0" cy="0"/>
          <a:chOff x="0" y="0"/>
          <a:chExt cx="0" cy="0"/>
        </a:xfrm>
      </p:grpSpPr>
      <p:sp>
        <p:nvSpPr>
          <p:cNvPr id="58" name="Google Shape;58;p14"/>
          <p:cNvSpPr txBox="1"/>
          <p:nvPr>
            <p:ph type="ctrTitle"/>
          </p:nvPr>
        </p:nvSpPr>
        <p:spPr>
          <a:xfrm>
            <a:off x="140109" y="1423220"/>
            <a:ext cx="8229600" cy="1688688"/>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normAutofit/>
          </a:bodyPr>
          <a:lstStyle>
            <a:lvl1pPr lvl="0" algn="r">
              <a:spcBef>
                <a:spcPts val="0"/>
              </a:spcBef>
              <a:spcAft>
                <a:spcPts val="0"/>
              </a:spcAft>
              <a:buClr>
                <a:schemeClr val="lt1"/>
              </a:buClr>
              <a:buSzPts val="3600"/>
              <a:buFont typeface="Calibri"/>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14"/>
          <p:cNvSpPr txBox="1"/>
          <p:nvPr>
            <p:ph idx="1" type="subTitle"/>
          </p:nvPr>
        </p:nvSpPr>
        <p:spPr>
          <a:xfrm>
            <a:off x="147484" y="3347881"/>
            <a:ext cx="8229600" cy="678426"/>
          </a:xfrm>
          <a:prstGeom prst="rect">
            <a:avLst/>
          </a:prstGeom>
          <a:noFill/>
          <a:ln>
            <a:noFill/>
          </a:ln>
        </p:spPr>
        <p:txBody>
          <a:bodyPr anchorCtr="0" anchor="t" bIns="45700" lIns="91425" spcFirstLastPara="1" rIns="91425" wrap="square" tIns="45700">
            <a:normAutofit/>
          </a:bodyPr>
          <a:lstStyle>
            <a:lvl1pPr lvl="0" algn="r">
              <a:spcBef>
                <a:spcPts val="560"/>
              </a:spcBef>
              <a:spcAft>
                <a:spcPts val="0"/>
              </a:spcAft>
              <a:buClr>
                <a:srgbClr val="9EFF29"/>
              </a:buClr>
              <a:buSzPts val="2800"/>
              <a:buNone/>
              <a:defRPr b="0" i="0" sz="2800">
                <a:solidFill>
                  <a:srgbClr val="9EFF29"/>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60" name="Google Shape;60;p1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3" name="Shape 63"/>
        <p:cNvGrpSpPr/>
        <p:nvPr/>
      </p:nvGrpSpPr>
      <p:grpSpPr>
        <a:xfrm>
          <a:off x="0" y="0"/>
          <a:ext cx="0" cy="0"/>
          <a:chOff x="0" y="0"/>
          <a:chExt cx="0" cy="0"/>
        </a:xfrm>
      </p:grpSpPr>
      <p:sp>
        <p:nvSpPr>
          <p:cNvPr id="64" name="Google Shape;64;p15"/>
          <p:cNvSpPr txBox="1"/>
          <p:nvPr>
            <p:ph type="title"/>
          </p:nvPr>
        </p:nvSpPr>
        <p:spPr>
          <a:xfrm>
            <a:off x="479321" y="298079"/>
            <a:ext cx="8259098" cy="763526"/>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Clr>
                <a:srgbClr val="9EFF29"/>
              </a:buClr>
              <a:buSzPts val="3600"/>
              <a:buFont typeface="Calibri"/>
              <a:buNone/>
              <a:defRPr sz="3600">
                <a:solidFill>
                  <a:srgbClr val="9EFF2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15"/>
          <p:cNvSpPr txBox="1"/>
          <p:nvPr>
            <p:ph idx="1" type="body"/>
          </p:nvPr>
        </p:nvSpPr>
        <p:spPr>
          <a:xfrm>
            <a:off x="463714" y="1519084"/>
            <a:ext cx="8246070" cy="3259392"/>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solidFill>
                  <a:schemeClr val="dk1"/>
                </a:solidFill>
              </a:defRPr>
            </a:lvl1pPr>
            <a:lvl2pPr indent="-406400" lvl="1" marL="914400" algn="l">
              <a:spcBef>
                <a:spcPts val="560"/>
              </a:spcBef>
              <a:spcAft>
                <a:spcPts val="0"/>
              </a:spcAft>
              <a:buClr>
                <a:schemeClr val="dk1"/>
              </a:buClr>
              <a:buSzPts val="2800"/>
              <a:buChar char="–"/>
              <a:defRPr>
                <a:solidFill>
                  <a:schemeClr val="dk1"/>
                </a:solidFill>
              </a:defRPr>
            </a:lvl2pPr>
            <a:lvl3pPr indent="-381000" lvl="2" marL="1371600" algn="l">
              <a:spcBef>
                <a:spcPts val="480"/>
              </a:spcBef>
              <a:spcAft>
                <a:spcPts val="0"/>
              </a:spcAft>
              <a:buClr>
                <a:schemeClr val="dk1"/>
              </a:buClr>
              <a:buSzPts val="2400"/>
              <a:buChar char="•"/>
              <a:defRPr>
                <a:solidFill>
                  <a:schemeClr val="dk1"/>
                </a:solidFill>
              </a:defRPr>
            </a:lvl3pPr>
            <a:lvl4pPr indent="-355600" lvl="3" marL="1828800" algn="l">
              <a:spcBef>
                <a:spcPts val="400"/>
              </a:spcBef>
              <a:spcAft>
                <a:spcPts val="0"/>
              </a:spcAft>
              <a:buClr>
                <a:schemeClr val="dk1"/>
              </a:buClr>
              <a:buSzPts val="2000"/>
              <a:buChar char="–"/>
              <a:defRPr>
                <a:solidFill>
                  <a:schemeClr val="dk1"/>
                </a:solidFill>
              </a:defRPr>
            </a:lvl4pPr>
            <a:lvl5pPr indent="-355600" lvl="4" marL="2286000" algn="l">
              <a:spcBef>
                <a:spcPts val="400"/>
              </a:spcBef>
              <a:spcAft>
                <a:spcPts val="0"/>
              </a:spcAft>
              <a:buClr>
                <a:schemeClr val="dk1"/>
              </a:buClr>
              <a:buSzPts val="2000"/>
              <a:buChar char="»"/>
              <a:defRPr>
                <a:solidFill>
                  <a:schemeClr val="dk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6" name="Google Shape;66;p1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bg>
      <p:bgPr>
        <a:blipFill>
          <a:blip r:embed="rId2">
            <a:alphaModFix/>
          </a:blip>
          <a:stretch>
            <a:fillRect/>
          </a:stretch>
        </a:blipFill>
      </p:bgPr>
    </p:bg>
    <p:spTree>
      <p:nvGrpSpPr>
        <p:cNvPr id="69" name="Shape 69"/>
        <p:cNvGrpSpPr/>
        <p:nvPr/>
      </p:nvGrpSpPr>
      <p:grpSpPr>
        <a:xfrm>
          <a:off x="0" y="0"/>
          <a:ext cx="0" cy="0"/>
          <a:chOff x="0" y="0"/>
          <a:chExt cx="0" cy="0"/>
        </a:xfrm>
      </p:grpSpPr>
      <p:sp>
        <p:nvSpPr>
          <p:cNvPr id="70" name="Google Shape;70;p16"/>
          <p:cNvSpPr txBox="1"/>
          <p:nvPr>
            <p:ph type="title"/>
          </p:nvPr>
        </p:nvSpPr>
        <p:spPr>
          <a:xfrm>
            <a:off x="2392106" y="406537"/>
            <a:ext cx="6283782" cy="72534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9EFF29"/>
              </a:buClr>
              <a:buSzPts val="3600"/>
              <a:buFont typeface="Calibri"/>
              <a:buNone/>
              <a:defRPr sz="3600">
                <a:solidFill>
                  <a:srgbClr val="9EFF2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16"/>
          <p:cNvSpPr txBox="1"/>
          <p:nvPr>
            <p:ph idx="1" type="body"/>
          </p:nvPr>
        </p:nvSpPr>
        <p:spPr>
          <a:xfrm>
            <a:off x="2389238" y="1268361"/>
            <a:ext cx="6304935" cy="3420136"/>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lt1"/>
              </a:buClr>
              <a:buSzPts val="2800"/>
              <a:buChar char="•"/>
              <a:defRPr sz="2800">
                <a:solidFill>
                  <a:schemeClr val="lt1"/>
                </a:solidFill>
              </a:defRPr>
            </a:lvl1pPr>
            <a:lvl2pPr indent="-406400" lvl="1" marL="914400" algn="l">
              <a:spcBef>
                <a:spcPts val="560"/>
              </a:spcBef>
              <a:spcAft>
                <a:spcPts val="0"/>
              </a:spcAft>
              <a:buClr>
                <a:schemeClr val="lt1"/>
              </a:buClr>
              <a:buSzPts val="2800"/>
              <a:buChar char="–"/>
              <a:defRPr>
                <a:solidFill>
                  <a:schemeClr val="lt1"/>
                </a:solidFill>
              </a:defRPr>
            </a:lvl2pPr>
            <a:lvl3pPr indent="-381000" lvl="2" marL="1371600" algn="l">
              <a:spcBef>
                <a:spcPts val="480"/>
              </a:spcBef>
              <a:spcAft>
                <a:spcPts val="0"/>
              </a:spcAft>
              <a:buClr>
                <a:schemeClr val="lt1"/>
              </a:buClr>
              <a:buSzPts val="2400"/>
              <a:buChar char="•"/>
              <a:defRPr>
                <a:solidFill>
                  <a:schemeClr val="lt1"/>
                </a:solidFill>
              </a:defRPr>
            </a:lvl3pPr>
            <a:lvl4pPr indent="-355600" lvl="3" marL="1828800" algn="l">
              <a:spcBef>
                <a:spcPts val="400"/>
              </a:spcBef>
              <a:spcAft>
                <a:spcPts val="0"/>
              </a:spcAft>
              <a:buClr>
                <a:schemeClr val="lt1"/>
              </a:buClr>
              <a:buSzPts val="2000"/>
              <a:buChar char="–"/>
              <a:defRPr>
                <a:solidFill>
                  <a:schemeClr val="lt1"/>
                </a:solidFill>
              </a:defRPr>
            </a:lvl4pPr>
            <a:lvl5pPr indent="-355600" lvl="4" marL="2286000" algn="l">
              <a:spcBef>
                <a:spcPts val="400"/>
              </a:spcBef>
              <a:spcAft>
                <a:spcPts val="0"/>
              </a:spcAft>
              <a:buClr>
                <a:schemeClr val="lt1"/>
              </a:buClr>
              <a:buSzPts val="2000"/>
              <a:buChar char="»"/>
              <a:defRPr>
                <a:solidFill>
                  <a:schemeClr val="lt1"/>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2" name="Google Shape;72;p1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5" name="Shape 75"/>
        <p:cNvGrpSpPr/>
        <p:nvPr/>
      </p:nvGrpSpPr>
      <p:grpSpPr>
        <a:xfrm>
          <a:off x="0" y="0"/>
          <a:ext cx="0" cy="0"/>
          <a:chOff x="0" y="0"/>
          <a:chExt cx="0" cy="0"/>
        </a:xfrm>
      </p:grpSpPr>
      <p:sp>
        <p:nvSpPr>
          <p:cNvPr id="76" name="Google Shape;76;p17"/>
          <p:cNvSpPr txBox="1"/>
          <p:nvPr>
            <p:ph type="title"/>
          </p:nvPr>
        </p:nvSpPr>
        <p:spPr>
          <a:xfrm>
            <a:off x="540067" y="293770"/>
            <a:ext cx="8093365" cy="763525"/>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Clr>
                <a:srgbClr val="9EFF29"/>
              </a:buClr>
              <a:buSzPts val="3600"/>
              <a:buFont typeface="Calibri"/>
              <a:buNone/>
              <a:defRPr sz="3600">
                <a:solidFill>
                  <a:srgbClr val="9EFF2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17"/>
          <p:cNvSpPr txBox="1"/>
          <p:nvPr>
            <p:ph idx="1" type="body"/>
          </p:nvPr>
        </p:nvSpPr>
        <p:spPr>
          <a:xfrm>
            <a:off x="522131" y="1500663"/>
            <a:ext cx="4040188" cy="479822"/>
          </a:xfrm>
          <a:prstGeom prst="rect">
            <a:avLst/>
          </a:prstGeom>
          <a:noFill/>
          <a:ln>
            <a:noFill/>
          </a:ln>
        </p:spPr>
        <p:txBody>
          <a:bodyPr anchorCtr="0" anchor="b" bIns="45700" lIns="91425" spcFirstLastPara="1" rIns="91425" wrap="square" tIns="45700">
            <a:normAutofit/>
          </a:bodyPr>
          <a:lstStyle>
            <a:lvl1pPr indent="-228600" lvl="0" marL="457200" algn="ctr">
              <a:spcBef>
                <a:spcPts val="480"/>
              </a:spcBef>
              <a:spcAft>
                <a:spcPts val="0"/>
              </a:spcAft>
              <a:buClr>
                <a:schemeClr val="dk1"/>
              </a:buClr>
              <a:buSzPts val="2400"/>
              <a:buNone/>
              <a:defRPr b="1" sz="2400">
                <a:solidFill>
                  <a:schemeClr val="dk1"/>
                </a:solidFill>
              </a:defRPr>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78" name="Google Shape;78;p17"/>
          <p:cNvSpPr txBox="1"/>
          <p:nvPr>
            <p:ph idx="2" type="body"/>
          </p:nvPr>
        </p:nvSpPr>
        <p:spPr>
          <a:xfrm>
            <a:off x="522131" y="1973060"/>
            <a:ext cx="4040188" cy="2276294"/>
          </a:xfrm>
          <a:prstGeom prst="rect">
            <a:avLst/>
          </a:prstGeom>
          <a:noFill/>
          <a:ln>
            <a:noFill/>
          </a:ln>
        </p:spPr>
        <p:txBody>
          <a:bodyPr anchorCtr="0" anchor="t" bIns="45700" lIns="91425" spcFirstLastPara="1" rIns="91425" wrap="square" tIns="45700">
            <a:normAutofit/>
          </a:bodyPr>
          <a:lstStyle>
            <a:lvl1pPr indent="-381000" lvl="0" marL="457200" algn="ctr">
              <a:spcBef>
                <a:spcPts val="480"/>
              </a:spcBef>
              <a:spcAft>
                <a:spcPts val="0"/>
              </a:spcAft>
              <a:buClr>
                <a:schemeClr val="dk1"/>
              </a:buClr>
              <a:buSzPts val="2400"/>
              <a:buChar char="•"/>
              <a:defRPr sz="2400">
                <a:solidFill>
                  <a:schemeClr val="dk1"/>
                </a:solidFill>
              </a:defRPr>
            </a:lvl1pPr>
            <a:lvl2pPr indent="-355600" lvl="1" marL="914400" algn="ctr">
              <a:spcBef>
                <a:spcPts val="400"/>
              </a:spcBef>
              <a:spcAft>
                <a:spcPts val="0"/>
              </a:spcAft>
              <a:buClr>
                <a:schemeClr val="dk1"/>
              </a:buClr>
              <a:buSzPts val="2000"/>
              <a:buChar char="–"/>
              <a:defRPr sz="2000">
                <a:solidFill>
                  <a:schemeClr val="dk1"/>
                </a:solidFill>
              </a:defRPr>
            </a:lvl2pPr>
            <a:lvl3pPr indent="-342900" lvl="2" marL="1371600" algn="ctr">
              <a:spcBef>
                <a:spcPts val="360"/>
              </a:spcBef>
              <a:spcAft>
                <a:spcPts val="0"/>
              </a:spcAft>
              <a:buClr>
                <a:schemeClr val="dk1"/>
              </a:buClr>
              <a:buSzPts val="1800"/>
              <a:buChar char="•"/>
              <a:defRPr sz="1800">
                <a:solidFill>
                  <a:schemeClr val="dk1"/>
                </a:solidFill>
              </a:defRPr>
            </a:lvl3pPr>
            <a:lvl4pPr indent="-330200" lvl="3" marL="1828800" algn="ctr">
              <a:spcBef>
                <a:spcPts val="320"/>
              </a:spcBef>
              <a:spcAft>
                <a:spcPts val="0"/>
              </a:spcAft>
              <a:buClr>
                <a:schemeClr val="dk1"/>
              </a:buClr>
              <a:buSzPts val="1600"/>
              <a:buChar char="–"/>
              <a:defRPr sz="1600">
                <a:solidFill>
                  <a:schemeClr val="dk1"/>
                </a:solidFill>
              </a:defRPr>
            </a:lvl4pPr>
            <a:lvl5pPr indent="-330200" lvl="4" marL="2286000" algn="ctr">
              <a:spcBef>
                <a:spcPts val="320"/>
              </a:spcBef>
              <a:spcAft>
                <a:spcPts val="0"/>
              </a:spcAft>
              <a:buClr>
                <a:schemeClr val="dk1"/>
              </a:buClr>
              <a:buSzPts val="1600"/>
              <a:buChar char="»"/>
              <a:defRPr sz="1600">
                <a:solidFill>
                  <a:schemeClr val="dk1"/>
                </a:solidFill>
              </a:defRPr>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79" name="Google Shape;79;p17"/>
          <p:cNvSpPr txBox="1"/>
          <p:nvPr>
            <p:ph idx="3" type="body"/>
          </p:nvPr>
        </p:nvSpPr>
        <p:spPr>
          <a:xfrm>
            <a:off x="4557252" y="1500663"/>
            <a:ext cx="4041775" cy="479822"/>
          </a:xfrm>
          <a:prstGeom prst="rect">
            <a:avLst/>
          </a:prstGeom>
          <a:noFill/>
          <a:ln>
            <a:noFill/>
          </a:ln>
        </p:spPr>
        <p:txBody>
          <a:bodyPr anchorCtr="0" anchor="b" bIns="45700" lIns="91425" spcFirstLastPara="1" rIns="91425" wrap="square" tIns="45700">
            <a:normAutofit/>
          </a:bodyPr>
          <a:lstStyle>
            <a:lvl1pPr indent="-228600" lvl="0" marL="457200" algn="ctr">
              <a:spcBef>
                <a:spcPts val="480"/>
              </a:spcBef>
              <a:spcAft>
                <a:spcPts val="0"/>
              </a:spcAft>
              <a:buClr>
                <a:schemeClr val="dk1"/>
              </a:buClr>
              <a:buSzPts val="2400"/>
              <a:buNone/>
              <a:defRPr b="1" sz="2400">
                <a:solidFill>
                  <a:schemeClr val="dk1"/>
                </a:solidFill>
              </a:defRPr>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80" name="Google Shape;80;p17"/>
          <p:cNvSpPr txBox="1"/>
          <p:nvPr>
            <p:ph idx="4" type="body"/>
          </p:nvPr>
        </p:nvSpPr>
        <p:spPr>
          <a:xfrm>
            <a:off x="4557252" y="1973060"/>
            <a:ext cx="4041775" cy="2276294"/>
          </a:xfrm>
          <a:prstGeom prst="rect">
            <a:avLst/>
          </a:prstGeom>
          <a:noFill/>
          <a:ln>
            <a:noFill/>
          </a:ln>
        </p:spPr>
        <p:txBody>
          <a:bodyPr anchorCtr="0" anchor="t" bIns="45700" lIns="91425" spcFirstLastPara="1" rIns="91425" wrap="square" tIns="45700">
            <a:normAutofit/>
          </a:bodyPr>
          <a:lstStyle>
            <a:lvl1pPr indent="-381000" lvl="0" marL="457200" algn="ctr">
              <a:spcBef>
                <a:spcPts val="480"/>
              </a:spcBef>
              <a:spcAft>
                <a:spcPts val="0"/>
              </a:spcAft>
              <a:buClr>
                <a:schemeClr val="dk1"/>
              </a:buClr>
              <a:buSzPts val="2400"/>
              <a:buChar char="•"/>
              <a:defRPr sz="2400">
                <a:solidFill>
                  <a:schemeClr val="dk1"/>
                </a:solidFill>
              </a:defRPr>
            </a:lvl1pPr>
            <a:lvl2pPr indent="-355600" lvl="1" marL="914400" algn="ctr">
              <a:spcBef>
                <a:spcPts val="400"/>
              </a:spcBef>
              <a:spcAft>
                <a:spcPts val="0"/>
              </a:spcAft>
              <a:buClr>
                <a:schemeClr val="dk1"/>
              </a:buClr>
              <a:buSzPts val="2000"/>
              <a:buChar char="–"/>
              <a:defRPr sz="2000">
                <a:solidFill>
                  <a:schemeClr val="dk1"/>
                </a:solidFill>
              </a:defRPr>
            </a:lvl2pPr>
            <a:lvl3pPr indent="-342900" lvl="2" marL="1371600" algn="ctr">
              <a:spcBef>
                <a:spcPts val="360"/>
              </a:spcBef>
              <a:spcAft>
                <a:spcPts val="0"/>
              </a:spcAft>
              <a:buClr>
                <a:schemeClr val="dk1"/>
              </a:buClr>
              <a:buSzPts val="1800"/>
              <a:buChar char="•"/>
              <a:defRPr sz="1800">
                <a:solidFill>
                  <a:schemeClr val="dk1"/>
                </a:solidFill>
              </a:defRPr>
            </a:lvl3pPr>
            <a:lvl4pPr indent="-330200" lvl="3" marL="1828800" algn="ctr">
              <a:spcBef>
                <a:spcPts val="320"/>
              </a:spcBef>
              <a:spcAft>
                <a:spcPts val="0"/>
              </a:spcAft>
              <a:buClr>
                <a:schemeClr val="dk1"/>
              </a:buClr>
              <a:buSzPts val="1600"/>
              <a:buChar char="–"/>
              <a:defRPr sz="1600">
                <a:solidFill>
                  <a:schemeClr val="dk1"/>
                </a:solidFill>
              </a:defRPr>
            </a:lvl4pPr>
            <a:lvl5pPr indent="-330200" lvl="4" marL="2286000" algn="ctr">
              <a:spcBef>
                <a:spcPts val="320"/>
              </a:spcBef>
              <a:spcAft>
                <a:spcPts val="0"/>
              </a:spcAft>
              <a:buClr>
                <a:schemeClr val="dk1"/>
              </a:buClr>
              <a:buSzPts val="1600"/>
              <a:buChar char="»"/>
              <a:defRPr sz="1600">
                <a:solidFill>
                  <a:schemeClr val="dk1"/>
                </a:solidFill>
              </a:defRPr>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81" name="Google Shape;81;p1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4" name="Shape 84"/>
        <p:cNvGrpSpPr/>
        <p:nvPr/>
      </p:nvGrpSpPr>
      <p:grpSpPr>
        <a:xfrm>
          <a:off x="0" y="0"/>
          <a:ext cx="0" cy="0"/>
          <a:chOff x="0" y="0"/>
          <a:chExt cx="0" cy="0"/>
        </a:xfrm>
      </p:grpSpPr>
      <p:sp>
        <p:nvSpPr>
          <p:cNvPr id="85" name="Google Shape;85;p18"/>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8"/>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8" name="Shape 88"/>
        <p:cNvGrpSpPr/>
        <p:nvPr/>
      </p:nvGrpSpPr>
      <p:grpSpPr>
        <a:xfrm>
          <a:off x="0" y="0"/>
          <a:ext cx="0" cy="0"/>
          <a:chOff x="0" y="0"/>
          <a:chExt cx="0" cy="0"/>
        </a:xfrm>
      </p:grpSpPr>
      <p:sp>
        <p:nvSpPr>
          <p:cNvPr id="89" name="Google Shape;89;p19"/>
          <p:cNvSpPr txBox="1"/>
          <p:nvPr>
            <p:ph type="title"/>
          </p:nvPr>
        </p:nvSpPr>
        <p:spPr>
          <a:xfrm>
            <a:off x="722313" y="3305176"/>
            <a:ext cx="7772400" cy="1021556"/>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19"/>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91" name="Google Shape;91;p19"/>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9"/>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94" name="Shape 94"/>
        <p:cNvGrpSpPr/>
        <p:nvPr/>
      </p:nvGrpSpPr>
      <p:grpSpPr>
        <a:xfrm>
          <a:off x="0" y="0"/>
          <a:ext cx="0" cy="0"/>
          <a:chOff x="0" y="0"/>
          <a:chExt cx="0" cy="0"/>
        </a:xfrm>
      </p:grpSpPr>
      <p:sp>
        <p:nvSpPr>
          <p:cNvPr id="95" name="Google Shape;95;p20"/>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20"/>
          <p:cNvSpPr txBox="1"/>
          <p:nvPr>
            <p:ph idx="1" type="body"/>
          </p:nvPr>
        </p:nvSpPr>
        <p:spPr>
          <a:xfrm>
            <a:off x="457200" y="1200151"/>
            <a:ext cx="4038600" cy="3394472"/>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97" name="Google Shape;97;p20"/>
          <p:cNvSpPr txBox="1"/>
          <p:nvPr>
            <p:ph idx="2" type="body"/>
          </p:nvPr>
        </p:nvSpPr>
        <p:spPr>
          <a:xfrm>
            <a:off x="4648200" y="1200151"/>
            <a:ext cx="4038600" cy="3394472"/>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98" name="Google Shape;98;p20"/>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0"/>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1" name="Shape 101"/>
        <p:cNvGrpSpPr/>
        <p:nvPr/>
      </p:nvGrpSpPr>
      <p:grpSpPr>
        <a:xfrm>
          <a:off x="0" y="0"/>
          <a:ext cx="0" cy="0"/>
          <a:chOff x="0" y="0"/>
          <a:chExt cx="0" cy="0"/>
        </a:xfrm>
      </p:grpSpPr>
      <p:sp>
        <p:nvSpPr>
          <p:cNvPr id="102" name="Google Shape;102;p21"/>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3" name="Google Shape;103;p2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457201" y="204787"/>
            <a:ext cx="3008313" cy="8715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8" name="Google Shape;108;p22"/>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109" name="Google Shape;109;p22"/>
          <p:cNvSpPr txBox="1"/>
          <p:nvPr>
            <p:ph idx="2" type="body"/>
          </p:nvPr>
        </p:nvSpPr>
        <p:spPr>
          <a:xfrm>
            <a:off x="457201" y="1076326"/>
            <a:ext cx="3008313" cy="3518297"/>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10" name="Google Shape;110;p2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2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2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3" name="Shape 113"/>
        <p:cNvGrpSpPr/>
        <p:nvPr/>
      </p:nvGrpSpPr>
      <p:grpSpPr>
        <a:xfrm>
          <a:off x="0" y="0"/>
          <a:ext cx="0" cy="0"/>
          <a:chOff x="0" y="0"/>
          <a:chExt cx="0" cy="0"/>
        </a:xfrm>
      </p:grpSpPr>
      <p:sp>
        <p:nvSpPr>
          <p:cNvPr id="114" name="Google Shape;114;p23"/>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5" name="Google Shape;115;p23"/>
          <p:cNvSpPr/>
          <p:nvPr>
            <p:ph idx="2" type="pic"/>
          </p:nvPr>
        </p:nvSpPr>
        <p:spPr>
          <a:xfrm>
            <a:off x="1792288" y="459581"/>
            <a:ext cx="5486400" cy="3086100"/>
          </a:xfrm>
          <a:prstGeom prst="rect">
            <a:avLst/>
          </a:prstGeom>
          <a:noFill/>
          <a:ln>
            <a:noFill/>
          </a:ln>
        </p:spPr>
      </p:sp>
      <p:sp>
        <p:nvSpPr>
          <p:cNvPr id="116" name="Google Shape;116;p23"/>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17" name="Google Shape;117;p2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2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2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0" name="Shape 120"/>
        <p:cNvGrpSpPr/>
        <p:nvPr/>
      </p:nvGrpSpPr>
      <p:grpSpPr>
        <a:xfrm>
          <a:off x="0" y="0"/>
          <a:ext cx="0" cy="0"/>
          <a:chOff x="0" y="0"/>
          <a:chExt cx="0" cy="0"/>
        </a:xfrm>
      </p:grpSpPr>
      <p:sp>
        <p:nvSpPr>
          <p:cNvPr id="121" name="Google Shape;121;p24"/>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2" name="Google Shape;122;p24"/>
          <p:cNvSpPr txBox="1"/>
          <p:nvPr>
            <p:ph idx="1" type="body"/>
          </p:nvPr>
        </p:nvSpPr>
        <p:spPr>
          <a:xfrm rot="5400000">
            <a:off x="2874764" y="-1217413"/>
            <a:ext cx="3394472"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3" name="Google Shape;123;p2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2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2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6" name="Shape 126"/>
        <p:cNvGrpSpPr/>
        <p:nvPr/>
      </p:nvGrpSpPr>
      <p:grpSpPr>
        <a:xfrm>
          <a:off x="0" y="0"/>
          <a:ext cx="0" cy="0"/>
          <a:chOff x="0" y="0"/>
          <a:chExt cx="0" cy="0"/>
        </a:xfrm>
      </p:grpSpPr>
      <p:sp>
        <p:nvSpPr>
          <p:cNvPr id="127" name="Google Shape;127;p25"/>
          <p:cNvSpPr txBox="1"/>
          <p:nvPr>
            <p:ph type="title"/>
          </p:nvPr>
        </p:nvSpPr>
        <p:spPr>
          <a:xfrm rot="5400000">
            <a:off x="5463778" y="1371601"/>
            <a:ext cx="4388644"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8" name="Google Shape;128;p25"/>
          <p:cNvSpPr txBox="1"/>
          <p:nvPr>
            <p:ph idx="1" type="body"/>
          </p:nvPr>
        </p:nvSpPr>
        <p:spPr>
          <a:xfrm rot="5400000">
            <a:off x="1272778" y="-609599"/>
            <a:ext cx="4388644"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9" name="Google Shape;129;p2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2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2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pic>
        <p:nvPicPr>
          <p:cNvPr descr="E:\websites\free-power-point-templates\2012\logos.png" id="132" name="Google Shape;132;p25"/>
          <p:cNvPicPr preferRelativeResize="0"/>
          <p:nvPr/>
        </p:nvPicPr>
        <p:blipFill rotWithShape="1">
          <a:blip r:embed="rId2">
            <a:alphaModFix/>
          </a:blip>
          <a:srcRect b="0" l="0" r="0" t="0"/>
          <a:stretch/>
        </p:blipFill>
        <p:spPr>
          <a:xfrm>
            <a:off x="3808475" y="2326213"/>
            <a:ext cx="1463784" cy="52696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1.jp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heme" Target="../theme/theme3.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2" name="Google Shape;52;p13"/>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
        <p:nvSpPr>
          <p:cNvPr id="56" name="Google Shape;56;p13"/>
          <p:cNvSpPr txBox="1"/>
          <p:nvPr/>
        </p:nvSpPr>
        <p:spPr>
          <a:xfrm>
            <a:off x="-9150" y="5213747"/>
            <a:ext cx="8389625"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 sz="1400" u="none" cap="none" strike="noStrike">
                <a:solidFill>
                  <a:srgbClr val="A5A5A5"/>
                </a:solidFill>
                <a:latin typeface="Calibri"/>
                <a:ea typeface="Calibri"/>
                <a:cs typeface="Calibri"/>
                <a:sym typeface="Calibri"/>
              </a:rPr>
              <a:t>This presentation uses a free template provided by FPPT.com</a:t>
            </a:r>
            <a:endParaRPr/>
          </a:p>
          <a:p>
            <a:pPr indent="0" lvl="0" marL="0" marR="0" rtl="0" algn="l">
              <a:spcBef>
                <a:spcPts val="0"/>
              </a:spcBef>
              <a:spcAft>
                <a:spcPts val="0"/>
              </a:spcAft>
              <a:buNone/>
            </a:pPr>
            <a:r>
              <a:rPr lang="en" sz="1400">
                <a:solidFill>
                  <a:srgbClr val="A5A5A5"/>
                </a:solidFill>
                <a:latin typeface="Calibri"/>
                <a:ea typeface="Calibri"/>
                <a:cs typeface="Calibri"/>
                <a:sym typeface="Calibri"/>
              </a:rPr>
              <a:t>www.free-power-point-templates.com</a:t>
            </a:r>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4.jp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1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5.png"/><Relationship Id="rId4" Type="http://schemas.openxmlformats.org/officeDocument/2006/relationships/image" Target="../media/image1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20" Type="http://schemas.openxmlformats.org/officeDocument/2006/relationships/hyperlink" Target="http://www.ncbi.nlm.nih.gov/pmc/articles/PMC66" TargetMode="External"/><Relationship Id="rId11" Type="http://schemas.openxmlformats.org/officeDocument/2006/relationships/hyperlink" Target="https://www.sciencedirect.com/science/article/pii/S1877050921014629" TargetMode="External"/><Relationship Id="rId10" Type="http://schemas.openxmlformats.org/officeDocument/2006/relationships/hyperlink" Target="https://www.sciencedirect.com/science/article/pii/S1877050921014629" TargetMode="External"/><Relationship Id="rId21" Type="http://schemas.openxmlformats.org/officeDocument/2006/relationships/hyperlink" Target="http://www.ncbi.nlm.nih.gov/pmc/articles/PMC66" TargetMode="External"/><Relationship Id="rId13" Type="http://schemas.openxmlformats.org/officeDocument/2006/relationships/hyperlink" Target="https://www.semanticscholar.org/paper/Empirical-Comparison-by-data-mining-Classification-Upadhayay/6e6d581cf8a96559a91d74274b765b62bde9d4b7" TargetMode="External"/><Relationship Id="rId12" Type="http://schemas.openxmlformats.org/officeDocument/2006/relationships/hyperlink" Target="https://www.semanticscholar.org/paper/Empirical-Comparison-by-data-mining-Classification-Upadhayay/6e6d581cf8a96559a91d74274b765b62bde9d4b7" TargetMode="External"/><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hyperlink" Target="https://www.cancer.net/cancer-types/breast-cancer/introduction" TargetMode="External"/><Relationship Id="rId4" Type="http://schemas.openxmlformats.org/officeDocument/2006/relationships/hyperlink" Target="https://www.cancer.net/cancer-types/breast-cancer/introduction" TargetMode="External"/><Relationship Id="rId9" Type="http://schemas.openxmlformats.org/officeDocument/2006/relationships/hyperlink" Target="https://www.sciencedirect.com/science/article/pii/S1877050921014629" TargetMode="External"/><Relationship Id="rId15" Type="http://schemas.openxmlformats.org/officeDocument/2006/relationships/hyperlink" Target="https://www.semanticscholar.org/paper/Empirical-Comparison-by-data-mining-Classification-Upadhayay/6e6d581cf8a96559a91d74274b765b62bde9d4b7" TargetMode="External"/><Relationship Id="rId14" Type="http://schemas.openxmlformats.org/officeDocument/2006/relationships/hyperlink" Target="https://www.semanticscholar.org/paper/Empirical-Comparison-by-data-mining-Classification-Upadhayay/6e6d581cf8a96559a91d74274b765b62bde9d4b7" TargetMode="External"/><Relationship Id="rId17" Type="http://schemas.openxmlformats.org/officeDocument/2006/relationships/hyperlink" Target="https://www.semanticscholar.org/paper/Empirical-Comparison-by-data-mining-Classification-Upadhayay/6e6d581cf8a96559a91d74274b765b62bde9d4b7" TargetMode="External"/><Relationship Id="rId16" Type="http://schemas.openxmlformats.org/officeDocument/2006/relationships/hyperlink" Target="https://www.semanticscholar.org/paper/Empirical-Comparison-by-data-mining-Classification-Upadhayay/6e6d581cf8a96559a91d74274b765b62bde9d4b7" TargetMode="External"/><Relationship Id="rId5" Type="http://schemas.openxmlformats.org/officeDocument/2006/relationships/hyperlink" Target="https://www.cancer.net/cancer-types/breast-cancer/introduction" TargetMode="External"/><Relationship Id="rId19" Type="http://schemas.openxmlformats.org/officeDocument/2006/relationships/hyperlink" Target="https://www.semanticscholar.org/paper/Empirical-Comparison-by-data-mining-Classification-Upadhayay/6e6d581cf8a96559a91d74274b765b62bde9d4b7" TargetMode="External"/><Relationship Id="rId6" Type="http://schemas.openxmlformats.org/officeDocument/2006/relationships/hyperlink" Target="https://www.cancer.net/cancer-types/breast-cancer/introduction" TargetMode="External"/><Relationship Id="rId18" Type="http://schemas.openxmlformats.org/officeDocument/2006/relationships/hyperlink" Target="https://www.semanticscholar.org/paper/Empirical-Comparison-by-data-mining-Classification-Upadhayay/6e6d581cf8a96559a91d74274b765b62bde9d4b7" TargetMode="External"/><Relationship Id="rId7" Type="http://schemas.openxmlformats.org/officeDocument/2006/relationships/hyperlink" Target="https://www.sciencedirect.com/science/article/pii/S1877050921014629" TargetMode="External"/><Relationship Id="rId8" Type="http://schemas.openxmlformats.org/officeDocument/2006/relationships/hyperlink" Target="https://www.sciencedirect.com/science/article/pii/S1877050921014629"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1.jpg"/><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ctrTitle"/>
          </p:nvPr>
        </p:nvSpPr>
        <p:spPr>
          <a:xfrm>
            <a:off x="243349" y="1460090"/>
            <a:ext cx="8192728" cy="1445337"/>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normAutofit/>
          </a:bodyPr>
          <a:lstStyle/>
          <a:p>
            <a:pPr indent="0" lvl="0" marL="0" rtl="0" algn="r">
              <a:lnSpc>
                <a:spcPct val="115000"/>
              </a:lnSpc>
              <a:spcBef>
                <a:spcPts val="0"/>
              </a:spcBef>
              <a:spcAft>
                <a:spcPts val="0"/>
              </a:spcAft>
              <a:buClr>
                <a:schemeClr val="lt1"/>
              </a:buClr>
              <a:buSzPts val="3600"/>
              <a:buFont typeface="Calibri"/>
              <a:buNone/>
            </a:pPr>
            <a:r>
              <a:rPr lang="en" sz="2500">
                <a:latin typeface="Comfortaa"/>
                <a:ea typeface="Comfortaa"/>
                <a:cs typeface="Comfortaa"/>
                <a:sym typeface="Comfortaa"/>
              </a:rPr>
              <a:t>CSE523 - Machine Learning</a:t>
            </a:r>
            <a:endParaRPr sz="2500">
              <a:latin typeface="Comfortaa"/>
              <a:ea typeface="Comfortaa"/>
              <a:cs typeface="Comfortaa"/>
              <a:sym typeface="Comfortaa"/>
            </a:endParaRPr>
          </a:p>
          <a:p>
            <a:pPr indent="0" lvl="0" marL="0" rtl="0" algn="r">
              <a:lnSpc>
                <a:spcPct val="115000"/>
              </a:lnSpc>
              <a:spcBef>
                <a:spcPts val="0"/>
              </a:spcBef>
              <a:spcAft>
                <a:spcPts val="0"/>
              </a:spcAft>
              <a:buClr>
                <a:schemeClr val="lt1"/>
              </a:buClr>
              <a:buSzPts val="3600"/>
              <a:buFont typeface="Calibri"/>
              <a:buNone/>
            </a:pPr>
            <a:r>
              <a:rPr lang="en" sz="2500">
                <a:latin typeface="Comfortaa"/>
                <a:ea typeface="Comfortaa"/>
                <a:cs typeface="Comfortaa"/>
                <a:sym typeface="Comfortaa"/>
              </a:rPr>
              <a:t>Group - 18: The Curators</a:t>
            </a:r>
            <a:endParaRPr sz="2500">
              <a:latin typeface="Comfortaa"/>
              <a:ea typeface="Comfortaa"/>
              <a:cs typeface="Comfortaa"/>
              <a:sym typeface="Comfortaa"/>
            </a:endParaRPr>
          </a:p>
          <a:p>
            <a:pPr indent="0" lvl="0" marL="0" rtl="0" algn="r">
              <a:lnSpc>
                <a:spcPct val="115000"/>
              </a:lnSpc>
              <a:spcBef>
                <a:spcPts val="0"/>
              </a:spcBef>
              <a:spcAft>
                <a:spcPts val="0"/>
              </a:spcAft>
              <a:buClr>
                <a:schemeClr val="lt1"/>
              </a:buClr>
              <a:buSzPts val="3600"/>
              <a:buFont typeface="Calibri"/>
              <a:buNone/>
            </a:pPr>
            <a:r>
              <a:rPr lang="en" sz="2500">
                <a:latin typeface="Comfortaa"/>
                <a:ea typeface="Comfortaa"/>
                <a:cs typeface="Comfortaa"/>
                <a:sym typeface="Comfortaa"/>
              </a:rPr>
              <a:t>Breast Cancer Detection</a:t>
            </a:r>
            <a:endParaRPr sz="2500">
              <a:latin typeface="Comfortaa"/>
              <a:ea typeface="Comfortaa"/>
              <a:cs typeface="Comfortaa"/>
              <a:sym typeface="Comfortaa"/>
            </a:endParaRPr>
          </a:p>
        </p:txBody>
      </p:sp>
      <p:graphicFrame>
        <p:nvGraphicFramePr>
          <p:cNvPr id="138" name="Google Shape;138;p26"/>
          <p:cNvGraphicFramePr/>
          <p:nvPr/>
        </p:nvGraphicFramePr>
        <p:xfrm>
          <a:off x="4774975" y="3366600"/>
          <a:ext cx="3000000" cy="3000000"/>
        </p:xfrm>
        <a:graphic>
          <a:graphicData uri="http://schemas.openxmlformats.org/drawingml/2006/table">
            <a:tbl>
              <a:tblPr>
                <a:noFill/>
                <a:tableStyleId>{60816297-A966-4C56-85B7-8443311CF840}</a:tableStyleId>
              </a:tblPr>
              <a:tblGrid>
                <a:gridCol w="2079975"/>
                <a:gridCol w="2079975"/>
              </a:tblGrid>
              <a:tr h="339700">
                <a:tc>
                  <a:txBody>
                    <a:bodyPr/>
                    <a:lstStyle/>
                    <a:p>
                      <a:pPr indent="0" lvl="0" marL="0" rtl="0" algn="ctr">
                        <a:lnSpc>
                          <a:spcPct val="115000"/>
                        </a:lnSpc>
                        <a:spcBef>
                          <a:spcPts val="0"/>
                        </a:spcBef>
                        <a:spcAft>
                          <a:spcPts val="0"/>
                        </a:spcAft>
                        <a:buNone/>
                      </a:pPr>
                      <a:r>
                        <a:rPr b="1" lang="en">
                          <a:solidFill>
                            <a:schemeClr val="lt1"/>
                          </a:solidFill>
                          <a:latin typeface="Calibri"/>
                          <a:ea typeface="Calibri"/>
                          <a:cs typeface="Calibri"/>
                          <a:sym typeface="Calibri"/>
                        </a:rPr>
                        <a:t>Student Name</a:t>
                      </a:r>
                      <a:endParaRPr b="1">
                        <a:solidFill>
                          <a:schemeClr val="lt1"/>
                        </a:solidFill>
                        <a:latin typeface="Calibri"/>
                        <a:ea typeface="Calibri"/>
                        <a:cs typeface="Calibri"/>
                        <a:sym typeface="Calibri"/>
                      </a:endParaRPr>
                    </a:p>
                  </a:txBody>
                  <a:tcPr marT="91425" marB="91425" marR="91425" marL="91425">
                    <a:solidFill>
                      <a:schemeClr val="dk1"/>
                    </a:solidFill>
                  </a:tcPr>
                </a:tc>
                <a:tc>
                  <a:txBody>
                    <a:bodyPr/>
                    <a:lstStyle/>
                    <a:p>
                      <a:pPr indent="0" lvl="0" marL="0" rtl="0" algn="ctr">
                        <a:lnSpc>
                          <a:spcPct val="115000"/>
                        </a:lnSpc>
                        <a:spcBef>
                          <a:spcPts val="0"/>
                        </a:spcBef>
                        <a:spcAft>
                          <a:spcPts val="0"/>
                        </a:spcAft>
                        <a:buNone/>
                      </a:pPr>
                      <a:r>
                        <a:rPr b="1" lang="en">
                          <a:solidFill>
                            <a:schemeClr val="lt1"/>
                          </a:solidFill>
                          <a:latin typeface="Calibri"/>
                          <a:ea typeface="Calibri"/>
                          <a:cs typeface="Calibri"/>
                          <a:sym typeface="Calibri"/>
                        </a:rPr>
                        <a:t>Student ID</a:t>
                      </a:r>
                      <a:endParaRPr b="1">
                        <a:solidFill>
                          <a:schemeClr val="lt1"/>
                        </a:solidFill>
                        <a:latin typeface="Calibri"/>
                        <a:ea typeface="Calibri"/>
                        <a:cs typeface="Calibri"/>
                        <a:sym typeface="Calibri"/>
                      </a:endParaRPr>
                    </a:p>
                  </a:txBody>
                  <a:tcPr marT="91425" marB="91425" marR="91425" marL="91425">
                    <a:solidFill>
                      <a:schemeClr val="dk1"/>
                    </a:solidFill>
                  </a:tcPr>
                </a:tc>
              </a:tr>
              <a:tr h="339700">
                <a:tc>
                  <a:txBody>
                    <a:bodyPr/>
                    <a:lstStyle/>
                    <a:p>
                      <a:pPr indent="0" lvl="0" marL="0" rtl="0" algn="ctr">
                        <a:lnSpc>
                          <a:spcPct val="115000"/>
                        </a:lnSpc>
                        <a:spcBef>
                          <a:spcPts val="0"/>
                        </a:spcBef>
                        <a:spcAft>
                          <a:spcPts val="0"/>
                        </a:spcAft>
                        <a:buNone/>
                      </a:pPr>
                      <a:r>
                        <a:rPr lang="en">
                          <a:latin typeface="Calibri"/>
                          <a:ea typeface="Calibri"/>
                          <a:cs typeface="Calibri"/>
                          <a:sym typeface="Calibri"/>
                        </a:rPr>
                        <a:t>Harsh Patel</a:t>
                      </a:r>
                      <a:endParaRPr>
                        <a:latin typeface="Calibri"/>
                        <a:ea typeface="Calibri"/>
                        <a:cs typeface="Calibri"/>
                        <a:sym typeface="Calibri"/>
                      </a:endParaRPr>
                    </a:p>
                  </a:txBody>
                  <a:tcPr marT="91425" marB="91425" marR="91425" marL="91425">
                    <a:solidFill>
                      <a:srgbClr val="9EFF29"/>
                    </a:solidFill>
                  </a:tcPr>
                </a:tc>
                <a:tc>
                  <a:txBody>
                    <a:bodyPr/>
                    <a:lstStyle/>
                    <a:p>
                      <a:pPr indent="0" lvl="0" marL="0" rtl="0" algn="ctr">
                        <a:lnSpc>
                          <a:spcPct val="115000"/>
                        </a:lnSpc>
                        <a:spcBef>
                          <a:spcPts val="0"/>
                        </a:spcBef>
                        <a:spcAft>
                          <a:spcPts val="0"/>
                        </a:spcAft>
                        <a:buNone/>
                      </a:pPr>
                      <a:r>
                        <a:rPr lang="en">
                          <a:latin typeface="Calibri"/>
                          <a:ea typeface="Calibri"/>
                          <a:cs typeface="Calibri"/>
                          <a:sym typeface="Calibri"/>
                        </a:rPr>
                        <a:t>AU1940114</a:t>
                      </a:r>
                      <a:endParaRPr>
                        <a:latin typeface="Calibri"/>
                        <a:ea typeface="Calibri"/>
                        <a:cs typeface="Calibri"/>
                        <a:sym typeface="Calibri"/>
                      </a:endParaRPr>
                    </a:p>
                  </a:txBody>
                  <a:tcPr marT="91425" marB="91425" marR="91425" marL="91425">
                    <a:solidFill>
                      <a:srgbClr val="9EFF29"/>
                    </a:solidFill>
                  </a:tcPr>
                </a:tc>
              </a:tr>
              <a:tr h="339700">
                <a:tc>
                  <a:txBody>
                    <a:bodyPr/>
                    <a:lstStyle/>
                    <a:p>
                      <a:pPr indent="0" lvl="0" marL="0" rtl="0" algn="ctr">
                        <a:lnSpc>
                          <a:spcPct val="115000"/>
                        </a:lnSpc>
                        <a:spcBef>
                          <a:spcPts val="0"/>
                        </a:spcBef>
                        <a:spcAft>
                          <a:spcPts val="0"/>
                        </a:spcAft>
                        <a:buNone/>
                      </a:pPr>
                      <a:r>
                        <a:rPr lang="en">
                          <a:latin typeface="Calibri"/>
                          <a:ea typeface="Calibri"/>
                          <a:cs typeface="Calibri"/>
                          <a:sym typeface="Calibri"/>
                        </a:rPr>
                        <a:t>Kavan Desai</a:t>
                      </a:r>
                      <a:endParaRPr>
                        <a:latin typeface="Calibri"/>
                        <a:ea typeface="Calibri"/>
                        <a:cs typeface="Calibri"/>
                        <a:sym typeface="Calibri"/>
                      </a:endParaRPr>
                    </a:p>
                  </a:txBody>
                  <a:tcPr marT="91425" marB="91425" marR="91425" marL="91425">
                    <a:solidFill>
                      <a:srgbClr val="9EFF29"/>
                    </a:solidFill>
                  </a:tcPr>
                </a:tc>
                <a:tc>
                  <a:txBody>
                    <a:bodyPr/>
                    <a:lstStyle/>
                    <a:p>
                      <a:pPr indent="0" lvl="0" marL="0" rtl="0" algn="ctr">
                        <a:lnSpc>
                          <a:spcPct val="115000"/>
                        </a:lnSpc>
                        <a:spcBef>
                          <a:spcPts val="0"/>
                        </a:spcBef>
                        <a:spcAft>
                          <a:spcPts val="0"/>
                        </a:spcAft>
                        <a:buNone/>
                      </a:pPr>
                      <a:r>
                        <a:rPr lang="en">
                          <a:latin typeface="Calibri"/>
                          <a:ea typeface="Calibri"/>
                          <a:cs typeface="Calibri"/>
                          <a:sym typeface="Calibri"/>
                        </a:rPr>
                        <a:t>AU1940126</a:t>
                      </a:r>
                      <a:endParaRPr>
                        <a:latin typeface="Calibri"/>
                        <a:ea typeface="Calibri"/>
                        <a:cs typeface="Calibri"/>
                        <a:sym typeface="Calibri"/>
                      </a:endParaRPr>
                    </a:p>
                  </a:txBody>
                  <a:tcPr marT="91425" marB="91425" marR="91425" marL="91425">
                    <a:solidFill>
                      <a:srgbClr val="9EFF29"/>
                    </a:solidFill>
                  </a:tcPr>
                </a:tc>
              </a:tr>
              <a:tr h="339700">
                <a:tc>
                  <a:txBody>
                    <a:bodyPr/>
                    <a:lstStyle/>
                    <a:p>
                      <a:pPr indent="0" lvl="0" marL="0" rtl="0" algn="ctr">
                        <a:lnSpc>
                          <a:spcPct val="115000"/>
                        </a:lnSpc>
                        <a:spcBef>
                          <a:spcPts val="0"/>
                        </a:spcBef>
                        <a:spcAft>
                          <a:spcPts val="0"/>
                        </a:spcAft>
                        <a:buNone/>
                      </a:pPr>
                      <a:r>
                        <a:rPr lang="en">
                          <a:latin typeface="Calibri"/>
                          <a:ea typeface="Calibri"/>
                          <a:cs typeface="Calibri"/>
                          <a:sym typeface="Calibri"/>
                        </a:rPr>
                        <a:t>Sarthak Bharad</a:t>
                      </a:r>
                      <a:endParaRPr>
                        <a:latin typeface="Calibri"/>
                        <a:ea typeface="Calibri"/>
                        <a:cs typeface="Calibri"/>
                        <a:sym typeface="Calibri"/>
                      </a:endParaRPr>
                    </a:p>
                  </a:txBody>
                  <a:tcPr marT="91425" marB="91425" marR="91425" marL="91425">
                    <a:solidFill>
                      <a:srgbClr val="9EFF29"/>
                    </a:solidFill>
                  </a:tcPr>
                </a:tc>
                <a:tc>
                  <a:txBody>
                    <a:bodyPr/>
                    <a:lstStyle/>
                    <a:p>
                      <a:pPr indent="0" lvl="0" marL="0" rtl="0" algn="ctr">
                        <a:lnSpc>
                          <a:spcPct val="115000"/>
                        </a:lnSpc>
                        <a:spcBef>
                          <a:spcPts val="0"/>
                        </a:spcBef>
                        <a:spcAft>
                          <a:spcPts val="0"/>
                        </a:spcAft>
                        <a:buNone/>
                      </a:pPr>
                      <a:r>
                        <a:rPr lang="en">
                          <a:latin typeface="Calibri"/>
                          <a:ea typeface="Calibri"/>
                          <a:cs typeface="Calibri"/>
                          <a:sym typeface="Calibri"/>
                        </a:rPr>
                        <a:t>AU1940176</a:t>
                      </a:r>
                      <a:endParaRPr>
                        <a:latin typeface="Calibri"/>
                        <a:ea typeface="Calibri"/>
                        <a:cs typeface="Calibri"/>
                        <a:sym typeface="Calibri"/>
                      </a:endParaRPr>
                    </a:p>
                  </a:txBody>
                  <a:tcPr marT="91425" marB="91425" marR="91425" marL="91425">
                    <a:solidFill>
                      <a:srgbClr val="9EFF29"/>
                    </a:solidFill>
                  </a:tcPr>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5"/>
          <p:cNvSpPr txBox="1"/>
          <p:nvPr>
            <p:ph type="title"/>
          </p:nvPr>
        </p:nvSpPr>
        <p:spPr>
          <a:xfrm>
            <a:off x="519521" y="177529"/>
            <a:ext cx="8259000" cy="7635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9EFF29"/>
              </a:buClr>
              <a:buSzPts val="3600"/>
              <a:buFont typeface="Calibri"/>
              <a:buNone/>
            </a:pPr>
            <a:r>
              <a:rPr b="1" lang="en" sz="2000">
                <a:latin typeface="Comfortaa"/>
                <a:ea typeface="Comfortaa"/>
                <a:cs typeface="Comfortaa"/>
                <a:sym typeface="Comfortaa"/>
              </a:rPr>
              <a:t>Our Approach</a:t>
            </a:r>
            <a:endParaRPr b="1" sz="2000">
              <a:latin typeface="Comfortaa"/>
              <a:ea typeface="Comfortaa"/>
              <a:cs typeface="Comfortaa"/>
              <a:sym typeface="Comfortaa"/>
            </a:endParaRPr>
          </a:p>
        </p:txBody>
      </p:sp>
      <p:sp>
        <p:nvSpPr>
          <p:cNvPr id="235" name="Google Shape;235;p35"/>
          <p:cNvSpPr/>
          <p:nvPr/>
        </p:nvSpPr>
        <p:spPr>
          <a:xfrm>
            <a:off x="782175" y="2109628"/>
            <a:ext cx="2208600" cy="892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500"/>
              <a:buFont typeface="Calibri"/>
              <a:buNone/>
            </a:pPr>
            <a:r>
              <a:rPr lang="en" sz="1500">
                <a:solidFill>
                  <a:schemeClr val="dk1"/>
                </a:solidFill>
                <a:latin typeface="Calibri"/>
                <a:ea typeface="Calibri"/>
                <a:cs typeface="Calibri"/>
                <a:sym typeface="Calibri"/>
              </a:rPr>
              <a:t>Principal Component Analysis</a:t>
            </a:r>
            <a:endParaRPr sz="1500">
              <a:solidFill>
                <a:schemeClr val="dk1"/>
              </a:solidFill>
              <a:latin typeface="Calibri"/>
              <a:ea typeface="Calibri"/>
              <a:cs typeface="Calibri"/>
              <a:sym typeface="Calibri"/>
            </a:endParaRPr>
          </a:p>
          <a:p>
            <a:pPr indent="0" lvl="0" marL="0" marR="0" rtl="0" algn="ctr">
              <a:spcBef>
                <a:spcPts val="0"/>
              </a:spcBef>
              <a:spcAft>
                <a:spcPts val="0"/>
              </a:spcAft>
              <a:buClr>
                <a:schemeClr val="dk1"/>
              </a:buClr>
              <a:buSzPts val="1500"/>
              <a:buFont typeface="Calibri"/>
              <a:buNone/>
            </a:pPr>
            <a:r>
              <a:t/>
            </a:r>
            <a:endParaRPr sz="1500">
              <a:solidFill>
                <a:schemeClr val="dk1"/>
              </a:solidFill>
              <a:latin typeface="Calibri"/>
              <a:ea typeface="Calibri"/>
              <a:cs typeface="Calibri"/>
              <a:sym typeface="Calibri"/>
            </a:endParaRPr>
          </a:p>
        </p:txBody>
      </p:sp>
      <p:sp>
        <p:nvSpPr>
          <p:cNvPr id="236" name="Google Shape;236;p35"/>
          <p:cNvSpPr/>
          <p:nvPr/>
        </p:nvSpPr>
        <p:spPr>
          <a:xfrm>
            <a:off x="422696" y="3624924"/>
            <a:ext cx="2026728" cy="1134216"/>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Clr>
                <a:schemeClr val="dk1"/>
              </a:buClr>
              <a:buSzPts val="1500"/>
              <a:buFont typeface="Calibri"/>
              <a:buNone/>
            </a:pPr>
            <a:r>
              <a:rPr lang="en" sz="1500">
                <a:solidFill>
                  <a:schemeClr val="dk1"/>
                </a:solidFill>
                <a:latin typeface="Calibri"/>
                <a:ea typeface="Calibri"/>
                <a:cs typeface="Calibri"/>
                <a:sym typeface="Calibri"/>
              </a:rPr>
              <a:t>Finding important Features</a:t>
            </a:r>
            <a:endParaRPr sz="1500">
              <a:solidFill>
                <a:schemeClr val="dk1"/>
              </a:solidFill>
              <a:latin typeface="Calibri"/>
              <a:ea typeface="Calibri"/>
              <a:cs typeface="Calibri"/>
              <a:sym typeface="Calibri"/>
            </a:endParaRPr>
          </a:p>
        </p:txBody>
      </p:sp>
      <p:cxnSp>
        <p:nvCxnSpPr>
          <p:cNvPr id="237" name="Google Shape;237;p35"/>
          <p:cNvCxnSpPr>
            <a:stCxn id="236" idx="3"/>
            <a:endCxn id="235" idx="2"/>
          </p:cNvCxnSpPr>
          <p:nvPr/>
        </p:nvCxnSpPr>
        <p:spPr>
          <a:xfrm flipH="1" rot="10800000">
            <a:off x="1436060" y="3001874"/>
            <a:ext cx="450300" cy="687900"/>
          </a:xfrm>
          <a:prstGeom prst="straightConnector1">
            <a:avLst/>
          </a:prstGeom>
          <a:noFill/>
          <a:ln cap="flat" cmpd="sng" w="25400">
            <a:solidFill>
              <a:schemeClr val="accent1"/>
            </a:solidFill>
            <a:prstDash val="solid"/>
            <a:round/>
            <a:headEnd len="sm" w="sm" type="none"/>
            <a:tailEnd len="med" w="med" type="triangle"/>
          </a:ln>
          <a:effectLst>
            <a:outerShdw blurRad="40000" rotWithShape="0" dir="5400000" dist="20000">
              <a:srgbClr val="000000">
                <a:alpha val="37650"/>
              </a:srgbClr>
            </a:outerShdw>
          </a:effectLst>
        </p:spPr>
      </p:cxnSp>
      <p:cxnSp>
        <p:nvCxnSpPr>
          <p:cNvPr id="238" name="Google Shape;238;p35"/>
          <p:cNvCxnSpPr>
            <a:stCxn id="236" idx="3"/>
            <a:endCxn id="239" idx="1"/>
          </p:cNvCxnSpPr>
          <p:nvPr/>
        </p:nvCxnSpPr>
        <p:spPr>
          <a:xfrm>
            <a:off x="1436060" y="3689774"/>
            <a:ext cx="1732200" cy="755400"/>
          </a:xfrm>
          <a:prstGeom prst="straightConnector1">
            <a:avLst/>
          </a:prstGeom>
          <a:noFill/>
          <a:ln cap="flat" cmpd="sng" w="25400">
            <a:solidFill>
              <a:schemeClr val="accent1"/>
            </a:solidFill>
            <a:prstDash val="solid"/>
            <a:round/>
            <a:headEnd len="sm" w="sm" type="none"/>
            <a:tailEnd len="med" w="med" type="triangle"/>
          </a:ln>
          <a:effectLst>
            <a:outerShdw blurRad="40000" rotWithShape="0" dir="5400000" dist="20000">
              <a:srgbClr val="000000">
                <a:alpha val="37650"/>
              </a:srgbClr>
            </a:outerShdw>
          </a:effectLst>
        </p:spPr>
      </p:cxnSp>
      <p:sp>
        <p:nvSpPr>
          <p:cNvPr id="239" name="Google Shape;239;p35"/>
          <p:cNvSpPr/>
          <p:nvPr/>
        </p:nvSpPr>
        <p:spPr>
          <a:xfrm>
            <a:off x="3168188" y="3999116"/>
            <a:ext cx="2208600" cy="892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Clr>
                <a:schemeClr val="dk1"/>
              </a:buClr>
              <a:buSzPts val="1500"/>
              <a:buFont typeface="Calibri"/>
              <a:buNone/>
            </a:pPr>
            <a:r>
              <a:rPr lang="en" sz="1500">
                <a:solidFill>
                  <a:schemeClr val="dk1"/>
                </a:solidFill>
                <a:latin typeface="Calibri"/>
                <a:ea typeface="Calibri"/>
                <a:cs typeface="Calibri"/>
                <a:sym typeface="Calibri"/>
              </a:rPr>
              <a:t>Random Forest</a:t>
            </a:r>
            <a:endParaRPr sz="1500">
              <a:solidFill>
                <a:schemeClr val="dk1"/>
              </a:solidFill>
              <a:latin typeface="Calibri"/>
              <a:ea typeface="Calibri"/>
              <a:cs typeface="Calibri"/>
              <a:sym typeface="Calibri"/>
            </a:endParaRPr>
          </a:p>
        </p:txBody>
      </p:sp>
      <p:pic>
        <p:nvPicPr>
          <p:cNvPr id="240" name="Google Shape;240;p35"/>
          <p:cNvPicPr preferRelativeResize="0"/>
          <p:nvPr/>
        </p:nvPicPr>
        <p:blipFill>
          <a:blip r:embed="rId3">
            <a:alphaModFix/>
          </a:blip>
          <a:stretch>
            <a:fillRect/>
          </a:stretch>
        </p:blipFill>
        <p:spPr>
          <a:xfrm>
            <a:off x="5014060" y="1093429"/>
            <a:ext cx="4129929" cy="275328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6"/>
          <p:cNvSpPr txBox="1"/>
          <p:nvPr>
            <p:ph type="title"/>
          </p:nvPr>
        </p:nvSpPr>
        <p:spPr>
          <a:xfrm>
            <a:off x="519521" y="177529"/>
            <a:ext cx="8259000" cy="7635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9EFF29"/>
              </a:buClr>
              <a:buSzPts val="3600"/>
              <a:buFont typeface="Calibri"/>
              <a:buNone/>
            </a:pPr>
            <a:r>
              <a:rPr b="1" lang="en" sz="2000">
                <a:latin typeface="Comfortaa"/>
                <a:ea typeface="Comfortaa"/>
                <a:cs typeface="Comfortaa"/>
                <a:sym typeface="Comfortaa"/>
              </a:rPr>
              <a:t>Results of the Work performed</a:t>
            </a:r>
            <a:endParaRPr b="1" sz="2000">
              <a:latin typeface="Comfortaa"/>
              <a:ea typeface="Comfortaa"/>
              <a:cs typeface="Comfortaa"/>
              <a:sym typeface="Comfortaa"/>
            </a:endParaRPr>
          </a:p>
        </p:txBody>
      </p:sp>
      <p:sp>
        <p:nvSpPr>
          <p:cNvPr id="246" name="Google Shape;246;p36"/>
          <p:cNvSpPr txBox="1"/>
          <p:nvPr>
            <p:ph idx="1" type="body"/>
          </p:nvPr>
        </p:nvSpPr>
        <p:spPr>
          <a:xfrm>
            <a:off x="259764" y="1169709"/>
            <a:ext cx="8246100" cy="32595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2060"/>
              </a:buClr>
              <a:buSzPts val="1800"/>
              <a:buChar char="•"/>
            </a:pPr>
            <a:r>
              <a:rPr b="1" lang="en" sz="1800">
                <a:solidFill>
                  <a:srgbClr val="002060"/>
                </a:solidFill>
              </a:rPr>
              <a:t>Manual correlation results</a:t>
            </a:r>
            <a:endParaRPr b="1">
              <a:solidFill>
                <a:srgbClr val="002060"/>
              </a:solidFill>
            </a:endParaRPr>
          </a:p>
          <a:p>
            <a:pPr indent="457200" lvl="0" marL="457200" rtl="0" algn="l">
              <a:lnSpc>
                <a:spcPct val="115000"/>
              </a:lnSpc>
              <a:spcBef>
                <a:spcPts val="560"/>
              </a:spcBef>
              <a:spcAft>
                <a:spcPts val="0"/>
              </a:spcAft>
              <a:buNone/>
            </a:pPr>
            <a:r>
              <a:t/>
            </a:r>
            <a:endParaRPr sz="1800"/>
          </a:p>
        </p:txBody>
      </p:sp>
      <p:sp>
        <p:nvSpPr>
          <p:cNvPr id="247" name="Google Shape;247;p36"/>
          <p:cNvSpPr txBox="1"/>
          <p:nvPr/>
        </p:nvSpPr>
        <p:spPr>
          <a:xfrm>
            <a:off x="519525" y="4429211"/>
            <a:ext cx="27321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48" name="Google Shape;248;p36"/>
          <p:cNvSpPr txBox="1"/>
          <p:nvPr/>
        </p:nvSpPr>
        <p:spPr>
          <a:xfrm>
            <a:off x="3358136" y="1951634"/>
            <a:ext cx="24573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49" name="Google Shape;249;p36"/>
          <p:cNvSpPr txBox="1"/>
          <p:nvPr/>
        </p:nvSpPr>
        <p:spPr>
          <a:xfrm>
            <a:off x="6403254" y="3692090"/>
            <a:ext cx="24573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pic>
        <p:nvPicPr>
          <p:cNvPr id="250" name="Google Shape;250;p36"/>
          <p:cNvPicPr preferRelativeResize="0"/>
          <p:nvPr/>
        </p:nvPicPr>
        <p:blipFill>
          <a:blip r:embed="rId3">
            <a:alphaModFix/>
          </a:blip>
          <a:stretch>
            <a:fillRect/>
          </a:stretch>
        </p:blipFill>
        <p:spPr>
          <a:xfrm>
            <a:off x="0" y="1529450"/>
            <a:ext cx="9144001" cy="36140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7"/>
          <p:cNvSpPr txBox="1"/>
          <p:nvPr>
            <p:ph type="title"/>
          </p:nvPr>
        </p:nvSpPr>
        <p:spPr>
          <a:xfrm>
            <a:off x="519521" y="177529"/>
            <a:ext cx="8259000" cy="7635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9EFF29"/>
              </a:buClr>
              <a:buSzPts val="3600"/>
              <a:buFont typeface="Calibri"/>
              <a:buNone/>
            </a:pPr>
            <a:r>
              <a:rPr b="1" lang="en" sz="2000">
                <a:latin typeface="Comfortaa"/>
                <a:ea typeface="Comfortaa"/>
                <a:cs typeface="Comfortaa"/>
                <a:sym typeface="Comfortaa"/>
              </a:rPr>
              <a:t>Results of the Work performed</a:t>
            </a:r>
            <a:endParaRPr b="1" sz="2000">
              <a:latin typeface="Comfortaa"/>
              <a:ea typeface="Comfortaa"/>
              <a:cs typeface="Comfortaa"/>
              <a:sym typeface="Comfortaa"/>
            </a:endParaRPr>
          </a:p>
        </p:txBody>
      </p:sp>
      <p:sp>
        <p:nvSpPr>
          <p:cNvPr id="256" name="Google Shape;256;p37"/>
          <p:cNvSpPr txBox="1"/>
          <p:nvPr>
            <p:ph idx="1" type="body"/>
          </p:nvPr>
        </p:nvSpPr>
        <p:spPr>
          <a:xfrm>
            <a:off x="259764" y="1169709"/>
            <a:ext cx="8246100" cy="32595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2060"/>
              </a:buClr>
              <a:buSzPts val="1800"/>
              <a:buChar char="•"/>
            </a:pPr>
            <a:r>
              <a:rPr b="1" lang="en" sz="1800">
                <a:solidFill>
                  <a:srgbClr val="002060"/>
                </a:solidFill>
              </a:rPr>
              <a:t>PCA</a:t>
            </a:r>
            <a:endParaRPr b="1">
              <a:solidFill>
                <a:srgbClr val="002060"/>
              </a:solidFill>
            </a:endParaRPr>
          </a:p>
          <a:p>
            <a:pPr indent="457200" lvl="0" marL="457200" rtl="0" algn="l">
              <a:lnSpc>
                <a:spcPct val="115000"/>
              </a:lnSpc>
              <a:spcBef>
                <a:spcPts val="560"/>
              </a:spcBef>
              <a:spcAft>
                <a:spcPts val="0"/>
              </a:spcAft>
              <a:buNone/>
            </a:pPr>
            <a:r>
              <a:t/>
            </a:r>
            <a:endParaRPr sz="1800"/>
          </a:p>
        </p:txBody>
      </p:sp>
      <p:sp>
        <p:nvSpPr>
          <p:cNvPr id="257" name="Google Shape;257;p37"/>
          <p:cNvSpPr txBox="1"/>
          <p:nvPr/>
        </p:nvSpPr>
        <p:spPr>
          <a:xfrm>
            <a:off x="519525" y="4429211"/>
            <a:ext cx="27321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58" name="Google Shape;258;p37"/>
          <p:cNvSpPr txBox="1"/>
          <p:nvPr/>
        </p:nvSpPr>
        <p:spPr>
          <a:xfrm>
            <a:off x="3358136" y="1951634"/>
            <a:ext cx="24573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59" name="Google Shape;259;p37"/>
          <p:cNvSpPr txBox="1"/>
          <p:nvPr/>
        </p:nvSpPr>
        <p:spPr>
          <a:xfrm>
            <a:off x="6403254" y="3692090"/>
            <a:ext cx="24573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pic>
        <p:nvPicPr>
          <p:cNvPr id="260" name="Google Shape;260;p37"/>
          <p:cNvPicPr preferRelativeResize="0"/>
          <p:nvPr/>
        </p:nvPicPr>
        <p:blipFill>
          <a:blip r:embed="rId3">
            <a:alphaModFix/>
          </a:blip>
          <a:stretch>
            <a:fillRect/>
          </a:stretch>
        </p:blipFill>
        <p:spPr>
          <a:xfrm>
            <a:off x="259775" y="1450150"/>
            <a:ext cx="5212726" cy="3444100"/>
          </a:xfrm>
          <a:prstGeom prst="rect">
            <a:avLst/>
          </a:prstGeom>
          <a:noFill/>
          <a:ln>
            <a:noFill/>
          </a:ln>
        </p:spPr>
      </p:pic>
      <p:sp>
        <p:nvSpPr>
          <p:cNvPr id="261" name="Google Shape;261;p37"/>
          <p:cNvSpPr txBox="1"/>
          <p:nvPr/>
        </p:nvSpPr>
        <p:spPr>
          <a:xfrm>
            <a:off x="5789275" y="1518125"/>
            <a:ext cx="3138300" cy="18471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rgbClr val="202124"/>
              </a:buClr>
              <a:buSzPts val="1200"/>
              <a:buChar char="●"/>
            </a:pPr>
            <a:r>
              <a:rPr b="1" lang="en" sz="1200">
                <a:solidFill>
                  <a:srgbClr val="202124"/>
                </a:solidFill>
                <a:highlight>
                  <a:srgbClr val="FFFFFF"/>
                </a:highlight>
              </a:rPr>
              <a:t>Simplifies the complexity in high-dimensional data while retaining trends and patterns basically reduce </a:t>
            </a:r>
            <a:r>
              <a:rPr b="1" lang="en" sz="1200">
                <a:solidFill>
                  <a:srgbClr val="202124"/>
                </a:solidFill>
                <a:highlight>
                  <a:srgbClr val="FFFFFF"/>
                </a:highlight>
              </a:rPr>
              <a:t>dimensionality</a:t>
            </a:r>
            <a:endParaRPr b="1" sz="1200">
              <a:solidFill>
                <a:srgbClr val="202124"/>
              </a:solidFill>
              <a:highlight>
                <a:srgbClr val="FFFFFF"/>
              </a:highlight>
            </a:endParaRPr>
          </a:p>
          <a:p>
            <a:pPr indent="-304800" lvl="0" marL="457200" rtl="0" algn="l">
              <a:spcBef>
                <a:spcPts val="0"/>
              </a:spcBef>
              <a:spcAft>
                <a:spcPts val="0"/>
              </a:spcAft>
              <a:buClr>
                <a:srgbClr val="202124"/>
              </a:buClr>
              <a:buSzPts val="1200"/>
              <a:buChar char="●"/>
            </a:pPr>
            <a:r>
              <a:rPr b="1" lang="en" sz="1200">
                <a:solidFill>
                  <a:srgbClr val="202124"/>
                </a:solidFill>
                <a:highlight>
                  <a:srgbClr val="FFFFFF"/>
                </a:highlight>
              </a:rPr>
              <a:t>PCA is user to process data where multi-colinearity exists between the features/variables</a:t>
            </a:r>
            <a:endParaRPr b="1" sz="1200">
              <a:solidFill>
                <a:srgbClr val="202124"/>
              </a:solidFill>
              <a:highlight>
                <a:srgbClr val="FFFFFF"/>
              </a:highlight>
            </a:endParaRPr>
          </a:p>
          <a:p>
            <a:pPr indent="-304800" lvl="0" marL="457200" rtl="0" algn="l">
              <a:spcBef>
                <a:spcPts val="0"/>
              </a:spcBef>
              <a:spcAft>
                <a:spcPts val="0"/>
              </a:spcAft>
              <a:buClr>
                <a:srgbClr val="202124"/>
              </a:buClr>
              <a:buSzPts val="1200"/>
              <a:buChar char="●"/>
            </a:pPr>
            <a:r>
              <a:rPr b="1" lang="en" sz="1200">
                <a:solidFill>
                  <a:srgbClr val="202124"/>
                </a:solidFill>
                <a:highlight>
                  <a:srgbClr val="FFFFFF"/>
                </a:highlight>
              </a:rPr>
              <a:t>Use 3 components to generate PCA.</a:t>
            </a:r>
            <a:endParaRPr b="1" sz="1200">
              <a:solidFill>
                <a:srgbClr val="202124"/>
              </a:solidFill>
              <a:highlight>
                <a:srgbClr val="FFFFFF"/>
              </a:highlight>
            </a:endParaRPr>
          </a:p>
        </p:txBody>
      </p:sp>
      <p:pic>
        <p:nvPicPr>
          <p:cNvPr id="262" name="Google Shape;262;p37"/>
          <p:cNvPicPr preferRelativeResize="0"/>
          <p:nvPr/>
        </p:nvPicPr>
        <p:blipFill>
          <a:blip r:embed="rId4">
            <a:alphaModFix/>
          </a:blip>
          <a:stretch>
            <a:fillRect/>
          </a:stretch>
        </p:blipFill>
        <p:spPr>
          <a:xfrm>
            <a:off x="5324775" y="2990925"/>
            <a:ext cx="3819224" cy="21525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8"/>
          <p:cNvSpPr txBox="1"/>
          <p:nvPr>
            <p:ph type="title"/>
          </p:nvPr>
        </p:nvSpPr>
        <p:spPr>
          <a:xfrm>
            <a:off x="519521" y="177529"/>
            <a:ext cx="8259000" cy="7635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9EFF29"/>
              </a:buClr>
              <a:buSzPts val="3600"/>
              <a:buFont typeface="Calibri"/>
              <a:buNone/>
            </a:pPr>
            <a:r>
              <a:rPr b="1" lang="en" sz="2000">
                <a:latin typeface="Comfortaa"/>
                <a:ea typeface="Comfortaa"/>
                <a:cs typeface="Comfortaa"/>
                <a:sym typeface="Comfortaa"/>
              </a:rPr>
              <a:t>Results of the Work performed</a:t>
            </a:r>
            <a:endParaRPr b="1" sz="2000">
              <a:latin typeface="Comfortaa"/>
              <a:ea typeface="Comfortaa"/>
              <a:cs typeface="Comfortaa"/>
              <a:sym typeface="Comfortaa"/>
            </a:endParaRPr>
          </a:p>
        </p:txBody>
      </p:sp>
      <p:sp>
        <p:nvSpPr>
          <p:cNvPr id="268" name="Google Shape;268;p38"/>
          <p:cNvSpPr txBox="1"/>
          <p:nvPr>
            <p:ph idx="1" type="body"/>
          </p:nvPr>
        </p:nvSpPr>
        <p:spPr>
          <a:xfrm>
            <a:off x="259764" y="1169709"/>
            <a:ext cx="8246100" cy="32595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2060"/>
              </a:buClr>
              <a:buSzPts val="1800"/>
              <a:buChar char="•"/>
            </a:pPr>
            <a:r>
              <a:rPr b="1" lang="en" sz="1800">
                <a:solidFill>
                  <a:srgbClr val="002060"/>
                </a:solidFill>
              </a:rPr>
              <a:t>PCA</a:t>
            </a:r>
            <a:endParaRPr b="1">
              <a:solidFill>
                <a:srgbClr val="002060"/>
              </a:solidFill>
            </a:endParaRPr>
          </a:p>
          <a:p>
            <a:pPr indent="457200" lvl="0" marL="457200" rtl="0" algn="l">
              <a:lnSpc>
                <a:spcPct val="115000"/>
              </a:lnSpc>
              <a:spcBef>
                <a:spcPts val="560"/>
              </a:spcBef>
              <a:spcAft>
                <a:spcPts val="0"/>
              </a:spcAft>
              <a:buNone/>
            </a:pPr>
            <a:r>
              <a:t/>
            </a:r>
            <a:endParaRPr sz="1800"/>
          </a:p>
        </p:txBody>
      </p:sp>
      <p:sp>
        <p:nvSpPr>
          <p:cNvPr id="269" name="Google Shape;269;p38"/>
          <p:cNvSpPr txBox="1"/>
          <p:nvPr/>
        </p:nvSpPr>
        <p:spPr>
          <a:xfrm>
            <a:off x="519525" y="4429211"/>
            <a:ext cx="27321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70" name="Google Shape;270;p38"/>
          <p:cNvSpPr txBox="1"/>
          <p:nvPr/>
        </p:nvSpPr>
        <p:spPr>
          <a:xfrm>
            <a:off x="3358136" y="1951634"/>
            <a:ext cx="24573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71" name="Google Shape;271;p38"/>
          <p:cNvSpPr txBox="1"/>
          <p:nvPr/>
        </p:nvSpPr>
        <p:spPr>
          <a:xfrm>
            <a:off x="6403254" y="3692090"/>
            <a:ext cx="24573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72" name="Google Shape;272;p38"/>
          <p:cNvSpPr txBox="1"/>
          <p:nvPr/>
        </p:nvSpPr>
        <p:spPr>
          <a:xfrm>
            <a:off x="5789275" y="1518125"/>
            <a:ext cx="3138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202124"/>
                </a:solidFill>
                <a:highlight>
                  <a:srgbClr val="FFFFFF"/>
                </a:highlight>
              </a:rPr>
              <a:t>Get best fit line based on the Principal component.</a:t>
            </a:r>
            <a:endParaRPr b="1" sz="1200">
              <a:solidFill>
                <a:srgbClr val="202124"/>
              </a:solidFill>
              <a:highlight>
                <a:srgbClr val="FFFFFF"/>
              </a:highlight>
            </a:endParaRPr>
          </a:p>
        </p:txBody>
      </p:sp>
      <p:pic>
        <p:nvPicPr>
          <p:cNvPr id="273" name="Google Shape;273;p38"/>
          <p:cNvPicPr preferRelativeResize="0"/>
          <p:nvPr/>
        </p:nvPicPr>
        <p:blipFill>
          <a:blip r:embed="rId3">
            <a:alphaModFix/>
          </a:blip>
          <a:stretch>
            <a:fillRect/>
          </a:stretch>
        </p:blipFill>
        <p:spPr>
          <a:xfrm>
            <a:off x="135950" y="1518114"/>
            <a:ext cx="4928225" cy="3583036"/>
          </a:xfrm>
          <a:prstGeom prst="rect">
            <a:avLst/>
          </a:prstGeom>
          <a:noFill/>
          <a:ln>
            <a:noFill/>
          </a:ln>
        </p:spPr>
      </p:pic>
      <p:pic>
        <p:nvPicPr>
          <p:cNvPr id="274" name="Google Shape;274;p38"/>
          <p:cNvPicPr preferRelativeResize="0"/>
          <p:nvPr/>
        </p:nvPicPr>
        <p:blipFill>
          <a:blip r:embed="rId4">
            <a:alphaModFix/>
          </a:blip>
          <a:stretch>
            <a:fillRect/>
          </a:stretch>
        </p:blipFill>
        <p:spPr>
          <a:xfrm>
            <a:off x="5064185" y="2390204"/>
            <a:ext cx="4129929" cy="275328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9"/>
          <p:cNvSpPr txBox="1"/>
          <p:nvPr>
            <p:ph type="title"/>
          </p:nvPr>
        </p:nvSpPr>
        <p:spPr>
          <a:xfrm>
            <a:off x="519521" y="177529"/>
            <a:ext cx="8259000" cy="7635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9EFF29"/>
              </a:buClr>
              <a:buSzPts val="3600"/>
              <a:buFont typeface="Calibri"/>
              <a:buNone/>
            </a:pPr>
            <a:r>
              <a:rPr b="1" lang="en" sz="2000">
                <a:latin typeface="Comfortaa"/>
                <a:ea typeface="Comfortaa"/>
                <a:cs typeface="Comfortaa"/>
                <a:sym typeface="Comfortaa"/>
              </a:rPr>
              <a:t>Conclusion</a:t>
            </a:r>
            <a:endParaRPr b="1" sz="2000">
              <a:latin typeface="Comfortaa"/>
              <a:ea typeface="Comfortaa"/>
              <a:cs typeface="Comfortaa"/>
              <a:sym typeface="Comfortaa"/>
            </a:endParaRPr>
          </a:p>
        </p:txBody>
      </p:sp>
      <p:sp>
        <p:nvSpPr>
          <p:cNvPr id="280" name="Google Shape;280;p39"/>
          <p:cNvSpPr txBox="1"/>
          <p:nvPr>
            <p:ph idx="1" type="body"/>
          </p:nvPr>
        </p:nvSpPr>
        <p:spPr>
          <a:xfrm>
            <a:off x="259775" y="1169699"/>
            <a:ext cx="8246100" cy="3742800"/>
          </a:xfrm>
          <a:prstGeom prst="rect">
            <a:avLst/>
          </a:prstGeom>
          <a:noFill/>
          <a:ln>
            <a:noFill/>
          </a:ln>
        </p:spPr>
        <p:txBody>
          <a:bodyPr anchorCtr="0" anchor="t" bIns="45700" lIns="91425" spcFirstLastPara="1" rIns="91425" wrap="square" tIns="45700">
            <a:normAutofit/>
          </a:bodyPr>
          <a:lstStyle/>
          <a:p>
            <a:pPr indent="-292100" lvl="0" marL="342900" rtl="0" algn="l">
              <a:spcBef>
                <a:spcPts val="0"/>
              </a:spcBef>
              <a:spcAft>
                <a:spcPts val="0"/>
              </a:spcAft>
              <a:buClr>
                <a:schemeClr val="dk1"/>
              </a:buClr>
              <a:buSzPts val="2000"/>
              <a:buChar char="•"/>
            </a:pPr>
            <a:r>
              <a:rPr b="1" lang="en" sz="2000"/>
              <a:t>We found that in Knn Euclidean distance is better option that manhattan </a:t>
            </a:r>
            <a:r>
              <a:rPr b="1" lang="en" sz="2000"/>
              <a:t>distance</a:t>
            </a:r>
            <a:r>
              <a:rPr b="1" lang="en" sz="2000"/>
              <a:t> in terms of accuracy as data gets overfit.</a:t>
            </a:r>
            <a:endParaRPr b="1" sz="2000"/>
          </a:p>
          <a:p>
            <a:pPr indent="-292100" lvl="0" marL="342900" rtl="0" algn="l">
              <a:spcBef>
                <a:spcPts val="0"/>
              </a:spcBef>
              <a:spcAft>
                <a:spcPts val="0"/>
              </a:spcAft>
              <a:buClr>
                <a:schemeClr val="dk1"/>
              </a:buClr>
              <a:buSzPts val="2000"/>
              <a:buChar char="•"/>
            </a:pPr>
            <a:r>
              <a:rPr b="1" lang="en" sz="2000"/>
              <a:t>We use K fold cross validation to intrinsically identify the best validation set which performs better that other, So we used the Cross validation process to get the best features suitable for the dataset.</a:t>
            </a:r>
            <a:endParaRPr b="1" sz="2000"/>
          </a:p>
          <a:p>
            <a:pPr indent="-292100" lvl="0" marL="342900" rtl="0" algn="l">
              <a:spcBef>
                <a:spcPts val="0"/>
              </a:spcBef>
              <a:spcAft>
                <a:spcPts val="0"/>
              </a:spcAft>
              <a:buClr>
                <a:schemeClr val="dk1"/>
              </a:buClr>
              <a:buSzPts val="2000"/>
              <a:buChar char="•"/>
            </a:pPr>
            <a:r>
              <a:rPr b="1" lang="en" sz="2000"/>
              <a:t>Using PCA we create 3 components and we found that we get the best fit from the </a:t>
            </a:r>
            <a:r>
              <a:rPr b="1" lang="en" sz="2000"/>
              <a:t>relation</a:t>
            </a:r>
            <a:r>
              <a:rPr b="1" lang="en" sz="2000"/>
              <a:t> between first and second component analysis.</a:t>
            </a:r>
            <a:endParaRPr b="1" sz="2000"/>
          </a:p>
          <a:p>
            <a:pPr indent="-292100" lvl="0" marL="342900" rtl="0" algn="l">
              <a:spcBef>
                <a:spcPts val="0"/>
              </a:spcBef>
              <a:spcAft>
                <a:spcPts val="0"/>
              </a:spcAft>
              <a:buClr>
                <a:schemeClr val="dk1"/>
              </a:buClr>
              <a:buSzPts val="2000"/>
              <a:buChar char="•"/>
            </a:pPr>
            <a:r>
              <a:rPr b="1" lang="en" sz="2000"/>
              <a:t>We found that the variation in correlation between features and Principal components is varied in nature where as it is positive near to zero which helps us differentiate two class.</a:t>
            </a:r>
            <a:endParaRPr b="1" sz="2000"/>
          </a:p>
        </p:txBody>
      </p:sp>
      <p:sp>
        <p:nvSpPr>
          <p:cNvPr id="281" name="Google Shape;281;p39"/>
          <p:cNvSpPr txBox="1"/>
          <p:nvPr/>
        </p:nvSpPr>
        <p:spPr>
          <a:xfrm>
            <a:off x="519525" y="4429211"/>
            <a:ext cx="27321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82" name="Google Shape;282;p39"/>
          <p:cNvSpPr txBox="1"/>
          <p:nvPr/>
        </p:nvSpPr>
        <p:spPr>
          <a:xfrm>
            <a:off x="3358136" y="1951634"/>
            <a:ext cx="24573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83" name="Google Shape;283;p39"/>
          <p:cNvSpPr txBox="1"/>
          <p:nvPr/>
        </p:nvSpPr>
        <p:spPr>
          <a:xfrm>
            <a:off x="6403254" y="3692090"/>
            <a:ext cx="24573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84" name="Google Shape;284;p39"/>
          <p:cNvSpPr txBox="1"/>
          <p:nvPr/>
        </p:nvSpPr>
        <p:spPr>
          <a:xfrm>
            <a:off x="5789275" y="1518125"/>
            <a:ext cx="3138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200">
              <a:solidFill>
                <a:srgbClr val="202124"/>
              </a:solidFill>
              <a:highlight>
                <a:srgbClr val="FFFFFF"/>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0"/>
          <p:cNvSpPr txBox="1"/>
          <p:nvPr>
            <p:ph type="title"/>
          </p:nvPr>
        </p:nvSpPr>
        <p:spPr>
          <a:xfrm>
            <a:off x="519521" y="177529"/>
            <a:ext cx="8259000" cy="7635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9EFF29"/>
              </a:buClr>
              <a:buSzPts val="3600"/>
              <a:buFont typeface="Calibri"/>
              <a:buNone/>
            </a:pPr>
            <a:r>
              <a:rPr b="1" lang="en" sz="2000">
                <a:latin typeface="Comfortaa"/>
                <a:ea typeface="Comfortaa"/>
                <a:cs typeface="Comfortaa"/>
                <a:sym typeface="Comfortaa"/>
              </a:rPr>
              <a:t>Gantt Progress Chart</a:t>
            </a:r>
            <a:endParaRPr b="1" sz="2000">
              <a:latin typeface="Comfortaa"/>
              <a:ea typeface="Comfortaa"/>
              <a:cs typeface="Comfortaa"/>
              <a:sym typeface="Comfortaa"/>
            </a:endParaRPr>
          </a:p>
        </p:txBody>
      </p:sp>
      <p:pic>
        <p:nvPicPr>
          <p:cNvPr id="290" name="Google Shape;290;p40"/>
          <p:cNvPicPr preferRelativeResize="0"/>
          <p:nvPr/>
        </p:nvPicPr>
        <p:blipFill>
          <a:blip r:embed="rId3">
            <a:alphaModFix/>
          </a:blip>
          <a:stretch>
            <a:fillRect/>
          </a:stretch>
        </p:blipFill>
        <p:spPr>
          <a:xfrm>
            <a:off x="2174500" y="1205627"/>
            <a:ext cx="4949056" cy="1908276"/>
          </a:xfrm>
          <a:prstGeom prst="rect">
            <a:avLst/>
          </a:prstGeom>
          <a:noFill/>
          <a:ln>
            <a:noFill/>
          </a:ln>
        </p:spPr>
      </p:pic>
      <p:pic>
        <p:nvPicPr>
          <p:cNvPr id="291" name="Google Shape;291;p40"/>
          <p:cNvPicPr preferRelativeResize="0"/>
          <p:nvPr/>
        </p:nvPicPr>
        <p:blipFill>
          <a:blip r:embed="rId4">
            <a:alphaModFix/>
          </a:blip>
          <a:stretch>
            <a:fillRect/>
          </a:stretch>
        </p:blipFill>
        <p:spPr>
          <a:xfrm>
            <a:off x="1929250" y="3113902"/>
            <a:ext cx="5439555" cy="185709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1"/>
          <p:cNvSpPr txBox="1"/>
          <p:nvPr>
            <p:ph type="title"/>
          </p:nvPr>
        </p:nvSpPr>
        <p:spPr>
          <a:xfrm>
            <a:off x="519521" y="177529"/>
            <a:ext cx="8259000" cy="7635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9EFF29"/>
              </a:buClr>
              <a:buSzPts val="3600"/>
              <a:buFont typeface="Calibri"/>
              <a:buNone/>
            </a:pPr>
            <a:r>
              <a:rPr b="1" lang="en" sz="2000">
                <a:latin typeface="Comfortaa"/>
                <a:ea typeface="Comfortaa"/>
                <a:cs typeface="Comfortaa"/>
                <a:sym typeface="Comfortaa"/>
              </a:rPr>
              <a:t>Contribution of Members</a:t>
            </a:r>
            <a:endParaRPr b="1" sz="2000">
              <a:latin typeface="Comfortaa"/>
              <a:ea typeface="Comfortaa"/>
              <a:cs typeface="Comfortaa"/>
              <a:sym typeface="Comfortaa"/>
            </a:endParaRPr>
          </a:p>
        </p:txBody>
      </p:sp>
      <p:graphicFrame>
        <p:nvGraphicFramePr>
          <p:cNvPr id="297" name="Google Shape;297;p41"/>
          <p:cNvGraphicFramePr/>
          <p:nvPr/>
        </p:nvGraphicFramePr>
        <p:xfrm>
          <a:off x="769318" y="1180413"/>
          <a:ext cx="3000000" cy="3000000"/>
        </p:xfrm>
        <a:graphic>
          <a:graphicData uri="http://schemas.openxmlformats.org/drawingml/2006/table">
            <a:tbl>
              <a:tblPr bandRow="1" firstRow="1">
                <a:noFill/>
                <a:tableStyleId>{372EA522-B470-41D9-A452-74418DC170BD}</a:tableStyleId>
              </a:tblPr>
              <a:tblGrid>
                <a:gridCol w="1939850"/>
                <a:gridCol w="1939850"/>
                <a:gridCol w="1939850"/>
                <a:gridCol w="1939850"/>
              </a:tblGrid>
              <a:tr h="346000">
                <a:tc>
                  <a:txBody>
                    <a:bodyPr/>
                    <a:lstStyle/>
                    <a:p>
                      <a:pPr indent="0" lvl="0" marL="0" marR="0" rtl="0" algn="ctr">
                        <a:spcBef>
                          <a:spcPts val="0"/>
                        </a:spcBef>
                        <a:spcAft>
                          <a:spcPts val="0"/>
                        </a:spcAft>
                        <a:buNone/>
                      </a:pPr>
                      <a:r>
                        <a:t/>
                      </a:r>
                      <a:endParaRPr sz="1800" u="none" cap="none" strike="noStrike"/>
                    </a:p>
                  </a:txBody>
                  <a:tcPr marT="45725" marB="45725" marR="91450" marL="91450">
                    <a:solidFill>
                      <a:srgbClr val="B6D7A8"/>
                    </a:solidFill>
                  </a:tcPr>
                </a:tc>
                <a:tc>
                  <a:txBody>
                    <a:bodyPr/>
                    <a:lstStyle/>
                    <a:p>
                      <a:pPr indent="0" lvl="0" marL="0" marR="0" rtl="0" algn="ctr">
                        <a:spcBef>
                          <a:spcPts val="0"/>
                        </a:spcBef>
                        <a:spcAft>
                          <a:spcPts val="0"/>
                        </a:spcAft>
                        <a:buNone/>
                      </a:pPr>
                      <a:r>
                        <a:rPr lang="en" sz="1800" u="none" cap="none" strike="noStrike"/>
                        <a:t>Harsh Patel</a:t>
                      </a:r>
                      <a:endParaRPr/>
                    </a:p>
                  </a:txBody>
                  <a:tcPr marT="45725" marB="45725" marR="91450" marL="91450">
                    <a:solidFill>
                      <a:srgbClr val="B6D7A8"/>
                    </a:solidFill>
                  </a:tcPr>
                </a:tc>
                <a:tc>
                  <a:txBody>
                    <a:bodyPr/>
                    <a:lstStyle/>
                    <a:p>
                      <a:pPr indent="0" lvl="0" marL="0" marR="0" rtl="0" algn="ctr">
                        <a:spcBef>
                          <a:spcPts val="0"/>
                        </a:spcBef>
                        <a:spcAft>
                          <a:spcPts val="0"/>
                        </a:spcAft>
                        <a:buNone/>
                      </a:pPr>
                      <a:r>
                        <a:rPr lang="en" sz="1800" u="none" cap="none" strike="noStrike"/>
                        <a:t>Kavan Desai</a:t>
                      </a:r>
                      <a:endParaRPr/>
                    </a:p>
                  </a:txBody>
                  <a:tcPr marT="45725" marB="45725" marR="91450" marL="91450">
                    <a:solidFill>
                      <a:srgbClr val="B6D7A8"/>
                    </a:solidFill>
                  </a:tcPr>
                </a:tc>
                <a:tc>
                  <a:txBody>
                    <a:bodyPr/>
                    <a:lstStyle/>
                    <a:p>
                      <a:pPr indent="0" lvl="0" marL="0" marR="0" rtl="0" algn="ctr">
                        <a:spcBef>
                          <a:spcPts val="0"/>
                        </a:spcBef>
                        <a:spcAft>
                          <a:spcPts val="0"/>
                        </a:spcAft>
                        <a:buNone/>
                      </a:pPr>
                      <a:r>
                        <a:rPr lang="en" sz="1800" u="none" cap="none" strike="noStrike"/>
                        <a:t>Sarthak Bharad</a:t>
                      </a:r>
                      <a:endParaRPr/>
                    </a:p>
                  </a:txBody>
                  <a:tcPr marT="45725" marB="45725" marR="91450" marL="91450">
                    <a:solidFill>
                      <a:srgbClr val="B6D7A8"/>
                    </a:solidFill>
                  </a:tcPr>
                </a:tc>
              </a:tr>
              <a:tr h="346000">
                <a:tc>
                  <a:txBody>
                    <a:bodyPr/>
                    <a:lstStyle/>
                    <a:p>
                      <a:pPr indent="0" lvl="0" marL="0" marR="0" rtl="0" algn="ctr">
                        <a:spcBef>
                          <a:spcPts val="0"/>
                        </a:spcBef>
                        <a:spcAft>
                          <a:spcPts val="0"/>
                        </a:spcAft>
                        <a:buNone/>
                      </a:pPr>
                      <a:r>
                        <a:rPr lang="en" sz="1800" u="none" cap="none" strike="noStrike"/>
                        <a:t>EDA</a:t>
                      </a:r>
                      <a:endParaRPr/>
                    </a:p>
                  </a:txBody>
                  <a:tcPr marT="45725" marB="45725" marR="91450" marL="91450">
                    <a:solidFill>
                      <a:srgbClr val="CCCCCC"/>
                    </a:solidFill>
                  </a:tcPr>
                </a:tc>
                <a:tc>
                  <a:txBody>
                    <a:bodyPr/>
                    <a:lstStyle/>
                    <a:p>
                      <a:pPr indent="0" lvl="0" marL="0" marR="0" rtl="0" algn="ctr">
                        <a:spcBef>
                          <a:spcPts val="0"/>
                        </a:spcBef>
                        <a:spcAft>
                          <a:spcPts val="0"/>
                        </a:spcAft>
                        <a:buNone/>
                      </a:pPr>
                      <a:r>
                        <a:rPr b="1" i="0" lang="en" sz="1800" u="none" cap="none" strike="noStrike">
                          <a:solidFill>
                            <a:schemeClr val="dk1"/>
                          </a:solidFill>
                          <a:latin typeface="Calibri"/>
                          <a:ea typeface="Calibri"/>
                          <a:cs typeface="Calibri"/>
                          <a:sym typeface="Calibri"/>
                        </a:rPr>
                        <a:t>✔</a:t>
                      </a:r>
                      <a:endParaRPr sz="1800" u="none" cap="none" strike="noStrike"/>
                    </a:p>
                  </a:txBody>
                  <a:tcPr marT="45725" marB="45725" marR="91450" marL="91450">
                    <a:solidFill>
                      <a:srgbClr val="CCCCCC"/>
                    </a:solidFill>
                  </a:tcPr>
                </a:tc>
                <a:tc>
                  <a:txBody>
                    <a:bodyPr/>
                    <a:lstStyle/>
                    <a:p>
                      <a:pPr indent="0" lvl="0" marL="0" marR="0" rtl="0" algn="ctr">
                        <a:spcBef>
                          <a:spcPts val="0"/>
                        </a:spcBef>
                        <a:spcAft>
                          <a:spcPts val="0"/>
                        </a:spcAft>
                        <a:buNone/>
                      </a:pPr>
                      <a:r>
                        <a:t/>
                      </a:r>
                      <a:endParaRPr sz="1800" u="none" cap="none" strike="noStrike"/>
                    </a:p>
                  </a:txBody>
                  <a:tcPr marT="45725" marB="45725" marR="91450" marL="91450">
                    <a:solidFill>
                      <a:srgbClr val="CCCCCC"/>
                    </a:solidFill>
                  </a:tcPr>
                </a:tc>
                <a:tc>
                  <a:txBody>
                    <a:bodyPr/>
                    <a:lstStyle/>
                    <a:p>
                      <a:pPr indent="0" lvl="0" marL="0" marR="0" rtl="0" algn="ctr">
                        <a:spcBef>
                          <a:spcPts val="0"/>
                        </a:spcBef>
                        <a:spcAft>
                          <a:spcPts val="0"/>
                        </a:spcAft>
                        <a:buNone/>
                      </a:pPr>
                      <a:r>
                        <a:rPr b="1" i="0" lang="en" sz="1800" u="none" cap="none" strike="noStrike">
                          <a:solidFill>
                            <a:schemeClr val="dk1"/>
                          </a:solidFill>
                          <a:latin typeface="Calibri"/>
                          <a:ea typeface="Calibri"/>
                          <a:cs typeface="Calibri"/>
                          <a:sym typeface="Calibri"/>
                        </a:rPr>
                        <a:t>✔</a:t>
                      </a:r>
                      <a:endParaRPr sz="1800" u="none" cap="none" strike="noStrike"/>
                    </a:p>
                  </a:txBody>
                  <a:tcPr marT="45725" marB="45725" marR="91450" marL="91450">
                    <a:solidFill>
                      <a:srgbClr val="CCCCCC"/>
                    </a:solidFill>
                  </a:tcPr>
                </a:tc>
              </a:tr>
              <a:tr h="346000">
                <a:tc>
                  <a:txBody>
                    <a:bodyPr/>
                    <a:lstStyle/>
                    <a:p>
                      <a:pPr indent="0" lvl="0" marL="0" marR="0" rtl="0" algn="ctr">
                        <a:spcBef>
                          <a:spcPts val="0"/>
                        </a:spcBef>
                        <a:spcAft>
                          <a:spcPts val="0"/>
                        </a:spcAft>
                        <a:buNone/>
                      </a:pPr>
                      <a:r>
                        <a:rPr lang="en" sz="1800" u="none" cap="none" strike="noStrike"/>
                        <a:t>kNN</a:t>
                      </a:r>
                      <a:endParaRPr sz="1800" u="none" cap="none" strike="noStrike"/>
                    </a:p>
                  </a:txBody>
                  <a:tcPr marT="45725" marB="45725" marR="91450" marL="91450">
                    <a:solidFill>
                      <a:srgbClr val="CCCCCC"/>
                    </a:solidFill>
                  </a:tcPr>
                </a:tc>
                <a:tc>
                  <a:txBody>
                    <a:bodyPr/>
                    <a:lstStyle/>
                    <a:p>
                      <a:pPr indent="0" lvl="0" marL="0" marR="0" rtl="0" algn="ctr">
                        <a:spcBef>
                          <a:spcPts val="0"/>
                        </a:spcBef>
                        <a:spcAft>
                          <a:spcPts val="0"/>
                        </a:spcAft>
                        <a:buNone/>
                      </a:pPr>
                      <a:r>
                        <a:rPr b="1" i="0" lang="en" sz="1800" u="none" cap="none" strike="noStrike">
                          <a:solidFill>
                            <a:schemeClr val="dk1"/>
                          </a:solidFill>
                          <a:latin typeface="Calibri"/>
                          <a:ea typeface="Calibri"/>
                          <a:cs typeface="Calibri"/>
                          <a:sym typeface="Calibri"/>
                        </a:rPr>
                        <a:t>✔</a:t>
                      </a:r>
                      <a:endParaRPr sz="1800" u="none" cap="none" strike="noStrike"/>
                    </a:p>
                  </a:txBody>
                  <a:tcPr marT="45725" marB="45725" marR="91450" marL="91450">
                    <a:solidFill>
                      <a:srgbClr val="CCCCCC"/>
                    </a:solidFill>
                  </a:tcPr>
                </a:tc>
                <a:tc>
                  <a:txBody>
                    <a:bodyPr/>
                    <a:lstStyle/>
                    <a:p>
                      <a:pPr indent="0" lvl="0" marL="0" marR="0" rtl="0" algn="ctr">
                        <a:spcBef>
                          <a:spcPts val="0"/>
                        </a:spcBef>
                        <a:spcAft>
                          <a:spcPts val="0"/>
                        </a:spcAft>
                        <a:buNone/>
                      </a:pPr>
                      <a:r>
                        <a:rPr b="1" i="0" lang="en" sz="1800" u="none" cap="none" strike="noStrike">
                          <a:solidFill>
                            <a:schemeClr val="dk1"/>
                          </a:solidFill>
                          <a:latin typeface="Calibri"/>
                          <a:ea typeface="Calibri"/>
                          <a:cs typeface="Calibri"/>
                          <a:sym typeface="Calibri"/>
                        </a:rPr>
                        <a:t>✔</a:t>
                      </a:r>
                      <a:endParaRPr sz="1800" u="none" cap="none" strike="noStrike"/>
                    </a:p>
                  </a:txBody>
                  <a:tcPr marT="45725" marB="45725" marR="91450" marL="91450">
                    <a:solidFill>
                      <a:srgbClr val="CCCCCC"/>
                    </a:solidFill>
                  </a:tcPr>
                </a:tc>
                <a:tc>
                  <a:txBody>
                    <a:bodyPr/>
                    <a:lstStyle/>
                    <a:p>
                      <a:pPr indent="0" lvl="0" marL="0" marR="0" rtl="0" algn="ctr">
                        <a:spcBef>
                          <a:spcPts val="0"/>
                        </a:spcBef>
                        <a:spcAft>
                          <a:spcPts val="0"/>
                        </a:spcAft>
                        <a:buNone/>
                      </a:pPr>
                      <a:r>
                        <a:rPr b="1" i="0" lang="en" sz="1800" u="none" cap="none" strike="noStrike">
                          <a:solidFill>
                            <a:schemeClr val="dk1"/>
                          </a:solidFill>
                          <a:latin typeface="Calibri"/>
                          <a:ea typeface="Calibri"/>
                          <a:cs typeface="Calibri"/>
                          <a:sym typeface="Calibri"/>
                        </a:rPr>
                        <a:t>✔</a:t>
                      </a:r>
                      <a:endParaRPr sz="1800" u="none" cap="none" strike="noStrike"/>
                    </a:p>
                  </a:txBody>
                  <a:tcPr marT="45725" marB="45725" marR="91450" marL="91450">
                    <a:solidFill>
                      <a:srgbClr val="CCCCCC"/>
                    </a:solidFill>
                  </a:tcPr>
                </a:tc>
              </a:tr>
              <a:tr h="605500">
                <a:tc>
                  <a:txBody>
                    <a:bodyPr/>
                    <a:lstStyle/>
                    <a:p>
                      <a:pPr indent="0" lvl="0" marL="0" marR="0" rtl="0" algn="ctr">
                        <a:spcBef>
                          <a:spcPts val="0"/>
                        </a:spcBef>
                        <a:spcAft>
                          <a:spcPts val="0"/>
                        </a:spcAft>
                        <a:buNone/>
                      </a:pPr>
                      <a:r>
                        <a:rPr lang="en" sz="1800" u="none" cap="none" strike="noStrike"/>
                        <a:t>Logistic Regression</a:t>
                      </a:r>
                      <a:endParaRPr sz="1800" u="none" cap="none" strike="noStrike"/>
                    </a:p>
                  </a:txBody>
                  <a:tcPr marT="45725" marB="45725" marR="91450" marL="91450">
                    <a:solidFill>
                      <a:srgbClr val="CCCCCC"/>
                    </a:solidFill>
                  </a:tcPr>
                </a:tc>
                <a:tc>
                  <a:txBody>
                    <a:bodyPr/>
                    <a:lstStyle/>
                    <a:p>
                      <a:pPr indent="0" lvl="0" marL="0" marR="0" rtl="0" algn="ctr">
                        <a:spcBef>
                          <a:spcPts val="0"/>
                        </a:spcBef>
                        <a:spcAft>
                          <a:spcPts val="0"/>
                        </a:spcAft>
                        <a:buNone/>
                      </a:pPr>
                      <a:r>
                        <a:rPr b="1" i="0" lang="en" sz="1800" u="none" cap="none" strike="noStrike">
                          <a:solidFill>
                            <a:schemeClr val="dk1"/>
                          </a:solidFill>
                          <a:latin typeface="Calibri"/>
                          <a:ea typeface="Calibri"/>
                          <a:cs typeface="Calibri"/>
                          <a:sym typeface="Calibri"/>
                        </a:rPr>
                        <a:t>✔</a:t>
                      </a:r>
                      <a:endParaRPr sz="1800" u="none" cap="none" strike="noStrike"/>
                    </a:p>
                  </a:txBody>
                  <a:tcPr marT="45725" marB="45725" marR="91450" marL="91450">
                    <a:solidFill>
                      <a:srgbClr val="CCCCCC"/>
                    </a:solidFill>
                  </a:tcPr>
                </a:tc>
                <a:tc>
                  <a:txBody>
                    <a:bodyPr/>
                    <a:lstStyle/>
                    <a:p>
                      <a:pPr indent="0" lvl="0" marL="0" marR="0" rtl="0" algn="ctr">
                        <a:spcBef>
                          <a:spcPts val="0"/>
                        </a:spcBef>
                        <a:spcAft>
                          <a:spcPts val="0"/>
                        </a:spcAft>
                        <a:buNone/>
                      </a:pPr>
                      <a:r>
                        <a:rPr b="1" i="0" lang="en" sz="1800" u="none" cap="none" strike="noStrike">
                          <a:solidFill>
                            <a:schemeClr val="dk1"/>
                          </a:solidFill>
                          <a:latin typeface="Calibri"/>
                          <a:ea typeface="Calibri"/>
                          <a:cs typeface="Calibri"/>
                          <a:sym typeface="Calibri"/>
                        </a:rPr>
                        <a:t>✔</a:t>
                      </a:r>
                      <a:endParaRPr sz="1800" u="none" cap="none" strike="noStrike"/>
                    </a:p>
                  </a:txBody>
                  <a:tcPr marT="45725" marB="45725" marR="91450" marL="91450">
                    <a:solidFill>
                      <a:srgbClr val="CCCCCC"/>
                    </a:solidFill>
                  </a:tcPr>
                </a:tc>
                <a:tc>
                  <a:txBody>
                    <a:bodyPr/>
                    <a:lstStyle/>
                    <a:p>
                      <a:pPr indent="0" lvl="0" marL="0" marR="0" rtl="0" algn="ctr">
                        <a:spcBef>
                          <a:spcPts val="0"/>
                        </a:spcBef>
                        <a:spcAft>
                          <a:spcPts val="0"/>
                        </a:spcAft>
                        <a:buNone/>
                      </a:pPr>
                      <a:r>
                        <a:rPr b="1" i="0" lang="en" sz="1800" u="none" cap="none" strike="noStrike">
                          <a:solidFill>
                            <a:schemeClr val="dk1"/>
                          </a:solidFill>
                          <a:latin typeface="Calibri"/>
                          <a:ea typeface="Calibri"/>
                          <a:cs typeface="Calibri"/>
                          <a:sym typeface="Calibri"/>
                        </a:rPr>
                        <a:t>✔</a:t>
                      </a:r>
                      <a:endParaRPr sz="1800" u="none" cap="none" strike="noStrike"/>
                    </a:p>
                  </a:txBody>
                  <a:tcPr marT="45725" marB="45725" marR="91450" marL="91450">
                    <a:solidFill>
                      <a:srgbClr val="CCCCCC"/>
                    </a:solidFill>
                  </a:tcPr>
                </a:tc>
              </a:tr>
              <a:tr h="605500">
                <a:tc>
                  <a:txBody>
                    <a:bodyPr/>
                    <a:lstStyle/>
                    <a:p>
                      <a:pPr indent="0" lvl="0" marL="0" marR="0" rtl="0" algn="ctr">
                        <a:spcBef>
                          <a:spcPts val="0"/>
                        </a:spcBef>
                        <a:spcAft>
                          <a:spcPts val="0"/>
                        </a:spcAft>
                        <a:buNone/>
                      </a:pPr>
                      <a:r>
                        <a:rPr lang="en" sz="1800" u="none" cap="none" strike="noStrike"/>
                        <a:t>Data Pre-Processing</a:t>
                      </a:r>
                      <a:endParaRPr/>
                    </a:p>
                  </a:txBody>
                  <a:tcPr marT="45725" marB="45725" marR="91450" marL="91450">
                    <a:solidFill>
                      <a:srgbClr val="CCCCCC"/>
                    </a:solidFill>
                  </a:tcPr>
                </a:tc>
                <a:tc>
                  <a:txBody>
                    <a:bodyPr/>
                    <a:lstStyle/>
                    <a:p>
                      <a:pPr indent="0" lvl="0" marL="0" marR="0" rtl="0" algn="ctr">
                        <a:spcBef>
                          <a:spcPts val="0"/>
                        </a:spcBef>
                        <a:spcAft>
                          <a:spcPts val="0"/>
                        </a:spcAft>
                        <a:buNone/>
                      </a:pPr>
                      <a:r>
                        <a:t/>
                      </a:r>
                      <a:endParaRPr sz="1800" u="none" cap="none" strike="noStrike"/>
                    </a:p>
                  </a:txBody>
                  <a:tcPr marT="45725" marB="45725" marR="91450" marL="91450">
                    <a:solidFill>
                      <a:srgbClr val="CCCCCC"/>
                    </a:solidFill>
                  </a:tcPr>
                </a:tc>
                <a:tc>
                  <a:txBody>
                    <a:bodyPr/>
                    <a:lstStyle/>
                    <a:p>
                      <a:pPr indent="0" lvl="0" marL="0" marR="0" rtl="0" algn="ctr">
                        <a:spcBef>
                          <a:spcPts val="0"/>
                        </a:spcBef>
                        <a:spcAft>
                          <a:spcPts val="0"/>
                        </a:spcAft>
                        <a:buNone/>
                      </a:pPr>
                      <a:r>
                        <a:rPr b="1" i="0" lang="en" sz="1800" u="none" cap="none" strike="noStrike">
                          <a:solidFill>
                            <a:schemeClr val="dk1"/>
                          </a:solidFill>
                          <a:latin typeface="Calibri"/>
                          <a:ea typeface="Calibri"/>
                          <a:cs typeface="Calibri"/>
                          <a:sym typeface="Calibri"/>
                        </a:rPr>
                        <a:t>✔</a:t>
                      </a:r>
                      <a:endParaRPr sz="1800" u="none" cap="none" strike="noStrike"/>
                    </a:p>
                  </a:txBody>
                  <a:tcPr marT="45725" marB="45725" marR="91450" marL="91450">
                    <a:solidFill>
                      <a:srgbClr val="CCCCCC"/>
                    </a:solidFill>
                  </a:tcPr>
                </a:tc>
                <a:tc>
                  <a:txBody>
                    <a:bodyPr/>
                    <a:lstStyle/>
                    <a:p>
                      <a:pPr indent="0" lvl="0" marL="0" rtl="0" algn="ctr">
                        <a:spcBef>
                          <a:spcPts val="0"/>
                        </a:spcBef>
                        <a:spcAft>
                          <a:spcPts val="0"/>
                        </a:spcAft>
                        <a:buClr>
                          <a:schemeClr val="dk1"/>
                        </a:buClr>
                        <a:buFont typeface="Arial"/>
                        <a:buNone/>
                      </a:pPr>
                      <a:r>
                        <a:rPr b="1" lang="en" sz="1800"/>
                        <a:t>✔</a:t>
                      </a:r>
                      <a:endParaRPr sz="1800" u="none" cap="none" strike="noStrike"/>
                    </a:p>
                  </a:txBody>
                  <a:tcPr marT="45725" marB="45725" marR="91450" marL="91450">
                    <a:solidFill>
                      <a:srgbClr val="CCCCCC"/>
                    </a:solidFill>
                  </a:tcPr>
                </a:tc>
              </a:tr>
              <a:tr h="490575">
                <a:tc>
                  <a:txBody>
                    <a:bodyPr/>
                    <a:lstStyle/>
                    <a:p>
                      <a:pPr indent="0" lvl="0" marL="0" marR="0" rtl="0" algn="ctr">
                        <a:spcBef>
                          <a:spcPts val="0"/>
                        </a:spcBef>
                        <a:spcAft>
                          <a:spcPts val="0"/>
                        </a:spcAft>
                        <a:buNone/>
                      </a:pPr>
                      <a:r>
                        <a:rPr lang="en" sz="1800"/>
                        <a:t>Random Forest</a:t>
                      </a:r>
                      <a:endParaRPr sz="1800" u="none" cap="none" strike="noStrike"/>
                    </a:p>
                  </a:txBody>
                  <a:tcPr marT="45725" marB="45725" marR="91450" marL="91450">
                    <a:solidFill>
                      <a:srgbClr val="CCCCCC"/>
                    </a:solidFill>
                  </a:tcPr>
                </a:tc>
                <a:tc>
                  <a:txBody>
                    <a:bodyPr/>
                    <a:lstStyle/>
                    <a:p>
                      <a:pPr indent="0" lvl="0" marL="0" rtl="0" algn="ctr">
                        <a:spcBef>
                          <a:spcPts val="0"/>
                        </a:spcBef>
                        <a:spcAft>
                          <a:spcPts val="0"/>
                        </a:spcAft>
                        <a:buClr>
                          <a:schemeClr val="dk1"/>
                        </a:buClr>
                        <a:buFont typeface="Arial"/>
                        <a:buNone/>
                      </a:pPr>
                      <a:r>
                        <a:rPr b="1" lang="en" sz="1800"/>
                        <a:t>✔</a:t>
                      </a:r>
                      <a:endParaRPr sz="1800" u="none" cap="none" strike="noStrike"/>
                    </a:p>
                  </a:txBody>
                  <a:tcPr marT="45725" marB="45725" marR="91450" marL="91450">
                    <a:solidFill>
                      <a:srgbClr val="CCCCCC"/>
                    </a:solidFill>
                  </a:tcPr>
                </a:tc>
                <a:tc>
                  <a:txBody>
                    <a:bodyPr/>
                    <a:lstStyle/>
                    <a:p>
                      <a:pPr indent="0" lvl="0" marL="0" marR="0" rtl="0" algn="ctr">
                        <a:spcBef>
                          <a:spcPts val="0"/>
                        </a:spcBef>
                        <a:spcAft>
                          <a:spcPts val="0"/>
                        </a:spcAft>
                        <a:buNone/>
                      </a:pPr>
                      <a:r>
                        <a:t/>
                      </a:r>
                      <a:endParaRPr b="1" i="0" sz="1800" u="none" cap="none" strike="noStrike">
                        <a:solidFill>
                          <a:schemeClr val="dk1"/>
                        </a:solidFill>
                        <a:latin typeface="Calibri"/>
                        <a:ea typeface="Calibri"/>
                        <a:cs typeface="Calibri"/>
                        <a:sym typeface="Calibri"/>
                      </a:endParaRPr>
                    </a:p>
                  </a:txBody>
                  <a:tcPr marT="45725" marB="45725" marR="91450" marL="91450">
                    <a:solidFill>
                      <a:srgbClr val="CCCCCC"/>
                    </a:solidFill>
                  </a:tcPr>
                </a:tc>
                <a:tc>
                  <a:txBody>
                    <a:bodyPr/>
                    <a:lstStyle/>
                    <a:p>
                      <a:pPr indent="0" lvl="0" marL="0" marR="0" rtl="0" algn="ctr">
                        <a:spcBef>
                          <a:spcPts val="0"/>
                        </a:spcBef>
                        <a:spcAft>
                          <a:spcPts val="0"/>
                        </a:spcAft>
                        <a:buNone/>
                      </a:pPr>
                      <a:r>
                        <a:t/>
                      </a:r>
                      <a:endParaRPr sz="1800" u="none" cap="none" strike="noStrike"/>
                    </a:p>
                  </a:txBody>
                  <a:tcPr marT="45725" marB="45725" marR="91450" marL="91450">
                    <a:solidFill>
                      <a:srgbClr val="CCCCCC"/>
                    </a:solidFill>
                  </a:tcPr>
                </a:tc>
              </a:tr>
              <a:tr h="865000">
                <a:tc>
                  <a:txBody>
                    <a:bodyPr/>
                    <a:lstStyle/>
                    <a:p>
                      <a:pPr indent="0" lvl="0" marL="0" marR="0" rtl="0" algn="ctr">
                        <a:spcBef>
                          <a:spcPts val="0"/>
                        </a:spcBef>
                        <a:spcAft>
                          <a:spcPts val="0"/>
                        </a:spcAft>
                        <a:buNone/>
                      </a:pPr>
                      <a:r>
                        <a:rPr lang="en" sz="1800"/>
                        <a:t>Principal Component Analysis</a:t>
                      </a:r>
                      <a:endParaRPr sz="1800" u="none" cap="none" strike="noStrike"/>
                    </a:p>
                  </a:txBody>
                  <a:tcPr marT="45725" marB="45725" marR="91450" marL="91450">
                    <a:solidFill>
                      <a:srgbClr val="CCCCCC"/>
                    </a:solidFill>
                  </a:tcPr>
                </a:tc>
                <a:tc>
                  <a:txBody>
                    <a:bodyPr/>
                    <a:lstStyle/>
                    <a:p>
                      <a:pPr indent="0" lvl="0" marL="0" marR="0" rtl="0" algn="ctr">
                        <a:spcBef>
                          <a:spcPts val="0"/>
                        </a:spcBef>
                        <a:spcAft>
                          <a:spcPts val="0"/>
                        </a:spcAft>
                        <a:buNone/>
                      </a:pPr>
                      <a:r>
                        <a:t/>
                      </a:r>
                      <a:endParaRPr sz="1800" u="none" cap="none" strike="noStrike"/>
                    </a:p>
                  </a:txBody>
                  <a:tcPr marT="45725" marB="45725" marR="91450" marL="91450">
                    <a:solidFill>
                      <a:srgbClr val="CCCCCC"/>
                    </a:solidFill>
                  </a:tcPr>
                </a:tc>
                <a:tc>
                  <a:txBody>
                    <a:bodyPr/>
                    <a:lstStyle/>
                    <a:p>
                      <a:pPr indent="0" lvl="0" marL="0" rtl="0" algn="ctr">
                        <a:spcBef>
                          <a:spcPts val="0"/>
                        </a:spcBef>
                        <a:spcAft>
                          <a:spcPts val="0"/>
                        </a:spcAft>
                        <a:buClr>
                          <a:schemeClr val="dk1"/>
                        </a:buClr>
                        <a:buFont typeface="Arial"/>
                        <a:buNone/>
                      </a:pPr>
                      <a:r>
                        <a:rPr b="1" lang="en" sz="1800"/>
                        <a:t>✔</a:t>
                      </a:r>
                      <a:endParaRPr b="1" i="0" sz="1800" u="none" cap="none" strike="noStrike">
                        <a:solidFill>
                          <a:schemeClr val="dk1"/>
                        </a:solidFill>
                        <a:latin typeface="Calibri"/>
                        <a:ea typeface="Calibri"/>
                        <a:cs typeface="Calibri"/>
                        <a:sym typeface="Calibri"/>
                      </a:endParaRPr>
                    </a:p>
                  </a:txBody>
                  <a:tcPr marT="45725" marB="45725" marR="91450" marL="91450">
                    <a:solidFill>
                      <a:srgbClr val="CCCCCC"/>
                    </a:solidFill>
                  </a:tcPr>
                </a:tc>
                <a:tc>
                  <a:txBody>
                    <a:bodyPr/>
                    <a:lstStyle/>
                    <a:p>
                      <a:pPr indent="0" lvl="0" marL="0" marR="0" rtl="0" algn="ctr">
                        <a:spcBef>
                          <a:spcPts val="0"/>
                        </a:spcBef>
                        <a:spcAft>
                          <a:spcPts val="0"/>
                        </a:spcAft>
                        <a:buNone/>
                      </a:pPr>
                      <a:r>
                        <a:t/>
                      </a:r>
                      <a:endParaRPr sz="1800" u="none" cap="none" strike="noStrike"/>
                    </a:p>
                  </a:txBody>
                  <a:tcPr marT="45725" marB="45725" marR="91450" marL="91450">
                    <a:solidFill>
                      <a:srgbClr val="CCCCCC"/>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2"/>
          <p:cNvSpPr txBox="1"/>
          <p:nvPr>
            <p:ph type="title"/>
          </p:nvPr>
        </p:nvSpPr>
        <p:spPr>
          <a:xfrm>
            <a:off x="519521" y="177529"/>
            <a:ext cx="8259000" cy="7635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9EFF29"/>
              </a:buClr>
              <a:buSzPts val="3600"/>
              <a:buFont typeface="Calibri"/>
              <a:buNone/>
            </a:pPr>
            <a:r>
              <a:rPr b="1" lang="en" sz="2000">
                <a:latin typeface="Comfortaa"/>
                <a:ea typeface="Comfortaa"/>
                <a:cs typeface="Comfortaa"/>
                <a:sym typeface="Comfortaa"/>
              </a:rPr>
              <a:t>References</a:t>
            </a:r>
            <a:endParaRPr b="1" sz="2000">
              <a:latin typeface="Comfortaa"/>
              <a:ea typeface="Comfortaa"/>
              <a:cs typeface="Comfortaa"/>
              <a:sym typeface="Comfortaa"/>
            </a:endParaRPr>
          </a:p>
        </p:txBody>
      </p:sp>
      <p:sp>
        <p:nvSpPr>
          <p:cNvPr id="303" name="Google Shape;303;p42"/>
          <p:cNvSpPr txBox="1"/>
          <p:nvPr>
            <p:ph idx="1" type="body"/>
          </p:nvPr>
        </p:nvSpPr>
        <p:spPr>
          <a:xfrm>
            <a:off x="448939" y="1217684"/>
            <a:ext cx="8246100" cy="3259500"/>
          </a:xfrm>
          <a:prstGeom prst="rect">
            <a:avLst/>
          </a:prstGeom>
          <a:noFill/>
          <a:ln>
            <a:noFill/>
          </a:ln>
        </p:spPr>
        <p:txBody>
          <a:bodyPr anchorCtr="0" anchor="t" bIns="45700" lIns="91425" spcFirstLastPara="1" rIns="91425" wrap="square" tIns="45700">
            <a:noAutofit/>
          </a:bodyPr>
          <a:lstStyle/>
          <a:p>
            <a:pPr indent="-298450" lvl="0" marL="457200" marR="76200" rtl="0" algn="l">
              <a:lnSpc>
                <a:spcPct val="95000"/>
              </a:lnSpc>
              <a:spcBef>
                <a:spcPts val="600"/>
              </a:spcBef>
              <a:spcAft>
                <a:spcPts val="0"/>
              </a:spcAft>
              <a:buSzPts val="1100"/>
              <a:buFont typeface="Times New Roman"/>
              <a:buAutoNum type="arabicPeriod"/>
            </a:pPr>
            <a:r>
              <a:rPr lang="en" sz="1100">
                <a:latin typeface="Times New Roman"/>
                <a:ea typeface="Times New Roman"/>
                <a:cs typeface="Times New Roman"/>
                <a:sym typeface="Times New Roman"/>
              </a:rPr>
              <a:t>UCI Machine Learning Repository: Breast Cancer wisconsin (diagnostic) data set. [Online]. Available: https://archive.ics.uci.edu/ml/datasets/Breast+Cance r+Wisconsin+%28Diagnostic%29. [Accessed: 20- Mar-2022].</a:t>
            </a:r>
            <a:endParaRPr sz="1100">
              <a:latin typeface="Times New Roman"/>
              <a:ea typeface="Times New Roman"/>
              <a:cs typeface="Times New Roman"/>
              <a:sym typeface="Times New Roman"/>
            </a:endParaRPr>
          </a:p>
          <a:p>
            <a:pPr indent="-298450" lvl="0" marL="457200" marR="88900" rtl="0" algn="l">
              <a:lnSpc>
                <a:spcPct val="95000"/>
              </a:lnSpc>
              <a:spcBef>
                <a:spcPts val="0"/>
              </a:spcBef>
              <a:spcAft>
                <a:spcPts val="0"/>
              </a:spcAft>
              <a:buSzPts val="1100"/>
              <a:buFont typeface="Times New Roman"/>
              <a:buAutoNum type="arabicPeriod"/>
            </a:pPr>
            <a:r>
              <a:rPr lang="en" sz="1100">
                <a:latin typeface="Times New Roman"/>
                <a:ea typeface="Times New Roman"/>
                <a:cs typeface="Times New Roman"/>
                <a:sym typeface="Times New Roman"/>
              </a:rPr>
              <a:t>“Breast cancer - introduction,” Cancer.Net, 31-Dec- 2020. [Online]. Available:</a:t>
            </a:r>
            <a:r>
              <a:rPr lang="en" sz="1100">
                <a:solidFill>
                  <a:srgbClr val="0462C1"/>
                </a:solidFill>
                <a:uFill>
                  <a:noFill/>
                </a:uFill>
                <a:latin typeface="Times New Roman"/>
                <a:ea typeface="Times New Roman"/>
                <a:cs typeface="Times New Roman"/>
                <a:sym typeface="Times New Roman"/>
                <a:hlinkClick r:id="rId3">
                  <a:extLst>
                    <a:ext uri="{A12FA001-AC4F-418D-AE19-62706E023703}">
                      <ahyp:hlinkClr val="tx"/>
                    </a:ext>
                  </a:extLst>
                </a:hlinkClick>
              </a:rPr>
              <a:t> </a:t>
            </a:r>
            <a:r>
              <a:rPr lang="en" sz="1100" u="sng">
                <a:solidFill>
                  <a:srgbClr val="0462C1"/>
                </a:solidFill>
                <a:latin typeface="Times New Roman"/>
                <a:ea typeface="Times New Roman"/>
                <a:cs typeface="Times New Roman"/>
                <a:sym typeface="Times New Roman"/>
                <a:hlinkClick r:id="rId4">
                  <a:extLst>
                    <a:ext uri="{A12FA001-AC4F-418D-AE19-62706E023703}">
                      <ahyp:hlinkClr val="tx"/>
                    </a:ext>
                  </a:extLst>
                </a:hlinkClick>
              </a:rPr>
              <a:t>https://www.cancer.net/cancer-types/breast-</a:t>
            </a:r>
            <a:r>
              <a:rPr lang="en" sz="1100">
                <a:solidFill>
                  <a:srgbClr val="0462C1"/>
                </a:solidFill>
                <a:uFill>
                  <a:noFill/>
                </a:uFill>
                <a:latin typeface="Times New Roman"/>
                <a:ea typeface="Times New Roman"/>
                <a:cs typeface="Times New Roman"/>
                <a:sym typeface="Times New Roman"/>
                <a:hlinkClick r:id="rId5">
                  <a:extLst>
                    <a:ext uri="{A12FA001-AC4F-418D-AE19-62706E023703}">
                      <ahyp:hlinkClr val="tx"/>
                    </a:ext>
                  </a:extLst>
                </a:hlinkClick>
              </a:rPr>
              <a:t> </a:t>
            </a:r>
            <a:r>
              <a:rPr lang="en" sz="1100" u="sng">
                <a:solidFill>
                  <a:srgbClr val="0462C1"/>
                </a:solidFill>
                <a:latin typeface="Times New Roman"/>
                <a:ea typeface="Times New Roman"/>
                <a:cs typeface="Times New Roman"/>
                <a:sym typeface="Times New Roman"/>
                <a:hlinkClick r:id="rId6">
                  <a:extLst>
                    <a:ext uri="{A12FA001-AC4F-418D-AE19-62706E023703}">
                      <ahyp:hlinkClr val="tx"/>
                    </a:ext>
                  </a:extLst>
                </a:hlinkClick>
              </a:rPr>
              <a:t>cancer/introduction.</a:t>
            </a:r>
            <a:r>
              <a:rPr lang="en" sz="1100">
                <a:solidFill>
                  <a:srgbClr val="0462C1"/>
                </a:solidFill>
                <a:latin typeface="Times New Roman"/>
                <a:ea typeface="Times New Roman"/>
                <a:cs typeface="Times New Roman"/>
                <a:sym typeface="Times New Roman"/>
              </a:rPr>
              <a:t> </a:t>
            </a:r>
            <a:r>
              <a:rPr lang="en" sz="1100">
                <a:latin typeface="Times New Roman"/>
                <a:ea typeface="Times New Roman"/>
                <a:cs typeface="Times New Roman"/>
                <a:sym typeface="Times New Roman"/>
              </a:rPr>
              <a:t>[Accessed: 20-Mar-2022].</a:t>
            </a:r>
            <a:endParaRPr sz="1100">
              <a:latin typeface="Times New Roman"/>
              <a:ea typeface="Times New Roman"/>
              <a:cs typeface="Times New Roman"/>
              <a:sym typeface="Times New Roman"/>
            </a:endParaRPr>
          </a:p>
          <a:p>
            <a:pPr indent="-298450" lvl="0" marL="457200" marR="114300" rtl="0" algn="l">
              <a:lnSpc>
                <a:spcPct val="95000"/>
              </a:lnSpc>
              <a:spcBef>
                <a:spcPts val="0"/>
              </a:spcBef>
              <a:spcAft>
                <a:spcPts val="0"/>
              </a:spcAft>
              <a:buSzPts val="1100"/>
              <a:buFont typeface="Times New Roman"/>
              <a:buAutoNum type="arabicPeriod"/>
            </a:pPr>
            <a:r>
              <a:rPr lang="en" sz="1100">
                <a:latin typeface="Times New Roman"/>
                <a:ea typeface="Times New Roman"/>
                <a:cs typeface="Times New Roman"/>
                <a:sym typeface="Times New Roman"/>
              </a:rPr>
              <a:t>M. A. Naji, S. E. Filali, K. Aarika, E. L. H. Benlahmar, R. A. Abdelouhahid, and O. Debauche, “Machine learning algorithms for breast cancer prediction and diagnosis,” Procedia Computer Science, 08-Sep-2021. [Online]. Available:</a:t>
            </a:r>
            <a:r>
              <a:rPr lang="en" sz="1100">
                <a:solidFill>
                  <a:srgbClr val="0462C1"/>
                </a:solidFill>
                <a:uFill>
                  <a:noFill/>
                </a:uFill>
                <a:latin typeface="Times New Roman"/>
                <a:ea typeface="Times New Roman"/>
                <a:cs typeface="Times New Roman"/>
                <a:sym typeface="Times New Roman"/>
                <a:hlinkClick r:id="rId7">
                  <a:extLst>
                    <a:ext uri="{A12FA001-AC4F-418D-AE19-62706E023703}">
                      <ahyp:hlinkClr val="tx"/>
                    </a:ext>
                  </a:extLst>
                </a:hlinkClick>
              </a:rPr>
              <a:t> </a:t>
            </a:r>
            <a:r>
              <a:rPr lang="en" sz="1100" u="sng">
                <a:solidFill>
                  <a:srgbClr val="0462C1"/>
                </a:solidFill>
                <a:latin typeface="Times New Roman"/>
                <a:ea typeface="Times New Roman"/>
                <a:cs typeface="Times New Roman"/>
                <a:sym typeface="Times New Roman"/>
                <a:hlinkClick r:id="rId8">
                  <a:extLst>
                    <a:ext uri="{A12FA001-AC4F-418D-AE19-62706E023703}">
                      <ahyp:hlinkClr val="tx"/>
                    </a:ext>
                  </a:extLst>
                </a:hlinkClick>
              </a:rPr>
              <a:t>https://www.sciencedirect.com/science/article/pii/S</a:t>
            </a:r>
            <a:r>
              <a:rPr lang="en" sz="1100">
                <a:solidFill>
                  <a:srgbClr val="0462C1"/>
                </a:solidFill>
                <a:uFill>
                  <a:noFill/>
                </a:uFill>
                <a:latin typeface="Times New Roman"/>
                <a:ea typeface="Times New Roman"/>
                <a:cs typeface="Times New Roman"/>
                <a:sym typeface="Times New Roman"/>
                <a:hlinkClick r:id="rId9">
                  <a:extLst>
                    <a:ext uri="{A12FA001-AC4F-418D-AE19-62706E023703}">
                      <ahyp:hlinkClr val="tx"/>
                    </a:ext>
                  </a:extLst>
                </a:hlinkClick>
              </a:rPr>
              <a:t> </a:t>
            </a:r>
            <a:r>
              <a:rPr lang="en" sz="1100" u="sng">
                <a:solidFill>
                  <a:srgbClr val="0462C1"/>
                </a:solidFill>
                <a:latin typeface="Times New Roman"/>
                <a:ea typeface="Times New Roman"/>
                <a:cs typeface="Times New Roman"/>
                <a:sym typeface="Times New Roman"/>
                <a:hlinkClick r:id="rId10">
                  <a:extLst>
                    <a:ext uri="{A12FA001-AC4F-418D-AE19-62706E023703}">
                      <ahyp:hlinkClr val="tx"/>
                    </a:ext>
                  </a:extLst>
                </a:hlinkClick>
              </a:rPr>
              <a:t>1877050921014629</a:t>
            </a:r>
            <a:r>
              <a:rPr lang="en" sz="1100">
                <a:solidFill>
                  <a:schemeClr val="hlink"/>
                </a:solidFill>
                <a:uFill>
                  <a:noFill/>
                </a:uFill>
                <a:latin typeface="Times New Roman"/>
                <a:ea typeface="Times New Roman"/>
                <a:cs typeface="Times New Roman"/>
                <a:sym typeface="Times New Roman"/>
                <a:hlinkClick r:id="rId11"/>
              </a:rPr>
              <a:t>.</a:t>
            </a:r>
            <a:r>
              <a:rPr lang="en" sz="1100">
                <a:solidFill>
                  <a:schemeClr val="hlink"/>
                </a:solidFill>
                <a:latin typeface="Times New Roman"/>
                <a:ea typeface="Times New Roman"/>
                <a:cs typeface="Times New Roman"/>
                <a:sym typeface="Times New Roman"/>
              </a:rPr>
              <a:t> </a:t>
            </a:r>
            <a:r>
              <a:rPr lang="en" sz="1100">
                <a:latin typeface="Times New Roman"/>
                <a:ea typeface="Times New Roman"/>
                <a:cs typeface="Times New Roman"/>
                <a:sym typeface="Times New Roman"/>
              </a:rPr>
              <a:t>[Accessed: 20-Mar-2022].</a:t>
            </a:r>
            <a:endParaRPr sz="1100">
              <a:latin typeface="Times New Roman"/>
              <a:ea typeface="Times New Roman"/>
              <a:cs typeface="Times New Roman"/>
              <a:sym typeface="Times New Roman"/>
            </a:endParaRPr>
          </a:p>
          <a:p>
            <a:pPr indent="-298450" lvl="0" marL="457200" marR="63500" rtl="0" algn="l">
              <a:lnSpc>
                <a:spcPct val="95000"/>
              </a:lnSpc>
              <a:spcBef>
                <a:spcPts val="0"/>
              </a:spcBef>
              <a:spcAft>
                <a:spcPts val="0"/>
              </a:spcAft>
              <a:buSzPts val="1100"/>
              <a:buFont typeface="Times New Roman"/>
              <a:buAutoNum type="arabicPeriod"/>
            </a:pPr>
            <a:r>
              <a:rPr lang="en" sz="1100">
                <a:latin typeface="Times New Roman"/>
                <a:ea typeface="Times New Roman"/>
                <a:cs typeface="Times New Roman"/>
                <a:sym typeface="Times New Roman"/>
              </a:rPr>
              <a:t>Upadhayay, A., 1970. Empirical comparison by data mining classification algorithms ( C 4 . 5 &amp;amp; c 5 . 0 ) for Thyroid Cancer Data Set . Semantic Scholar. Available at:</a:t>
            </a:r>
            <a:r>
              <a:rPr lang="en" sz="1100">
                <a:solidFill>
                  <a:srgbClr val="0462C1"/>
                </a:solidFill>
                <a:uFill>
                  <a:noFill/>
                </a:uFill>
                <a:latin typeface="Times New Roman"/>
                <a:ea typeface="Times New Roman"/>
                <a:cs typeface="Times New Roman"/>
                <a:sym typeface="Times New Roman"/>
                <a:hlinkClick r:id="rId12">
                  <a:extLst>
                    <a:ext uri="{A12FA001-AC4F-418D-AE19-62706E023703}">
                      <ahyp:hlinkClr val="tx"/>
                    </a:ext>
                  </a:extLst>
                </a:hlinkClick>
              </a:rPr>
              <a:t> </a:t>
            </a:r>
            <a:r>
              <a:rPr lang="en" sz="1100" u="sng">
                <a:solidFill>
                  <a:srgbClr val="0462C1"/>
                </a:solidFill>
                <a:latin typeface="Times New Roman"/>
                <a:ea typeface="Times New Roman"/>
                <a:cs typeface="Times New Roman"/>
                <a:sym typeface="Times New Roman"/>
                <a:hlinkClick r:id="rId13">
                  <a:extLst>
                    <a:ext uri="{A12FA001-AC4F-418D-AE19-62706E023703}">
                      <ahyp:hlinkClr val="tx"/>
                    </a:ext>
                  </a:extLst>
                </a:hlinkClick>
              </a:rPr>
              <a:t>https://www.semanticscholar.org/paper/Empirical-</a:t>
            </a:r>
            <a:r>
              <a:rPr lang="en" sz="1100">
                <a:solidFill>
                  <a:srgbClr val="0462C1"/>
                </a:solidFill>
                <a:uFill>
                  <a:noFill/>
                </a:uFill>
                <a:latin typeface="Times New Roman"/>
                <a:ea typeface="Times New Roman"/>
                <a:cs typeface="Times New Roman"/>
                <a:sym typeface="Times New Roman"/>
                <a:hlinkClick r:id="rId14">
                  <a:extLst>
                    <a:ext uri="{A12FA001-AC4F-418D-AE19-62706E023703}">
                      <ahyp:hlinkClr val="tx"/>
                    </a:ext>
                  </a:extLst>
                </a:hlinkClick>
              </a:rPr>
              <a:t> </a:t>
            </a:r>
            <a:r>
              <a:rPr lang="en" sz="1100" u="sng">
                <a:solidFill>
                  <a:srgbClr val="0462C1"/>
                </a:solidFill>
                <a:latin typeface="Times New Roman"/>
                <a:ea typeface="Times New Roman"/>
                <a:cs typeface="Times New Roman"/>
                <a:sym typeface="Times New Roman"/>
                <a:hlinkClick r:id="rId15">
                  <a:extLst>
                    <a:ext uri="{A12FA001-AC4F-418D-AE19-62706E023703}">
                      <ahyp:hlinkClr val="tx"/>
                    </a:ext>
                  </a:extLst>
                </a:hlinkClick>
              </a:rPr>
              <a:t>Comparison-by-data-mining-Classification-</a:t>
            </a:r>
            <a:r>
              <a:rPr lang="en" sz="1100">
                <a:solidFill>
                  <a:srgbClr val="0462C1"/>
                </a:solidFill>
                <a:uFill>
                  <a:noFill/>
                </a:uFill>
                <a:latin typeface="Times New Roman"/>
                <a:ea typeface="Times New Roman"/>
                <a:cs typeface="Times New Roman"/>
                <a:sym typeface="Times New Roman"/>
                <a:hlinkClick r:id="rId16">
                  <a:extLst>
                    <a:ext uri="{A12FA001-AC4F-418D-AE19-62706E023703}">
                      <ahyp:hlinkClr val="tx"/>
                    </a:ext>
                  </a:extLst>
                </a:hlinkClick>
              </a:rPr>
              <a:t> </a:t>
            </a:r>
            <a:r>
              <a:rPr lang="en" sz="1100" u="sng">
                <a:solidFill>
                  <a:srgbClr val="0462C1"/>
                </a:solidFill>
                <a:latin typeface="Times New Roman"/>
                <a:ea typeface="Times New Roman"/>
                <a:cs typeface="Times New Roman"/>
                <a:sym typeface="Times New Roman"/>
                <a:hlinkClick r:id="rId17">
                  <a:extLst>
                    <a:ext uri="{A12FA001-AC4F-418D-AE19-62706E023703}">
                      <ahyp:hlinkClr val="tx"/>
                    </a:ext>
                  </a:extLst>
                </a:hlinkClick>
              </a:rPr>
              <a:t>Upadhayay/6e6d581cf8a96559a91d74274b765b62b</a:t>
            </a:r>
            <a:r>
              <a:rPr lang="en" sz="1100">
                <a:solidFill>
                  <a:srgbClr val="0462C1"/>
                </a:solidFill>
                <a:uFill>
                  <a:noFill/>
                </a:uFill>
                <a:latin typeface="Times New Roman"/>
                <a:ea typeface="Times New Roman"/>
                <a:cs typeface="Times New Roman"/>
                <a:sym typeface="Times New Roman"/>
                <a:hlinkClick r:id="rId18">
                  <a:extLst>
                    <a:ext uri="{A12FA001-AC4F-418D-AE19-62706E023703}">
                      <ahyp:hlinkClr val="tx"/>
                    </a:ext>
                  </a:extLst>
                </a:hlinkClick>
              </a:rPr>
              <a:t> </a:t>
            </a:r>
            <a:r>
              <a:rPr lang="en" sz="1100" u="sng">
                <a:solidFill>
                  <a:srgbClr val="0462C1"/>
                </a:solidFill>
                <a:latin typeface="Times New Roman"/>
                <a:ea typeface="Times New Roman"/>
                <a:cs typeface="Times New Roman"/>
                <a:sym typeface="Times New Roman"/>
                <a:hlinkClick r:id="rId19">
                  <a:extLst>
                    <a:ext uri="{A12FA001-AC4F-418D-AE19-62706E023703}">
                      <ahyp:hlinkClr val="tx"/>
                    </a:ext>
                  </a:extLst>
                </a:hlinkClick>
              </a:rPr>
              <a:t>de9d4b7</a:t>
            </a:r>
            <a:r>
              <a:rPr lang="en" sz="1100">
                <a:solidFill>
                  <a:srgbClr val="0462C1"/>
                </a:solidFill>
                <a:latin typeface="Times New Roman"/>
                <a:ea typeface="Times New Roman"/>
                <a:cs typeface="Times New Roman"/>
                <a:sym typeface="Times New Roman"/>
              </a:rPr>
              <a:t> </a:t>
            </a:r>
            <a:r>
              <a:rPr lang="en" sz="1100">
                <a:latin typeface="Times New Roman"/>
                <a:ea typeface="Times New Roman"/>
                <a:cs typeface="Times New Roman"/>
                <a:sym typeface="Times New Roman"/>
              </a:rPr>
              <a:t>[Accessed March 20, 2022].</a:t>
            </a:r>
            <a:endParaRPr sz="1100">
              <a:latin typeface="Times New Roman"/>
              <a:ea typeface="Times New Roman"/>
              <a:cs typeface="Times New Roman"/>
              <a:sym typeface="Times New Roman"/>
            </a:endParaRPr>
          </a:p>
          <a:p>
            <a:pPr indent="-298450" lvl="0" marL="457200" marR="304800" rtl="0" algn="l">
              <a:lnSpc>
                <a:spcPct val="95000"/>
              </a:lnSpc>
              <a:spcBef>
                <a:spcPts val="0"/>
              </a:spcBef>
              <a:spcAft>
                <a:spcPts val="0"/>
              </a:spcAft>
              <a:buSzPts val="1100"/>
              <a:buFont typeface="Times New Roman"/>
              <a:buAutoNum type="arabicPeriod"/>
            </a:pPr>
            <a:r>
              <a:rPr lang="en" sz="1100">
                <a:latin typeface="Times New Roman"/>
                <a:ea typeface="Times New Roman"/>
                <a:cs typeface="Times New Roman"/>
                <a:sym typeface="Times New Roman"/>
              </a:rPr>
              <a:t> R. Turkki, D. Byckhov, M. Lundin, J. Isola, S. Nordling, P. E. Kovanen, C. Verrill, K. von Smitten, H. Joensuu, J. Lundin, and N. Linder, “Breast cancer outcome prediction with tumour tissue images and machine learning,” Breast cancer research and treatment, Aug-2019. [Online].Available: </a:t>
            </a:r>
            <a:r>
              <a:rPr lang="en" sz="1100" u="sng">
                <a:solidFill>
                  <a:srgbClr val="0462C1"/>
                </a:solidFill>
                <a:latin typeface="Times New Roman"/>
                <a:ea typeface="Times New Roman"/>
                <a:cs typeface="Times New Roman"/>
                <a:sym typeface="Times New Roman"/>
              </a:rPr>
              <a:t>R. Turkki, D. Byckhov, M. Lundin, J.</a:t>
            </a:r>
            <a:r>
              <a:rPr lang="en" sz="1100">
                <a:solidFill>
                  <a:srgbClr val="0462C1"/>
                </a:solidFill>
                <a:latin typeface="Times New Roman"/>
                <a:ea typeface="Times New Roman"/>
                <a:cs typeface="Times New Roman"/>
                <a:sym typeface="Times New Roman"/>
              </a:rPr>
              <a:t> </a:t>
            </a:r>
            <a:r>
              <a:rPr lang="en" sz="1100" u="sng">
                <a:solidFill>
                  <a:srgbClr val="0462C1"/>
                </a:solidFill>
                <a:latin typeface="Times New Roman"/>
                <a:ea typeface="Times New Roman"/>
                <a:cs typeface="Times New Roman"/>
                <a:sym typeface="Times New Roman"/>
              </a:rPr>
              <a:t>Isola, S. Nordling, P. E. Kovanen, C. Verrill, K. von</a:t>
            </a:r>
            <a:r>
              <a:rPr lang="en" sz="1100">
                <a:solidFill>
                  <a:srgbClr val="0462C1"/>
                </a:solidFill>
                <a:latin typeface="Times New Roman"/>
                <a:ea typeface="Times New Roman"/>
                <a:cs typeface="Times New Roman"/>
                <a:sym typeface="Times New Roman"/>
              </a:rPr>
              <a:t> </a:t>
            </a:r>
            <a:r>
              <a:rPr lang="en" sz="1100" u="sng">
                <a:solidFill>
                  <a:srgbClr val="0462C1"/>
                </a:solidFill>
                <a:latin typeface="Times New Roman"/>
                <a:ea typeface="Times New Roman"/>
                <a:cs typeface="Times New Roman"/>
                <a:sym typeface="Times New Roman"/>
              </a:rPr>
              <a:t>Smitten, H. Joensuu, J. Lundin, and N. Linder</a:t>
            </a:r>
            <a:r>
              <a:rPr lang="en" sz="1100">
                <a:solidFill>
                  <a:srgbClr val="0462C1"/>
                </a:solidFill>
                <a:latin typeface="Times New Roman"/>
                <a:ea typeface="Times New Roman"/>
                <a:cs typeface="Times New Roman"/>
                <a:sym typeface="Times New Roman"/>
              </a:rPr>
              <a:t>,</a:t>
            </a:r>
            <a:r>
              <a:rPr lang="en" sz="1100" u="sng">
                <a:solidFill>
                  <a:srgbClr val="0462C1"/>
                </a:solidFill>
                <a:latin typeface="Times New Roman"/>
                <a:ea typeface="Times New Roman"/>
                <a:cs typeface="Times New Roman"/>
                <a:sym typeface="Times New Roman"/>
              </a:rPr>
              <a:t>“Breast cancer outcome prediction with tumour</a:t>
            </a:r>
            <a:r>
              <a:rPr lang="en" sz="1100">
                <a:solidFill>
                  <a:srgbClr val="0462C1"/>
                </a:solidFill>
                <a:latin typeface="Times New Roman"/>
                <a:ea typeface="Times New Roman"/>
                <a:cs typeface="Times New Roman"/>
                <a:sym typeface="Times New Roman"/>
              </a:rPr>
              <a:t> </a:t>
            </a:r>
            <a:r>
              <a:rPr lang="en" sz="1100" u="sng">
                <a:solidFill>
                  <a:srgbClr val="0462C1"/>
                </a:solidFill>
                <a:latin typeface="Times New Roman"/>
                <a:ea typeface="Times New Roman"/>
                <a:cs typeface="Times New Roman"/>
                <a:sym typeface="Times New Roman"/>
              </a:rPr>
              <a:t>tissue images and machine learning,” Breast cancer</a:t>
            </a:r>
            <a:r>
              <a:rPr lang="en" sz="1100">
                <a:solidFill>
                  <a:srgbClr val="0462C1"/>
                </a:solidFill>
                <a:latin typeface="Times New Roman"/>
                <a:ea typeface="Times New Roman"/>
                <a:cs typeface="Times New Roman"/>
                <a:sym typeface="Times New Roman"/>
              </a:rPr>
              <a:t> </a:t>
            </a:r>
            <a:r>
              <a:rPr lang="en" sz="1100" u="sng">
                <a:solidFill>
                  <a:srgbClr val="0462C1"/>
                </a:solidFill>
                <a:latin typeface="Times New Roman"/>
                <a:ea typeface="Times New Roman"/>
                <a:cs typeface="Times New Roman"/>
                <a:sym typeface="Times New Roman"/>
              </a:rPr>
              <a:t>research and treatment, Aug-2019. [Online]</a:t>
            </a:r>
            <a:r>
              <a:rPr lang="en" sz="1100">
                <a:solidFill>
                  <a:srgbClr val="0462C1"/>
                </a:solidFill>
                <a:latin typeface="Times New Roman"/>
                <a:ea typeface="Times New Roman"/>
                <a:cs typeface="Times New Roman"/>
                <a:sym typeface="Times New Roman"/>
              </a:rPr>
              <a:t>.</a:t>
            </a:r>
            <a:r>
              <a:rPr lang="en" sz="1100" u="sng">
                <a:solidFill>
                  <a:srgbClr val="0462C1"/>
                </a:solidFill>
                <a:latin typeface="Times New Roman"/>
                <a:ea typeface="Times New Roman"/>
                <a:cs typeface="Times New Roman"/>
                <a:sym typeface="Times New Roman"/>
              </a:rPr>
              <a:t>https:</a:t>
            </a:r>
            <a:r>
              <a:rPr lang="en" sz="1100" u="sng">
                <a:solidFill>
                  <a:srgbClr val="0462C1"/>
                </a:solidFill>
                <a:latin typeface="Times New Roman"/>
                <a:ea typeface="Times New Roman"/>
                <a:cs typeface="Times New Roman"/>
                <a:sym typeface="Times New Roman"/>
                <a:hlinkClick r:id="rId20">
                  <a:extLst>
                    <a:ext uri="{A12FA001-AC4F-418D-AE19-62706E023703}">
                      <ahyp:hlinkClr val="tx"/>
                    </a:ext>
                  </a:extLst>
                </a:hlinkClick>
              </a:rPr>
              <a:t>//www</a:t>
            </a:r>
            <a:r>
              <a:rPr lang="en" sz="1100" u="sng">
                <a:solidFill>
                  <a:srgbClr val="0462C1"/>
                </a:solidFill>
                <a:latin typeface="Times New Roman"/>
                <a:ea typeface="Times New Roman"/>
                <a:cs typeface="Times New Roman"/>
                <a:sym typeface="Times New Roman"/>
              </a:rPr>
              <a:t>.n</a:t>
            </a:r>
            <a:r>
              <a:rPr lang="en" sz="1100" u="sng">
                <a:solidFill>
                  <a:srgbClr val="0462C1"/>
                </a:solidFill>
                <a:latin typeface="Times New Roman"/>
                <a:ea typeface="Times New Roman"/>
                <a:cs typeface="Times New Roman"/>
                <a:sym typeface="Times New Roman"/>
                <a:hlinkClick r:id="rId21">
                  <a:extLst>
                    <a:ext uri="{A12FA001-AC4F-418D-AE19-62706E023703}">
                      <ahyp:hlinkClr val="tx"/>
                    </a:ext>
                  </a:extLst>
                </a:hlinkClick>
              </a:rPr>
              <a:t>cbi.nlm.nih.gov/pmc/articles/PMC66</a:t>
            </a:r>
            <a:r>
              <a:rPr lang="en" sz="1100">
                <a:solidFill>
                  <a:srgbClr val="0462C1"/>
                </a:solidFill>
                <a:latin typeface="Times New Roman"/>
                <a:ea typeface="Times New Roman"/>
                <a:cs typeface="Times New Roman"/>
                <a:sym typeface="Times New Roman"/>
              </a:rPr>
              <a:t> </a:t>
            </a:r>
            <a:r>
              <a:rPr lang="en" sz="1100" u="sng">
                <a:solidFill>
                  <a:srgbClr val="0462C1"/>
                </a:solidFill>
                <a:latin typeface="Times New Roman"/>
                <a:ea typeface="Times New Roman"/>
                <a:cs typeface="Times New Roman"/>
                <a:sym typeface="Times New Roman"/>
              </a:rPr>
              <a:t>47903/. [Accessed: 20-Mar-2022].</a:t>
            </a:r>
            <a:r>
              <a:rPr lang="en" sz="1100">
                <a:latin typeface="Times New Roman"/>
                <a:ea typeface="Times New Roman"/>
                <a:cs typeface="Times New Roman"/>
                <a:sym typeface="Times New Roman"/>
              </a:rPr>
              <a:t>. [Accessed: 20- Mar-2022].</a:t>
            </a:r>
            <a:endParaRPr sz="1100">
              <a:latin typeface="Times New Roman"/>
              <a:ea typeface="Times New Roman"/>
              <a:cs typeface="Times New Roman"/>
              <a:sym typeface="Times New Roman"/>
            </a:endParaRPr>
          </a:p>
          <a:p>
            <a:pPr indent="-298450" lvl="0" marL="457200" marR="88900" rtl="0" algn="l">
              <a:lnSpc>
                <a:spcPct val="95000"/>
              </a:lnSpc>
              <a:spcBef>
                <a:spcPts val="0"/>
              </a:spcBef>
              <a:spcAft>
                <a:spcPts val="0"/>
              </a:spcAft>
              <a:buSzPts val="1100"/>
              <a:buFont typeface="Times New Roman"/>
              <a:buAutoNum type="arabicPeriod"/>
            </a:pPr>
            <a:r>
              <a:rPr lang="en" sz="1100">
                <a:latin typeface="Times New Roman"/>
                <a:ea typeface="Times New Roman"/>
                <a:cs typeface="Times New Roman"/>
                <a:sym typeface="Times New Roman"/>
              </a:rPr>
              <a:t>M. Montazeri, M. Montazeri, M. Montazeri, and A. Beigzadeh, “Machine learning models in breast cancer survival prediction,” Technology and Health Care, 01-Jan-2016. [Online]. Available: https://content.iospress.com/articles/technology- and-health-care/thc1071. [Accessed: 20-Mar-2022].</a:t>
            </a:r>
            <a:endParaRPr sz="1100">
              <a:latin typeface="Times New Roman"/>
              <a:ea typeface="Times New Roman"/>
              <a:cs typeface="Times New Roman"/>
              <a:sym typeface="Times New Roman"/>
            </a:endParaRPr>
          </a:p>
          <a:p>
            <a:pPr indent="0" lvl="0" marL="457200" rtl="0" algn="l">
              <a:lnSpc>
                <a:spcPct val="115000"/>
              </a:lnSpc>
              <a:spcBef>
                <a:spcPts val="1200"/>
              </a:spcBef>
              <a:spcAft>
                <a:spcPts val="0"/>
              </a:spcAft>
              <a:buNone/>
            </a:pPr>
            <a:r>
              <a:t/>
            </a:r>
            <a:endParaRPr sz="11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519521" y="177529"/>
            <a:ext cx="8259000" cy="7635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9EFF29"/>
              </a:buClr>
              <a:buSzPts val="3600"/>
              <a:buFont typeface="Calibri"/>
              <a:buNone/>
            </a:pPr>
            <a:r>
              <a:rPr b="1" lang="en" sz="2000">
                <a:latin typeface="Comfortaa"/>
                <a:ea typeface="Comfortaa"/>
                <a:cs typeface="Comfortaa"/>
                <a:sym typeface="Comfortaa"/>
              </a:rPr>
              <a:t>Introduction</a:t>
            </a:r>
            <a:endParaRPr b="1" sz="2000">
              <a:latin typeface="Comfortaa"/>
              <a:ea typeface="Comfortaa"/>
              <a:cs typeface="Comfortaa"/>
              <a:sym typeface="Comfortaa"/>
            </a:endParaRPr>
          </a:p>
        </p:txBody>
      </p:sp>
      <p:sp>
        <p:nvSpPr>
          <p:cNvPr id="144" name="Google Shape;144;p27"/>
          <p:cNvSpPr txBox="1"/>
          <p:nvPr>
            <p:ph idx="1" type="body"/>
          </p:nvPr>
        </p:nvSpPr>
        <p:spPr>
          <a:xfrm>
            <a:off x="463714" y="1519084"/>
            <a:ext cx="8246070" cy="3259392"/>
          </a:xfrm>
          <a:prstGeom prst="rect">
            <a:avLst/>
          </a:prstGeom>
          <a:noFill/>
          <a:ln>
            <a:noFill/>
          </a:ln>
        </p:spPr>
        <p:txBody>
          <a:bodyPr anchorCtr="0" anchor="t" bIns="45700" lIns="91425" spcFirstLastPara="1" rIns="91425" wrap="square" tIns="45700">
            <a:normAutofit/>
          </a:bodyPr>
          <a:lstStyle/>
          <a:p>
            <a:pPr indent="-342900" lvl="0" marL="457200" rtl="0" algn="l">
              <a:spcBef>
                <a:spcPts val="560"/>
              </a:spcBef>
              <a:spcAft>
                <a:spcPts val="0"/>
              </a:spcAft>
              <a:buSzPts val="1800"/>
              <a:buChar char="-"/>
            </a:pPr>
            <a:r>
              <a:rPr lang="en" sz="1800"/>
              <a:t>Breast Cancer begins when healthy cells in the breast undergo change and grow out of control, forming a mass or sheet of cells called a tumor.</a:t>
            </a:r>
            <a:endParaRPr sz="1800"/>
          </a:p>
          <a:p>
            <a:pPr indent="0" lvl="0" marL="457200" rtl="0" algn="l">
              <a:spcBef>
                <a:spcPts val="560"/>
              </a:spcBef>
              <a:spcAft>
                <a:spcPts val="0"/>
              </a:spcAft>
              <a:buNone/>
            </a:pPr>
            <a:r>
              <a:t/>
            </a:r>
            <a:endParaRPr sz="1800"/>
          </a:p>
          <a:p>
            <a:pPr indent="-342900" lvl="0" marL="457200" rtl="0" algn="l">
              <a:spcBef>
                <a:spcPts val="560"/>
              </a:spcBef>
              <a:spcAft>
                <a:spcPts val="0"/>
              </a:spcAft>
              <a:buSzPts val="1800"/>
              <a:buChar char="-"/>
            </a:pPr>
            <a:r>
              <a:rPr lang="en" sz="1800"/>
              <a:t>A tumor can be malignant (cancerous) or benign.</a:t>
            </a:r>
            <a:endParaRPr sz="1800"/>
          </a:p>
          <a:p>
            <a:pPr indent="0" lvl="0" marL="457200" rtl="0" algn="l">
              <a:spcBef>
                <a:spcPts val="560"/>
              </a:spcBef>
              <a:spcAft>
                <a:spcPts val="0"/>
              </a:spcAft>
              <a:buNone/>
            </a:pPr>
            <a:r>
              <a:t/>
            </a:r>
            <a:endParaRPr sz="1800"/>
          </a:p>
          <a:p>
            <a:pPr indent="-342900" lvl="0" marL="457200" rtl="0" algn="l">
              <a:spcBef>
                <a:spcPts val="560"/>
              </a:spcBef>
              <a:spcAft>
                <a:spcPts val="0"/>
              </a:spcAft>
              <a:buSzPts val="1800"/>
              <a:buChar char="-"/>
            </a:pPr>
            <a:r>
              <a:rPr lang="en" sz="1800"/>
              <a:t>Breast cancer has currently overtaken lung cancer as the most commonly diagnosed cancer in women worldwide (according to statistics released by the International Agency for Research on Cancer (IARC</a:t>
            </a:r>
            <a:r>
              <a:rPr baseline="30000" lang="en" sz="1800"/>
              <a:t>[1]</a:t>
            </a:r>
            <a:r>
              <a:rPr lang="en" sz="1800"/>
              <a:t>) in December 2020).</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8"/>
          <p:cNvSpPr txBox="1"/>
          <p:nvPr>
            <p:ph type="title"/>
          </p:nvPr>
        </p:nvSpPr>
        <p:spPr>
          <a:xfrm>
            <a:off x="519521" y="177529"/>
            <a:ext cx="8259000" cy="7635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9EFF29"/>
              </a:buClr>
              <a:buSzPts val="3600"/>
              <a:buFont typeface="Calibri"/>
              <a:buNone/>
            </a:pPr>
            <a:r>
              <a:rPr b="1" lang="en" sz="2000">
                <a:latin typeface="Comfortaa"/>
                <a:ea typeface="Comfortaa"/>
                <a:cs typeface="Comfortaa"/>
                <a:sym typeface="Comfortaa"/>
              </a:rPr>
              <a:t>Problem Statement</a:t>
            </a:r>
            <a:endParaRPr b="1" sz="2000">
              <a:latin typeface="Comfortaa"/>
              <a:ea typeface="Comfortaa"/>
              <a:cs typeface="Comfortaa"/>
              <a:sym typeface="Comfortaa"/>
            </a:endParaRPr>
          </a:p>
        </p:txBody>
      </p:sp>
      <p:sp>
        <p:nvSpPr>
          <p:cNvPr id="150" name="Google Shape;150;p28"/>
          <p:cNvSpPr txBox="1"/>
          <p:nvPr>
            <p:ph idx="1" type="body"/>
          </p:nvPr>
        </p:nvSpPr>
        <p:spPr>
          <a:xfrm>
            <a:off x="463714" y="1519084"/>
            <a:ext cx="8246100" cy="3259500"/>
          </a:xfrm>
          <a:prstGeom prst="rect">
            <a:avLst/>
          </a:prstGeom>
          <a:noFill/>
          <a:ln>
            <a:noFill/>
          </a:ln>
        </p:spPr>
        <p:txBody>
          <a:bodyPr anchorCtr="0" anchor="t" bIns="45700" lIns="91425" spcFirstLastPara="1" rIns="91425" wrap="square" tIns="45700">
            <a:normAutofit/>
          </a:bodyPr>
          <a:lstStyle/>
          <a:p>
            <a:pPr indent="-342900" lvl="0" marL="457200" rtl="0" algn="l">
              <a:spcBef>
                <a:spcPts val="560"/>
              </a:spcBef>
              <a:spcAft>
                <a:spcPts val="0"/>
              </a:spcAft>
              <a:buSzPts val="1800"/>
              <a:buChar char="-"/>
            </a:pPr>
            <a:r>
              <a:rPr lang="en" sz="1800"/>
              <a:t>To predict the state of tumor i.e. malignant or benign based on certain characteristics of the cell using classical machine learning algorithms.</a:t>
            </a:r>
            <a:endParaRPr sz="1800"/>
          </a:p>
        </p:txBody>
      </p:sp>
      <p:pic>
        <p:nvPicPr>
          <p:cNvPr id="151" name="Google Shape;151;p28"/>
          <p:cNvPicPr preferRelativeResize="0"/>
          <p:nvPr/>
        </p:nvPicPr>
        <p:blipFill>
          <a:blip r:embed="rId3">
            <a:alphaModFix/>
          </a:blip>
          <a:stretch>
            <a:fillRect/>
          </a:stretch>
        </p:blipFill>
        <p:spPr>
          <a:xfrm>
            <a:off x="2152650" y="2571738"/>
            <a:ext cx="4838700" cy="2028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9"/>
          <p:cNvSpPr txBox="1"/>
          <p:nvPr>
            <p:ph type="title"/>
          </p:nvPr>
        </p:nvSpPr>
        <p:spPr>
          <a:xfrm>
            <a:off x="519521" y="177529"/>
            <a:ext cx="8259000" cy="7635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9EFF29"/>
              </a:buClr>
              <a:buSzPts val="3600"/>
              <a:buFont typeface="Calibri"/>
              <a:buNone/>
            </a:pPr>
            <a:r>
              <a:rPr b="1" lang="en" sz="2000">
                <a:latin typeface="Comfortaa"/>
                <a:ea typeface="Comfortaa"/>
                <a:cs typeface="Comfortaa"/>
                <a:sym typeface="Comfortaa"/>
              </a:rPr>
              <a:t>Dataset Information</a:t>
            </a:r>
            <a:r>
              <a:rPr b="1" baseline="30000" lang="en" sz="2000">
                <a:latin typeface="Comfortaa"/>
                <a:ea typeface="Comfortaa"/>
                <a:cs typeface="Comfortaa"/>
                <a:sym typeface="Comfortaa"/>
              </a:rPr>
              <a:t>[2]</a:t>
            </a:r>
            <a:endParaRPr b="1" baseline="30000" sz="2000">
              <a:latin typeface="Comfortaa"/>
              <a:ea typeface="Comfortaa"/>
              <a:cs typeface="Comfortaa"/>
              <a:sym typeface="Comfortaa"/>
            </a:endParaRPr>
          </a:p>
        </p:txBody>
      </p:sp>
      <p:sp>
        <p:nvSpPr>
          <p:cNvPr id="157" name="Google Shape;157;p29"/>
          <p:cNvSpPr txBox="1"/>
          <p:nvPr>
            <p:ph idx="1" type="body"/>
          </p:nvPr>
        </p:nvSpPr>
        <p:spPr>
          <a:xfrm>
            <a:off x="463714" y="1519084"/>
            <a:ext cx="8246100" cy="3259500"/>
          </a:xfrm>
          <a:prstGeom prst="rect">
            <a:avLst/>
          </a:prstGeom>
          <a:noFill/>
          <a:ln>
            <a:noFill/>
          </a:ln>
        </p:spPr>
        <p:txBody>
          <a:bodyPr anchorCtr="0" anchor="t" bIns="45700" lIns="91425" spcFirstLastPara="1" rIns="91425" wrap="square" tIns="45700">
            <a:normAutofit fontScale="47500" lnSpcReduction="20000"/>
          </a:bodyPr>
          <a:lstStyle/>
          <a:p>
            <a:pPr indent="-282892" lvl="0" marL="457200" rtl="0" algn="l">
              <a:lnSpc>
                <a:spcPct val="115000"/>
              </a:lnSpc>
              <a:spcBef>
                <a:spcPts val="560"/>
              </a:spcBef>
              <a:spcAft>
                <a:spcPts val="0"/>
              </a:spcAft>
              <a:buSzPct val="100000"/>
              <a:buChar char="-"/>
            </a:pPr>
            <a:r>
              <a:rPr lang="en" sz="1800"/>
              <a:t>Attribute Information:</a:t>
            </a:r>
            <a:endParaRPr sz="1800"/>
          </a:p>
          <a:p>
            <a:pPr indent="0" lvl="0" marL="914400" rtl="0" algn="l">
              <a:lnSpc>
                <a:spcPct val="115000"/>
              </a:lnSpc>
              <a:spcBef>
                <a:spcPts val="560"/>
              </a:spcBef>
              <a:spcAft>
                <a:spcPts val="0"/>
              </a:spcAft>
              <a:buNone/>
            </a:pPr>
            <a:r>
              <a:rPr lang="en" sz="1800"/>
              <a:t>1) ID number		2) Diagnosis (M = malignant, B = benign)</a:t>
            </a:r>
            <a:endParaRPr sz="1800"/>
          </a:p>
          <a:p>
            <a:pPr indent="-282892" lvl="0" marL="457200" rtl="0" algn="l">
              <a:lnSpc>
                <a:spcPct val="115000"/>
              </a:lnSpc>
              <a:spcBef>
                <a:spcPts val="560"/>
              </a:spcBef>
              <a:spcAft>
                <a:spcPts val="0"/>
              </a:spcAft>
              <a:buSzPct val="100000"/>
              <a:buChar char="-"/>
            </a:pPr>
            <a:r>
              <a:rPr lang="en" sz="1800"/>
              <a:t>Ten real-valued features are computed for each cell nucleus:</a:t>
            </a:r>
            <a:endParaRPr sz="1800"/>
          </a:p>
          <a:p>
            <a:pPr indent="457200" lvl="0" marL="457200" rtl="0" algn="l">
              <a:lnSpc>
                <a:spcPct val="115000"/>
              </a:lnSpc>
              <a:spcBef>
                <a:spcPts val="560"/>
              </a:spcBef>
              <a:spcAft>
                <a:spcPts val="0"/>
              </a:spcAft>
              <a:buNone/>
            </a:pPr>
            <a:r>
              <a:rPr lang="en" sz="1800"/>
              <a:t>a) radius (mean of distances from center to points on the perimeter)</a:t>
            </a:r>
            <a:endParaRPr sz="1800"/>
          </a:p>
          <a:p>
            <a:pPr indent="457200" lvl="0" marL="457200" rtl="0" algn="l">
              <a:lnSpc>
                <a:spcPct val="115000"/>
              </a:lnSpc>
              <a:spcBef>
                <a:spcPts val="560"/>
              </a:spcBef>
              <a:spcAft>
                <a:spcPts val="0"/>
              </a:spcAft>
              <a:buNone/>
            </a:pPr>
            <a:r>
              <a:rPr lang="en" sz="1800"/>
              <a:t>b) texture (standard deviation of gray-scale values)</a:t>
            </a:r>
            <a:endParaRPr sz="1800"/>
          </a:p>
          <a:p>
            <a:pPr indent="457200" lvl="0" marL="457200" rtl="0" algn="l">
              <a:lnSpc>
                <a:spcPct val="115000"/>
              </a:lnSpc>
              <a:spcBef>
                <a:spcPts val="560"/>
              </a:spcBef>
              <a:spcAft>
                <a:spcPts val="0"/>
              </a:spcAft>
              <a:buNone/>
            </a:pPr>
            <a:r>
              <a:rPr lang="en" sz="1800"/>
              <a:t>c) perimeter</a:t>
            </a:r>
            <a:endParaRPr sz="1800"/>
          </a:p>
          <a:p>
            <a:pPr indent="457200" lvl="0" marL="457200" rtl="0" algn="l">
              <a:lnSpc>
                <a:spcPct val="115000"/>
              </a:lnSpc>
              <a:spcBef>
                <a:spcPts val="560"/>
              </a:spcBef>
              <a:spcAft>
                <a:spcPts val="0"/>
              </a:spcAft>
              <a:buNone/>
            </a:pPr>
            <a:r>
              <a:rPr lang="en" sz="1800"/>
              <a:t>d) area</a:t>
            </a:r>
            <a:endParaRPr sz="1800"/>
          </a:p>
          <a:p>
            <a:pPr indent="457200" lvl="0" marL="457200" rtl="0" algn="l">
              <a:lnSpc>
                <a:spcPct val="115000"/>
              </a:lnSpc>
              <a:spcBef>
                <a:spcPts val="560"/>
              </a:spcBef>
              <a:spcAft>
                <a:spcPts val="0"/>
              </a:spcAft>
              <a:buNone/>
            </a:pPr>
            <a:r>
              <a:rPr lang="en" sz="1800"/>
              <a:t>e) smoothness (local variation in radius lengths)</a:t>
            </a:r>
            <a:endParaRPr sz="1800"/>
          </a:p>
          <a:p>
            <a:pPr indent="457200" lvl="0" marL="457200" rtl="0" algn="l">
              <a:lnSpc>
                <a:spcPct val="115000"/>
              </a:lnSpc>
              <a:spcBef>
                <a:spcPts val="560"/>
              </a:spcBef>
              <a:spcAft>
                <a:spcPts val="0"/>
              </a:spcAft>
              <a:buNone/>
            </a:pPr>
            <a:r>
              <a:rPr lang="en" sz="1800"/>
              <a:t>f) compactness (perimeter^2 / area - 1.0)</a:t>
            </a:r>
            <a:endParaRPr sz="1800"/>
          </a:p>
          <a:p>
            <a:pPr indent="457200" lvl="0" marL="457200" rtl="0" algn="l">
              <a:lnSpc>
                <a:spcPct val="115000"/>
              </a:lnSpc>
              <a:spcBef>
                <a:spcPts val="560"/>
              </a:spcBef>
              <a:spcAft>
                <a:spcPts val="0"/>
              </a:spcAft>
              <a:buNone/>
            </a:pPr>
            <a:r>
              <a:rPr lang="en" sz="1800"/>
              <a:t>g) concavity (severity of concave portions of the contour)</a:t>
            </a:r>
            <a:endParaRPr sz="1800"/>
          </a:p>
          <a:p>
            <a:pPr indent="457200" lvl="0" marL="457200" rtl="0" algn="l">
              <a:lnSpc>
                <a:spcPct val="115000"/>
              </a:lnSpc>
              <a:spcBef>
                <a:spcPts val="560"/>
              </a:spcBef>
              <a:spcAft>
                <a:spcPts val="0"/>
              </a:spcAft>
              <a:buNone/>
            </a:pPr>
            <a:r>
              <a:rPr lang="en" sz="1800"/>
              <a:t>h) concave points (number of concave portions of the contour)</a:t>
            </a:r>
            <a:endParaRPr sz="1800"/>
          </a:p>
          <a:p>
            <a:pPr indent="457200" lvl="0" marL="457200" rtl="0" algn="l">
              <a:lnSpc>
                <a:spcPct val="115000"/>
              </a:lnSpc>
              <a:spcBef>
                <a:spcPts val="560"/>
              </a:spcBef>
              <a:spcAft>
                <a:spcPts val="0"/>
              </a:spcAft>
              <a:buNone/>
            </a:pPr>
            <a:r>
              <a:rPr lang="en" sz="1800"/>
              <a:t>i) symmetry</a:t>
            </a:r>
            <a:endParaRPr sz="1800"/>
          </a:p>
          <a:p>
            <a:pPr indent="457200" lvl="0" marL="457200" rtl="0" algn="l">
              <a:lnSpc>
                <a:spcPct val="115000"/>
              </a:lnSpc>
              <a:spcBef>
                <a:spcPts val="560"/>
              </a:spcBef>
              <a:spcAft>
                <a:spcPts val="0"/>
              </a:spcAft>
              <a:buNone/>
            </a:pPr>
            <a:r>
              <a:rPr lang="en" sz="1800"/>
              <a:t>j) fractal dimension ("coastline approximation" - 1)</a:t>
            </a:r>
            <a:endParaRPr sz="1800"/>
          </a:p>
          <a:p>
            <a:pPr indent="-282892" lvl="0" marL="457200" rtl="0" algn="l">
              <a:lnSpc>
                <a:spcPct val="115000"/>
              </a:lnSpc>
              <a:spcBef>
                <a:spcPts val="560"/>
              </a:spcBef>
              <a:spcAft>
                <a:spcPts val="0"/>
              </a:spcAft>
              <a:buSzPct val="100000"/>
              <a:buChar char="-"/>
            </a:pPr>
            <a:r>
              <a:rPr lang="en" sz="1800"/>
              <a:t>The mean, standard error and "worst" or largest (mean of the three largest values) of these features were computed for each image, resulting in 30 features. For instance, field 3 is Mean Radius, field 13 is Radius SE, field 23 is Worst Radius.</a:t>
            </a:r>
            <a:endParaRPr sz="1800"/>
          </a:p>
          <a:p>
            <a:pPr indent="-282892" lvl="0" marL="457200" rtl="0" algn="l">
              <a:lnSpc>
                <a:spcPct val="115000"/>
              </a:lnSpc>
              <a:spcBef>
                <a:spcPts val="0"/>
              </a:spcBef>
              <a:spcAft>
                <a:spcPts val="0"/>
              </a:spcAft>
              <a:buSzPct val="100000"/>
              <a:buChar char="-"/>
            </a:pPr>
            <a:r>
              <a:rPr lang="en" sz="1800"/>
              <a:t>All feature values are re-coded with four significant digits.</a:t>
            </a:r>
            <a:endParaRPr sz="1800"/>
          </a:p>
          <a:p>
            <a:pPr indent="-282892" lvl="0" marL="457200" rtl="0" algn="l">
              <a:lnSpc>
                <a:spcPct val="115000"/>
              </a:lnSpc>
              <a:spcBef>
                <a:spcPts val="0"/>
              </a:spcBef>
              <a:spcAft>
                <a:spcPts val="0"/>
              </a:spcAft>
              <a:buSzPct val="100000"/>
              <a:buChar char="-"/>
            </a:pPr>
            <a:r>
              <a:rPr lang="en" sz="1800"/>
              <a:t>There are a total of 579 rows and 32 columns all consisting of images due to which the complexity is high.</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0"/>
          <p:cNvSpPr txBox="1"/>
          <p:nvPr>
            <p:ph type="title"/>
          </p:nvPr>
        </p:nvSpPr>
        <p:spPr>
          <a:xfrm>
            <a:off x="519521" y="177529"/>
            <a:ext cx="8259000" cy="7635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9EFF29"/>
              </a:buClr>
              <a:buSzPts val="3600"/>
              <a:buFont typeface="Calibri"/>
              <a:buNone/>
            </a:pPr>
            <a:r>
              <a:rPr b="1" lang="en" sz="2000">
                <a:latin typeface="Comfortaa"/>
                <a:ea typeface="Comfortaa"/>
                <a:cs typeface="Comfortaa"/>
                <a:sym typeface="Comfortaa"/>
              </a:rPr>
              <a:t>Existing Solutions/Body of Work</a:t>
            </a:r>
            <a:endParaRPr b="1" sz="2000">
              <a:latin typeface="Comfortaa"/>
              <a:ea typeface="Comfortaa"/>
              <a:cs typeface="Comfortaa"/>
              <a:sym typeface="Comfortaa"/>
            </a:endParaRPr>
          </a:p>
        </p:txBody>
      </p:sp>
      <p:sp>
        <p:nvSpPr>
          <p:cNvPr id="163" name="Google Shape;163;p30"/>
          <p:cNvSpPr txBox="1"/>
          <p:nvPr>
            <p:ph idx="1" type="body"/>
          </p:nvPr>
        </p:nvSpPr>
        <p:spPr>
          <a:xfrm>
            <a:off x="463714" y="1519084"/>
            <a:ext cx="8246100" cy="3259500"/>
          </a:xfrm>
          <a:prstGeom prst="rect">
            <a:avLst/>
          </a:prstGeom>
          <a:noFill/>
          <a:ln>
            <a:noFill/>
          </a:ln>
        </p:spPr>
        <p:txBody>
          <a:bodyPr anchorCtr="0" anchor="t" bIns="45700" lIns="91425" spcFirstLastPara="1" rIns="91425" wrap="square" tIns="45700">
            <a:normAutofit fontScale="77500" lnSpcReduction="20000"/>
          </a:bodyPr>
          <a:lstStyle/>
          <a:p>
            <a:pPr indent="-317182" lvl="0" marL="457200" rtl="0" algn="l">
              <a:lnSpc>
                <a:spcPct val="115000"/>
              </a:lnSpc>
              <a:spcBef>
                <a:spcPts val="560"/>
              </a:spcBef>
              <a:spcAft>
                <a:spcPts val="0"/>
              </a:spcAft>
              <a:buSzPct val="100000"/>
              <a:buChar char="-"/>
            </a:pPr>
            <a:r>
              <a:rPr lang="en" sz="1800"/>
              <a:t>There are both model-based and model-free techniques for Breast Cancer Prediction using Machine Learning.</a:t>
            </a:r>
            <a:endParaRPr sz="1800"/>
          </a:p>
          <a:p>
            <a:pPr indent="-317182" lvl="0" marL="457200" rtl="0" algn="l">
              <a:lnSpc>
                <a:spcPct val="115000"/>
              </a:lnSpc>
              <a:spcBef>
                <a:spcPts val="0"/>
              </a:spcBef>
              <a:spcAft>
                <a:spcPts val="0"/>
              </a:spcAft>
              <a:buSzPct val="100000"/>
              <a:buChar char="-"/>
            </a:pPr>
            <a:r>
              <a:rPr lang="en" sz="1800"/>
              <a:t>The model-based approaches include</a:t>
            </a:r>
            <a:r>
              <a:rPr baseline="30000" lang="en" sz="1800"/>
              <a:t>[3]</a:t>
            </a:r>
            <a:r>
              <a:rPr lang="en" sz="1800"/>
              <a:t>:</a:t>
            </a:r>
            <a:endParaRPr sz="1800"/>
          </a:p>
          <a:p>
            <a:pPr indent="0" lvl="0" marL="914400" rtl="0" algn="l">
              <a:lnSpc>
                <a:spcPct val="115000"/>
              </a:lnSpc>
              <a:spcBef>
                <a:spcPts val="560"/>
              </a:spcBef>
              <a:spcAft>
                <a:spcPts val="0"/>
              </a:spcAft>
              <a:buNone/>
            </a:pPr>
            <a:r>
              <a:rPr lang="en" sz="1800"/>
              <a:t>1) Generalized Linear Models (GLM)</a:t>
            </a:r>
            <a:endParaRPr sz="1800"/>
          </a:p>
          <a:p>
            <a:pPr indent="457200" lvl="0" marL="457200" rtl="0" algn="l">
              <a:lnSpc>
                <a:spcPct val="115000"/>
              </a:lnSpc>
              <a:spcBef>
                <a:spcPts val="560"/>
              </a:spcBef>
              <a:spcAft>
                <a:spcPts val="0"/>
              </a:spcAft>
              <a:buNone/>
            </a:pPr>
            <a:r>
              <a:rPr lang="en" sz="1800"/>
              <a:t>2) Logistic Regression (LOGIT)</a:t>
            </a:r>
            <a:endParaRPr sz="1800"/>
          </a:p>
          <a:p>
            <a:pPr indent="457200" lvl="0" marL="457200" rtl="0" algn="l">
              <a:lnSpc>
                <a:spcPct val="115000"/>
              </a:lnSpc>
              <a:spcBef>
                <a:spcPts val="560"/>
              </a:spcBef>
              <a:spcAft>
                <a:spcPts val="0"/>
              </a:spcAft>
              <a:buNone/>
            </a:pPr>
            <a:r>
              <a:rPr lang="en" sz="1800"/>
              <a:t>3) Linear Discriminant Analysis (LDA)</a:t>
            </a:r>
            <a:endParaRPr sz="1800"/>
          </a:p>
          <a:p>
            <a:pPr indent="457200" lvl="0" marL="457200" rtl="0" algn="l">
              <a:lnSpc>
                <a:spcPct val="115000"/>
              </a:lnSpc>
              <a:spcBef>
                <a:spcPts val="560"/>
              </a:spcBef>
              <a:spcAft>
                <a:spcPts val="0"/>
              </a:spcAft>
              <a:buNone/>
            </a:pPr>
            <a:r>
              <a:rPr lang="en" sz="1800"/>
              <a:t>4) Quadratic discriminant Analysis (QDA)</a:t>
            </a:r>
            <a:endParaRPr sz="1800"/>
          </a:p>
          <a:p>
            <a:pPr indent="457200" lvl="0" marL="457200" rtl="0" algn="l">
              <a:lnSpc>
                <a:spcPct val="115000"/>
              </a:lnSpc>
              <a:spcBef>
                <a:spcPts val="560"/>
              </a:spcBef>
              <a:spcAft>
                <a:spcPts val="0"/>
              </a:spcAft>
              <a:buNone/>
            </a:pPr>
            <a:r>
              <a:rPr lang="en" sz="1800"/>
              <a:t>5) Markov Chain Monte Carlo Generalized Linear Mixed Model (MCMC GLMM)</a:t>
            </a:r>
            <a:endParaRPr sz="1800"/>
          </a:p>
          <a:p>
            <a:pPr indent="-317182" lvl="0" marL="457200" rtl="0" algn="l">
              <a:lnSpc>
                <a:spcPct val="115000"/>
              </a:lnSpc>
              <a:spcBef>
                <a:spcPts val="560"/>
              </a:spcBef>
              <a:spcAft>
                <a:spcPts val="0"/>
              </a:spcAft>
              <a:buSzPct val="100000"/>
              <a:buChar char="-"/>
            </a:pPr>
            <a:r>
              <a:rPr lang="en" sz="1800"/>
              <a:t>The model-free predictive analytics involve</a:t>
            </a:r>
            <a:r>
              <a:rPr baseline="30000" lang="en" sz="1800"/>
              <a:t>[3]</a:t>
            </a:r>
            <a:r>
              <a:rPr lang="en" sz="1800"/>
              <a:t>:</a:t>
            </a:r>
            <a:endParaRPr sz="1800"/>
          </a:p>
          <a:p>
            <a:pPr indent="457200" lvl="0" marL="457200" rtl="0" algn="l">
              <a:lnSpc>
                <a:spcPct val="115000"/>
              </a:lnSpc>
              <a:spcBef>
                <a:spcPts val="560"/>
              </a:spcBef>
              <a:spcAft>
                <a:spcPts val="0"/>
              </a:spcAft>
              <a:buNone/>
            </a:pPr>
            <a:r>
              <a:rPr lang="en" sz="1800"/>
              <a:t>1) Adaptive Boosting Algorithm (ADA)</a:t>
            </a:r>
            <a:endParaRPr sz="1800"/>
          </a:p>
          <a:p>
            <a:pPr indent="457200" lvl="0" marL="457200" rtl="0" algn="l">
              <a:lnSpc>
                <a:spcPct val="115000"/>
              </a:lnSpc>
              <a:spcBef>
                <a:spcPts val="560"/>
              </a:spcBef>
              <a:spcAft>
                <a:spcPts val="0"/>
              </a:spcAft>
              <a:buNone/>
            </a:pPr>
            <a:r>
              <a:rPr lang="en" sz="1800"/>
              <a:t>2) Random Forest (RF)</a:t>
            </a:r>
            <a:endParaRPr sz="1800"/>
          </a:p>
          <a:p>
            <a:pPr indent="457200" lvl="0" marL="457200" rtl="0" algn="l">
              <a:lnSpc>
                <a:spcPct val="115000"/>
              </a:lnSpc>
              <a:spcBef>
                <a:spcPts val="560"/>
              </a:spcBef>
              <a:spcAft>
                <a:spcPts val="0"/>
              </a:spcAft>
              <a:buNone/>
            </a:pPr>
            <a:r>
              <a:rPr lang="en" sz="1800"/>
              <a:t>3) k-Nearest Neighbors (KNN)</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1"/>
          <p:cNvSpPr txBox="1"/>
          <p:nvPr>
            <p:ph type="title"/>
          </p:nvPr>
        </p:nvSpPr>
        <p:spPr>
          <a:xfrm>
            <a:off x="519521" y="177529"/>
            <a:ext cx="8259000" cy="7635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9EFF29"/>
              </a:buClr>
              <a:buSzPts val="3600"/>
              <a:buFont typeface="Calibri"/>
              <a:buNone/>
            </a:pPr>
            <a:r>
              <a:rPr b="1" lang="en" sz="2000">
                <a:latin typeface="Comfortaa"/>
                <a:ea typeface="Comfortaa"/>
                <a:cs typeface="Comfortaa"/>
                <a:sym typeface="Comfortaa"/>
              </a:rPr>
              <a:t>Our Approach</a:t>
            </a:r>
            <a:endParaRPr b="1" sz="2000">
              <a:latin typeface="Comfortaa"/>
              <a:ea typeface="Comfortaa"/>
              <a:cs typeface="Comfortaa"/>
              <a:sym typeface="Comfortaa"/>
            </a:endParaRPr>
          </a:p>
        </p:txBody>
      </p:sp>
      <p:sp>
        <p:nvSpPr>
          <p:cNvPr id="169" name="Google Shape;169;p31"/>
          <p:cNvSpPr/>
          <p:nvPr/>
        </p:nvSpPr>
        <p:spPr>
          <a:xfrm>
            <a:off x="782163" y="3132585"/>
            <a:ext cx="2208600" cy="57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Clr>
                <a:schemeClr val="dk1"/>
              </a:buClr>
              <a:buSzPts val="1500"/>
              <a:buFont typeface="Calibri"/>
              <a:buNone/>
            </a:pPr>
            <a:r>
              <a:rPr lang="en" sz="1500">
                <a:solidFill>
                  <a:schemeClr val="dk1"/>
                </a:solidFill>
                <a:latin typeface="Calibri"/>
                <a:ea typeface="Calibri"/>
                <a:cs typeface="Calibri"/>
                <a:sym typeface="Calibri"/>
              </a:rPr>
              <a:t>Machine Learning Algorithms</a:t>
            </a:r>
            <a:endParaRPr sz="1500">
              <a:solidFill>
                <a:schemeClr val="dk1"/>
              </a:solidFill>
              <a:latin typeface="Calibri"/>
              <a:ea typeface="Calibri"/>
              <a:cs typeface="Calibri"/>
              <a:sym typeface="Calibri"/>
            </a:endParaRPr>
          </a:p>
        </p:txBody>
      </p:sp>
      <p:sp>
        <p:nvSpPr>
          <p:cNvPr id="170" name="Google Shape;170;p31"/>
          <p:cNvSpPr txBox="1"/>
          <p:nvPr/>
        </p:nvSpPr>
        <p:spPr>
          <a:xfrm>
            <a:off x="70972" y="1260571"/>
            <a:ext cx="779100" cy="646500"/>
          </a:xfrm>
          <a:prstGeom prst="rect">
            <a:avLst/>
          </a:prstGeom>
          <a:noFill/>
          <a:ln>
            <a:noFill/>
          </a:ln>
        </p:spPr>
        <p:txBody>
          <a:bodyPr anchorCtr="0" anchor="t" bIns="91425" lIns="91425" spcFirstLastPara="1" rIns="91425" wrap="square" tIns="91425">
            <a:spAutoFit/>
          </a:bodyPr>
          <a:lstStyle/>
          <a:p>
            <a:pPr indent="0" lvl="0" marL="0" marR="0" rtl="0" algn="ctr">
              <a:spcBef>
                <a:spcPts val="0"/>
              </a:spcBef>
              <a:spcAft>
                <a:spcPts val="0"/>
              </a:spcAft>
              <a:buClr>
                <a:schemeClr val="lt1"/>
              </a:buClr>
              <a:buSzPts val="1500"/>
              <a:buFont typeface="Calibri"/>
              <a:buNone/>
            </a:pPr>
            <a:r>
              <a:rPr lang="en" sz="1500">
                <a:solidFill>
                  <a:schemeClr val="dk1"/>
                </a:solidFill>
                <a:latin typeface="Calibri"/>
                <a:ea typeface="Calibri"/>
                <a:cs typeface="Calibri"/>
                <a:sym typeface="Calibri"/>
              </a:rPr>
              <a:t>texture_worst</a:t>
            </a:r>
            <a:endParaRPr sz="1500">
              <a:solidFill>
                <a:schemeClr val="dk1"/>
              </a:solidFill>
              <a:latin typeface="Calibri"/>
              <a:ea typeface="Calibri"/>
              <a:cs typeface="Calibri"/>
              <a:sym typeface="Calibri"/>
            </a:endParaRPr>
          </a:p>
        </p:txBody>
      </p:sp>
      <p:sp>
        <p:nvSpPr>
          <p:cNvPr id="171" name="Google Shape;171;p31"/>
          <p:cNvSpPr txBox="1"/>
          <p:nvPr/>
        </p:nvSpPr>
        <p:spPr>
          <a:xfrm>
            <a:off x="948261" y="1409326"/>
            <a:ext cx="1281300" cy="646500"/>
          </a:xfrm>
          <a:prstGeom prst="rect">
            <a:avLst/>
          </a:prstGeom>
          <a:noFill/>
          <a:ln>
            <a:noFill/>
          </a:ln>
        </p:spPr>
        <p:txBody>
          <a:bodyPr anchorCtr="0" anchor="t" bIns="91425" lIns="91425" spcFirstLastPara="1" rIns="91425" wrap="square" tIns="91425">
            <a:spAutoFit/>
          </a:bodyPr>
          <a:lstStyle/>
          <a:p>
            <a:pPr indent="0" lvl="0" marL="0" marR="0" rtl="0" algn="ctr">
              <a:spcBef>
                <a:spcPts val="0"/>
              </a:spcBef>
              <a:spcAft>
                <a:spcPts val="0"/>
              </a:spcAft>
              <a:buClr>
                <a:schemeClr val="lt1"/>
              </a:buClr>
              <a:buSzPts val="1500"/>
              <a:buFont typeface="Calibri"/>
              <a:buNone/>
            </a:pPr>
            <a:r>
              <a:rPr lang="en" sz="1500">
                <a:solidFill>
                  <a:schemeClr val="dk1"/>
                </a:solidFill>
                <a:latin typeface="Calibri"/>
                <a:ea typeface="Calibri"/>
                <a:cs typeface="Calibri"/>
                <a:sym typeface="Calibri"/>
              </a:rPr>
              <a:t>compactness_mean</a:t>
            </a:r>
            <a:endParaRPr sz="1500">
              <a:solidFill>
                <a:schemeClr val="dk1"/>
              </a:solidFill>
              <a:latin typeface="Calibri"/>
              <a:ea typeface="Calibri"/>
              <a:cs typeface="Calibri"/>
              <a:sym typeface="Calibri"/>
            </a:endParaRPr>
          </a:p>
        </p:txBody>
      </p:sp>
      <p:sp>
        <p:nvSpPr>
          <p:cNvPr id="172" name="Google Shape;172;p31"/>
          <p:cNvSpPr txBox="1"/>
          <p:nvPr/>
        </p:nvSpPr>
        <p:spPr>
          <a:xfrm>
            <a:off x="2388899" y="1409326"/>
            <a:ext cx="1142700" cy="646500"/>
          </a:xfrm>
          <a:prstGeom prst="rect">
            <a:avLst/>
          </a:prstGeom>
          <a:noFill/>
          <a:ln>
            <a:noFill/>
          </a:ln>
        </p:spPr>
        <p:txBody>
          <a:bodyPr anchorCtr="0" anchor="t" bIns="91425" lIns="91425" spcFirstLastPara="1" rIns="91425" wrap="square" tIns="91425">
            <a:spAutoFit/>
          </a:bodyPr>
          <a:lstStyle/>
          <a:p>
            <a:pPr indent="0" lvl="0" marL="0" marR="0" rtl="0" algn="ctr">
              <a:spcBef>
                <a:spcPts val="0"/>
              </a:spcBef>
              <a:spcAft>
                <a:spcPts val="0"/>
              </a:spcAft>
              <a:buClr>
                <a:schemeClr val="lt1"/>
              </a:buClr>
              <a:buSzPts val="1500"/>
              <a:buFont typeface="Calibri"/>
              <a:buNone/>
            </a:pPr>
            <a:r>
              <a:rPr i="0" lang="en" sz="1500">
                <a:solidFill>
                  <a:schemeClr val="dk1"/>
                </a:solidFill>
                <a:latin typeface="Calibri"/>
                <a:ea typeface="Calibri"/>
                <a:cs typeface="Calibri"/>
                <a:sym typeface="Calibri"/>
              </a:rPr>
              <a:t>smoothness_worst</a:t>
            </a:r>
            <a:endParaRPr sz="1500">
              <a:solidFill>
                <a:schemeClr val="dk1"/>
              </a:solidFill>
              <a:latin typeface="Calibri"/>
              <a:ea typeface="Calibri"/>
              <a:cs typeface="Calibri"/>
              <a:sym typeface="Calibri"/>
            </a:endParaRPr>
          </a:p>
        </p:txBody>
      </p:sp>
      <p:sp>
        <p:nvSpPr>
          <p:cNvPr id="173" name="Google Shape;173;p31"/>
          <p:cNvSpPr txBox="1"/>
          <p:nvPr/>
        </p:nvSpPr>
        <p:spPr>
          <a:xfrm>
            <a:off x="-18870" y="2327326"/>
            <a:ext cx="726900" cy="646500"/>
          </a:xfrm>
          <a:prstGeom prst="rect">
            <a:avLst/>
          </a:prstGeom>
          <a:noFill/>
          <a:ln>
            <a:noFill/>
          </a:ln>
        </p:spPr>
        <p:txBody>
          <a:bodyPr anchorCtr="0" anchor="t" bIns="91425" lIns="91425" spcFirstLastPara="1" rIns="91425" wrap="square" tIns="91425">
            <a:spAutoFit/>
          </a:bodyPr>
          <a:lstStyle/>
          <a:p>
            <a:pPr indent="0" lvl="0" marL="0" marR="0" rtl="0" algn="ctr">
              <a:spcBef>
                <a:spcPts val="0"/>
              </a:spcBef>
              <a:spcAft>
                <a:spcPts val="0"/>
              </a:spcAft>
              <a:buClr>
                <a:schemeClr val="lt1"/>
              </a:buClr>
              <a:buSzPts val="1500"/>
              <a:buFont typeface="Calibri"/>
              <a:buNone/>
            </a:pPr>
            <a:r>
              <a:rPr lang="en" sz="1500">
                <a:solidFill>
                  <a:schemeClr val="dk1"/>
                </a:solidFill>
                <a:latin typeface="Calibri"/>
                <a:ea typeface="Calibri"/>
                <a:cs typeface="Calibri"/>
                <a:sym typeface="Calibri"/>
              </a:rPr>
              <a:t>radius_mean</a:t>
            </a:r>
            <a:endParaRPr sz="1500">
              <a:solidFill>
                <a:schemeClr val="dk1"/>
              </a:solidFill>
              <a:latin typeface="Calibri"/>
              <a:ea typeface="Calibri"/>
              <a:cs typeface="Calibri"/>
              <a:sym typeface="Calibri"/>
            </a:endParaRPr>
          </a:p>
        </p:txBody>
      </p:sp>
      <p:sp>
        <p:nvSpPr>
          <p:cNvPr id="174" name="Google Shape;174;p31"/>
          <p:cNvSpPr txBox="1"/>
          <p:nvPr/>
        </p:nvSpPr>
        <p:spPr>
          <a:xfrm>
            <a:off x="3474838" y="1932998"/>
            <a:ext cx="1492200" cy="415500"/>
          </a:xfrm>
          <a:prstGeom prst="rect">
            <a:avLst/>
          </a:prstGeom>
          <a:noFill/>
          <a:ln>
            <a:noFill/>
          </a:ln>
        </p:spPr>
        <p:txBody>
          <a:bodyPr anchorCtr="0" anchor="t" bIns="91425" lIns="91425" spcFirstLastPara="1" rIns="91425" wrap="square" tIns="91425">
            <a:spAutoFit/>
          </a:bodyPr>
          <a:lstStyle/>
          <a:p>
            <a:pPr indent="0" lvl="0" marL="0" marR="0" rtl="0" algn="ctr">
              <a:spcBef>
                <a:spcPts val="0"/>
              </a:spcBef>
              <a:spcAft>
                <a:spcPts val="0"/>
              </a:spcAft>
              <a:buClr>
                <a:schemeClr val="lt1"/>
              </a:buClr>
              <a:buSzPts val="1500"/>
              <a:buFont typeface="Calibri"/>
              <a:buNone/>
            </a:pPr>
            <a:r>
              <a:rPr i="0" lang="en" sz="1500">
                <a:solidFill>
                  <a:schemeClr val="dk1"/>
                </a:solidFill>
                <a:latin typeface="Calibri"/>
                <a:ea typeface="Calibri"/>
                <a:cs typeface="Calibri"/>
                <a:sym typeface="Calibri"/>
              </a:rPr>
              <a:t>concavity_worst</a:t>
            </a:r>
            <a:endParaRPr sz="1500">
              <a:solidFill>
                <a:schemeClr val="dk1"/>
              </a:solidFill>
              <a:latin typeface="Calibri"/>
              <a:ea typeface="Calibri"/>
              <a:cs typeface="Calibri"/>
              <a:sym typeface="Calibri"/>
            </a:endParaRPr>
          </a:p>
        </p:txBody>
      </p:sp>
      <p:sp>
        <p:nvSpPr>
          <p:cNvPr id="175" name="Google Shape;175;p31"/>
          <p:cNvSpPr txBox="1"/>
          <p:nvPr/>
        </p:nvSpPr>
        <p:spPr>
          <a:xfrm>
            <a:off x="2472478" y="2276576"/>
            <a:ext cx="888300" cy="415500"/>
          </a:xfrm>
          <a:prstGeom prst="rect">
            <a:avLst/>
          </a:prstGeom>
          <a:noFill/>
          <a:ln>
            <a:noFill/>
          </a:ln>
        </p:spPr>
        <p:txBody>
          <a:bodyPr anchorCtr="0" anchor="t" bIns="91425" lIns="91425" spcFirstLastPara="1" rIns="91425" wrap="square" tIns="91425">
            <a:spAutoFit/>
          </a:bodyPr>
          <a:lstStyle/>
          <a:p>
            <a:pPr indent="0" lvl="0" marL="0" marR="0" rtl="0" algn="ctr">
              <a:spcBef>
                <a:spcPts val="0"/>
              </a:spcBef>
              <a:spcAft>
                <a:spcPts val="0"/>
              </a:spcAft>
              <a:buClr>
                <a:schemeClr val="lt1"/>
              </a:buClr>
              <a:buSzPts val="1500"/>
              <a:buFont typeface="Calibri"/>
              <a:buNone/>
            </a:pPr>
            <a:r>
              <a:rPr lang="en" sz="1500">
                <a:solidFill>
                  <a:schemeClr val="lt1"/>
                </a:solidFill>
                <a:latin typeface="Calibri"/>
                <a:ea typeface="Calibri"/>
                <a:cs typeface="Calibri"/>
                <a:sym typeface="Calibri"/>
              </a:rPr>
              <a:t>id</a:t>
            </a:r>
            <a:endParaRPr sz="1500">
              <a:solidFill>
                <a:schemeClr val="lt1"/>
              </a:solidFill>
              <a:latin typeface="Calibri"/>
              <a:ea typeface="Calibri"/>
              <a:cs typeface="Calibri"/>
              <a:sym typeface="Calibri"/>
            </a:endParaRPr>
          </a:p>
        </p:txBody>
      </p:sp>
      <p:sp>
        <p:nvSpPr>
          <p:cNvPr id="176" name="Google Shape;176;p31"/>
          <p:cNvSpPr/>
          <p:nvPr/>
        </p:nvSpPr>
        <p:spPr>
          <a:xfrm>
            <a:off x="1216296" y="3901124"/>
            <a:ext cx="2026728" cy="1134216"/>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Clr>
                <a:schemeClr val="dk1"/>
              </a:buClr>
              <a:buSzPts val="1500"/>
              <a:buFont typeface="Calibri"/>
              <a:buNone/>
            </a:pPr>
            <a:r>
              <a:rPr lang="en" sz="1500">
                <a:solidFill>
                  <a:schemeClr val="dk1"/>
                </a:solidFill>
                <a:latin typeface="Calibri"/>
                <a:ea typeface="Calibri"/>
                <a:cs typeface="Calibri"/>
                <a:sym typeface="Calibri"/>
              </a:rPr>
              <a:t>Predicting whether Malignant or Benign </a:t>
            </a:r>
            <a:endParaRPr sz="1500">
              <a:solidFill>
                <a:schemeClr val="dk1"/>
              </a:solidFill>
              <a:latin typeface="Calibri"/>
              <a:ea typeface="Calibri"/>
              <a:cs typeface="Calibri"/>
              <a:sym typeface="Calibri"/>
            </a:endParaRPr>
          </a:p>
        </p:txBody>
      </p:sp>
      <p:sp>
        <p:nvSpPr>
          <p:cNvPr id="177" name="Google Shape;177;p31"/>
          <p:cNvSpPr/>
          <p:nvPr/>
        </p:nvSpPr>
        <p:spPr>
          <a:xfrm>
            <a:off x="5167563" y="2031510"/>
            <a:ext cx="1412700" cy="7059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Clr>
                <a:schemeClr val="dk1"/>
              </a:buClr>
              <a:buSzPts val="1500"/>
              <a:buFont typeface="Calibri"/>
              <a:buNone/>
            </a:pPr>
            <a:r>
              <a:rPr lang="en" sz="1500">
                <a:solidFill>
                  <a:schemeClr val="dk1"/>
                </a:solidFill>
                <a:latin typeface="Calibri"/>
                <a:ea typeface="Calibri"/>
                <a:cs typeface="Calibri"/>
                <a:sym typeface="Calibri"/>
              </a:rPr>
              <a:t>Data Preprocessing</a:t>
            </a:r>
            <a:endParaRPr sz="1500">
              <a:solidFill>
                <a:schemeClr val="dk1"/>
              </a:solidFill>
              <a:latin typeface="Calibri"/>
              <a:ea typeface="Calibri"/>
              <a:cs typeface="Calibri"/>
              <a:sym typeface="Calibri"/>
            </a:endParaRPr>
          </a:p>
        </p:txBody>
      </p:sp>
      <p:sp>
        <p:nvSpPr>
          <p:cNvPr id="178" name="Google Shape;178;p31"/>
          <p:cNvSpPr/>
          <p:nvPr/>
        </p:nvSpPr>
        <p:spPr>
          <a:xfrm>
            <a:off x="5167563" y="3001810"/>
            <a:ext cx="1412700" cy="7035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Clr>
                <a:schemeClr val="dk1"/>
              </a:buClr>
              <a:buSzPts val="1500"/>
              <a:buFont typeface="Calibri"/>
              <a:buNone/>
            </a:pPr>
            <a:r>
              <a:rPr lang="en" sz="1500">
                <a:solidFill>
                  <a:schemeClr val="dk1"/>
                </a:solidFill>
                <a:latin typeface="Calibri"/>
                <a:ea typeface="Calibri"/>
                <a:cs typeface="Calibri"/>
                <a:sym typeface="Calibri"/>
              </a:rPr>
              <a:t>Training suitable models</a:t>
            </a:r>
            <a:endParaRPr sz="1500">
              <a:solidFill>
                <a:schemeClr val="dk1"/>
              </a:solidFill>
              <a:latin typeface="Calibri"/>
              <a:ea typeface="Calibri"/>
              <a:cs typeface="Calibri"/>
              <a:sym typeface="Calibri"/>
            </a:endParaRPr>
          </a:p>
        </p:txBody>
      </p:sp>
      <p:sp>
        <p:nvSpPr>
          <p:cNvPr id="179" name="Google Shape;179;p31"/>
          <p:cNvSpPr/>
          <p:nvPr/>
        </p:nvSpPr>
        <p:spPr>
          <a:xfrm>
            <a:off x="5167563" y="4139135"/>
            <a:ext cx="1558200" cy="7035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Clr>
                <a:schemeClr val="dk1"/>
              </a:buClr>
              <a:buSzPts val="1500"/>
              <a:buFont typeface="Calibri"/>
              <a:buNone/>
            </a:pPr>
            <a:r>
              <a:rPr lang="en" sz="1500">
                <a:solidFill>
                  <a:schemeClr val="dk1"/>
                </a:solidFill>
                <a:latin typeface="Calibri"/>
                <a:ea typeface="Calibri"/>
                <a:cs typeface="Calibri"/>
                <a:sym typeface="Calibri"/>
              </a:rPr>
              <a:t>Feature Importance</a:t>
            </a:r>
            <a:endParaRPr sz="1500">
              <a:solidFill>
                <a:schemeClr val="dk1"/>
              </a:solidFill>
              <a:latin typeface="Calibri"/>
              <a:ea typeface="Calibri"/>
              <a:cs typeface="Calibri"/>
              <a:sym typeface="Calibri"/>
            </a:endParaRPr>
          </a:p>
        </p:txBody>
      </p:sp>
      <p:sp>
        <p:nvSpPr>
          <p:cNvPr id="180" name="Google Shape;180;p31"/>
          <p:cNvSpPr/>
          <p:nvPr/>
        </p:nvSpPr>
        <p:spPr>
          <a:xfrm>
            <a:off x="6779988" y="2578123"/>
            <a:ext cx="1253700" cy="705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Clr>
                <a:schemeClr val="dk1"/>
              </a:buClr>
              <a:buSzPts val="1500"/>
              <a:buFont typeface="Calibri"/>
              <a:buNone/>
            </a:pPr>
            <a:r>
              <a:rPr lang="en" sz="1500">
                <a:solidFill>
                  <a:schemeClr val="dk1"/>
                </a:solidFill>
                <a:latin typeface="Calibri"/>
                <a:ea typeface="Calibri"/>
                <a:cs typeface="Calibri"/>
                <a:sym typeface="Calibri"/>
              </a:rPr>
              <a:t>Prediction</a:t>
            </a:r>
            <a:endParaRPr sz="1500">
              <a:solidFill>
                <a:schemeClr val="dk1"/>
              </a:solidFill>
              <a:latin typeface="Calibri"/>
              <a:ea typeface="Calibri"/>
              <a:cs typeface="Calibri"/>
              <a:sym typeface="Calibri"/>
            </a:endParaRPr>
          </a:p>
        </p:txBody>
      </p:sp>
      <p:cxnSp>
        <p:nvCxnSpPr>
          <p:cNvPr id="181" name="Google Shape;181;p31"/>
          <p:cNvCxnSpPr/>
          <p:nvPr/>
        </p:nvCxnSpPr>
        <p:spPr>
          <a:xfrm>
            <a:off x="419131" y="2931160"/>
            <a:ext cx="507300" cy="190500"/>
          </a:xfrm>
          <a:prstGeom prst="straightConnector1">
            <a:avLst/>
          </a:prstGeom>
          <a:noFill/>
          <a:ln cap="flat" cmpd="sng" w="25400">
            <a:solidFill>
              <a:schemeClr val="accent1"/>
            </a:solidFill>
            <a:prstDash val="solid"/>
            <a:round/>
            <a:headEnd len="sm" w="sm" type="none"/>
            <a:tailEnd len="med" w="med" type="triangle"/>
          </a:ln>
          <a:effectLst>
            <a:outerShdw blurRad="40000" rotWithShape="0" dir="5400000" dist="20000">
              <a:srgbClr val="000000">
                <a:alpha val="37650"/>
              </a:srgbClr>
            </a:outerShdw>
          </a:effectLst>
        </p:spPr>
      </p:cxnSp>
      <p:cxnSp>
        <p:nvCxnSpPr>
          <p:cNvPr id="182" name="Google Shape;182;p31"/>
          <p:cNvCxnSpPr/>
          <p:nvPr/>
        </p:nvCxnSpPr>
        <p:spPr>
          <a:xfrm>
            <a:off x="484786" y="1895629"/>
            <a:ext cx="939300" cy="1192500"/>
          </a:xfrm>
          <a:prstGeom prst="straightConnector1">
            <a:avLst/>
          </a:prstGeom>
          <a:noFill/>
          <a:ln cap="flat" cmpd="sng" w="25400">
            <a:solidFill>
              <a:schemeClr val="accent1"/>
            </a:solidFill>
            <a:prstDash val="solid"/>
            <a:round/>
            <a:headEnd len="sm" w="sm" type="none"/>
            <a:tailEnd len="med" w="med" type="triangle"/>
          </a:ln>
          <a:effectLst>
            <a:outerShdw blurRad="40000" rotWithShape="0" dir="5400000" dist="20000">
              <a:srgbClr val="000000">
                <a:alpha val="37650"/>
              </a:srgbClr>
            </a:outerShdw>
          </a:effectLst>
        </p:spPr>
      </p:cxnSp>
      <p:cxnSp>
        <p:nvCxnSpPr>
          <p:cNvPr id="183" name="Google Shape;183;p31"/>
          <p:cNvCxnSpPr>
            <a:stCxn id="171" idx="2"/>
          </p:cNvCxnSpPr>
          <p:nvPr/>
        </p:nvCxnSpPr>
        <p:spPr>
          <a:xfrm>
            <a:off x="1588911" y="2055826"/>
            <a:ext cx="116400" cy="1075500"/>
          </a:xfrm>
          <a:prstGeom prst="straightConnector1">
            <a:avLst/>
          </a:prstGeom>
          <a:noFill/>
          <a:ln cap="flat" cmpd="sng" w="25400">
            <a:solidFill>
              <a:schemeClr val="accent1"/>
            </a:solidFill>
            <a:prstDash val="solid"/>
            <a:round/>
            <a:headEnd len="sm" w="sm" type="none"/>
            <a:tailEnd len="med" w="med" type="triangle"/>
          </a:ln>
          <a:effectLst>
            <a:outerShdw blurRad="40000" rotWithShape="0" dir="5400000" dist="20000">
              <a:srgbClr val="000000">
                <a:alpha val="37650"/>
              </a:srgbClr>
            </a:outerShdw>
          </a:effectLst>
        </p:spPr>
      </p:cxnSp>
      <p:cxnSp>
        <p:nvCxnSpPr>
          <p:cNvPr id="184" name="Google Shape;184;p31"/>
          <p:cNvCxnSpPr/>
          <p:nvPr/>
        </p:nvCxnSpPr>
        <p:spPr>
          <a:xfrm flipH="1">
            <a:off x="1945663" y="2111935"/>
            <a:ext cx="534600" cy="959700"/>
          </a:xfrm>
          <a:prstGeom prst="straightConnector1">
            <a:avLst/>
          </a:prstGeom>
          <a:noFill/>
          <a:ln cap="flat" cmpd="sng" w="25400">
            <a:solidFill>
              <a:schemeClr val="accent1"/>
            </a:solidFill>
            <a:prstDash val="solid"/>
            <a:round/>
            <a:headEnd len="sm" w="sm" type="none"/>
            <a:tailEnd len="med" w="med" type="triangle"/>
          </a:ln>
          <a:effectLst>
            <a:outerShdw blurRad="40000" rotWithShape="0" dir="5400000" dist="20000">
              <a:srgbClr val="000000">
                <a:alpha val="37650"/>
              </a:srgbClr>
            </a:outerShdw>
          </a:effectLst>
        </p:spPr>
      </p:cxnSp>
      <p:cxnSp>
        <p:nvCxnSpPr>
          <p:cNvPr id="185" name="Google Shape;185;p31"/>
          <p:cNvCxnSpPr/>
          <p:nvPr/>
        </p:nvCxnSpPr>
        <p:spPr>
          <a:xfrm flipH="1">
            <a:off x="2229788" y="2650476"/>
            <a:ext cx="590100" cy="459900"/>
          </a:xfrm>
          <a:prstGeom prst="straightConnector1">
            <a:avLst/>
          </a:prstGeom>
          <a:noFill/>
          <a:ln cap="flat" cmpd="sng" w="25400">
            <a:solidFill>
              <a:schemeClr val="accent1"/>
            </a:solidFill>
            <a:prstDash val="solid"/>
            <a:round/>
            <a:headEnd len="sm" w="sm" type="none"/>
            <a:tailEnd len="med" w="med" type="triangle"/>
          </a:ln>
          <a:effectLst>
            <a:outerShdw blurRad="40000" rotWithShape="0" dir="5400000" dist="20000">
              <a:srgbClr val="000000">
                <a:alpha val="37650"/>
              </a:srgbClr>
            </a:outerShdw>
          </a:effectLst>
        </p:spPr>
      </p:cxnSp>
      <p:cxnSp>
        <p:nvCxnSpPr>
          <p:cNvPr id="186" name="Google Shape;186;p31"/>
          <p:cNvCxnSpPr/>
          <p:nvPr/>
        </p:nvCxnSpPr>
        <p:spPr>
          <a:xfrm flipH="1">
            <a:off x="2819888" y="2356373"/>
            <a:ext cx="711600" cy="736200"/>
          </a:xfrm>
          <a:prstGeom prst="straightConnector1">
            <a:avLst/>
          </a:prstGeom>
          <a:noFill/>
          <a:ln cap="flat" cmpd="sng" w="25400">
            <a:solidFill>
              <a:schemeClr val="accent1"/>
            </a:solidFill>
            <a:prstDash val="solid"/>
            <a:round/>
            <a:headEnd len="sm" w="sm" type="none"/>
            <a:tailEnd len="med" w="med" type="triangle"/>
          </a:ln>
          <a:effectLst>
            <a:outerShdw blurRad="40000" rotWithShape="0" dir="5400000" dist="20000">
              <a:srgbClr val="000000">
                <a:alpha val="37650"/>
              </a:srgbClr>
            </a:outerShdw>
          </a:effectLst>
        </p:spPr>
      </p:cxnSp>
      <p:cxnSp>
        <p:nvCxnSpPr>
          <p:cNvPr id="187" name="Google Shape;187;p31"/>
          <p:cNvCxnSpPr>
            <a:stCxn id="169" idx="2"/>
            <a:endCxn id="176" idx="3"/>
          </p:cNvCxnSpPr>
          <p:nvPr/>
        </p:nvCxnSpPr>
        <p:spPr>
          <a:xfrm>
            <a:off x="1886463" y="3705285"/>
            <a:ext cx="343200" cy="260700"/>
          </a:xfrm>
          <a:prstGeom prst="straightConnector1">
            <a:avLst/>
          </a:prstGeom>
          <a:noFill/>
          <a:ln cap="flat" cmpd="sng" w="25400">
            <a:solidFill>
              <a:schemeClr val="accent1"/>
            </a:solidFill>
            <a:prstDash val="solid"/>
            <a:round/>
            <a:headEnd len="sm" w="sm" type="none"/>
            <a:tailEnd len="med" w="med" type="triangle"/>
          </a:ln>
          <a:effectLst>
            <a:outerShdw blurRad="40000" rotWithShape="0" dir="5400000" dist="20000">
              <a:srgbClr val="000000">
                <a:alpha val="37650"/>
              </a:srgbClr>
            </a:outerShdw>
          </a:effectLst>
        </p:spPr>
      </p:cxnSp>
      <p:cxnSp>
        <p:nvCxnSpPr>
          <p:cNvPr id="188" name="Google Shape;188;p31"/>
          <p:cNvCxnSpPr>
            <a:stCxn id="169" idx="3"/>
            <a:endCxn id="177" idx="2"/>
          </p:cNvCxnSpPr>
          <p:nvPr/>
        </p:nvCxnSpPr>
        <p:spPr>
          <a:xfrm flipH="1" rot="10800000">
            <a:off x="2990763" y="2384535"/>
            <a:ext cx="2176800" cy="1034400"/>
          </a:xfrm>
          <a:prstGeom prst="straightConnector1">
            <a:avLst/>
          </a:prstGeom>
          <a:noFill/>
          <a:ln cap="flat" cmpd="sng" w="25400">
            <a:solidFill>
              <a:schemeClr val="accent1"/>
            </a:solidFill>
            <a:prstDash val="solid"/>
            <a:round/>
            <a:headEnd len="sm" w="sm" type="none"/>
            <a:tailEnd len="med" w="med" type="triangle"/>
          </a:ln>
          <a:effectLst>
            <a:outerShdw blurRad="40000" rotWithShape="0" dir="5400000" dist="20000">
              <a:srgbClr val="000000">
                <a:alpha val="37650"/>
              </a:srgbClr>
            </a:outerShdw>
          </a:effectLst>
        </p:spPr>
      </p:cxnSp>
      <p:cxnSp>
        <p:nvCxnSpPr>
          <p:cNvPr id="189" name="Google Shape;189;p31"/>
          <p:cNvCxnSpPr>
            <a:stCxn id="169" idx="3"/>
            <a:endCxn id="178" idx="2"/>
          </p:cNvCxnSpPr>
          <p:nvPr/>
        </p:nvCxnSpPr>
        <p:spPr>
          <a:xfrm flipH="1" rot="10800000">
            <a:off x="2990763" y="3353535"/>
            <a:ext cx="2176800" cy="65400"/>
          </a:xfrm>
          <a:prstGeom prst="straightConnector1">
            <a:avLst/>
          </a:prstGeom>
          <a:noFill/>
          <a:ln cap="flat" cmpd="sng" w="25400">
            <a:solidFill>
              <a:schemeClr val="accent1"/>
            </a:solidFill>
            <a:prstDash val="solid"/>
            <a:round/>
            <a:headEnd len="sm" w="sm" type="none"/>
            <a:tailEnd len="med" w="med" type="triangle"/>
          </a:ln>
          <a:effectLst>
            <a:outerShdw blurRad="40000" rotWithShape="0" dir="5400000" dist="20000">
              <a:srgbClr val="000000">
                <a:alpha val="37650"/>
              </a:srgbClr>
            </a:outerShdw>
          </a:effectLst>
        </p:spPr>
      </p:cxnSp>
      <p:cxnSp>
        <p:nvCxnSpPr>
          <p:cNvPr id="190" name="Google Shape;190;p31"/>
          <p:cNvCxnSpPr>
            <a:stCxn id="169" idx="3"/>
            <a:endCxn id="179" idx="2"/>
          </p:cNvCxnSpPr>
          <p:nvPr/>
        </p:nvCxnSpPr>
        <p:spPr>
          <a:xfrm>
            <a:off x="2990763" y="3418935"/>
            <a:ext cx="2176800" cy="1071900"/>
          </a:xfrm>
          <a:prstGeom prst="straightConnector1">
            <a:avLst/>
          </a:prstGeom>
          <a:noFill/>
          <a:ln cap="flat" cmpd="sng" w="25400">
            <a:solidFill>
              <a:schemeClr val="accent1"/>
            </a:solidFill>
            <a:prstDash val="solid"/>
            <a:round/>
            <a:headEnd len="sm" w="sm" type="none"/>
            <a:tailEnd len="med" w="med" type="triangle"/>
          </a:ln>
          <a:effectLst>
            <a:outerShdw blurRad="40000" rotWithShape="0" dir="5400000" dist="20000">
              <a:srgbClr val="000000">
                <a:alpha val="37650"/>
              </a:srgbClr>
            </a:outerShdw>
          </a:effectLst>
        </p:spPr>
      </p:cxnSp>
      <p:cxnSp>
        <p:nvCxnSpPr>
          <p:cNvPr id="191" name="Google Shape;191;p31"/>
          <p:cNvCxnSpPr>
            <a:stCxn id="178" idx="0"/>
            <a:endCxn id="180" idx="1"/>
          </p:cNvCxnSpPr>
          <p:nvPr/>
        </p:nvCxnSpPr>
        <p:spPr>
          <a:xfrm flipH="1" rot="10800000">
            <a:off x="6580263" y="2931160"/>
            <a:ext cx="199800" cy="422400"/>
          </a:xfrm>
          <a:prstGeom prst="straightConnector1">
            <a:avLst/>
          </a:prstGeom>
          <a:noFill/>
          <a:ln cap="flat" cmpd="sng" w="25400">
            <a:solidFill>
              <a:schemeClr val="accent1"/>
            </a:solidFill>
            <a:prstDash val="solid"/>
            <a:round/>
            <a:headEnd len="sm" w="sm" type="none"/>
            <a:tailEnd len="med" w="med" type="triangle"/>
          </a:ln>
          <a:effectLst>
            <a:outerShdw blurRad="40000" rotWithShape="0" dir="5400000" dist="20000">
              <a:srgbClr val="000000">
                <a:alpha val="37650"/>
              </a:srgbClr>
            </a:outerShdw>
          </a:effectLst>
        </p:spPr>
      </p:cxnSp>
      <p:sp>
        <p:nvSpPr>
          <p:cNvPr id="192" name="Google Shape;192;p31"/>
          <p:cNvSpPr/>
          <p:nvPr/>
        </p:nvSpPr>
        <p:spPr>
          <a:xfrm>
            <a:off x="6779988" y="1446385"/>
            <a:ext cx="1253700" cy="705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Clr>
                <a:schemeClr val="dk1"/>
              </a:buClr>
              <a:buSzPts val="1500"/>
              <a:buFont typeface="Calibri"/>
              <a:buNone/>
            </a:pPr>
            <a:r>
              <a:rPr lang="en" sz="1500">
                <a:solidFill>
                  <a:schemeClr val="dk1"/>
                </a:solidFill>
                <a:latin typeface="Calibri"/>
                <a:ea typeface="Calibri"/>
                <a:cs typeface="Calibri"/>
                <a:sym typeface="Calibri"/>
              </a:rPr>
              <a:t>Clearing, Merging, EDA…..</a:t>
            </a:r>
            <a:endParaRPr sz="1500">
              <a:solidFill>
                <a:schemeClr val="dk1"/>
              </a:solidFill>
              <a:latin typeface="Calibri"/>
              <a:ea typeface="Calibri"/>
              <a:cs typeface="Calibri"/>
              <a:sym typeface="Calibri"/>
            </a:endParaRPr>
          </a:p>
        </p:txBody>
      </p:sp>
      <p:cxnSp>
        <p:nvCxnSpPr>
          <p:cNvPr id="193" name="Google Shape;193;p31"/>
          <p:cNvCxnSpPr>
            <a:stCxn id="177" idx="0"/>
            <a:endCxn id="192" idx="1"/>
          </p:cNvCxnSpPr>
          <p:nvPr/>
        </p:nvCxnSpPr>
        <p:spPr>
          <a:xfrm flipH="1" rot="10800000">
            <a:off x="6580263" y="1799460"/>
            <a:ext cx="199800" cy="585000"/>
          </a:xfrm>
          <a:prstGeom prst="straightConnector1">
            <a:avLst/>
          </a:prstGeom>
          <a:noFill/>
          <a:ln cap="flat" cmpd="sng" w="25400">
            <a:solidFill>
              <a:schemeClr val="accent1"/>
            </a:solidFill>
            <a:prstDash val="solid"/>
            <a:round/>
            <a:headEnd len="sm" w="sm" type="none"/>
            <a:tailEnd len="med" w="med" type="triangle"/>
          </a:ln>
          <a:effectLst>
            <a:outerShdw blurRad="40000" rotWithShape="0" dir="5400000" dist="20000">
              <a:srgbClr val="000000">
                <a:alpha val="37650"/>
              </a:srgbClr>
            </a:outerShdw>
          </a:effectLst>
        </p:spPr>
      </p:cxnSp>
      <p:sp>
        <p:nvSpPr>
          <p:cNvPr id="194" name="Google Shape;194;p31"/>
          <p:cNvSpPr txBox="1"/>
          <p:nvPr/>
        </p:nvSpPr>
        <p:spPr>
          <a:xfrm>
            <a:off x="7734987" y="3291833"/>
            <a:ext cx="1253700" cy="415500"/>
          </a:xfrm>
          <a:prstGeom prst="rect">
            <a:avLst/>
          </a:prstGeom>
          <a:noFill/>
          <a:ln>
            <a:noFill/>
          </a:ln>
        </p:spPr>
        <p:txBody>
          <a:bodyPr anchorCtr="0" anchor="t" bIns="91425" lIns="91425" spcFirstLastPara="1" rIns="91425" wrap="square" tIns="91425">
            <a:spAutoFit/>
          </a:bodyPr>
          <a:lstStyle/>
          <a:p>
            <a:pPr indent="0" lvl="0" marL="0" marR="0" rtl="0" algn="l">
              <a:spcBef>
                <a:spcPts val="0"/>
              </a:spcBef>
              <a:spcAft>
                <a:spcPts val="0"/>
              </a:spcAft>
              <a:buClr>
                <a:schemeClr val="lt1"/>
              </a:buClr>
              <a:buSzPts val="1500"/>
              <a:buFont typeface="Calibri"/>
              <a:buNone/>
            </a:pPr>
            <a:r>
              <a:rPr lang="en" sz="1500">
                <a:solidFill>
                  <a:schemeClr val="dk1"/>
                </a:solidFill>
                <a:latin typeface="Calibri"/>
                <a:ea typeface="Calibri"/>
                <a:cs typeface="Calibri"/>
                <a:sym typeface="Calibri"/>
              </a:rPr>
              <a:t>Classification</a:t>
            </a:r>
            <a:endParaRPr sz="1500">
              <a:solidFill>
                <a:schemeClr val="dk1"/>
              </a:solidFill>
              <a:latin typeface="Calibri"/>
              <a:ea typeface="Calibri"/>
              <a:cs typeface="Calibri"/>
              <a:sym typeface="Calibri"/>
            </a:endParaRPr>
          </a:p>
        </p:txBody>
      </p:sp>
      <p:sp>
        <p:nvSpPr>
          <p:cNvPr id="195" name="Google Shape;195;p31"/>
          <p:cNvSpPr/>
          <p:nvPr/>
        </p:nvSpPr>
        <p:spPr>
          <a:xfrm>
            <a:off x="6952563" y="3601923"/>
            <a:ext cx="1253700" cy="705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Clr>
                <a:schemeClr val="dk1"/>
              </a:buClr>
              <a:buSzPts val="1500"/>
              <a:buFont typeface="Calibri"/>
              <a:buNone/>
            </a:pPr>
            <a:r>
              <a:rPr lang="en" sz="1500">
                <a:solidFill>
                  <a:schemeClr val="dk1"/>
                </a:solidFill>
                <a:latin typeface="Calibri"/>
                <a:ea typeface="Calibri"/>
                <a:cs typeface="Calibri"/>
                <a:sym typeface="Calibri"/>
              </a:rPr>
              <a:t>Random Forest</a:t>
            </a:r>
            <a:endParaRPr sz="1500">
              <a:solidFill>
                <a:schemeClr val="dk1"/>
              </a:solidFill>
              <a:latin typeface="Calibri"/>
              <a:ea typeface="Calibri"/>
              <a:cs typeface="Calibri"/>
              <a:sym typeface="Calibri"/>
            </a:endParaRPr>
          </a:p>
        </p:txBody>
      </p:sp>
      <p:cxnSp>
        <p:nvCxnSpPr>
          <p:cNvPr id="196" name="Google Shape;196;p31"/>
          <p:cNvCxnSpPr>
            <a:stCxn id="179" idx="0"/>
            <a:endCxn id="195" idx="1"/>
          </p:cNvCxnSpPr>
          <p:nvPr/>
        </p:nvCxnSpPr>
        <p:spPr>
          <a:xfrm flipH="1" rot="10800000">
            <a:off x="6725763" y="3954785"/>
            <a:ext cx="226800" cy="536100"/>
          </a:xfrm>
          <a:prstGeom prst="straightConnector1">
            <a:avLst/>
          </a:prstGeom>
          <a:noFill/>
          <a:ln cap="flat" cmpd="sng" w="25400">
            <a:solidFill>
              <a:schemeClr val="accent1"/>
            </a:solidFill>
            <a:prstDash val="solid"/>
            <a:round/>
            <a:headEnd len="sm" w="sm" type="none"/>
            <a:tailEnd len="med" w="med" type="triangle"/>
          </a:ln>
          <a:effectLst>
            <a:outerShdw blurRad="40000" rotWithShape="0" dir="5400000" dist="20000">
              <a:srgbClr val="000000">
                <a:alpha val="37650"/>
              </a:srgbClr>
            </a:outerShdw>
          </a:effectLst>
        </p:spPr>
      </p:cxnSp>
      <p:cxnSp>
        <p:nvCxnSpPr>
          <p:cNvPr id="197" name="Google Shape;197;p31"/>
          <p:cNvCxnSpPr>
            <a:stCxn id="179" idx="0"/>
            <a:endCxn id="198" idx="1"/>
          </p:cNvCxnSpPr>
          <p:nvPr/>
        </p:nvCxnSpPr>
        <p:spPr>
          <a:xfrm>
            <a:off x="6725763" y="4490885"/>
            <a:ext cx="226800" cy="241800"/>
          </a:xfrm>
          <a:prstGeom prst="straightConnector1">
            <a:avLst/>
          </a:prstGeom>
          <a:noFill/>
          <a:ln cap="flat" cmpd="sng" w="25400">
            <a:solidFill>
              <a:schemeClr val="accent1"/>
            </a:solidFill>
            <a:prstDash val="solid"/>
            <a:round/>
            <a:headEnd len="sm" w="sm" type="none"/>
            <a:tailEnd len="med" w="med" type="triangle"/>
          </a:ln>
          <a:effectLst>
            <a:outerShdw blurRad="40000" rotWithShape="0" dir="5400000" dist="20000">
              <a:srgbClr val="000000">
                <a:alpha val="37650"/>
              </a:srgbClr>
            </a:outerShdw>
          </a:effectLst>
        </p:spPr>
      </p:cxnSp>
      <p:sp>
        <p:nvSpPr>
          <p:cNvPr id="198" name="Google Shape;198;p31"/>
          <p:cNvSpPr/>
          <p:nvPr/>
        </p:nvSpPr>
        <p:spPr>
          <a:xfrm>
            <a:off x="6952563" y="4379673"/>
            <a:ext cx="1253700" cy="705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Clr>
                <a:schemeClr val="dk1"/>
              </a:buClr>
              <a:buSzPts val="1500"/>
              <a:buFont typeface="Calibri"/>
              <a:buNone/>
            </a:pPr>
            <a:r>
              <a:rPr lang="en" sz="1500">
                <a:solidFill>
                  <a:schemeClr val="dk1"/>
                </a:solidFill>
                <a:latin typeface="Calibri"/>
                <a:ea typeface="Calibri"/>
                <a:cs typeface="Calibri"/>
                <a:sym typeface="Calibri"/>
              </a:rPr>
              <a:t>Principal Component</a:t>
            </a:r>
            <a:endParaRPr sz="1500">
              <a:solidFill>
                <a:schemeClr val="dk1"/>
              </a:solidFill>
              <a:latin typeface="Calibri"/>
              <a:ea typeface="Calibri"/>
              <a:cs typeface="Calibri"/>
              <a:sym typeface="Calibri"/>
            </a:endParaRPr>
          </a:p>
          <a:p>
            <a:pPr indent="0" lvl="0" marL="0" marR="0" rtl="0" algn="ctr">
              <a:spcBef>
                <a:spcPts val="0"/>
              </a:spcBef>
              <a:spcAft>
                <a:spcPts val="0"/>
              </a:spcAft>
              <a:buClr>
                <a:schemeClr val="dk1"/>
              </a:buClr>
              <a:buSzPts val="1500"/>
              <a:buFont typeface="Calibri"/>
              <a:buNone/>
            </a:pPr>
            <a:r>
              <a:rPr lang="en" sz="1500">
                <a:solidFill>
                  <a:schemeClr val="dk1"/>
                </a:solidFill>
                <a:latin typeface="Calibri"/>
                <a:ea typeface="Calibri"/>
                <a:cs typeface="Calibri"/>
                <a:sym typeface="Calibri"/>
              </a:rPr>
              <a:t>Analysis</a:t>
            </a:r>
            <a:endParaRPr sz="15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2"/>
          <p:cNvSpPr txBox="1"/>
          <p:nvPr>
            <p:ph type="title"/>
          </p:nvPr>
        </p:nvSpPr>
        <p:spPr>
          <a:xfrm>
            <a:off x="519521" y="177529"/>
            <a:ext cx="8259000" cy="7635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9EFF29"/>
              </a:buClr>
              <a:buSzPts val="3600"/>
              <a:buFont typeface="Calibri"/>
              <a:buNone/>
            </a:pPr>
            <a:r>
              <a:rPr b="1" lang="en" sz="2000">
                <a:latin typeface="Comfortaa"/>
                <a:ea typeface="Comfortaa"/>
                <a:cs typeface="Comfortaa"/>
                <a:sym typeface="Comfortaa"/>
              </a:rPr>
              <a:t>Results of the Work performed</a:t>
            </a:r>
            <a:endParaRPr b="1" sz="2000">
              <a:latin typeface="Comfortaa"/>
              <a:ea typeface="Comfortaa"/>
              <a:cs typeface="Comfortaa"/>
              <a:sym typeface="Comfortaa"/>
            </a:endParaRPr>
          </a:p>
        </p:txBody>
      </p:sp>
      <p:sp>
        <p:nvSpPr>
          <p:cNvPr id="204" name="Google Shape;204;p32"/>
          <p:cNvSpPr txBox="1"/>
          <p:nvPr>
            <p:ph idx="1" type="body"/>
          </p:nvPr>
        </p:nvSpPr>
        <p:spPr>
          <a:xfrm>
            <a:off x="448939" y="1217684"/>
            <a:ext cx="8246100" cy="3259500"/>
          </a:xfrm>
          <a:prstGeom prst="rect">
            <a:avLst/>
          </a:prstGeom>
          <a:noFill/>
          <a:ln>
            <a:noFill/>
          </a:ln>
        </p:spPr>
        <p:txBody>
          <a:bodyPr anchorCtr="0" anchor="t" bIns="45700" lIns="91425" spcFirstLastPara="1" rIns="91425" wrap="square" tIns="45700">
            <a:normAutofit lnSpcReduction="10000"/>
          </a:bodyPr>
          <a:lstStyle/>
          <a:p>
            <a:pPr indent="-342900" lvl="0" marL="342900" rtl="0" algn="l">
              <a:lnSpc>
                <a:spcPct val="115000"/>
              </a:lnSpc>
              <a:spcBef>
                <a:spcPts val="0"/>
              </a:spcBef>
              <a:spcAft>
                <a:spcPts val="0"/>
              </a:spcAft>
              <a:buClr>
                <a:srgbClr val="002060"/>
              </a:buClr>
              <a:buSzPts val="1800"/>
              <a:buChar char="•"/>
            </a:pPr>
            <a:r>
              <a:rPr b="1" lang="en" sz="1800">
                <a:solidFill>
                  <a:srgbClr val="002060"/>
                </a:solidFill>
              </a:rPr>
              <a:t>k-Nearest Neighbours:</a:t>
            </a:r>
            <a:endParaRPr b="1">
              <a:solidFill>
                <a:srgbClr val="002060"/>
              </a:solidFill>
            </a:endParaRPr>
          </a:p>
          <a:p>
            <a:pPr indent="-285750" lvl="1" marL="742950" rtl="0" algn="l">
              <a:lnSpc>
                <a:spcPct val="115000"/>
              </a:lnSpc>
              <a:spcBef>
                <a:spcPts val="320"/>
              </a:spcBef>
              <a:spcAft>
                <a:spcPts val="0"/>
              </a:spcAft>
              <a:buClr>
                <a:schemeClr val="dk1"/>
              </a:buClr>
              <a:buSzPts val="1600"/>
              <a:buChar char="–"/>
            </a:pPr>
            <a:r>
              <a:rPr lang="en" sz="1600"/>
              <a:t>kNN is used for both classification and regression.</a:t>
            </a:r>
            <a:endParaRPr>
              <a:solidFill>
                <a:srgbClr val="002060"/>
              </a:solidFill>
            </a:endParaRPr>
          </a:p>
          <a:p>
            <a:pPr indent="-285750" lvl="1" marL="742950" rtl="0" algn="l">
              <a:lnSpc>
                <a:spcPct val="115000"/>
              </a:lnSpc>
              <a:spcBef>
                <a:spcPts val="320"/>
              </a:spcBef>
              <a:spcAft>
                <a:spcPts val="0"/>
              </a:spcAft>
              <a:buClr>
                <a:schemeClr val="dk1"/>
              </a:buClr>
              <a:buSzPts val="1600"/>
              <a:buChar char="–"/>
            </a:pPr>
            <a:r>
              <a:rPr lang="en" sz="1600"/>
              <a:t>Here we have used kNN as the features of the cell are correlated with each other and the cancerous cell can be classified based on the neighbours.</a:t>
            </a:r>
            <a:endParaRPr>
              <a:solidFill>
                <a:srgbClr val="002060"/>
              </a:solidFill>
            </a:endParaRPr>
          </a:p>
          <a:p>
            <a:pPr indent="-285750" lvl="1" marL="742950" rtl="0" algn="l">
              <a:lnSpc>
                <a:spcPct val="115000"/>
              </a:lnSpc>
              <a:spcBef>
                <a:spcPts val="320"/>
              </a:spcBef>
              <a:spcAft>
                <a:spcPts val="0"/>
              </a:spcAft>
              <a:buClr>
                <a:schemeClr val="dk1"/>
              </a:buClr>
              <a:buSzPts val="1600"/>
              <a:buChar char="–"/>
            </a:pPr>
            <a:r>
              <a:rPr lang="en" sz="1600"/>
              <a:t>We used the Euclidean distance in implementation of KNN algorithm.</a:t>
            </a:r>
            <a:endParaRPr>
              <a:solidFill>
                <a:srgbClr val="002060"/>
              </a:solidFill>
            </a:endParaRPr>
          </a:p>
          <a:p>
            <a:pPr indent="-285750" lvl="1" marL="742950" rtl="0" algn="l">
              <a:lnSpc>
                <a:spcPct val="115000"/>
              </a:lnSpc>
              <a:spcBef>
                <a:spcPts val="320"/>
              </a:spcBef>
              <a:spcAft>
                <a:spcPts val="0"/>
              </a:spcAft>
              <a:buClr>
                <a:schemeClr val="dk1"/>
              </a:buClr>
              <a:buSzPts val="1600"/>
              <a:buChar char="–"/>
            </a:pPr>
            <a:r>
              <a:rPr lang="en" sz="1600"/>
              <a:t>For the best suitable K, we implemented the mean squared analysis (MSE) over a range of values of K from 1-20.</a:t>
            </a:r>
            <a:endParaRPr>
              <a:solidFill>
                <a:srgbClr val="002060"/>
              </a:solidFill>
            </a:endParaRPr>
          </a:p>
          <a:p>
            <a:pPr indent="-285750" lvl="1" marL="742950" rtl="0" algn="l">
              <a:lnSpc>
                <a:spcPct val="115000"/>
              </a:lnSpc>
              <a:spcBef>
                <a:spcPts val="320"/>
              </a:spcBef>
              <a:spcAft>
                <a:spcPts val="0"/>
              </a:spcAft>
              <a:buClr>
                <a:schemeClr val="dk1"/>
              </a:buClr>
              <a:buSzPts val="1600"/>
              <a:buChar char="–"/>
            </a:pPr>
            <a:r>
              <a:rPr lang="en" sz="1600"/>
              <a:t>And as a result, we could conclude that the least error valued K gives approximately 97% accuracy. </a:t>
            </a:r>
            <a:endParaRPr sz="1800"/>
          </a:p>
        </p:txBody>
      </p:sp>
      <p:pic>
        <p:nvPicPr>
          <p:cNvPr id="205" name="Google Shape;205;p32"/>
          <p:cNvPicPr preferRelativeResize="0"/>
          <p:nvPr/>
        </p:nvPicPr>
        <p:blipFill rotWithShape="1">
          <a:blip r:embed="rId3">
            <a:alphaModFix/>
          </a:blip>
          <a:srcRect b="0" l="0" r="7140" t="0"/>
          <a:stretch/>
        </p:blipFill>
        <p:spPr>
          <a:xfrm>
            <a:off x="6958012" y="3822804"/>
            <a:ext cx="2185987" cy="13207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3"/>
          <p:cNvSpPr txBox="1"/>
          <p:nvPr>
            <p:ph type="title"/>
          </p:nvPr>
        </p:nvSpPr>
        <p:spPr>
          <a:xfrm>
            <a:off x="519521" y="177529"/>
            <a:ext cx="8259000" cy="7635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9EFF29"/>
              </a:buClr>
              <a:buSzPts val="3600"/>
              <a:buFont typeface="Calibri"/>
              <a:buNone/>
            </a:pPr>
            <a:r>
              <a:rPr b="1" lang="en" sz="2000">
                <a:latin typeface="Comfortaa"/>
                <a:ea typeface="Comfortaa"/>
                <a:cs typeface="Comfortaa"/>
                <a:sym typeface="Comfortaa"/>
              </a:rPr>
              <a:t>Our Approach</a:t>
            </a:r>
            <a:endParaRPr b="1" sz="2000">
              <a:latin typeface="Comfortaa"/>
              <a:ea typeface="Comfortaa"/>
              <a:cs typeface="Comfortaa"/>
              <a:sym typeface="Comfortaa"/>
            </a:endParaRPr>
          </a:p>
        </p:txBody>
      </p:sp>
      <p:sp>
        <p:nvSpPr>
          <p:cNvPr id="211" name="Google Shape;211;p33"/>
          <p:cNvSpPr/>
          <p:nvPr/>
        </p:nvSpPr>
        <p:spPr>
          <a:xfrm>
            <a:off x="385650" y="1874966"/>
            <a:ext cx="2208600" cy="892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Clr>
                <a:schemeClr val="dk1"/>
              </a:buClr>
              <a:buSzPts val="1500"/>
              <a:buFont typeface="Calibri"/>
              <a:buNone/>
            </a:pPr>
            <a:r>
              <a:rPr lang="en" sz="1500">
                <a:solidFill>
                  <a:schemeClr val="dk1"/>
                </a:solidFill>
                <a:latin typeface="Calibri"/>
                <a:ea typeface="Calibri"/>
                <a:cs typeface="Calibri"/>
                <a:sym typeface="Calibri"/>
              </a:rPr>
              <a:t>Random Forest</a:t>
            </a:r>
            <a:endParaRPr sz="1500">
              <a:solidFill>
                <a:schemeClr val="dk1"/>
              </a:solidFill>
              <a:latin typeface="Calibri"/>
              <a:ea typeface="Calibri"/>
              <a:cs typeface="Calibri"/>
              <a:sym typeface="Calibri"/>
            </a:endParaRPr>
          </a:p>
        </p:txBody>
      </p:sp>
      <p:sp>
        <p:nvSpPr>
          <p:cNvPr id="212" name="Google Shape;212;p33"/>
          <p:cNvSpPr/>
          <p:nvPr/>
        </p:nvSpPr>
        <p:spPr>
          <a:xfrm>
            <a:off x="-4" y="3636249"/>
            <a:ext cx="2026728" cy="1134216"/>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Clr>
                <a:schemeClr val="dk1"/>
              </a:buClr>
              <a:buSzPts val="1500"/>
              <a:buFont typeface="Calibri"/>
              <a:buNone/>
            </a:pPr>
            <a:r>
              <a:rPr lang="en" sz="1500">
                <a:solidFill>
                  <a:schemeClr val="dk1"/>
                </a:solidFill>
                <a:latin typeface="Calibri"/>
                <a:ea typeface="Calibri"/>
                <a:cs typeface="Calibri"/>
                <a:sym typeface="Calibri"/>
              </a:rPr>
              <a:t>Finding important Features</a:t>
            </a:r>
            <a:endParaRPr sz="1500">
              <a:solidFill>
                <a:schemeClr val="dk1"/>
              </a:solidFill>
              <a:latin typeface="Calibri"/>
              <a:ea typeface="Calibri"/>
              <a:cs typeface="Calibri"/>
              <a:sym typeface="Calibri"/>
            </a:endParaRPr>
          </a:p>
        </p:txBody>
      </p:sp>
      <p:sp>
        <p:nvSpPr>
          <p:cNvPr id="213" name="Google Shape;213;p33"/>
          <p:cNvSpPr/>
          <p:nvPr/>
        </p:nvSpPr>
        <p:spPr>
          <a:xfrm>
            <a:off x="5356519" y="1710725"/>
            <a:ext cx="2436300" cy="8361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Clr>
                <a:schemeClr val="dk1"/>
              </a:buClr>
              <a:buSzPts val="1500"/>
              <a:buFont typeface="Calibri"/>
              <a:buNone/>
            </a:pPr>
            <a:r>
              <a:rPr lang="en" sz="1500">
                <a:solidFill>
                  <a:schemeClr val="dk1"/>
                </a:solidFill>
                <a:latin typeface="Calibri"/>
                <a:ea typeface="Calibri"/>
                <a:cs typeface="Calibri"/>
                <a:sym typeface="Calibri"/>
              </a:rPr>
              <a:t>Univariate Feature Selection</a:t>
            </a:r>
            <a:endParaRPr sz="1500">
              <a:solidFill>
                <a:schemeClr val="dk1"/>
              </a:solidFill>
              <a:latin typeface="Calibri"/>
              <a:ea typeface="Calibri"/>
              <a:cs typeface="Calibri"/>
              <a:sym typeface="Calibri"/>
            </a:endParaRPr>
          </a:p>
        </p:txBody>
      </p:sp>
      <p:sp>
        <p:nvSpPr>
          <p:cNvPr id="214" name="Google Shape;214;p33"/>
          <p:cNvSpPr/>
          <p:nvPr/>
        </p:nvSpPr>
        <p:spPr>
          <a:xfrm>
            <a:off x="5356519" y="2860387"/>
            <a:ext cx="2436300" cy="8337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Clr>
                <a:schemeClr val="dk1"/>
              </a:buClr>
              <a:buSzPts val="1500"/>
              <a:buFont typeface="Calibri"/>
              <a:buNone/>
            </a:pPr>
            <a:r>
              <a:rPr lang="en" sz="1500">
                <a:solidFill>
                  <a:schemeClr val="dk1"/>
                </a:solidFill>
                <a:latin typeface="Calibri"/>
                <a:ea typeface="Calibri"/>
                <a:cs typeface="Calibri"/>
                <a:sym typeface="Calibri"/>
              </a:rPr>
              <a:t>Recursive Feature Elimination</a:t>
            </a:r>
            <a:endParaRPr sz="1500">
              <a:solidFill>
                <a:schemeClr val="dk1"/>
              </a:solidFill>
              <a:latin typeface="Calibri"/>
              <a:ea typeface="Calibri"/>
              <a:cs typeface="Calibri"/>
              <a:sym typeface="Calibri"/>
            </a:endParaRPr>
          </a:p>
        </p:txBody>
      </p:sp>
      <p:sp>
        <p:nvSpPr>
          <p:cNvPr id="215" name="Google Shape;215;p33"/>
          <p:cNvSpPr/>
          <p:nvPr/>
        </p:nvSpPr>
        <p:spPr>
          <a:xfrm>
            <a:off x="5356519" y="4207950"/>
            <a:ext cx="2687400" cy="8337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Clr>
                <a:schemeClr val="dk1"/>
              </a:buClr>
              <a:buSzPts val="1500"/>
              <a:buFont typeface="Calibri"/>
              <a:buNone/>
            </a:pPr>
            <a:r>
              <a:rPr lang="en" sz="1500">
                <a:solidFill>
                  <a:schemeClr val="dk1"/>
                </a:solidFill>
                <a:latin typeface="Calibri"/>
                <a:ea typeface="Calibri"/>
                <a:cs typeface="Calibri"/>
                <a:sym typeface="Calibri"/>
              </a:rPr>
              <a:t>Recursive Feature Elimination with Cross validation</a:t>
            </a:r>
            <a:endParaRPr sz="1500">
              <a:solidFill>
                <a:schemeClr val="dk1"/>
              </a:solidFill>
              <a:latin typeface="Calibri"/>
              <a:ea typeface="Calibri"/>
              <a:cs typeface="Calibri"/>
              <a:sym typeface="Calibri"/>
            </a:endParaRPr>
          </a:p>
        </p:txBody>
      </p:sp>
      <p:cxnSp>
        <p:nvCxnSpPr>
          <p:cNvPr id="216" name="Google Shape;216;p33"/>
          <p:cNvCxnSpPr>
            <a:stCxn id="211" idx="3"/>
            <a:endCxn id="213" idx="2"/>
          </p:cNvCxnSpPr>
          <p:nvPr/>
        </p:nvCxnSpPr>
        <p:spPr>
          <a:xfrm flipH="1" rot="10800000">
            <a:off x="2594250" y="2128766"/>
            <a:ext cx="2762400" cy="192300"/>
          </a:xfrm>
          <a:prstGeom prst="straightConnector1">
            <a:avLst/>
          </a:prstGeom>
          <a:noFill/>
          <a:ln cap="flat" cmpd="sng" w="25400">
            <a:solidFill>
              <a:schemeClr val="accent1"/>
            </a:solidFill>
            <a:prstDash val="solid"/>
            <a:round/>
            <a:headEnd len="sm" w="sm" type="none"/>
            <a:tailEnd len="med" w="med" type="triangle"/>
          </a:ln>
          <a:effectLst>
            <a:outerShdw blurRad="40000" rotWithShape="0" dir="5400000" dist="20000">
              <a:srgbClr val="000000">
                <a:alpha val="37650"/>
              </a:srgbClr>
            </a:outerShdw>
          </a:effectLst>
        </p:spPr>
      </p:cxnSp>
      <p:cxnSp>
        <p:nvCxnSpPr>
          <p:cNvPr id="217" name="Google Shape;217;p33"/>
          <p:cNvCxnSpPr>
            <a:stCxn id="211" idx="3"/>
            <a:endCxn id="214" idx="2"/>
          </p:cNvCxnSpPr>
          <p:nvPr/>
        </p:nvCxnSpPr>
        <p:spPr>
          <a:xfrm>
            <a:off x="2594250" y="2321066"/>
            <a:ext cx="2762400" cy="956100"/>
          </a:xfrm>
          <a:prstGeom prst="straightConnector1">
            <a:avLst/>
          </a:prstGeom>
          <a:noFill/>
          <a:ln cap="flat" cmpd="sng" w="25400">
            <a:solidFill>
              <a:schemeClr val="accent1"/>
            </a:solidFill>
            <a:prstDash val="solid"/>
            <a:round/>
            <a:headEnd len="sm" w="sm" type="none"/>
            <a:tailEnd len="med" w="med" type="triangle"/>
          </a:ln>
          <a:effectLst>
            <a:outerShdw blurRad="40000" rotWithShape="0" dir="5400000" dist="20000">
              <a:srgbClr val="000000">
                <a:alpha val="37650"/>
              </a:srgbClr>
            </a:outerShdw>
          </a:effectLst>
        </p:spPr>
      </p:cxnSp>
      <p:cxnSp>
        <p:nvCxnSpPr>
          <p:cNvPr id="218" name="Google Shape;218;p33"/>
          <p:cNvCxnSpPr>
            <a:stCxn id="211" idx="3"/>
            <a:endCxn id="215" idx="2"/>
          </p:cNvCxnSpPr>
          <p:nvPr/>
        </p:nvCxnSpPr>
        <p:spPr>
          <a:xfrm>
            <a:off x="2594250" y="2321066"/>
            <a:ext cx="2762400" cy="2303700"/>
          </a:xfrm>
          <a:prstGeom prst="straightConnector1">
            <a:avLst/>
          </a:prstGeom>
          <a:noFill/>
          <a:ln cap="flat" cmpd="sng" w="25400">
            <a:solidFill>
              <a:schemeClr val="accent1"/>
            </a:solidFill>
            <a:prstDash val="solid"/>
            <a:round/>
            <a:headEnd len="sm" w="sm" type="none"/>
            <a:tailEnd len="med" w="med" type="triangle"/>
          </a:ln>
          <a:effectLst>
            <a:outerShdw blurRad="40000" rotWithShape="0" dir="5400000" dist="20000">
              <a:srgbClr val="000000">
                <a:alpha val="37650"/>
              </a:srgbClr>
            </a:outerShdw>
          </a:effectLst>
        </p:spPr>
      </p:cxnSp>
      <p:cxnSp>
        <p:nvCxnSpPr>
          <p:cNvPr id="219" name="Google Shape;219;p33"/>
          <p:cNvCxnSpPr>
            <a:stCxn id="212" idx="3"/>
            <a:endCxn id="211" idx="2"/>
          </p:cNvCxnSpPr>
          <p:nvPr/>
        </p:nvCxnSpPr>
        <p:spPr>
          <a:xfrm flipH="1" rot="10800000">
            <a:off x="1013360" y="2767199"/>
            <a:ext cx="476700" cy="933900"/>
          </a:xfrm>
          <a:prstGeom prst="straightConnector1">
            <a:avLst/>
          </a:prstGeom>
          <a:noFill/>
          <a:ln cap="flat" cmpd="sng" w="25400">
            <a:solidFill>
              <a:schemeClr val="accent1"/>
            </a:solidFill>
            <a:prstDash val="solid"/>
            <a:round/>
            <a:headEnd len="sm" w="sm" type="none"/>
            <a:tailEnd len="med" w="med" type="triangle"/>
          </a:ln>
          <a:effectLst>
            <a:outerShdw blurRad="40000" rotWithShape="0" dir="5400000" dist="20000">
              <a:srgbClr val="000000">
                <a:alpha val="37650"/>
              </a:srgbClr>
            </a:outerShdw>
          </a:effectLst>
        </p:spPr>
      </p:cxnSp>
      <p:cxnSp>
        <p:nvCxnSpPr>
          <p:cNvPr id="220" name="Google Shape;220;p33"/>
          <p:cNvCxnSpPr>
            <a:stCxn id="212" idx="3"/>
            <a:endCxn id="221" idx="1"/>
          </p:cNvCxnSpPr>
          <p:nvPr/>
        </p:nvCxnSpPr>
        <p:spPr>
          <a:xfrm>
            <a:off x="1013360" y="3701099"/>
            <a:ext cx="1158000" cy="699000"/>
          </a:xfrm>
          <a:prstGeom prst="straightConnector1">
            <a:avLst/>
          </a:prstGeom>
          <a:noFill/>
          <a:ln cap="flat" cmpd="sng" w="25400">
            <a:solidFill>
              <a:schemeClr val="accent1"/>
            </a:solidFill>
            <a:prstDash val="solid"/>
            <a:round/>
            <a:headEnd len="sm" w="sm" type="none"/>
            <a:tailEnd len="med" w="med" type="triangle"/>
          </a:ln>
          <a:effectLst>
            <a:outerShdw blurRad="40000" rotWithShape="0" dir="5400000" dist="20000">
              <a:srgbClr val="000000">
                <a:alpha val="37650"/>
              </a:srgbClr>
            </a:outerShdw>
          </a:effectLst>
        </p:spPr>
      </p:cxnSp>
      <p:sp>
        <p:nvSpPr>
          <p:cNvPr id="221" name="Google Shape;221;p33"/>
          <p:cNvSpPr/>
          <p:nvPr/>
        </p:nvSpPr>
        <p:spPr>
          <a:xfrm>
            <a:off x="2171352" y="3954117"/>
            <a:ext cx="2514000" cy="892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Clr>
                <a:schemeClr val="dk1"/>
              </a:buClr>
              <a:buSzPts val="1500"/>
              <a:buFont typeface="Calibri"/>
              <a:buNone/>
            </a:pPr>
            <a:r>
              <a:rPr lang="en" sz="1500">
                <a:solidFill>
                  <a:schemeClr val="dk1"/>
                </a:solidFill>
                <a:latin typeface="Calibri"/>
                <a:ea typeface="Calibri"/>
                <a:cs typeface="Calibri"/>
                <a:sym typeface="Calibri"/>
              </a:rPr>
              <a:t>Principal Component Analysis</a:t>
            </a:r>
            <a:endParaRPr sz="15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4"/>
          <p:cNvSpPr txBox="1"/>
          <p:nvPr>
            <p:ph type="title"/>
          </p:nvPr>
        </p:nvSpPr>
        <p:spPr>
          <a:xfrm>
            <a:off x="519521" y="177529"/>
            <a:ext cx="8259000" cy="7635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9EFF29"/>
              </a:buClr>
              <a:buSzPts val="3600"/>
              <a:buFont typeface="Calibri"/>
              <a:buNone/>
            </a:pPr>
            <a:r>
              <a:rPr b="1" lang="en" sz="2000">
                <a:latin typeface="Comfortaa"/>
                <a:ea typeface="Comfortaa"/>
                <a:cs typeface="Comfortaa"/>
                <a:sym typeface="Comfortaa"/>
              </a:rPr>
              <a:t>Our Approach</a:t>
            </a:r>
            <a:endParaRPr b="1" sz="2000">
              <a:latin typeface="Comfortaa"/>
              <a:ea typeface="Comfortaa"/>
              <a:cs typeface="Comfortaa"/>
              <a:sym typeface="Comfortaa"/>
            </a:endParaRPr>
          </a:p>
        </p:txBody>
      </p:sp>
      <p:pic>
        <p:nvPicPr>
          <p:cNvPr id="227" name="Google Shape;227;p34"/>
          <p:cNvPicPr preferRelativeResize="0"/>
          <p:nvPr/>
        </p:nvPicPr>
        <p:blipFill>
          <a:blip r:embed="rId3">
            <a:alphaModFix/>
          </a:blip>
          <a:stretch>
            <a:fillRect/>
          </a:stretch>
        </p:blipFill>
        <p:spPr>
          <a:xfrm>
            <a:off x="0" y="2450225"/>
            <a:ext cx="4391025" cy="2647950"/>
          </a:xfrm>
          <a:prstGeom prst="rect">
            <a:avLst/>
          </a:prstGeom>
          <a:noFill/>
          <a:ln>
            <a:noFill/>
          </a:ln>
        </p:spPr>
      </p:pic>
      <p:pic>
        <p:nvPicPr>
          <p:cNvPr id="228" name="Google Shape;228;p34"/>
          <p:cNvPicPr preferRelativeResize="0"/>
          <p:nvPr/>
        </p:nvPicPr>
        <p:blipFill>
          <a:blip r:embed="rId4">
            <a:alphaModFix/>
          </a:blip>
          <a:stretch>
            <a:fillRect/>
          </a:stretch>
        </p:blipFill>
        <p:spPr>
          <a:xfrm>
            <a:off x="4391025" y="2450225"/>
            <a:ext cx="4752975" cy="2693275"/>
          </a:xfrm>
          <a:prstGeom prst="rect">
            <a:avLst/>
          </a:prstGeom>
          <a:noFill/>
          <a:ln>
            <a:noFill/>
          </a:ln>
        </p:spPr>
      </p:pic>
      <p:sp>
        <p:nvSpPr>
          <p:cNvPr id="229" name="Google Shape;229;p34"/>
          <p:cNvSpPr txBox="1"/>
          <p:nvPr/>
        </p:nvSpPr>
        <p:spPr>
          <a:xfrm>
            <a:off x="430525" y="1178250"/>
            <a:ext cx="65256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latin typeface="Calibri"/>
                <a:ea typeface="Calibri"/>
                <a:cs typeface="Calibri"/>
                <a:sym typeface="Calibri"/>
              </a:rPr>
              <a:t>Results of Random Forest</a:t>
            </a:r>
            <a:endParaRPr b="1" sz="22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