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8" r:id="rId4"/>
    <p:sldId id="272" r:id="rId5"/>
    <p:sldId id="267" r:id="rId6"/>
    <p:sldId id="270" r:id="rId7"/>
    <p:sldId id="263" r:id="rId8"/>
    <p:sldId id="265" r:id="rId9"/>
    <p:sldId id="258" r:id="rId10"/>
    <p:sldId id="271" r:id="rId11"/>
    <p:sldId id="269"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549"/>
    <a:srgbClr val="003635"/>
    <a:srgbClr val="9EFF29"/>
    <a:srgbClr val="C80064"/>
    <a:srgbClr val="C33A1F"/>
    <a:srgbClr val="0000CC"/>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6" d="100"/>
          <a:sy n="116" d="100"/>
        </p:scale>
        <p:origin x="490" y="-283"/>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23546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788618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52826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911854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chive.ics.uci.edu/ml/datasets/Breast+Cancer+Wisconsin+%28Diagnostic%29" TargetMode="External"/><Relationship Id="rId7" Type="http://schemas.openxmlformats.org/officeDocument/2006/relationships/hyperlink" Target="file:///C:\Users\Admin\Downloads\R.%20Turkki,%20D.%20Byckhov,%20M.%20Lundin,%20J.%20Isola,%20S.%20Nordling,%20P.%20E.%20Kovanen,%20C.%20Verrill,%20K.%20von%20Smitten,%20H.%20Joensuu,%20J.%20Lundin,%20and%20N.%20Linder,%20&#8220;Breast%20cancer%20outcome%20prediction%20with%20tumour%20tissue%20images%20and%20machine%20learning,&#8221;%20Breast%20cancer%20research%20and%20treatment,%20Aug-2019.%20%5bOnline%5d.%20Available:%20https:\www.ncbi.nlm.nih.gov\pmc\articles\PMC6647903\.%20%5bAccessed:%2020-Mar-2022%5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semanticscholar.org/paper/Empirical-Comparison-by-data-mining-Classification-Upadhayay/6e6d581cf8a96559a91d74274b765b62bde9d4b7" TargetMode="External"/><Relationship Id="rId5" Type="http://schemas.openxmlformats.org/officeDocument/2006/relationships/hyperlink" Target="https://www.sciencedirect.com/science/article/pii/S1877050921014629" TargetMode="External"/><Relationship Id="rId4" Type="http://schemas.openxmlformats.org/officeDocument/2006/relationships/hyperlink" Target="https://www.cancer.net/cancer-types/breast-cancer/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chive.ics.uci.edu/ml/datasets/Breast+Cancer+Wisconsin+%28Diagnostic%2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science/article/pii/S187705092101462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949" y="1895168"/>
            <a:ext cx="8192728" cy="1445337"/>
          </a:xfrm>
        </p:spPr>
        <p:txBody>
          <a:bodyPr>
            <a:normAutofit/>
          </a:bodyPr>
          <a:lstStyle/>
          <a:p>
            <a:r>
              <a:rPr lang="en-US" sz="2600" b="1" dirty="0"/>
              <a:t>CSE523 - Machine Learning</a:t>
            </a:r>
            <a:br>
              <a:rPr lang="en-US" sz="2600" b="1" dirty="0"/>
            </a:br>
            <a:r>
              <a:rPr lang="en-US" sz="2600" b="1" dirty="0"/>
              <a:t>Group - 18: The Curators</a:t>
            </a:r>
            <a:br>
              <a:rPr lang="en-US" sz="2600" b="1" dirty="0"/>
            </a:br>
            <a:r>
              <a:rPr lang="en-US" sz="2600" b="1" dirty="0"/>
              <a:t>Breast Cancer Detection</a:t>
            </a:r>
          </a:p>
        </p:txBody>
      </p:sp>
      <p:graphicFrame>
        <p:nvGraphicFramePr>
          <p:cNvPr id="4" name="Table 4">
            <a:extLst>
              <a:ext uri="{FF2B5EF4-FFF2-40B4-BE49-F238E27FC236}">
                <a16:creationId xmlns:a16="http://schemas.microsoft.com/office/drawing/2014/main" id="{7C656FDE-A7A0-4353-83DD-9D54F17238FC}"/>
              </a:ext>
            </a:extLst>
          </p:cNvPr>
          <p:cNvGraphicFramePr>
            <a:graphicFrameLocks noGrp="1"/>
          </p:cNvGraphicFramePr>
          <p:nvPr>
            <p:extLst>
              <p:ext uri="{D42A27DB-BD31-4B8C-83A1-F6EECF244321}">
                <p14:modId xmlns:p14="http://schemas.microsoft.com/office/powerpoint/2010/main" val="1877205379"/>
              </p:ext>
            </p:extLst>
          </p:nvPr>
        </p:nvGraphicFramePr>
        <p:xfrm>
          <a:off x="5243512" y="3870512"/>
          <a:ext cx="3679032" cy="1044168"/>
        </p:xfrm>
        <a:graphic>
          <a:graphicData uri="http://schemas.openxmlformats.org/drawingml/2006/table">
            <a:tbl>
              <a:tblPr firstRow="1" bandRow="1">
                <a:tableStyleId>{6E25E649-3F16-4E02-A733-19D2CDBF48F0}</a:tableStyleId>
              </a:tblPr>
              <a:tblGrid>
                <a:gridCol w="1839516">
                  <a:extLst>
                    <a:ext uri="{9D8B030D-6E8A-4147-A177-3AD203B41FA5}">
                      <a16:colId xmlns:a16="http://schemas.microsoft.com/office/drawing/2014/main" val="3589695814"/>
                    </a:ext>
                  </a:extLst>
                </a:gridCol>
                <a:gridCol w="1839516">
                  <a:extLst>
                    <a:ext uri="{9D8B030D-6E8A-4147-A177-3AD203B41FA5}">
                      <a16:colId xmlns:a16="http://schemas.microsoft.com/office/drawing/2014/main" val="3311585852"/>
                    </a:ext>
                  </a:extLst>
                </a:gridCol>
              </a:tblGrid>
              <a:tr h="288599">
                <a:tc>
                  <a:txBody>
                    <a:bodyPr/>
                    <a:lstStyle/>
                    <a:p>
                      <a:pPr algn="ctr"/>
                      <a:r>
                        <a:rPr lang="en-US" sz="1500" dirty="0">
                          <a:solidFill>
                            <a:schemeClr val="bg1"/>
                          </a:solidFill>
                          <a:effectLst>
                            <a:outerShdw blurRad="38100" dist="38100" dir="2700000" algn="tl">
                              <a:srgbClr val="000000">
                                <a:alpha val="43137"/>
                              </a:srgbClr>
                            </a:outerShdw>
                          </a:effectLst>
                        </a:rPr>
                        <a:t>Student Name</a:t>
                      </a:r>
                      <a:endParaRPr lang="en-IN" sz="1500" dirty="0">
                        <a:solidFill>
                          <a:schemeClr val="bg1"/>
                        </a:solidFill>
                        <a:effectLst>
                          <a:outerShdw blurRad="38100" dist="38100" dir="2700000" algn="tl">
                            <a:srgbClr val="000000">
                              <a:alpha val="43137"/>
                            </a:srgbClr>
                          </a:outerShdw>
                        </a:effectLst>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solidFill>
                            <a:schemeClr val="bg1"/>
                          </a:solidFill>
                          <a:effectLst>
                            <a:outerShdw blurRad="38100" dist="38100" dir="2700000" algn="tl">
                              <a:srgbClr val="000000">
                                <a:alpha val="43137"/>
                              </a:srgbClr>
                            </a:outerShdw>
                          </a:effectLst>
                        </a:rPr>
                        <a:t>Student ID</a:t>
                      </a:r>
                      <a:endParaRPr lang="en-IN" sz="1500" dirty="0">
                        <a:solidFill>
                          <a:schemeClr val="bg1"/>
                        </a:solidFill>
                        <a:effectLst>
                          <a:outerShdw blurRad="38100" dist="38100" dir="2700000" algn="tl">
                            <a:srgbClr val="000000">
                              <a:alpha val="43137"/>
                            </a:srgbClr>
                          </a:outerShdw>
                        </a:effectLst>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1103177"/>
                  </a:ext>
                </a:extLst>
              </a:tr>
              <a:tr h="241376">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Harsh Patel</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AU1940114</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7242869"/>
                  </a:ext>
                </a:extLst>
              </a:tr>
              <a:tr h="241376">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Kavan Desai</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AU1940126</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1231806"/>
                  </a:ext>
                </a:extLst>
              </a:tr>
              <a:tr h="241376">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Sarthak Bharad</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500" dirty="0">
                          <a:effectLst>
                            <a:outerShdw blurRad="38100" dist="38100" dir="2700000" algn="tl">
                              <a:srgbClr val="000000">
                                <a:alpha val="43137"/>
                              </a:srgbClr>
                            </a:outerShdw>
                          </a:effectLst>
                        </a:rPr>
                        <a:t>AU1940176</a:t>
                      </a:r>
                      <a:endParaRPr lang="en-IN" sz="1500" dirty="0">
                        <a:effectLst>
                          <a:outerShdw blurRad="38100" dist="38100" dir="2700000" algn="tl">
                            <a:srgbClr val="000000">
                              <a:alpha val="43137"/>
                            </a:srgbClr>
                          </a:outerShdw>
                        </a:effectLst>
                        <a:latin typeface="+mj-lt"/>
                        <a:ea typeface="Calibri" panose="020F0502020204030204" pitchFamily="34" charset="0"/>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064292"/>
                  </a:ext>
                </a:extLst>
              </a:tr>
            </a:tbl>
          </a:graphicData>
        </a:graphic>
      </p:graphicFrame>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Future Work</a:t>
            </a:r>
          </a:p>
        </p:txBody>
      </p:sp>
      <p:sp>
        <p:nvSpPr>
          <p:cNvPr id="3" name="Content Placeholder 2"/>
          <p:cNvSpPr>
            <a:spLocks noGrp="1"/>
          </p:cNvSpPr>
          <p:nvPr>
            <p:ph idx="1"/>
          </p:nvPr>
        </p:nvSpPr>
        <p:spPr>
          <a:xfrm>
            <a:off x="463714" y="1657350"/>
            <a:ext cx="8246070" cy="3121126"/>
          </a:xfrm>
        </p:spPr>
        <p:txBody>
          <a:bodyPr>
            <a:normAutofit/>
          </a:bodyPr>
          <a:lstStyle/>
          <a:p>
            <a:pPr marL="298450" indent="-285750">
              <a:spcBef>
                <a:spcPts val="0"/>
              </a:spcBef>
            </a:pPr>
            <a:r>
              <a:rPr lang="en-US" sz="1900" dirty="0">
                <a:effectLst>
                  <a:outerShdw blurRad="38100" dist="38100" dir="2700000" algn="tl">
                    <a:srgbClr val="000000">
                      <a:alpha val="43137"/>
                    </a:srgbClr>
                  </a:outerShdw>
                </a:effectLst>
              </a:rPr>
              <a:t>We will perform feature engineering in which we will decide which feature to use if two or more features show similar correlation with diagnostic values, upon applying the afore-mentioned algorithms.</a:t>
            </a:r>
          </a:p>
          <a:p>
            <a:pPr marL="298450" indent="-285750">
              <a:spcBef>
                <a:spcPts val="0"/>
              </a:spcBef>
            </a:pPr>
            <a:endParaRPr lang="en-US" sz="1900" dirty="0">
              <a:effectLst>
                <a:outerShdw blurRad="38100" dist="38100" dir="2700000" algn="tl">
                  <a:srgbClr val="000000">
                    <a:alpha val="43137"/>
                  </a:srgbClr>
                </a:outerShdw>
              </a:effectLst>
            </a:endParaRPr>
          </a:p>
          <a:p>
            <a:pPr marL="298450" indent="-285750">
              <a:spcBef>
                <a:spcPts val="0"/>
              </a:spcBef>
            </a:pPr>
            <a:r>
              <a:rPr lang="en-US" sz="1900" dirty="0">
                <a:effectLst>
                  <a:outerShdw blurRad="38100" dist="38100" dir="2700000" algn="tl">
                    <a:srgbClr val="000000">
                      <a:alpha val="43137"/>
                    </a:srgbClr>
                  </a:outerShdw>
                </a:effectLst>
              </a:rPr>
              <a:t>With further feature engineering we aim to improve the performance of our current models.</a:t>
            </a:r>
          </a:p>
          <a:p>
            <a:pPr marL="298450" indent="-285750">
              <a:spcBef>
                <a:spcPts val="0"/>
              </a:spcBef>
            </a:pPr>
            <a:endParaRPr lang="en-US" sz="1900" dirty="0">
              <a:effectLst>
                <a:outerShdw blurRad="38100" dist="38100" dir="2700000" algn="tl">
                  <a:srgbClr val="000000">
                    <a:alpha val="43137"/>
                  </a:srgbClr>
                </a:outerShdw>
              </a:effectLst>
            </a:endParaRPr>
          </a:p>
          <a:p>
            <a:pPr marL="298450" indent="-285750">
              <a:spcBef>
                <a:spcPts val="0"/>
              </a:spcBef>
            </a:pPr>
            <a:r>
              <a:rPr lang="en-US" sz="1900" dirty="0">
                <a:effectLst>
                  <a:outerShdw blurRad="38100" dist="38100" dir="2700000" algn="tl">
                    <a:srgbClr val="000000">
                      <a:alpha val="43137"/>
                    </a:srgbClr>
                  </a:outerShdw>
                </a:effectLst>
              </a:rPr>
              <a:t>Further we are planning to implement new algorithms and will try to implement different distance metrics on our current models.</a:t>
            </a:r>
          </a:p>
        </p:txBody>
      </p:sp>
    </p:spTree>
    <p:extLst>
      <p:ext uri="{BB962C8B-B14F-4D97-AF65-F5344CB8AC3E}">
        <p14:creationId xmlns:p14="http://schemas.microsoft.com/office/powerpoint/2010/main" val="404394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References</a:t>
            </a:r>
          </a:p>
        </p:txBody>
      </p:sp>
      <p:sp>
        <p:nvSpPr>
          <p:cNvPr id="3" name="Content Placeholder 2"/>
          <p:cNvSpPr>
            <a:spLocks noGrp="1"/>
          </p:cNvSpPr>
          <p:nvPr>
            <p:ph idx="1"/>
          </p:nvPr>
        </p:nvSpPr>
        <p:spPr>
          <a:xfrm>
            <a:off x="448965" y="1471083"/>
            <a:ext cx="8246070" cy="3121126"/>
          </a:xfrm>
        </p:spPr>
        <p:txBody>
          <a:bodyPr>
            <a:noAutofit/>
          </a:bodyPr>
          <a:lstStyle/>
          <a:p>
            <a:pPr marL="342900" lvl="0" indent="-342900" algn="l">
              <a:lnSpc>
                <a:spcPct val="95000"/>
              </a:lnSpc>
              <a:spcAft>
                <a:spcPts val="600"/>
              </a:spcAft>
              <a:buFont typeface="+mj-lt"/>
              <a:buAutoNum type="arabicPeriod"/>
              <a:tabLst>
                <a:tab pos="182880" algn="l"/>
              </a:tabLst>
            </a:pPr>
            <a:r>
              <a:rPr lang="x-none" sz="1000" spc="-5" dirty="0">
                <a:effectLst/>
                <a:latin typeface="+mj-lt"/>
                <a:ea typeface="Times New Roman" panose="02020603050405020304" pitchFamily="18" charset="0"/>
                <a:cs typeface="Calibri" panose="020F0502020204030204" pitchFamily="34" charset="0"/>
              </a:rPr>
              <a:t>UCI Machine Learning Repository: Breast Cancer wisconsin (diagnostic) data set. [Online]. Available: </a:t>
            </a:r>
            <a:r>
              <a:rPr lang="x-none" sz="1000" spc="-5" dirty="0">
                <a:solidFill>
                  <a:srgbClr val="FFFF00"/>
                </a:solidFill>
                <a:effectLst/>
                <a:latin typeface="+mj-lt"/>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https://archive.ics.uci.edu/ml/datasets/Breast+Cancer+Wisconsin+%28Diagnostic%29</a:t>
            </a:r>
            <a:r>
              <a:rPr lang="x-none" sz="1000" spc="-5" dirty="0">
                <a:effectLst/>
                <a:latin typeface="+mj-lt"/>
                <a:ea typeface="Times New Roman" panose="02020603050405020304" pitchFamily="18" charset="0"/>
                <a:cs typeface="Calibri" panose="020F0502020204030204" pitchFamily="34" charset="0"/>
              </a:rPr>
              <a:t>. [Accessed: 20-Mar-2022].</a:t>
            </a:r>
            <a:endParaRPr lang="en-IN" sz="1000" spc="-5" dirty="0">
              <a:effectLst/>
              <a:latin typeface="+mj-lt"/>
              <a:ea typeface="SimSun" panose="02010600030101010101" pitchFamily="2" charset="-122"/>
            </a:endParaRPr>
          </a:p>
          <a:p>
            <a:pPr marL="342900" lvl="0" indent="-342900" algn="l">
              <a:lnSpc>
                <a:spcPct val="95000"/>
              </a:lnSpc>
              <a:spcAft>
                <a:spcPts val="600"/>
              </a:spcAft>
              <a:buFont typeface="+mj-lt"/>
              <a:buAutoNum type="arabicPeriod"/>
              <a:tabLst>
                <a:tab pos="182880" algn="l"/>
              </a:tabLst>
            </a:pPr>
            <a:r>
              <a:rPr lang="x-none" sz="1000" spc="-5" dirty="0">
                <a:effectLst/>
                <a:latin typeface="+mj-lt"/>
                <a:ea typeface="Times New Roman" panose="02020603050405020304" pitchFamily="18" charset="0"/>
                <a:cs typeface="Calibri" panose="020F0502020204030204" pitchFamily="34" charset="0"/>
              </a:rPr>
              <a:t>“Breast cancer - introduction,” Cancer.Net, 31-Dec-2020. [Online]. Available: </a:t>
            </a:r>
            <a:r>
              <a:rPr lang="x-none" sz="1000" u="sng" spc="-5" dirty="0">
                <a:solidFill>
                  <a:srgbClr val="FFFF00"/>
                </a:solidFill>
                <a:effectLst/>
                <a:latin typeface="+mj-lt"/>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https://www.cancer.net/cancer-types/breast-cancer/introduction</a:t>
            </a:r>
            <a:r>
              <a:rPr lang="x-none" sz="1000" u="sng" spc="-5" dirty="0">
                <a:effectLst/>
                <a:latin typeface="+mj-lt"/>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a:t>
            </a:r>
            <a:r>
              <a:rPr lang="x-none" sz="1000" spc="-5" dirty="0">
                <a:effectLst/>
                <a:latin typeface="+mj-lt"/>
                <a:ea typeface="Times New Roman" panose="02020603050405020304" pitchFamily="18" charset="0"/>
                <a:cs typeface="Calibri" panose="020F0502020204030204" pitchFamily="34" charset="0"/>
              </a:rPr>
              <a:t> [Accessed: 20-Mar-2022].</a:t>
            </a:r>
            <a:endParaRPr lang="en-IN" sz="1000" spc="-5" dirty="0">
              <a:effectLst/>
              <a:latin typeface="+mj-lt"/>
              <a:ea typeface="SimSun" panose="02010600030101010101" pitchFamily="2" charset="-122"/>
            </a:endParaRPr>
          </a:p>
          <a:p>
            <a:pPr marL="342900" lvl="0" indent="-342900" algn="l">
              <a:lnSpc>
                <a:spcPct val="95000"/>
              </a:lnSpc>
              <a:spcAft>
                <a:spcPts val="600"/>
              </a:spcAft>
              <a:buFont typeface="+mj-lt"/>
              <a:buAutoNum type="arabicPeriod"/>
              <a:tabLst>
                <a:tab pos="182880" algn="l"/>
              </a:tabLst>
            </a:pPr>
            <a:r>
              <a:rPr lang="x-none" sz="1000" spc="-5" dirty="0">
                <a:effectLst/>
                <a:latin typeface="+mj-lt"/>
                <a:ea typeface="Times New Roman" panose="02020603050405020304" pitchFamily="18" charset="0"/>
                <a:cs typeface="Calibri" panose="020F0502020204030204" pitchFamily="34" charset="0"/>
              </a:rPr>
              <a:t>M. A. Naji, S. E. Filali, K. Aarika, E. L. H. Benlahmar, R. A. Abdelouhahid, and O. Debauche, “Machine learning algorithms for breast cancer prediction and diagnosis,” Procedia Computer Science, 08-Sep-2021. [Online]. Available: </a:t>
            </a:r>
            <a:r>
              <a:rPr lang="x-none" sz="1000" u="sng" spc="-5" dirty="0">
                <a:effectLst/>
                <a:latin typeface="+mj-lt"/>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https://www.sciencedirect.com/science/article/pii/S1877050921014629</a:t>
            </a:r>
            <a:r>
              <a:rPr lang="x-none" sz="1000" spc="-5" dirty="0">
                <a:effectLst/>
                <a:latin typeface="+mj-lt"/>
                <a:ea typeface="Times New Roman" panose="02020603050405020304" pitchFamily="18" charset="0"/>
                <a:cs typeface="Calibri" panose="020F0502020204030204" pitchFamily="34" charset="0"/>
              </a:rPr>
              <a:t>. [Accessed: 20-Mar-2022].</a:t>
            </a:r>
            <a:endParaRPr lang="en-IN" sz="1000" spc="-5" dirty="0">
              <a:effectLst/>
              <a:latin typeface="+mj-lt"/>
              <a:ea typeface="SimSun" panose="02010600030101010101" pitchFamily="2" charset="-122"/>
            </a:endParaRPr>
          </a:p>
          <a:p>
            <a:pPr marL="342900" lvl="0" indent="-342900" algn="l">
              <a:lnSpc>
                <a:spcPct val="95000"/>
              </a:lnSpc>
              <a:spcAft>
                <a:spcPts val="600"/>
              </a:spcAft>
              <a:buFont typeface="+mj-lt"/>
              <a:buAutoNum type="arabicPeriod"/>
              <a:tabLst>
                <a:tab pos="182880" algn="l"/>
              </a:tabLst>
            </a:pPr>
            <a:r>
              <a:rPr lang="x-none" sz="1000" spc="-5" dirty="0">
                <a:effectLst/>
                <a:latin typeface="+mj-lt"/>
                <a:ea typeface="Times New Roman" panose="02020603050405020304" pitchFamily="18" charset="0"/>
              </a:rPr>
              <a:t>Upadhayay, A., 1970. Empirical comparison by data mining classification algorithms ( C 4 . 5 &amp;amp; c 5 . 0 ) for Thyroid Cancer Data Set . Semantic Scholar. Available at: </a:t>
            </a:r>
            <a:r>
              <a:rPr lang="x-none" sz="1000" u="sng" spc="-5" dirty="0">
                <a:solidFill>
                  <a:srgbClr val="FFFF00"/>
                </a:solidFill>
                <a:effectLst/>
                <a:latin typeface="+mj-lt"/>
                <a:ea typeface="Times New Roman" panose="02020603050405020304" pitchFamily="18" charset="0"/>
                <a:hlinkClick r:id="rId6">
                  <a:extLst>
                    <a:ext uri="{A12FA001-AC4F-418D-AE19-62706E023703}">
                      <ahyp:hlinkClr xmlns:ahyp="http://schemas.microsoft.com/office/drawing/2018/hyperlinkcolor" val="tx"/>
                    </a:ext>
                  </a:extLst>
                </a:hlinkClick>
              </a:rPr>
              <a:t>https://www.semanticscholar.org/paper/Empirical-Comparison-by-data-mining-Classification-Upadhayay/6e6d581cf8a96559a91d74274b765b62bde9d4b7</a:t>
            </a:r>
            <a:r>
              <a:rPr lang="x-none" sz="1000" spc="-5" dirty="0">
                <a:solidFill>
                  <a:srgbClr val="FFFF00"/>
                </a:solidFill>
                <a:effectLst/>
                <a:latin typeface="+mj-lt"/>
                <a:ea typeface="Times New Roman" panose="02020603050405020304" pitchFamily="18" charset="0"/>
              </a:rPr>
              <a:t> </a:t>
            </a:r>
            <a:r>
              <a:rPr lang="x-none" sz="1000" spc="-5" dirty="0">
                <a:effectLst/>
                <a:latin typeface="+mj-lt"/>
                <a:ea typeface="Times New Roman" panose="02020603050405020304" pitchFamily="18" charset="0"/>
              </a:rPr>
              <a:t>[Accessed March 20, 2022].</a:t>
            </a:r>
            <a:endParaRPr lang="en-IN" sz="1000" spc="-5" dirty="0">
              <a:effectLst/>
              <a:latin typeface="+mj-lt"/>
              <a:ea typeface="SimSun" panose="02010600030101010101" pitchFamily="2" charset="-122"/>
            </a:endParaRPr>
          </a:p>
          <a:p>
            <a:pPr marL="342900" lvl="0" indent="-342900" algn="l">
              <a:lnSpc>
                <a:spcPct val="95000"/>
              </a:lnSpc>
              <a:spcAft>
                <a:spcPts val="600"/>
              </a:spcAft>
              <a:buFont typeface="+mj-lt"/>
              <a:buAutoNum type="arabicPeriod"/>
              <a:tabLst>
                <a:tab pos="182880" algn="l"/>
              </a:tabLst>
            </a:pPr>
            <a:r>
              <a:rPr lang="x-none" sz="1000" spc="-5" dirty="0">
                <a:effectLst/>
                <a:latin typeface="+mj-lt"/>
                <a:ea typeface="Times New Roman" panose="02020603050405020304" pitchFamily="18" charset="0"/>
              </a:rPr>
              <a:t>R. Turkki, D. Byckhov, M. Lundin, J. Isola, S. Nordling, P. E. Kovanen, C. Verrill, K. von Smitten, H. Joensuu, J. Lundin, and N. Linder, “Breast cancer outcome prediction with tumour tissue images and machine learning,” Breast cancer research and treatment, Aug-2019. [Online]. Available: </a:t>
            </a:r>
            <a:r>
              <a:rPr lang="x-none" sz="1000" u="sng" spc="-5" dirty="0">
                <a:solidFill>
                  <a:srgbClr val="FFFF00"/>
                </a:solidFill>
                <a:effectLst/>
                <a:latin typeface="+mj-lt"/>
                <a:ea typeface="Times New Roman" panose="02020603050405020304" pitchFamily="18" charset="0"/>
                <a:hlinkClick r:id="rId7">
                  <a:extLst>
                    <a:ext uri="{A12FA001-AC4F-418D-AE19-62706E023703}">
                      <ahyp:hlinkClr xmlns:ahyp="http://schemas.microsoft.com/office/drawing/2018/hyperlinkcolor" val="tx"/>
                    </a:ext>
                  </a:extLst>
                </a:hlinkClick>
              </a:rPr>
              <a:t>R. Turkki, D. Byckhov, M. Lundin, J. Isola, S. Nordling, P. E. Kovanen, C. Verrill, K. von Smitten, H. Joensuu, J. Lundin, and N. Linder, “Breast cancer outcome prediction with tumour tissue images and machine learning,” Breast cancer research and treatment, Aug-2019. [Online]. Available: https://www.ncbi.nlm.nih.gov/pmc/articles/PMC6647903/.</a:t>
            </a:r>
            <a:r>
              <a:rPr lang="x-none" sz="1000" u="sng" spc="-5" dirty="0">
                <a:effectLst/>
                <a:latin typeface="+mj-lt"/>
                <a:ea typeface="Times New Roman" panose="02020603050405020304" pitchFamily="18" charset="0"/>
                <a:hlinkClick r:id="rId7">
                  <a:extLst>
                    <a:ext uri="{A12FA001-AC4F-418D-AE19-62706E023703}">
                      <ahyp:hlinkClr xmlns:ahyp="http://schemas.microsoft.com/office/drawing/2018/hyperlinkcolor" val="tx"/>
                    </a:ext>
                  </a:extLst>
                </a:hlinkClick>
              </a:rPr>
              <a:t> [Accessed: 20-Mar-2022].</a:t>
            </a:r>
            <a:r>
              <a:rPr lang="x-none" sz="1000" spc="-5" dirty="0">
                <a:effectLst/>
                <a:latin typeface="+mj-lt"/>
                <a:ea typeface="Times New Roman" panose="02020603050405020304" pitchFamily="18" charset="0"/>
              </a:rPr>
              <a:t>. [Accessed: 20-Mar-2022].</a:t>
            </a:r>
            <a:endParaRPr lang="en-IN" sz="1000" spc="-5" dirty="0">
              <a:effectLst/>
              <a:latin typeface="+mj-lt"/>
              <a:ea typeface="SimSun" panose="02010600030101010101" pitchFamily="2" charset="-122"/>
            </a:endParaRPr>
          </a:p>
          <a:p>
            <a:pPr>
              <a:buFont typeface="+mj-lt"/>
              <a:buAutoNum type="arabicPeriod"/>
            </a:pPr>
            <a:r>
              <a:rPr lang="en-US" sz="1000" dirty="0">
                <a:effectLst/>
                <a:latin typeface="+mj-lt"/>
                <a:ea typeface="Times New Roman" panose="02020603050405020304" pitchFamily="18" charset="0"/>
              </a:rPr>
              <a:t>M. </a:t>
            </a:r>
            <a:r>
              <a:rPr lang="en-US" sz="1000" dirty="0" err="1">
                <a:effectLst/>
                <a:latin typeface="+mj-lt"/>
                <a:ea typeface="Times New Roman" panose="02020603050405020304" pitchFamily="18" charset="0"/>
              </a:rPr>
              <a:t>Montazeri</a:t>
            </a:r>
            <a:r>
              <a:rPr lang="en-US" sz="1000" dirty="0">
                <a:effectLst/>
                <a:latin typeface="+mj-lt"/>
                <a:ea typeface="Times New Roman" panose="02020603050405020304" pitchFamily="18" charset="0"/>
              </a:rPr>
              <a:t>, M. </a:t>
            </a:r>
            <a:r>
              <a:rPr lang="en-US" sz="1000" dirty="0" err="1">
                <a:effectLst/>
                <a:latin typeface="+mj-lt"/>
                <a:ea typeface="Times New Roman" panose="02020603050405020304" pitchFamily="18" charset="0"/>
              </a:rPr>
              <a:t>Montazeri</a:t>
            </a:r>
            <a:r>
              <a:rPr lang="en-US" sz="1000" dirty="0">
                <a:effectLst/>
                <a:latin typeface="+mj-lt"/>
                <a:ea typeface="Times New Roman" panose="02020603050405020304" pitchFamily="18" charset="0"/>
              </a:rPr>
              <a:t>, M. </a:t>
            </a:r>
            <a:r>
              <a:rPr lang="en-US" sz="1000" dirty="0" err="1">
                <a:effectLst/>
                <a:latin typeface="+mj-lt"/>
                <a:ea typeface="Times New Roman" panose="02020603050405020304" pitchFamily="18" charset="0"/>
              </a:rPr>
              <a:t>Montazeri</a:t>
            </a:r>
            <a:r>
              <a:rPr lang="en-US" sz="1000" dirty="0">
                <a:effectLst/>
                <a:latin typeface="+mj-lt"/>
                <a:ea typeface="Times New Roman" panose="02020603050405020304" pitchFamily="18" charset="0"/>
              </a:rPr>
              <a:t>, and A. </a:t>
            </a:r>
            <a:r>
              <a:rPr lang="en-US" sz="1000" dirty="0" err="1">
                <a:effectLst/>
                <a:latin typeface="+mj-lt"/>
                <a:ea typeface="Times New Roman" panose="02020603050405020304" pitchFamily="18" charset="0"/>
              </a:rPr>
              <a:t>Beigzadeh</a:t>
            </a:r>
            <a:r>
              <a:rPr lang="en-US" sz="1000" dirty="0">
                <a:effectLst/>
                <a:latin typeface="+mj-lt"/>
                <a:ea typeface="Times New Roman" panose="02020603050405020304" pitchFamily="18" charset="0"/>
              </a:rPr>
              <a:t>, “Machine learning models in breast cancer survival prediction,” Technology and Health Care, 01-Jan-2016. [Online]. Available</a:t>
            </a:r>
            <a:r>
              <a:rPr lang="en-US" sz="1000" dirty="0">
                <a:solidFill>
                  <a:srgbClr val="FFFF00"/>
                </a:solidFill>
                <a:effectLst/>
                <a:latin typeface="+mj-lt"/>
                <a:ea typeface="Times New Roman" panose="02020603050405020304" pitchFamily="18" charset="0"/>
              </a:rPr>
              <a:t>: https://content.iospress.com/articles/technology-and-health-care/thc1071</a:t>
            </a:r>
            <a:r>
              <a:rPr lang="en-US" sz="1000" dirty="0">
                <a:effectLst/>
                <a:latin typeface="+mj-lt"/>
                <a:ea typeface="Times New Roman" panose="02020603050405020304" pitchFamily="18" charset="0"/>
              </a:rPr>
              <a:t>. [Accessed: 20-Mar-2022].</a:t>
            </a:r>
          </a:p>
          <a:p>
            <a:pPr>
              <a:buFont typeface="+mj-lt"/>
              <a:buAutoNum type="arabicPeriod"/>
            </a:pPr>
            <a:r>
              <a:rPr lang="en-US" sz="1000" b="0" dirty="0">
                <a:effectLst>
                  <a:outerShdw blurRad="38100" dist="38100" dir="2700000" algn="tl">
                    <a:srgbClr val="000000">
                      <a:alpha val="43137"/>
                    </a:srgbClr>
                  </a:outerShdw>
                </a:effectLst>
                <a:latin typeface="+mj-lt"/>
              </a:rPr>
              <a:t>Li, Hua &amp; </a:t>
            </a:r>
            <a:r>
              <a:rPr lang="en-US" sz="1000" b="0" dirty="0" err="1">
                <a:effectLst>
                  <a:outerShdw blurRad="38100" dist="38100" dir="2700000" algn="tl">
                    <a:srgbClr val="000000">
                      <a:alpha val="43137"/>
                    </a:srgbClr>
                  </a:outerShdw>
                </a:effectLst>
                <a:latin typeface="+mj-lt"/>
              </a:rPr>
              <a:t>Niu</a:t>
            </a:r>
            <a:r>
              <a:rPr lang="en-US" sz="1000" b="0" dirty="0">
                <a:effectLst>
                  <a:outerShdw blurRad="38100" dist="38100" dir="2700000" algn="tl">
                    <a:srgbClr val="000000">
                      <a:alpha val="43137"/>
                    </a:srgbClr>
                  </a:outerShdw>
                </a:effectLst>
                <a:latin typeface="+mj-lt"/>
              </a:rPr>
              <a:t>, Jing &amp; Li, </a:t>
            </a:r>
            <a:r>
              <a:rPr lang="en-US" sz="1000" b="0" dirty="0" err="1">
                <a:effectLst>
                  <a:outerShdw blurRad="38100" dist="38100" dir="2700000" algn="tl">
                    <a:srgbClr val="000000">
                      <a:alpha val="43137"/>
                    </a:srgbClr>
                  </a:outerShdw>
                </a:effectLst>
                <a:latin typeface="+mj-lt"/>
              </a:rPr>
              <a:t>Dengao</a:t>
            </a:r>
            <a:r>
              <a:rPr lang="en-US" sz="1000" b="0" dirty="0">
                <a:effectLst>
                  <a:outerShdw blurRad="38100" dist="38100" dir="2700000" algn="tl">
                    <a:srgbClr val="000000">
                      <a:alpha val="43137"/>
                    </a:srgbClr>
                  </a:outerShdw>
                </a:effectLst>
                <a:latin typeface="+mj-lt"/>
              </a:rPr>
              <a:t> &amp; Zhang, Chen. (2020). Classification of breast mass in two‐view mammograms via deep learning. IET Image Processing. 15. 10.1049/ipr2.12035. </a:t>
            </a:r>
            <a:r>
              <a:rPr lang="en-US" sz="1000" b="0" dirty="0">
                <a:solidFill>
                  <a:srgbClr val="FFFF00"/>
                </a:solidFill>
                <a:effectLst>
                  <a:outerShdw blurRad="38100" dist="38100" dir="2700000" algn="tl">
                    <a:srgbClr val="000000">
                      <a:alpha val="43137"/>
                    </a:srgbClr>
                  </a:outerShdw>
                </a:effectLst>
                <a:latin typeface="+mj-lt"/>
              </a:rPr>
              <a:t>https://www.researchgate.net/figure/Benign-and-malignant-mammograms-of-breast-cancer-a-and-b-are-benign-c-and-d-are_fig1_347565521</a:t>
            </a:r>
          </a:p>
        </p:txBody>
      </p:sp>
    </p:spTree>
    <p:extLst>
      <p:ext uri="{BB962C8B-B14F-4D97-AF65-F5344CB8AC3E}">
        <p14:creationId xmlns:p14="http://schemas.microsoft.com/office/powerpoint/2010/main" val="55626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Introduction</a:t>
            </a:r>
          </a:p>
        </p:txBody>
      </p:sp>
      <p:sp>
        <p:nvSpPr>
          <p:cNvPr id="3" name="Content Placeholder 2"/>
          <p:cNvSpPr>
            <a:spLocks noGrp="1"/>
          </p:cNvSpPr>
          <p:nvPr>
            <p:ph idx="1"/>
          </p:nvPr>
        </p:nvSpPr>
        <p:spPr>
          <a:xfrm>
            <a:off x="463714" y="1657350"/>
            <a:ext cx="8246070" cy="3121126"/>
          </a:xfrm>
        </p:spPr>
        <p:txBody>
          <a:bodyPr>
            <a:normAutofit/>
          </a:bodyPr>
          <a:lstStyle/>
          <a:p>
            <a:r>
              <a:rPr lang="en-US" sz="1900" dirty="0">
                <a:effectLst>
                  <a:outerShdw blurRad="38100" dist="38100" dir="2700000" algn="tl">
                    <a:srgbClr val="000000">
                      <a:alpha val="43137"/>
                    </a:srgbClr>
                  </a:outerShdw>
                </a:effectLst>
              </a:rPr>
              <a:t>Breast Cancer begins when healthy cells in the breast undergo change and grow out of control, forming a mass or sheet of cells called a tumor.</a:t>
            </a:r>
          </a:p>
          <a:p>
            <a:endParaRPr lang="en-US" sz="1900" dirty="0">
              <a:effectLst>
                <a:outerShdw blurRad="38100" dist="38100" dir="2700000" algn="tl">
                  <a:srgbClr val="000000">
                    <a:alpha val="43137"/>
                  </a:srgbClr>
                </a:outerShdw>
              </a:effectLst>
            </a:endParaRPr>
          </a:p>
          <a:p>
            <a:r>
              <a:rPr lang="en-US" sz="1900" dirty="0">
                <a:effectLst>
                  <a:outerShdw blurRad="38100" dist="38100" dir="2700000" algn="tl">
                    <a:srgbClr val="000000">
                      <a:alpha val="43137"/>
                    </a:srgbClr>
                  </a:outerShdw>
                </a:effectLst>
              </a:rPr>
              <a:t>A tumor can be malignant (cancerous) or benign.</a:t>
            </a:r>
          </a:p>
          <a:p>
            <a:endParaRPr lang="en-US" sz="1900" dirty="0">
              <a:effectLst>
                <a:outerShdw blurRad="38100" dist="38100" dir="2700000" algn="tl">
                  <a:srgbClr val="000000">
                    <a:alpha val="43137"/>
                  </a:srgbClr>
                </a:outerShdw>
              </a:effectLst>
            </a:endParaRPr>
          </a:p>
          <a:p>
            <a:r>
              <a:rPr lang="en-US" sz="1900" dirty="0">
                <a:effectLst>
                  <a:outerShdw blurRad="38100" dist="38100" dir="2700000" algn="tl">
                    <a:srgbClr val="000000">
                      <a:alpha val="43137"/>
                    </a:srgbClr>
                  </a:outerShdw>
                </a:effectLst>
              </a:rPr>
              <a:t>Breast cancer has currently overtaken lung cancer as the most commonly diagnosed cancer in women worldwide (according to statistics released by the International Agency for Research on Cancer (IARC) in December 2020).</a:t>
            </a:r>
          </a:p>
        </p:txBody>
      </p:sp>
      <p:sp>
        <p:nvSpPr>
          <p:cNvPr id="4" name="Footer Placeholder 3">
            <a:extLst>
              <a:ext uri="{FF2B5EF4-FFF2-40B4-BE49-F238E27FC236}">
                <a16:creationId xmlns:a16="http://schemas.microsoft.com/office/drawing/2014/main" id="{516D8D3E-09A5-4DB0-A851-F143EA32AD0E}"/>
              </a:ext>
            </a:extLst>
          </p:cNvPr>
          <p:cNvSpPr>
            <a:spLocks noGrp="1"/>
          </p:cNvSpPr>
          <p:nvPr>
            <p:ph type="ftr" sz="quarter" idx="11"/>
          </p:nvPr>
        </p:nvSpPr>
        <p:spPr/>
        <p:txBody>
          <a:bodyPr/>
          <a:lstStyle/>
          <a:p>
            <a:r>
              <a:rPr lang="en-US" dirty="0">
                <a:solidFill>
                  <a:srgbClr val="FFFF00"/>
                </a:solidFill>
              </a:rPr>
              <a:t>https://gco.iarc.fr/today/data/factsheets/cancers/20-Breast-fact-sheet.pdf</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Problem Statement</a:t>
            </a:r>
          </a:p>
        </p:txBody>
      </p:sp>
      <p:sp>
        <p:nvSpPr>
          <p:cNvPr id="3" name="Content Placeholder 2"/>
          <p:cNvSpPr>
            <a:spLocks noGrp="1"/>
          </p:cNvSpPr>
          <p:nvPr>
            <p:ph idx="1"/>
          </p:nvPr>
        </p:nvSpPr>
        <p:spPr>
          <a:xfrm>
            <a:off x="463714" y="1657350"/>
            <a:ext cx="8246070" cy="3121126"/>
          </a:xfrm>
        </p:spPr>
        <p:txBody>
          <a:bodyPr>
            <a:normAutofit/>
          </a:bodyPr>
          <a:lstStyle/>
          <a:p>
            <a:pPr marL="298450" indent="-285750">
              <a:spcBef>
                <a:spcPts val="0"/>
              </a:spcBef>
            </a:pPr>
            <a:r>
              <a:rPr lang="en-US" sz="1900" b="0" dirty="0">
                <a:effectLst>
                  <a:outerShdw blurRad="38100" dist="38100" dir="2700000" algn="tl">
                    <a:srgbClr val="000000">
                      <a:alpha val="43137"/>
                    </a:srgbClr>
                  </a:outerShdw>
                </a:effectLst>
              </a:rPr>
              <a:t>To predict the state of tumor i.e.</a:t>
            </a:r>
            <a:r>
              <a:rPr lang="en-US" sz="1900" dirty="0">
                <a:effectLst>
                  <a:outerShdw blurRad="38100" dist="38100" dir="2700000" algn="tl">
                    <a:srgbClr val="000000">
                      <a:alpha val="43137"/>
                    </a:srgbClr>
                  </a:outerShdw>
                </a:effectLst>
              </a:rPr>
              <a:t> </a:t>
            </a:r>
            <a:r>
              <a:rPr lang="en-US" sz="1900" b="0" dirty="0">
                <a:effectLst>
                  <a:outerShdw blurRad="38100" dist="38100" dir="2700000" algn="tl">
                    <a:srgbClr val="000000">
                      <a:alpha val="43137"/>
                    </a:srgbClr>
                  </a:outerShdw>
                </a:effectLst>
              </a:rPr>
              <a:t>malignant or benign based on certain characteristics of the cell using classical machine learning algorithms.</a:t>
            </a:r>
          </a:p>
          <a:p>
            <a:pPr marL="298450" indent="-285750">
              <a:spcBef>
                <a:spcPts val="0"/>
              </a:spcBef>
            </a:pPr>
            <a:endParaRPr lang="en-US" sz="1900" dirty="0">
              <a:effectLst>
                <a:outerShdw blurRad="38100" dist="38100" dir="2700000" algn="tl">
                  <a:srgbClr val="000000">
                    <a:alpha val="43137"/>
                  </a:srgbClr>
                </a:outerShdw>
              </a:effectLst>
            </a:endParaRPr>
          </a:p>
          <a:p>
            <a:pPr marL="12700" indent="0">
              <a:spcBef>
                <a:spcPts val="0"/>
              </a:spcBef>
              <a:buNone/>
            </a:pPr>
            <a:endParaRPr lang="en-US" sz="1900" b="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618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6DC3-23E8-4292-B99D-C7DF95B9CD27}"/>
              </a:ext>
            </a:extLst>
          </p:cNvPr>
          <p:cNvSpPr>
            <a:spLocks noGrp="1"/>
          </p:cNvSpPr>
          <p:nvPr>
            <p:ph type="title"/>
          </p:nvPr>
        </p:nvSpPr>
        <p:spPr/>
        <p:txBody>
          <a:bodyPr/>
          <a:lstStyle/>
          <a:p>
            <a:r>
              <a:rPr lang="en-US" b="1" dirty="0"/>
              <a:t>Dataset</a:t>
            </a:r>
            <a:endParaRPr lang="en-IN" b="1" dirty="0"/>
          </a:p>
        </p:txBody>
      </p:sp>
      <p:sp>
        <p:nvSpPr>
          <p:cNvPr id="3" name="Content Placeholder 2">
            <a:extLst>
              <a:ext uri="{FF2B5EF4-FFF2-40B4-BE49-F238E27FC236}">
                <a16:creationId xmlns:a16="http://schemas.microsoft.com/office/drawing/2014/main" id="{EB10F698-6235-42B2-8C72-603467E23915}"/>
              </a:ext>
            </a:extLst>
          </p:cNvPr>
          <p:cNvSpPr>
            <a:spLocks noGrp="1"/>
          </p:cNvSpPr>
          <p:nvPr>
            <p:ph idx="1"/>
          </p:nvPr>
        </p:nvSpPr>
        <p:spPr/>
        <p:txBody>
          <a:bodyPr>
            <a:normAutofit fontScale="92500" lnSpcReduction="10000"/>
          </a:bodyPr>
          <a:lstStyle/>
          <a:p>
            <a:r>
              <a:rPr lang="en-US" sz="1100" dirty="0"/>
              <a:t>The dataset is a preprocessed dataset of images of human cells with certain attributes found from gray scaling the image.</a:t>
            </a:r>
          </a:p>
          <a:p>
            <a:r>
              <a:rPr lang="en-US" sz="1100" dirty="0"/>
              <a:t>Attribute Information:</a:t>
            </a:r>
          </a:p>
          <a:p>
            <a:pPr marL="457200" lvl="1" indent="0">
              <a:buNone/>
            </a:pPr>
            <a:r>
              <a:rPr lang="en-US" sz="1100" dirty="0"/>
              <a:t>1) ID number</a:t>
            </a:r>
          </a:p>
          <a:p>
            <a:pPr marL="457200" lvl="1" indent="0">
              <a:buNone/>
            </a:pPr>
            <a:r>
              <a:rPr lang="en-US" sz="1100" dirty="0"/>
              <a:t>2) Diagnosis (M = malignant, B = benign)</a:t>
            </a:r>
          </a:p>
          <a:p>
            <a:r>
              <a:rPr lang="en-US" sz="1100" dirty="0"/>
              <a:t>Ten real-valued features are computed for each cell nucleus:</a:t>
            </a:r>
          </a:p>
          <a:p>
            <a:pPr marL="457200" lvl="1" indent="0">
              <a:buNone/>
            </a:pPr>
            <a:r>
              <a:rPr lang="en-US" sz="1100" dirty="0"/>
              <a:t>a) radius (mean of distances from center to points on the perimeter)</a:t>
            </a:r>
          </a:p>
          <a:p>
            <a:pPr marL="457200" lvl="1" indent="0">
              <a:buNone/>
            </a:pPr>
            <a:r>
              <a:rPr lang="en-US" sz="1100" dirty="0"/>
              <a:t>b) texture (standard deviation of gray-scale values)</a:t>
            </a:r>
          </a:p>
          <a:p>
            <a:pPr marL="457200" lvl="1" indent="0">
              <a:buNone/>
            </a:pPr>
            <a:r>
              <a:rPr lang="en-US" sz="1100" dirty="0"/>
              <a:t>c) perimeter</a:t>
            </a:r>
          </a:p>
          <a:p>
            <a:pPr marL="457200" lvl="1" indent="0">
              <a:buNone/>
            </a:pPr>
            <a:r>
              <a:rPr lang="en-US" sz="1100" dirty="0"/>
              <a:t>d) area</a:t>
            </a:r>
          </a:p>
          <a:p>
            <a:pPr marL="457200" lvl="1" indent="0">
              <a:buNone/>
            </a:pPr>
            <a:r>
              <a:rPr lang="en-US" sz="1100" dirty="0"/>
              <a:t>e) smoothness (local variation in radius lengths)</a:t>
            </a:r>
          </a:p>
          <a:p>
            <a:pPr marL="457200" lvl="1" indent="0">
              <a:buNone/>
            </a:pPr>
            <a:r>
              <a:rPr lang="en-US" sz="1100" dirty="0"/>
              <a:t>f) compactness (perimeter^2 / area - 1.0)</a:t>
            </a:r>
          </a:p>
          <a:p>
            <a:pPr marL="457200" lvl="1" indent="0">
              <a:buNone/>
            </a:pPr>
            <a:r>
              <a:rPr lang="en-US" sz="1100" dirty="0"/>
              <a:t>g) concavity (severity of concave portions of the contour)</a:t>
            </a:r>
          </a:p>
          <a:p>
            <a:pPr marL="457200" lvl="1" indent="0">
              <a:buNone/>
            </a:pPr>
            <a:r>
              <a:rPr lang="en-US" sz="1100" dirty="0"/>
              <a:t>h) concave points (number of concave portions of the contour)</a:t>
            </a:r>
          </a:p>
          <a:p>
            <a:pPr marL="457200" lvl="1" indent="0">
              <a:buNone/>
            </a:pPr>
            <a:r>
              <a:rPr lang="en-US" sz="1100" dirty="0" err="1"/>
              <a:t>i</a:t>
            </a:r>
            <a:r>
              <a:rPr lang="en-US" sz="1100" dirty="0"/>
              <a:t>) symmetry</a:t>
            </a:r>
          </a:p>
          <a:p>
            <a:pPr marL="457200" lvl="1" indent="0">
              <a:buNone/>
            </a:pPr>
            <a:r>
              <a:rPr lang="en-US" sz="1100" dirty="0"/>
              <a:t>j) fractal dimension ("coastline approximation" - 1)</a:t>
            </a:r>
          </a:p>
          <a:p>
            <a:r>
              <a:rPr lang="en-US" sz="1100" dirty="0"/>
              <a:t>The mean, standard error and "worst" or largest (mean of the three largest values) of these features were computed for each image, resulting in 30 features. For instance, field 3 is Mean Radius, field 13 is Radius SE, field 23 is Worst Radius.</a:t>
            </a:r>
          </a:p>
          <a:p>
            <a:r>
              <a:rPr lang="en-US" sz="1100" dirty="0"/>
              <a:t>There are a total of 579 rows and 32 columns all consisting of images due to which the complexity is high.</a:t>
            </a:r>
          </a:p>
          <a:p>
            <a:r>
              <a:rPr lang="en-IN" sz="1100" b="0" i="0" dirty="0">
                <a:effectLst/>
              </a:rPr>
              <a:t>Benign and malignant mammograms of breast cancer. (a) and (b) are benign, (c) and (d) are malignant, two views are craniocaudal (CC) and mediolateral oblique (MLO), L and R represent left and right, respectively. The red circle shows the location of the breast mass.</a:t>
            </a:r>
          </a:p>
          <a:p>
            <a:endParaRPr lang="en-US" sz="1100" dirty="0"/>
          </a:p>
        </p:txBody>
      </p:sp>
      <p:sp>
        <p:nvSpPr>
          <p:cNvPr id="4" name="Footer Placeholder 3">
            <a:extLst>
              <a:ext uri="{FF2B5EF4-FFF2-40B4-BE49-F238E27FC236}">
                <a16:creationId xmlns:a16="http://schemas.microsoft.com/office/drawing/2014/main" id="{25DEF0AB-8D5C-4C7A-BDBA-5AF06BF749CD}"/>
              </a:ext>
            </a:extLst>
          </p:cNvPr>
          <p:cNvSpPr>
            <a:spLocks noGrp="1"/>
          </p:cNvSpPr>
          <p:nvPr>
            <p:ph type="ftr" sz="quarter" idx="11"/>
          </p:nvPr>
        </p:nvSpPr>
        <p:spPr>
          <a:xfrm>
            <a:off x="797768" y="4683844"/>
            <a:ext cx="2895600" cy="273844"/>
          </a:xfrm>
        </p:spPr>
        <p:txBody>
          <a:bodyPr/>
          <a:lstStyle/>
          <a:p>
            <a:r>
              <a:rPr lang="x-none" sz="1200" spc="-5" dirty="0">
                <a:solidFill>
                  <a:srgbClr val="FFFF00"/>
                </a:solidFill>
                <a:effectLst/>
                <a:latin typeface="+mj-lt"/>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https://archive.ics.uci.edu/ml/datasets/Breast+Cancer+Wisconsin+%28Diagnostic%29</a:t>
            </a:r>
            <a:endParaRPr lang="en-US" dirty="0">
              <a:solidFill>
                <a:srgbClr val="FFFF00"/>
              </a:solidFill>
            </a:endParaRPr>
          </a:p>
        </p:txBody>
      </p:sp>
      <p:pic>
        <p:nvPicPr>
          <p:cNvPr id="1028" name="Picture 4" descr="Benign and malignant mammograms of breast cancer. (a) and (b) are benign, (c) and (d) are malignant, two views are craniocaudal (CC) and mediolateral oblique (MLO), L and R represent left and right, respectively. The red circle shows the location of the breast mass">
            <a:extLst>
              <a:ext uri="{FF2B5EF4-FFF2-40B4-BE49-F238E27FC236}">
                <a16:creationId xmlns:a16="http://schemas.microsoft.com/office/drawing/2014/main" id="{6DBB5FAA-540C-4C41-9E38-F83C4735C3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5670" y="2394779"/>
            <a:ext cx="3101277" cy="1301524"/>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4">
            <a:extLst>
              <a:ext uri="{FF2B5EF4-FFF2-40B4-BE49-F238E27FC236}">
                <a16:creationId xmlns:a16="http://schemas.microsoft.com/office/drawing/2014/main" id="{2BE67552-4F74-4729-88F4-2E1697134081}"/>
              </a:ext>
            </a:extLst>
          </p:cNvPr>
          <p:cNvSpPr/>
          <p:nvPr/>
        </p:nvSpPr>
        <p:spPr>
          <a:xfrm rot="2863452">
            <a:off x="8380504" y="3510177"/>
            <a:ext cx="361035" cy="1159798"/>
          </a:xfrm>
          <a:prstGeom prst="down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16" name="TextBox 15">
            <a:extLst>
              <a:ext uri="{FF2B5EF4-FFF2-40B4-BE49-F238E27FC236}">
                <a16:creationId xmlns:a16="http://schemas.microsoft.com/office/drawing/2014/main" id="{F312175C-35B6-49CD-B361-59AF945233BA}"/>
              </a:ext>
            </a:extLst>
          </p:cNvPr>
          <p:cNvSpPr txBox="1"/>
          <p:nvPr/>
        </p:nvSpPr>
        <p:spPr>
          <a:xfrm>
            <a:off x="5200261" y="4591083"/>
            <a:ext cx="3866686" cy="553998"/>
          </a:xfrm>
          <a:prstGeom prst="rect">
            <a:avLst/>
          </a:prstGeom>
          <a:noFill/>
        </p:spPr>
        <p:txBody>
          <a:bodyPr wrap="square" rtlCol="0">
            <a:spAutoFit/>
          </a:bodyPr>
          <a:lstStyle/>
          <a:p>
            <a:r>
              <a:rPr lang="en-IN" sz="1000" dirty="0">
                <a:solidFill>
                  <a:srgbClr val="FFFF00"/>
                </a:solidFill>
              </a:rPr>
              <a:t>Li, Hua &amp; </a:t>
            </a:r>
            <a:r>
              <a:rPr lang="en-IN" sz="1000" dirty="0" err="1">
                <a:solidFill>
                  <a:srgbClr val="FFFF00"/>
                </a:solidFill>
              </a:rPr>
              <a:t>Niu</a:t>
            </a:r>
            <a:r>
              <a:rPr lang="en-IN" sz="1000" dirty="0">
                <a:solidFill>
                  <a:srgbClr val="FFFF00"/>
                </a:solidFill>
              </a:rPr>
              <a:t>, Jing &amp; Li, </a:t>
            </a:r>
            <a:r>
              <a:rPr lang="en-IN" sz="1000" dirty="0" err="1">
                <a:solidFill>
                  <a:srgbClr val="FFFF00"/>
                </a:solidFill>
              </a:rPr>
              <a:t>Dengao</a:t>
            </a:r>
            <a:r>
              <a:rPr lang="en-IN" sz="1000" dirty="0">
                <a:solidFill>
                  <a:srgbClr val="FFFF00"/>
                </a:solidFill>
              </a:rPr>
              <a:t> &amp; Zhang, Chen. (2020). Classification of breast mass in two‐view mammograms via deep learning. IET Image Processing. 15. 10.1049/ipr2.12035. </a:t>
            </a:r>
          </a:p>
        </p:txBody>
      </p:sp>
    </p:spTree>
    <p:extLst>
      <p:ext uri="{BB962C8B-B14F-4D97-AF65-F5344CB8AC3E}">
        <p14:creationId xmlns:p14="http://schemas.microsoft.com/office/powerpoint/2010/main" val="316106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Existing Solutions/Body of Work</a:t>
            </a:r>
          </a:p>
        </p:txBody>
      </p:sp>
      <p:sp>
        <p:nvSpPr>
          <p:cNvPr id="3" name="Content Placeholder 2"/>
          <p:cNvSpPr>
            <a:spLocks noGrp="1"/>
          </p:cNvSpPr>
          <p:nvPr>
            <p:ph idx="1"/>
          </p:nvPr>
        </p:nvSpPr>
        <p:spPr>
          <a:xfrm>
            <a:off x="463714" y="1657350"/>
            <a:ext cx="8246070" cy="3121126"/>
          </a:xfrm>
        </p:spPr>
        <p:txBody>
          <a:bodyPr>
            <a:normAutofit fontScale="85000" lnSpcReduction="20000"/>
          </a:bodyPr>
          <a:lstStyle/>
          <a:p>
            <a:r>
              <a:rPr lang="en-US" sz="1900" dirty="0">
                <a:effectLst>
                  <a:outerShdw blurRad="38100" dist="38100" dir="2700000" algn="tl">
                    <a:srgbClr val="000000">
                      <a:alpha val="43137"/>
                    </a:srgbClr>
                  </a:outerShdw>
                </a:effectLst>
              </a:rPr>
              <a:t>There are both model-based and model-free techniques for Breast Cancer Prediction using Machine Learning.</a:t>
            </a:r>
          </a:p>
          <a:p>
            <a:r>
              <a:rPr lang="en-US" sz="1900" dirty="0">
                <a:effectLst>
                  <a:outerShdw blurRad="38100" dist="38100" dir="2700000" algn="tl">
                    <a:srgbClr val="000000">
                      <a:alpha val="43137"/>
                    </a:srgbClr>
                  </a:outerShdw>
                </a:effectLst>
              </a:rPr>
              <a:t>The model-based approaches include:</a:t>
            </a:r>
          </a:p>
          <a:p>
            <a:pPr marL="857250" lvl="1" indent="-457200">
              <a:buFont typeface="+mj-lt"/>
              <a:buAutoNum type="arabicPeriod"/>
            </a:pPr>
            <a:r>
              <a:rPr lang="en-US" sz="1900" dirty="0">
                <a:effectLst>
                  <a:outerShdw blurRad="38100" dist="38100" dir="2700000" algn="tl">
                    <a:srgbClr val="000000">
                      <a:alpha val="43137"/>
                    </a:srgbClr>
                  </a:outerShdw>
                </a:effectLst>
              </a:rPr>
              <a:t>Generalized Linear Models (GLM)</a:t>
            </a:r>
          </a:p>
          <a:p>
            <a:pPr marL="857250" lvl="1" indent="-457200">
              <a:buFont typeface="+mj-lt"/>
              <a:buAutoNum type="arabicPeriod"/>
            </a:pPr>
            <a:r>
              <a:rPr lang="en-US" sz="1900" dirty="0">
                <a:effectLst>
                  <a:outerShdw blurRad="38100" dist="38100" dir="2700000" algn="tl">
                    <a:srgbClr val="000000">
                      <a:alpha val="43137"/>
                    </a:srgbClr>
                  </a:outerShdw>
                </a:effectLst>
              </a:rPr>
              <a:t>Logistic Regression (LOGIT)</a:t>
            </a:r>
          </a:p>
          <a:p>
            <a:pPr marL="857250" lvl="1" indent="-457200">
              <a:buFont typeface="+mj-lt"/>
              <a:buAutoNum type="arabicPeriod"/>
            </a:pPr>
            <a:r>
              <a:rPr lang="en-US" sz="1900" dirty="0">
                <a:effectLst>
                  <a:outerShdw blurRad="38100" dist="38100" dir="2700000" algn="tl">
                    <a:srgbClr val="000000">
                      <a:alpha val="43137"/>
                    </a:srgbClr>
                  </a:outerShdw>
                </a:effectLst>
              </a:rPr>
              <a:t>Linear Discriminant Analysis (LDA)</a:t>
            </a:r>
          </a:p>
          <a:p>
            <a:pPr marL="857250" lvl="1" indent="-457200">
              <a:buFont typeface="+mj-lt"/>
              <a:buAutoNum type="arabicPeriod"/>
            </a:pPr>
            <a:r>
              <a:rPr lang="en-US" sz="1900" dirty="0">
                <a:effectLst>
                  <a:outerShdw blurRad="38100" dist="38100" dir="2700000" algn="tl">
                    <a:srgbClr val="000000">
                      <a:alpha val="43137"/>
                    </a:srgbClr>
                  </a:outerShdw>
                </a:effectLst>
              </a:rPr>
              <a:t>Quadratic discriminant Analysis (QDA)</a:t>
            </a:r>
          </a:p>
          <a:p>
            <a:pPr marL="857250" lvl="1" indent="-457200">
              <a:buFont typeface="+mj-lt"/>
              <a:buAutoNum type="arabicPeriod"/>
            </a:pPr>
            <a:r>
              <a:rPr lang="en-US" sz="1900" dirty="0">
                <a:effectLst>
                  <a:outerShdw blurRad="38100" dist="38100" dir="2700000" algn="tl">
                    <a:srgbClr val="000000">
                      <a:alpha val="43137"/>
                    </a:srgbClr>
                  </a:outerShdw>
                </a:effectLst>
              </a:rPr>
              <a:t>Markov Chain Monte Carlo Generalized Linear Mixed Model (MCMC GLMM)</a:t>
            </a:r>
          </a:p>
          <a:p>
            <a:r>
              <a:rPr lang="en-US" sz="1900" dirty="0">
                <a:effectLst>
                  <a:outerShdw blurRad="38100" dist="38100" dir="2700000" algn="tl">
                    <a:srgbClr val="000000">
                      <a:alpha val="43137"/>
                    </a:srgbClr>
                  </a:outerShdw>
                </a:effectLst>
              </a:rPr>
              <a:t>The model-free predictive analytics involve:</a:t>
            </a:r>
          </a:p>
          <a:p>
            <a:pPr marL="857250" lvl="1" indent="-457200">
              <a:buFont typeface="+mj-lt"/>
              <a:buAutoNum type="arabicPeriod"/>
            </a:pPr>
            <a:r>
              <a:rPr lang="en-US" sz="1900" dirty="0">
                <a:effectLst>
                  <a:outerShdw blurRad="38100" dist="38100" dir="2700000" algn="tl">
                    <a:srgbClr val="000000">
                      <a:alpha val="43137"/>
                    </a:srgbClr>
                  </a:outerShdw>
                </a:effectLst>
              </a:rPr>
              <a:t>Adaptive Boosting Algorithm (ADA)</a:t>
            </a:r>
          </a:p>
          <a:p>
            <a:pPr marL="857250" lvl="1" indent="-457200">
              <a:buFont typeface="+mj-lt"/>
              <a:buAutoNum type="arabicPeriod"/>
            </a:pPr>
            <a:r>
              <a:rPr lang="en-US" sz="1900" dirty="0">
                <a:effectLst>
                  <a:outerShdw blurRad="38100" dist="38100" dir="2700000" algn="tl">
                    <a:srgbClr val="000000">
                      <a:alpha val="43137"/>
                    </a:srgbClr>
                  </a:outerShdw>
                </a:effectLst>
              </a:rPr>
              <a:t>Random Forest (RF)</a:t>
            </a:r>
          </a:p>
          <a:p>
            <a:pPr marL="857250" lvl="1" indent="-457200">
              <a:buFont typeface="+mj-lt"/>
              <a:buAutoNum type="arabicPeriod"/>
            </a:pPr>
            <a:r>
              <a:rPr lang="en-US" sz="1900" dirty="0">
                <a:effectLst>
                  <a:outerShdw blurRad="38100" dist="38100" dir="2700000" algn="tl">
                    <a:srgbClr val="000000">
                      <a:alpha val="43137"/>
                    </a:srgbClr>
                  </a:outerShdw>
                </a:effectLst>
              </a:rPr>
              <a:t>k-Nearest Neighbors (KNN)</a:t>
            </a:r>
          </a:p>
        </p:txBody>
      </p:sp>
      <p:sp>
        <p:nvSpPr>
          <p:cNvPr id="4" name="TextBox 3">
            <a:extLst>
              <a:ext uri="{FF2B5EF4-FFF2-40B4-BE49-F238E27FC236}">
                <a16:creationId xmlns:a16="http://schemas.microsoft.com/office/drawing/2014/main" id="{E3FE5619-1A0A-480D-8264-980EA1E5F5A1}"/>
              </a:ext>
            </a:extLst>
          </p:cNvPr>
          <p:cNvSpPr txBox="1"/>
          <p:nvPr/>
        </p:nvSpPr>
        <p:spPr>
          <a:xfrm>
            <a:off x="2316892" y="4639963"/>
            <a:ext cx="4800600" cy="276999"/>
          </a:xfrm>
          <a:prstGeom prst="rect">
            <a:avLst/>
          </a:prstGeom>
          <a:noFill/>
        </p:spPr>
        <p:txBody>
          <a:bodyPr wrap="square" rtlCol="0">
            <a:spAutoFit/>
          </a:bodyPr>
          <a:lstStyle/>
          <a:p>
            <a:r>
              <a:rPr lang="x-none" sz="1200" u="sng" spc="-5" dirty="0">
                <a:solidFill>
                  <a:srgbClr val="FFFF00"/>
                </a:solidFill>
                <a:effectLst/>
                <a:latin typeface="+mj-lt"/>
                <a:ea typeface="Times New Roman" panose="02020603050405020304" pitchFamily="18" charset="0"/>
                <a:cs typeface="Calibri" panose="020F0502020204030204" pitchFamily="34" charset="0"/>
                <a:hlinkClick r:id="rId2">
                  <a:extLst>
                    <a:ext uri="{A12FA001-AC4F-418D-AE19-62706E023703}">
                      <ahyp:hlinkClr xmlns:ahyp="http://schemas.microsoft.com/office/drawing/2018/hyperlinkcolor" val="tx"/>
                    </a:ext>
                  </a:extLst>
                </a:hlinkClick>
              </a:rPr>
              <a:t>https://www.sciencedirect.com/science/article/pii/S1877050921014629</a:t>
            </a:r>
            <a:endParaRPr lang="en-IN" sz="1200" dirty="0">
              <a:solidFill>
                <a:srgbClr val="FFFF00"/>
              </a:solidFill>
            </a:endParaRPr>
          </a:p>
        </p:txBody>
      </p:sp>
    </p:spTree>
    <p:extLst>
      <p:ext uri="{BB962C8B-B14F-4D97-AF65-F5344CB8AC3E}">
        <p14:creationId xmlns:p14="http://schemas.microsoft.com/office/powerpoint/2010/main" val="283830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700" b="1" dirty="0"/>
              <a:t>Our Approach</a:t>
            </a:r>
          </a:p>
        </p:txBody>
      </p:sp>
      <p:sp>
        <p:nvSpPr>
          <p:cNvPr id="35" name="Google Shape;85;p16">
            <a:extLst>
              <a:ext uri="{FF2B5EF4-FFF2-40B4-BE49-F238E27FC236}">
                <a16:creationId xmlns:a16="http://schemas.microsoft.com/office/drawing/2014/main" id="{82EFB043-F7B3-4997-942F-BBA6D37768E4}"/>
              </a:ext>
            </a:extLst>
          </p:cNvPr>
          <p:cNvSpPr/>
          <p:nvPr/>
        </p:nvSpPr>
        <p:spPr>
          <a:xfrm>
            <a:off x="782163" y="3132585"/>
            <a:ext cx="2208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Machine Learning Algorithms</a:t>
            </a:r>
            <a:endParaRPr sz="1500" dirty="0"/>
          </a:p>
        </p:txBody>
      </p:sp>
      <p:sp>
        <p:nvSpPr>
          <p:cNvPr id="36" name="Google Shape;86;p16">
            <a:extLst>
              <a:ext uri="{FF2B5EF4-FFF2-40B4-BE49-F238E27FC236}">
                <a16:creationId xmlns:a16="http://schemas.microsoft.com/office/drawing/2014/main" id="{FF64DF62-915E-4CDA-BBA5-D3548B026C42}"/>
              </a:ext>
            </a:extLst>
          </p:cNvPr>
          <p:cNvSpPr txBox="1"/>
          <p:nvPr/>
        </p:nvSpPr>
        <p:spPr>
          <a:xfrm>
            <a:off x="70972" y="1260571"/>
            <a:ext cx="779134"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dirty="0">
                <a:solidFill>
                  <a:schemeClr val="bg1"/>
                </a:solidFill>
              </a:rPr>
              <a:t>t</a:t>
            </a:r>
            <a:r>
              <a:rPr lang="en" sz="1500" dirty="0">
                <a:solidFill>
                  <a:schemeClr val="bg1"/>
                </a:solidFill>
              </a:rPr>
              <a:t>exture_worst</a:t>
            </a:r>
            <a:endParaRPr sz="1500" dirty="0">
              <a:solidFill>
                <a:schemeClr val="bg1"/>
              </a:solidFill>
            </a:endParaRPr>
          </a:p>
        </p:txBody>
      </p:sp>
      <p:sp>
        <p:nvSpPr>
          <p:cNvPr id="37" name="Google Shape;87;p16">
            <a:extLst>
              <a:ext uri="{FF2B5EF4-FFF2-40B4-BE49-F238E27FC236}">
                <a16:creationId xmlns:a16="http://schemas.microsoft.com/office/drawing/2014/main" id="{0A1C7DFB-A20F-4F17-B736-2560758FE507}"/>
              </a:ext>
            </a:extLst>
          </p:cNvPr>
          <p:cNvSpPr txBox="1"/>
          <p:nvPr/>
        </p:nvSpPr>
        <p:spPr>
          <a:xfrm>
            <a:off x="948261" y="1409326"/>
            <a:ext cx="1281389"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dirty="0" err="1">
                <a:solidFill>
                  <a:schemeClr val="bg1"/>
                </a:solidFill>
              </a:rPr>
              <a:t>compactness_mean</a:t>
            </a:r>
            <a:endParaRPr lang="en-IN" sz="1500" dirty="0">
              <a:solidFill>
                <a:schemeClr val="bg1"/>
              </a:solidFill>
            </a:endParaRPr>
          </a:p>
        </p:txBody>
      </p:sp>
      <p:sp>
        <p:nvSpPr>
          <p:cNvPr id="38" name="Google Shape;88;p16">
            <a:extLst>
              <a:ext uri="{FF2B5EF4-FFF2-40B4-BE49-F238E27FC236}">
                <a16:creationId xmlns:a16="http://schemas.microsoft.com/office/drawing/2014/main" id="{12A4E262-1DAE-48C3-A997-27DC71BC0F2B}"/>
              </a:ext>
            </a:extLst>
          </p:cNvPr>
          <p:cNvSpPr txBox="1"/>
          <p:nvPr/>
        </p:nvSpPr>
        <p:spPr>
          <a:xfrm>
            <a:off x="2388899" y="1409326"/>
            <a:ext cx="1142589"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i="0" dirty="0" err="1">
                <a:solidFill>
                  <a:schemeClr val="bg1"/>
                </a:solidFill>
                <a:effectLst/>
                <a:latin typeface="+mj-lt"/>
              </a:rPr>
              <a:t>smoothness_worst</a:t>
            </a:r>
            <a:endParaRPr lang="en-IN" sz="1500" dirty="0">
              <a:solidFill>
                <a:schemeClr val="bg1"/>
              </a:solidFill>
              <a:latin typeface="+mj-lt"/>
            </a:endParaRPr>
          </a:p>
        </p:txBody>
      </p:sp>
      <p:sp>
        <p:nvSpPr>
          <p:cNvPr id="39" name="Google Shape;89;p16">
            <a:extLst>
              <a:ext uri="{FF2B5EF4-FFF2-40B4-BE49-F238E27FC236}">
                <a16:creationId xmlns:a16="http://schemas.microsoft.com/office/drawing/2014/main" id="{4AD60C1E-8ED0-402B-828A-76020B5A5DEB}"/>
              </a:ext>
            </a:extLst>
          </p:cNvPr>
          <p:cNvSpPr txBox="1"/>
          <p:nvPr/>
        </p:nvSpPr>
        <p:spPr>
          <a:xfrm>
            <a:off x="-18870" y="2327326"/>
            <a:ext cx="726898"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dirty="0">
                <a:solidFill>
                  <a:schemeClr val="bg1"/>
                </a:solidFill>
              </a:rPr>
              <a:t>r</a:t>
            </a:r>
            <a:r>
              <a:rPr lang="en" sz="1500" dirty="0">
                <a:solidFill>
                  <a:schemeClr val="bg1"/>
                </a:solidFill>
              </a:rPr>
              <a:t>adius_mean</a:t>
            </a:r>
            <a:endParaRPr sz="1500" dirty="0">
              <a:solidFill>
                <a:schemeClr val="bg1"/>
              </a:solidFill>
            </a:endParaRPr>
          </a:p>
        </p:txBody>
      </p:sp>
      <p:sp>
        <p:nvSpPr>
          <p:cNvPr id="40" name="Google Shape;90;p16">
            <a:extLst>
              <a:ext uri="{FF2B5EF4-FFF2-40B4-BE49-F238E27FC236}">
                <a16:creationId xmlns:a16="http://schemas.microsoft.com/office/drawing/2014/main" id="{37638CBA-EF35-4E5C-AD35-19FDE1808E48}"/>
              </a:ext>
            </a:extLst>
          </p:cNvPr>
          <p:cNvSpPr txBox="1"/>
          <p:nvPr/>
        </p:nvSpPr>
        <p:spPr>
          <a:xfrm>
            <a:off x="3474838" y="1932998"/>
            <a:ext cx="1492200" cy="4154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500" i="0" dirty="0" err="1">
                <a:solidFill>
                  <a:schemeClr val="bg1"/>
                </a:solidFill>
                <a:effectLst/>
                <a:latin typeface="+mj-lt"/>
              </a:rPr>
              <a:t>concavity_worst</a:t>
            </a:r>
            <a:endParaRPr sz="1500" dirty="0">
              <a:solidFill>
                <a:schemeClr val="bg1"/>
              </a:solidFill>
              <a:latin typeface="+mj-lt"/>
            </a:endParaRPr>
          </a:p>
        </p:txBody>
      </p:sp>
      <p:sp>
        <p:nvSpPr>
          <p:cNvPr id="41" name="Google Shape;91;p16">
            <a:extLst>
              <a:ext uri="{FF2B5EF4-FFF2-40B4-BE49-F238E27FC236}">
                <a16:creationId xmlns:a16="http://schemas.microsoft.com/office/drawing/2014/main" id="{32E323A3-2C0A-4510-9536-151ED595273C}"/>
              </a:ext>
            </a:extLst>
          </p:cNvPr>
          <p:cNvSpPr txBox="1"/>
          <p:nvPr/>
        </p:nvSpPr>
        <p:spPr>
          <a:xfrm>
            <a:off x="2472478" y="2276576"/>
            <a:ext cx="888300" cy="4154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dirty="0">
                <a:solidFill>
                  <a:schemeClr val="bg1"/>
                </a:solidFill>
              </a:rPr>
              <a:t>id</a:t>
            </a:r>
            <a:endParaRPr sz="1500" dirty="0">
              <a:solidFill>
                <a:schemeClr val="bg1"/>
              </a:solidFill>
            </a:endParaRPr>
          </a:p>
        </p:txBody>
      </p:sp>
      <p:sp>
        <p:nvSpPr>
          <p:cNvPr id="42" name="Google Shape;92;p16">
            <a:extLst>
              <a:ext uri="{FF2B5EF4-FFF2-40B4-BE49-F238E27FC236}">
                <a16:creationId xmlns:a16="http://schemas.microsoft.com/office/drawing/2014/main" id="{F88ECD41-657D-4642-B8E6-041EAA969D1C}"/>
              </a:ext>
            </a:extLst>
          </p:cNvPr>
          <p:cNvSpPr/>
          <p:nvPr/>
        </p:nvSpPr>
        <p:spPr>
          <a:xfrm>
            <a:off x="1216296" y="3901124"/>
            <a:ext cx="2026707" cy="11342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Predicting whether Malignant or Benign </a:t>
            </a:r>
            <a:endParaRPr sz="1500" dirty="0"/>
          </a:p>
        </p:txBody>
      </p:sp>
      <p:sp>
        <p:nvSpPr>
          <p:cNvPr id="43" name="Google Shape;93;p16">
            <a:extLst>
              <a:ext uri="{FF2B5EF4-FFF2-40B4-BE49-F238E27FC236}">
                <a16:creationId xmlns:a16="http://schemas.microsoft.com/office/drawing/2014/main" id="{93560D23-1199-49F6-B676-070B946F7EB7}"/>
              </a:ext>
            </a:extLst>
          </p:cNvPr>
          <p:cNvSpPr/>
          <p:nvPr/>
        </p:nvSpPr>
        <p:spPr>
          <a:xfrm>
            <a:off x="5167563" y="2031510"/>
            <a:ext cx="1412700" cy="7059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Data Preprocessing</a:t>
            </a:r>
            <a:endParaRPr sz="1500" dirty="0"/>
          </a:p>
        </p:txBody>
      </p:sp>
      <p:sp>
        <p:nvSpPr>
          <p:cNvPr id="44" name="Google Shape;94;p16">
            <a:extLst>
              <a:ext uri="{FF2B5EF4-FFF2-40B4-BE49-F238E27FC236}">
                <a16:creationId xmlns:a16="http://schemas.microsoft.com/office/drawing/2014/main" id="{F5601563-99DC-4806-A592-692CC744DCB5}"/>
              </a:ext>
            </a:extLst>
          </p:cNvPr>
          <p:cNvSpPr/>
          <p:nvPr/>
        </p:nvSpPr>
        <p:spPr>
          <a:xfrm>
            <a:off x="5167563" y="3001810"/>
            <a:ext cx="1412700" cy="703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Training suitable models</a:t>
            </a:r>
            <a:endParaRPr sz="1500" dirty="0"/>
          </a:p>
        </p:txBody>
      </p:sp>
      <p:sp>
        <p:nvSpPr>
          <p:cNvPr id="45" name="Google Shape;95;p16">
            <a:extLst>
              <a:ext uri="{FF2B5EF4-FFF2-40B4-BE49-F238E27FC236}">
                <a16:creationId xmlns:a16="http://schemas.microsoft.com/office/drawing/2014/main" id="{8DD1D209-171E-41ED-99B2-ECC77468AB35}"/>
              </a:ext>
            </a:extLst>
          </p:cNvPr>
          <p:cNvSpPr/>
          <p:nvPr/>
        </p:nvSpPr>
        <p:spPr>
          <a:xfrm>
            <a:off x="5167563" y="4139135"/>
            <a:ext cx="1558200" cy="7035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Feature Engineering</a:t>
            </a:r>
            <a:endParaRPr sz="1500" dirty="0"/>
          </a:p>
        </p:txBody>
      </p:sp>
      <p:sp>
        <p:nvSpPr>
          <p:cNvPr id="46" name="Google Shape;96;p16">
            <a:extLst>
              <a:ext uri="{FF2B5EF4-FFF2-40B4-BE49-F238E27FC236}">
                <a16:creationId xmlns:a16="http://schemas.microsoft.com/office/drawing/2014/main" id="{A034BA7F-24BB-4058-ABF5-AD346144495D}"/>
              </a:ext>
            </a:extLst>
          </p:cNvPr>
          <p:cNvSpPr/>
          <p:nvPr/>
        </p:nvSpPr>
        <p:spPr>
          <a:xfrm>
            <a:off x="6779988" y="2578123"/>
            <a:ext cx="1253700" cy="7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Prediction</a:t>
            </a:r>
            <a:endParaRPr lang="en-IN" sz="1500" dirty="0"/>
          </a:p>
        </p:txBody>
      </p:sp>
      <p:cxnSp>
        <p:nvCxnSpPr>
          <p:cNvPr id="48" name="Google Shape;98;p16">
            <a:extLst>
              <a:ext uri="{FF2B5EF4-FFF2-40B4-BE49-F238E27FC236}">
                <a16:creationId xmlns:a16="http://schemas.microsoft.com/office/drawing/2014/main" id="{A4220FD5-767C-4E01-9490-6657169417BE}"/>
              </a:ext>
            </a:extLst>
          </p:cNvPr>
          <p:cNvCxnSpPr>
            <a:cxnSpLocks/>
          </p:cNvCxnSpPr>
          <p:nvPr/>
        </p:nvCxnSpPr>
        <p:spPr>
          <a:xfrm>
            <a:off x="419131" y="2931160"/>
            <a:ext cx="507307" cy="1906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Google Shape;99;p16">
            <a:extLst>
              <a:ext uri="{FF2B5EF4-FFF2-40B4-BE49-F238E27FC236}">
                <a16:creationId xmlns:a16="http://schemas.microsoft.com/office/drawing/2014/main" id="{64000BF7-5540-4280-8638-7BFEA9B32FC0}"/>
              </a:ext>
            </a:extLst>
          </p:cNvPr>
          <p:cNvCxnSpPr>
            <a:cxnSpLocks/>
          </p:cNvCxnSpPr>
          <p:nvPr/>
        </p:nvCxnSpPr>
        <p:spPr>
          <a:xfrm>
            <a:off x="484786" y="1895629"/>
            <a:ext cx="939302" cy="1192506"/>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0" name="Google Shape;100;p16">
            <a:extLst>
              <a:ext uri="{FF2B5EF4-FFF2-40B4-BE49-F238E27FC236}">
                <a16:creationId xmlns:a16="http://schemas.microsoft.com/office/drawing/2014/main" id="{3EE12F8C-C59B-4AA3-A077-A2497C875113}"/>
              </a:ext>
            </a:extLst>
          </p:cNvPr>
          <p:cNvCxnSpPr>
            <a:cxnSpLocks/>
            <a:stCxn id="37" idx="2"/>
          </p:cNvCxnSpPr>
          <p:nvPr/>
        </p:nvCxnSpPr>
        <p:spPr>
          <a:xfrm>
            <a:off x="1588956" y="2055626"/>
            <a:ext cx="116464" cy="1075559"/>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Google Shape;101;p16">
            <a:extLst>
              <a:ext uri="{FF2B5EF4-FFF2-40B4-BE49-F238E27FC236}">
                <a16:creationId xmlns:a16="http://schemas.microsoft.com/office/drawing/2014/main" id="{35C06003-8DAF-418F-8FBE-B7392833C156}"/>
              </a:ext>
            </a:extLst>
          </p:cNvPr>
          <p:cNvCxnSpPr/>
          <p:nvPr/>
        </p:nvCxnSpPr>
        <p:spPr>
          <a:xfrm flipH="1">
            <a:off x="1945663" y="2111935"/>
            <a:ext cx="534600" cy="9597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2" name="Google Shape;102;p16">
            <a:extLst>
              <a:ext uri="{FF2B5EF4-FFF2-40B4-BE49-F238E27FC236}">
                <a16:creationId xmlns:a16="http://schemas.microsoft.com/office/drawing/2014/main" id="{79778F49-26F0-48CE-8EAC-8C5E720E0336}"/>
              </a:ext>
            </a:extLst>
          </p:cNvPr>
          <p:cNvCxnSpPr>
            <a:cxnSpLocks/>
          </p:cNvCxnSpPr>
          <p:nvPr/>
        </p:nvCxnSpPr>
        <p:spPr>
          <a:xfrm flipH="1">
            <a:off x="2229650" y="2650476"/>
            <a:ext cx="590238" cy="459859"/>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3" name="Google Shape;103;p16">
            <a:extLst>
              <a:ext uri="{FF2B5EF4-FFF2-40B4-BE49-F238E27FC236}">
                <a16:creationId xmlns:a16="http://schemas.microsoft.com/office/drawing/2014/main" id="{A0D220F3-300C-49C9-B25D-8CD3447AC366}"/>
              </a:ext>
            </a:extLst>
          </p:cNvPr>
          <p:cNvCxnSpPr/>
          <p:nvPr/>
        </p:nvCxnSpPr>
        <p:spPr>
          <a:xfrm flipH="1">
            <a:off x="2819888" y="2356373"/>
            <a:ext cx="711600" cy="7362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4" name="Google Shape;104;p16">
            <a:extLst>
              <a:ext uri="{FF2B5EF4-FFF2-40B4-BE49-F238E27FC236}">
                <a16:creationId xmlns:a16="http://schemas.microsoft.com/office/drawing/2014/main" id="{D0DC8E1F-8FFB-44B9-8574-3FB10A25BA5C}"/>
              </a:ext>
            </a:extLst>
          </p:cNvPr>
          <p:cNvCxnSpPr>
            <a:cxnSpLocks/>
            <a:stCxn id="35" idx="2"/>
            <a:endCxn id="42" idx="3"/>
          </p:cNvCxnSpPr>
          <p:nvPr/>
        </p:nvCxnSpPr>
        <p:spPr>
          <a:xfrm>
            <a:off x="1886463" y="3705285"/>
            <a:ext cx="343187" cy="260689"/>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Google Shape;105;p16">
            <a:extLst>
              <a:ext uri="{FF2B5EF4-FFF2-40B4-BE49-F238E27FC236}">
                <a16:creationId xmlns:a16="http://schemas.microsoft.com/office/drawing/2014/main" id="{9964D674-F5EE-46E1-A320-47835A97DE0F}"/>
              </a:ext>
            </a:extLst>
          </p:cNvPr>
          <p:cNvCxnSpPr>
            <a:cxnSpLocks/>
            <a:stCxn id="35" idx="3"/>
            <a:endCxn id="43" idx="2"/>
          </p:cNvCxnSpPr>
          <p:nvPr/>
        </p:nvCxnSpPr>
        <p:spPr>
          <a:xfrm flipV="1">
            <a:off x="2990763" y="2384460"/>
            <a:ext cx="2176800" cy="1034475"/>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6" name="Google Shape;106;p16">
            <a:extLst>
              <a:ext uri="{FF2B5EF4-FFF2-40B4-BE49-F238E27FC236}">
                <a16:creationId xmlns:a16="http://schemas.microsoft.com/office/drawing/2014/main" id="{3A585321-6419-4DE3-B74E-65E9F5078766}"/>
              </a:ext>
            </a:extLst>
          </p:cNvPr>
          <p:cNvCxnSpPr>
            <a:stCxn id="35" idx="3"/>
            <a:endCxn id="44" idx="2"/>
          </p:cNvCxnSpPr>
          <p:nvPr/>
        </p:nvCxnSpPr>
        <p:spPr>
          <a:xfrm rot="10800000" flipH="1">
            <a:off x="2990763" y="3353535"/>
            <a:ext cx="2176800" cy="654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7" name="Google Shape;107;p16">
            <a:extLst>
              <a:ext uri="{FF2B5EF4-FFF2-40B4-BE49-F238E27FC236}">
                <a16:creationId xmlns:a16="http://schemas.microsoft.com/office/drawing/2014/main" id="{6CB6CA63-919D-4C15-A3A9-610787A2D5E3}"/>
              </a:ext>
            </a:extLst>
          </p:cNvPr>
          <p:cNvCxnSpPr>
            <a:stCxn id="35" idx="3"/>
            <a:endCxn id="45" idx="2"/>
          </p:cNvCxnSpPr>
          <p:nvPr/>
        </p:nvCxnSpPr>
        <p:spPr>
          <a:xfrm>
            <a:off x="2990763" y="3418935"/>
            <a:ext cx="2176800" cy="10719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Google Shape;108;p16">
            <a:extLst>
              <a:ext uri="{FF2B5EF4-FFF2-40B4-BE49-F238E27FC236}">
                <a16:creationId xmlns:a16="http://schemas.microsoft.com/office/drawing/2014/main" id="{673CC720-7A86-4A19-BC50-A5244C4B7414}"/>
              </a:ext>
            </a:extLst>
          </p:cNvPr>
          <p:cNvCxnSpPr>
            <a:stCxn id="44" idx="0"/>
            <a:endCxn id="46" idx="1"/>
          </p:cNvCxnSpPr>
          <p:nvPr/>
        </p:nvCxnSpPr>
        <p:spPr>
          <a:xfrm rot="10800000" flipH="1">
            <a:off x="6580263" y="2931160"/>
            <a:ext cx="199800" cy="422400"/>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0" name="Google Shape;110;p16">
            <a:extLst>
              <a:ext uri="{FF2B5EF4-FFF2-40B4-BE49-F238E27FC236}">
                <a16:creationId xmlns:a16="http://schemas.microsoft.com/office/drawing/2014/main" id="{4FEBE378-A964-4104-B497-E0B9513CDE8B}"/>
              </a:ext>
            </a:extLst>
          </p:cNvPr>
          <p:cNvSpPr/>
          <p:nvPr/>
        </p:nvSpPr>
        <p:spPr>
          <a:xfrm>
            <a:off x="6779988" y="1446385"/>
            <a:ext cx="1253700" cy="7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t>Clearing, Merging, EDA…..</a:t>
            </a:r>
            <a:endParaRPr sz="1500" dirty="0"/>
          </a:p>
        </p:txBody>
      </p:sp>
      <p:cxnSp>
        <p:nvCxnSpPr>
          <p:cNvPr id="61" name="Google Shape;111;p16">
            <a:extLst>
              <a:ext uri="{FF2B5EF4-FFF2-40B4-BE49-F238E27FC236}">
                <a16:creationId xmlns:a16="http://schemas.microsoft.com/office/drawing/2014/main" id="{89568CC4-8140-49D9-A6B7-C58350844585}"/>
              </a:ext>
            </a:extLst>
          </p:cNvPr>
          <p:cNvCxnSpPr>
            <a:cxnSpLocks/>
            <a:stCxn id="43" idx="0"/>
            <a:endCxn id="60" idx="1"/>
          </p:cNvCxnSpPr>
          <p:nvPr/>
        </p:nvCxnSpPr>
        <p:spPr>
          <a:xfrm flipV="1">
            <a:off x="6580263" y="1799335"/>
            <a:ext cx="199725" cy="585125"/>
          </a:xfrm>
          <a:prstGeom prst="straightConnector1">
            <a:avLst/>
          </a:prstGeom>
          <a:ln>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2" name="Google Shape;112;p16">
            <a:extLst>
              <a:ext uri="{FF2B5EF4-FFF2-40B4-BE49-F238E27FC236}">
                <a16:creationId xmlns:a16="http://schemas.microsoft.com/office/drawing/2014/main" id="{98D5E696-5784-42F6-9327-BDF62B8898DE}"/>
              </a:ext>
            </a:extLst>
          </p:cNvPr>
          <p:cNvSpPr txBox="1"/>
          <p:nvPr/>
        </p:nvSpPr>
        <p:spPr>
          <a:xfrm>
            <a:off x="7734987" y="3291833"/>
            <a:ext cx="1253700"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bg1"/>
                </a:solidFill>
              </a:rPr>
              <a:t>Classification</a:t>
            </a:r>
            <a:endParaRPr sz="1500" dirty="0">
              <a:solidFill>
                <a:schemeClr val="bg1"/>
              </a:solidFill>
            </a:endParaRPr>
          </a:p>
        </p:txBody>
      </p:sp>
    </p:spTree>
    <p:extLst>
      <p:ext uri="{BB962C8B-B14F-4D97-AF65-F5344CB8AC3E}">
        <p14:creationId xmlns:p14="http://schemas.microsoft.com/office/powerpoint/2010/main" val="402274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Initial Results</a:t>
            </a:r>
          </a:p>
        </p:txBody>
      </p:sp>
      <p:sp>
        <p:nvSpPr>
          <p:cNvPr id="5" name="Content Placeholder 4"/>
          <p:cNvSpPr>
            <a:spLocks noGrp="1"/>
          </p:cNvSpPr>
          <p:nvPr>
            <p:ph idx="1"/>
          </p:nvPr>
        </p:nvSpPr>
        <p:spPr>
          <a:xfrm>
            <a:off x="2392106" y="1268361"/>
            <a:ext cx="6302067" cy="3420136"/>
          </a:xfrm>
        </p:spPr>
        <p:txBody>
          <a:bodyPr>
            <a:normAutofit/>
          </a:bodyPr>
          <a:lstStyle/>
          <a:p>
            <a:r>
              <a:rPr lang="en-US" sz="1800" dirty="0">
                <a:effectLst>
                  <a:outerShdw blurRad="38100" dist="38100" dir="2700000" algn="tl">
                    <a:srgbClr val="000000">
                      <a:alpha val="43137"/>
                    </a:srgbClr>
                  </a:outerShdw>
                </a:effectLst>
              </a:rPr>
              <a:t>Exploratory Data Analysis (EDA):</a:t>
            </a:r>
          </a:p>
        </p:txBody>
      </p:sp>
      <p:pic>
        <p:nvPicPr>
          <p:cNvPr id="2050" name="Picture 2">
            <a:extLst>
              <a:ext uri="{FF2B5EF4-FFF2-40B4-BE49-F238E27FC236}">
                <a16:creationId xmlns:a16="http://schemas.microsoft.com/office/drawing/2014/main" id="{7F6CD99A-6D9E-4936-B449-ED56818B0D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785" y="1781139"/>
            <a:ext cx="1600369" cy="239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4D2433AD-CB96-4C43-B7E0-B0FB25FBBE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1566" y="2523465"/>
            <a:ext cx="2457219" cy="2394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1">
            <a:extLst>
              <a:ext uri="{FF2B5EF4-FFF2-40B4-BE49-F238E27FC236}">
                <a16:creationId xmlns:a16="http://schemas.microsoft.com/office/drawing/2014/main" id="{68CA325C-978D-40AD-B8B7-513A2FD187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7765" y="164228"/>
            <a:ext cx="2155825" cy="206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486F806B-9788-4772-A763-39681D41C585}"/>
              </a:ext>
            </a:extLst>
          </p:cNvPr>
          <p:cNvSpPr txBox="1"/>
          <p:nvPr/>
        </p:nvSpPr>
        <p:spPr>
          <a:xfrm>
            <a:off x="1597925" y="4288561"/>
            <a:ext cx="2732087" cy="646331"/>
          </a:xfrm>
          <a:prstGeom prst="rect">
            <a:avLst/>
          </a:prstGeom>
          <a:noFill/>
        </p:spPr>
        <p:txBody>
          <a:bodyPr wrap="square" rtlCol="0">
            <a:spAutoFit/>
          </a:bodyPr>
          <a:lstStyle/>
          <a:p>
            <a:r>
              <a:rPr lang="en-US" sz="1200" b="0" i="0" u="none" strike="noStrike" baseline="0" dirty="0">
                <a:solidFill>
                  <a:srgbClr val="000000"/>
                </a:solidFill>
              </a:rPr>
              <a:t>The graph above helps to check which of the parameters are normally distributed and which are skewed distributed.</a:t>
            </a:r>
            <a:endParaRPr lang="en-IN" sz="1200" dirty="0"/>
          </a:p>
        </p:txBody>
      </p:sp>
      <p:sp>
        <p:nvSpPr>
          <p:cNvPr id="8" name="TextBox 7">
            <a:extLst>
              <a:ext uri="{FF2B5EF4-FFF2-40B4-BE49-F238E27FC236}">
                <a16:creationId xmlns:a16="http://schemas.microsoft.com/office/drawing/2014/main" id="{FA8C5BF4-1360-47FF-8698-EF129E6593F0}"/>
              </a:ext>
            </a:extLst>
          </p:cNvPr>
          <p:cNvSpPr txBox="1"/>
          <p:nvPr/>
        </p:nvSpPr>
        <p:spPr>
          <a:xfrm>
            <a:off x="4142586" y="1877134"/>
            <a:ext cx="2457219" cy="646331"/>
          </a:xfrm>
          <a:prstGeom prst="rect">
            <a:avLst/>
          </a:prstGeom>
          <a:noFill/>
        </p:spPr>
        <p:txBody>
          <a:bodyPr wrap="square" rtlCol="0">
            <a:spAutoFit/>
          </a:bodyPr>
          <a:lstStyle/>
          <a:p>
            <a:r>
              <a:rPr lang="en-US" sz="1200" b="0" i="0" u="none" strike="noStrike" baseline="0" dirty="0">
                <a:solidFill>
                  <a:srgbClr val="000000"/>
                </a:solidFill>
              </a:rPr>
              <a:t>The heatmap below shows how the different variables are related to each other and up to what extent.</a:t>
            </a:r>
            <a:endParaRPr lang="en-IN" sz="1200" dirty="0"/>
          </a:p>
        </p:txBody>
      </p:sp>
      <p:sp>
        <p:nvSpPr>
          <p:cNvPr id="10" name="TextBox 9">
            <a:extLst>
              <a:ext uri="{FF2B5EF4-FFF2-40B4-BE49-F238E27FC236}">
                <a16:creationId xmlns:a16="http://schemas.microsoft.com/office/drawing/2014/main" id="{DD6F6058-2A8C-46B3-BC7F-2BF4FC59E73A}"/>
              </a:ext>
            </a:extLst>
          </p:cNvPr>
          <p:cNvSpPr txBox="1"/>
          <p:nvPr/>
        </p:nvSpPr>
        <p:spPr>
          <a:xfrm>
            <a:off x="6734366" y="2366040"/>
            <a:ext cx="2457219" cy="830997"/>
          </a:xfrm>
          <a:prstGeom prst="rect">
            <a:avLst/>
          </a:prstGeom>
          <a:noFill/>
        </p:spPr>
        <p:txBody>
          <a:bodyPr wrap="square" rtlCol="0">
            <a:spAutoFit/>
          </a:bodyPr>
          <a:lstStyle/>
          <a:p>
            <a:r>
              <a:rPr lang="en-US" sz="1200" b="0" i="0" u="none" strike="noStrike" baseline="0" dirty="0">
                <a:solidFill>
                  <a:srgbClr val="000000"/>
                </a:solidFill>
              </a:rPr>
              <a:t>The correlation above gives dependence between parameters which helps in performing feature engineering</a:t>
            </a:r>
            <a:endParaRPr lang="en-IN" sz="1200" dirty="0"/>
          </a:p>
        </p:txBody>
      </p:sp>
    </p:spTree>
    <p:extLst>
      <p:ext uri="{BB962C8B-B14F-4D97-AF65-F5344CB8AC3E}">
        <p14:creationId xmlns:p14="http://schemas.microsoft.com/office/powerpoint/2010/main" val="296804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Initial Results</a:t>
            </a:r>
          </a:p>
        </p:txBody>
      </p:sp>
      <p:sp>
        <p:nvSpPr>
          <p:cNvPr id="5" name="Content Placeholder 4"/>
          <p:cNvSpPr>
            <a:spLocks noGrp="1"/>
          </p:cNvSpPr>
          <p:nvPr>
            <p:ph idx="1"/>
          </p:nvPr>
        </p:nvSpPr>
        <p:spPr>
          <a:xfrm>
            <a:off x="2045043" y="1458097"/>
            <a:ext cx="6630845" cy="3218935"/>
          </a:xfrm>
        </p:spPr>
        <p:txBody>
          <a:bodyPr>
            <a:normAutofit/>
          </a:bodyPr>
          <a:lstStyle/>
          <a:p>
            <a:r>
              <a:rPr lang="en-US" sz="1800" dirty="0">
                <a:effectLst>
                  <a:outerShdw blurRad="38100" dist="38100" dir="2700000" algn="tl">
                    <a:srgbClr val="000000">
                      <a:alpha val="43137"/>
                    </a:srgbClr>
                  </a:outerShdw>
                </a:effectLst>
              </a:rPr>
              <a:t>k-Nearest </a:t>
            </a:r>
            <a:r>
              <a:rPr lang="en-US" sz="1800" dirty="0" err="1">
                <a:effectLst>
                  <a:outerShdw blurRad="38100" dist="38100" dir="2700000" algn="tl">
                    <a:srgbClr val="000000">
                      <a:alpha val="43137"/>
                    </a:srgbClr>
                  </a:outerShdw>
                </a:effectLst>
              </a:rPr>
              <a:t>Neighbours</a:t>
            </a:r>
            <a:r>
              <a:rPr lang="en-US" sz="1800" dirty="0">
                <a:effectLst>
                  <a:outerShdw blurRad="38100" dist="38100" dir="2700000" algn="tl">
                    <a:srgbClr val="000000">
                      <a:alpha val="43137"/>
                    </a:srgbClr>
                  </a:outerShdw>
                </a:effectLst>
              </a:rPr>
              <a:t>:</a:t>
            </a:r>
          </a:p>
          <a:p>
            <a:pPr lvl="1"/>
            <a:r>
              <a:rPr lang="en-US" sz="1600" b="0" i="0" u="none" strike="noStrike" baseline="0" dirty="0" err="1">
                <a:solidFill>
                  <a:srgbClr val="000000"/>
                </a:solidFill>
              </a:rPr>
              <a:t>kNN</a:t>
            </a:r>
            <a:r>
              <a:rPr lang="en-US" sz="1600" b="0" i="0" u="none" strike="noStrike" baseline="0" dirty="0">
                <a:solidFill>
                  <a:srgbClr val="000000"/>
                </a:solidFill>
              </a:rPr>
              <a:t> is used for both classification and regression.</a:t>
            </a:r>
          </a:p>
          <a:p>
            <a:pPr lvl="1"/>
            <a:r>
              <a:rPr lang="en-US" sz="1600" b="0" i="0" u="none" strike="noStrike" baseline="0" dirty="0">
                <a:solidFill>
                  <a:srgbClr val="000000"/>
                </a:solidFill>
              </a:rPr>
              <a:t>Here we have used </a:t>
            </a:r>
            <a:r>
              <a:rPr lang="en-US" sz="1600" b="0" i="0" u="none" strike="noStrike" baseline="0" dirty="0" err="1">
                <a:solidFill>
                  <a:srgbClr val="000000"/>
                </a:solidFill>
              </a:rPr>
              <a:t>kNN</a:t>
            </a:r>
            <a:r>
              <a:rPr lang="en-US" sz="1600" b="0" i="0" u="none" strike="noStrike" baseline="0" dirty="0">
                <a:solidFill>
                  <a:srgbClr val="000000"/>
                </a:solidFill>
              </a:rPr>
              <a:t> as the features of the cell are corelated with each other and the cancerous cell can be classified based on the </a:t>
            </a:r>
            <a:r>
              <a:rPr lang="en-US" sz="1600" b="0" i="0" u="none" strike="noStrike" baseline="0" dirty="0" err="1">
                <a:solidFill>
                  <a:srgbClr val="000000"/>
                </a:solidFill>
              </a:rPr>
              <a:t>neighbours</a:t>
            </a:r>
            <a:r>
              <a:rPr lang="en-US" sz="1600" b="0" i="0" u="none" strike="noStrike" baseline="0" dirty="0">
                <a:solidFill>
                  <a:srgbClr val="000000"/>
                </a:solidFill>
              </a:rPr>
              <a:t>.</a:t>
            </a:r>
          </a:p>
          <a:p>
            <a:pPr lvl="1"/>
            <a:r>
              <a:rPr lang="en-US" sz="1600" b="0" i="0" u="none" strike="noStrike" baseline="0" dirty="0">
                <a:solidFill>
                  <a:srgbClr val="000000"/>
                </a:solidFill>
              </a:rPr>
              <a:t>We used the Euclidean distance in implementation of KNN algorithm.</a:t>
            </a:r>
          </a:p>
          <a:p>
            <a:pPr lvl="1"/>
            <a:r>
              <a:rPr lang="en-US" sz="1600" b="0" i="0" u="none" strike="noStrike" baseline="0" dirty="0">
                <a:solidFill>
                  <a:srgbClr val="000000"/>
                </a:solidFill>
              </a:rPr>
              <a:t>For the best suitable K, we implemented the mean squared analysis (MSE) over a range of values of K from 1-20.</a:t>
            </a:r>
          </a:p>
          <a:p>
            <a:pPr lvl="1"/>
            <a:r>
              <a:rPr lang="en-US" sz="1600" b="0" i="0" u="none" strike="noStrike" baseline="0" dirty="0">
                <a:solidFill>
                  <a:srgbClr val="000000"/>
                </a:solidFill>
              </a:rPr>
              <a:t>And as a result, we could conclude that the least error valued K gives approximately 97% accuracy. </a:t>
            </a:r>
            <a:endParaRPr lang="en-US" sz="1600" dirty="0">
              <a:effectLst>
                <a:outerShdw blurRad="38100" dist="38100" dir="2700000" algn="tl">
                  <a:srgbClr val="000000">
                    <a:alpha val="43137"/>
                  </a:srgbClr>
                </a:outerShdw>
              </a:effectLst>
            </a:endParaRPr>
          </a:p>
        </p:txBody>
      </p:sp>
      <p:pic>
        <p:nvPicPr>
          <p:cNvPr id="3074" name="Picture 12">
            <a:extLst>
              <a:ext uri="{FF2B5EF4-FFF2-40B4-BE49-F238E27FC236}">
                <a16:creationId xmlns:a16="http://schemas.microsoft.com/office/drawing/2014/main" id="{1084C60A-EE26-40B0-9E3F-48FE2FF3F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143"/>
          <a:stretch>
            <a:fillRect/>
          </a:stretch>
        </p:blipFill>
        <p:spPr bwMode="auto">
          <a:xfrm>
            <a:off x="5745892" y="1"/>
            <a:ext cx="3198083" cy="153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04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6973" y="285936"/>
            <a:ext cx="8093365" cy="763525"/>
          </a:xfrm>
        </p:spPr>
        <p:txBody>
          <a:bodyPr>
            <a:normAutofit/>
          </a:bodyPr>
          <a:lstStyle/>
          <a:p>
            <a:r>
              <a:rPr lang="en-US" b="1" dirty="0"/>
              <a:t>Role of Each Member</a:t>
            </a:r>
          </a:p>
        </p:txBody>
      </p:sp>
      <p:graphicFrame>
        <p:nvGraphicFramePr>
          <p:cNvPr id="2" name="Table 2">
            <a:extLst>
              <a:ext uri="{FF2B5EF4-FFF2-40B4-BE49-F238E27FC236}">
                <a16:creationId xmlns:a16="http://schemas.microsoft.com/office/drawing/2014/main" id="{BB6C75E7-703F-4749-9612-E8A9A637DB2A}"/>
              </a:ext>
            </a:extLst>
          </p:cNvPr>
          <p:cNvGraphicFramePr>
            <a:graphicFrameLocks noGrp="1"/>
          </p:cNvGraphicFramePr>
          <p:nvPr>
            <p:extLst>
              <p:ext uri="{D42A27DB-BD31-4B8C-83A1-F6EECF244321}">
                <p14:modId xmlns:p14="http://schemas.microsoft.com/office/powerpoint/2010/main" val="1626171183"/>
              </p:ext>
            </p:extLst>
          </p:nvPr>
        </p:nvGraphicFramePr>
        <p:xfrm>
          <a:off x="667918" y="1928813"/>
          <a:ext cx="7922420" cy="2543175"/>
        </p:xfrm>
        <a:graphic>
          <a:graphicData uri="http://schemas.openxmlformats.org/drawingml/2006/table">
            <a:tbl>
              <a:tblPr firstRow="1" bandRow="1">
                <a:tableStyleId>{5C22544A-7EE6-4342-B048-85BDC9FD1C3A}</a:tableStyleId>
              </a:tblPr>
              <a:tblGrid>
                <a:gridCol w="1980605">
                  <a:extLst>
                    <a:ext uri="{9D8B030D-6E8A-4147-A177-3AD203B41FA5}">
                      <a16:colId xmlns:a16="http://schemas.microsoft.com/office/drawing/2014/main" val="3385645461"/>
                    </a:ext>
                  </a:extLst>
                </a:gridCol>
                <a:gridCol w="1980605">
                  <a:extLst>
                    <a:ext uri="{9D8B030D-6E8A-4147-A177-3AD203B41FA5}">
                      <a16:colId xmlns:a16="http://schemas.microsoft.com/office/drawing/2014/main" val="1301447745"/>
                    </a:ext>
                  </a:extLst>
                </a:gridCol>
                <a:gridCol w="1980605">
                  <a:extLst>
                    <a:ext uri="{9D8B030D-6E8A-4147-A177-3AD203B41FA5}">
                      <a16:colId xmlns:a16="http://schemas.microsoft.com/office/drawing/2014/main" val="56103035"/>
                    </a:ext>
                  </a:extLst>
                </a:gridCol>
                <a:gridCol w="1980605">
                  <a:extLst>
                    <a:ext uri="{9D8B030D-6E8A-4147-A177-3AD203B41FA5}">
                      <a16:colId xmlns:a16="http://schemas.microsoft.com/office/drawing/2014/main" val="4126219764"/>
                    </a:ext>
                  </a:extLst>
                </a:gridCol>
              </a:tblGrid>
              <a:tr h="394165">
                <a:tc>
                  <a:txBody>
                    <a:bodyPr/>
                    <a:lstStyle/>
                    <a:p>
                      <a:pPr algn="ctr"/>
                      <a:endParaRPr lang="en-IN"/>
                    </a:p>
                  </a:txBody>
                  <a:tcPr/>
                </a:tc>
                <a:tc>
                  <a:txBody>
                    <a:bodyPr/>
                    <a:lstStyle/>
                    <a:p>
                      <a:pPr algn="ctr"/>
                      <a:r>
                        <a:rPr lang="en-IN" dirty="0"/>
                        <a:t>Harsh Patel</a:t>
                      </a:r>
                    </a:p>
                  </a:txBody>
                  <a:tcPr/>
                </a:tc>
                <a:tc>
                  <a:txBody>
                    <a:bodyPr/>
                    <a:lstStyle/>
                    <a:p>
                      <a:pPr algn="ctr"/>
                      <a:r>
                        <a:rPr lang="en-IN" dirty="0"/>
                        <a:t>Kavan Desai</a:t>
                      </a:r>
                    </a:p>
                  </a:txBody>
                  <a:tcPr/>
                </a:tc>
                <a:tc>
                  <a:txBody>
                    <a:bodyPr/>
                    <a:lstStyle/>
                    <a:p>
                      <a:pPr algn="ctr"/>
                      <a:r>
                        <a:rPr lang="en-IN" dirty="0"/>
                        <a:t>Sarthak Bharad</a:t>
                      </a:r>
                    </a:p>
                  </a:txBody>
                  <a:tcPr/>
                </a:tc>
                <a:extLst>
                  <a:ext uri="{0D108BD9-81ED-4DB2-BD59-A6C34878D82A}">
                    <a16:rowId xmlns:a16="http://schemas.microsoft.com/office/drawing/2014/main" val="218658470"/>
                  </a:ext>
                </a:extLst>
              </a:tr>
              <a:tr h="394165">
                <a:tc>
                  <a:txBody>
                    <a:bodyPr/>
                    <a:lstStyle/>
                    <a:p>
                      <a:pPr algn="ctr"/>
                      <a:r>
                        <a:rPr lang="en-IN" dirty="0"/>
                        <a:t>EDA</a:t>
                      </a:r>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t>
                      </a:r>
                      <a:endParaRPr lang="en-IN" dirty="0"/>
                    </a:p>
                  </a:txBody>
                  <a:tcPr/>
                </a:tc>
                <a:tc>
                  <a:txBody>
                    <a:bodyPr/>
                    <a:lstStyle/>
                    <a:p>
                      <a:pPr algn="ctr"/>
                      <a:endParaRPr lang="en-IN" dirty="0"/>
                    </a:p>
                  </a:txBody>
                  <a:tcPr/>
                </a:tc>
                <a:extLst>
                  <a:ext uri="{0D108BD9-81ED-4DB2-BD59-A6C34878D82A}">
                    <a16:rowId xmlns:a16="http://schemas.microsoft.com/office/drawing/2014/main" val="4104092745"/>
                  </a:ext>
                </a:extLst>
              </a:tr>
              <a:tr h="394165">
                <a:tc>
                  <a:txBody>
                    <a:bodyPr/>
                    <a:lstStyle/>
                    <a:p>
                      <a:pPr algn="ctr"/>
                      <a:r>
                        <a:rPr lang="en-IN" dirty="0"/>
                        <a:t>KNN</a:t>
                      </a:r>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449778952"/>
                  </a:ext>
                </a:extLst>
              </a:tr>
              <a:tr h="680340">
                <a:tc>
                  <a:txBody>
                    <a:bodyPr/>
                    <a:lstStyle/>
                    <a:p>
                      <a:pPr algn="ctr"/>
                      <a:r>
                        <a:rPr lang="en-IN" dirty="0"/>
                        <a:t>Logistic </a:t>
                      </a:r>
                    </a:p>
                    <a:p>
                      <a:pPr algn="ctr"/>
                      <a:r>
                        <a:rPr lang="en-IN" dirty="0"/>
                        <a:t>Regression</a:t>
                      </a:r>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9192278"/>
                  </a:ext>
                </a:extLst>
              </a:tr>
              <a:tr h="680340">
                <a:tc>
                  <a:txBody>
                    <a:bodyPr/>
                    <a:lstStyle/>
                    <a:p>
                      <a:pPr algn="ctr"/>
                      <a:r>
                        <a:rPr lang="en-IN" dirty="0"/>
                        <a:t>Data Pre-Processing</a:t>
                      </a:r>
                    </a:p>
                  </a:txBody>
                  <a:tcPr/>
                </a:tc>
                <a:tc>
                  <a:txBody>
                    <a:bodyPr/>
                    <a:lstStyle/>
                    <a:p>
                      <a:pPr algn="ctr"/>
                      <a:endParaRPr lang="en-IN"/>
                    </a:p>
                  </a:txBody>
                  <a:tcPr/>
                </a:tc>
                <a:tc>
                  <a:txBody>
                    <a:bodyPr/>
                    <a:lstStyle/>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a:t>
                      </a:r>
                      <a:endParaRPr lang="en-IN" dirty="0"/>
                    </a:p>
                    <a:p>
                      <a:pPr algn="ctr"/>
                      <a:endParaRPr lang="en-IN" dirty="0"/>
                    </a:p>
                  </a:txBody>
                  <a:tcPr/>
                </a:tc>
                <a:extLst>
                  <a:ext uri="{0D108BD9-81ED-4DB2-BD59-A6C34878D82A}">
                    <a16:rowId xmlns:a16="http://schemas.microsoft.com/office/drawing/2014/main" val="218264921"/>
                  </a:ext>
                </a:extLst>
              </a:tr>
            </a:tbl>
          </a:graphicData>
        </a:graphic>
      </p:graphicFrame>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1404</Words>
  <Application>Microsoft Office PowerPoint</Application>
  <PresentationFormat>On-screen Show (16:9)</PresentationFormat>
  <Paragraphs>115</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CSE523 - Machine Learning Group - 18: The Curators Breast Cancer Detection</vt:lpstr>
      <vt:lpstr>Introduction</vt:lpstr>
      <vt:lpstr>Problem Statement</vt:lpstr>
      <vt:lpstr>Dataset</vt:lpstr>
      <vt:lpstr>Existing Solutions/Body of Work</vt:lpstr>
      <vt:lpstr>Our Approach</vt:lpstr>
      <vt:lpstr>Initial Results</vt:lpstr>
      <vt:lpstr>Initial Results</vt:lpstr>
      <vt:lpstr>Role of Each Member</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2022-03-27T11:13:19Z</dcterms:modified>
</cp:coreProperties>
</file>