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3" r:id="rId6"/>
    <p:sldId id="262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86" d="100"/>
          <a:sy n="86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D22F-3943-4236-9025-682BEB8F8E2C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4DC18-4331-40D5-9DC2-2AC7EF59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3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4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4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1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4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3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7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2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2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A076-5DDA-4D7E-9EA8-E85D0166B5AE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666DB5-DC14-4A78-BB4C-ED6818E7C0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7E29-94C3-410D-A028-896817437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0820"/>
            <a:ext cx="8025413" cy="1096899"/>
          </a:xfrm>
        </p:spPr>
        <p:txBody>
          <a:bodyPr/>
          <a:lstStyle/>
          <a:p>
            <a:r>
              <a:rPr lang="en-IN" dirty="0">
                <a:latin typeface="Roboto"/>
              </a:rPr>
              <a:t>Linear Algebra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D6028-D8BC-48AF-B3C6-096518C5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64" y="3850423"/>
            <a:ext cx="8620218" cy="1096899"/>
          </a:xfrm>
        </p:spPr>
        <p:txBody>
          <a:bodyPr>
            <a:noAutofit/>
          </a:bodyPr>
          <a:lstStyle/>
          <a:p>
            <a:pPr algn="l"/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Project Statement:  </a:t>
            </a:r>
            <a:r>
              <a:rPr lang="en-US" sz="2400" b="1" i="1" dirty="0">
                <a:solidFill>
                  <a:schemeClr val="tx1"/>
                </a:solidFill>
                <a:latin typeface="Roboto"/>
              </a:rPr>
              <a:t>‘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Roboto"/>
              </a:rPr>
              <a:t>Finding Steady State of a Network flow. Page Rank to illustrate the Search Engine Results and asserting the fact that Steady state is one of the Eigenvectors of the Matrix.’</a:t>
            </a:r>
            <a:endParaRPr lang="en-IN" sz="2400" b="1" i="1" dirty="0">
              <a:solidFill>
                <a:schemeClr val="tx1"/>
              </a:solidFill>
              <a:latin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78F3F-8F4F-431A-BE77-ED45D4BA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4" y="239698"/>
            <a:ext cx="4962621" cy="1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5214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/>
              <a:t>LA Concepts used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9971"/>
            <a:ext cx="8596668" cy="3880773"/>
          </a:xfrm>
        </p:spPr>
        <p:txBody>
          <a:bodyPr>
            <a:normAutofit/>
          </a:bodyPr>
          <a:lstStyle/>
          <a:p>
            <a:endParaRPr lang="en-US" sz="2700" dirty="0">
              <a:latin typeface="Roboto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F8B3E-B266-44B8-946F-640F670E7FFF}"/>
              </a:ext>
            </a:extLst>
          </p:cNvPr>
          <p:cNvSpPr txBox="1"/>
          <p:nvPr/>
        </p:nvSpPr>
        <p:spPr>
          <a:xfrm>
            <a:off x="622485" y="1375932"/>
            <a:ext cx="870636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/>
              </a:rPr>
              <a:t>In order to find Eigen values and Eigen vectors  we use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Jacobi algorithm</a:t>
            </a:r>
            <a:r>
              <a:rPr lang="en-US" sz="2400" dirty="0">
                <a:latin typeface="Roboto"/>
              </a:rPr>
              <a:t>.</a:t>
            </a:r>
          </a:p>
          <a:p>
            <a:endParaRPr lang="en-US" sz="24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/>
              </a:rPr>
              <a:t>Then we decompose the matrix  in terms of its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diagonal matrix and eigenvectors</a:t>
            </a:r>
            <a:r>
              <a:rPr lang="en-US" sz="2400" dirty="0">
                <a:latin typeface="Roboto"/>
              </a:rPr>
              <a:t>.</a:t>
            </a:r>
          </a:p>
          <a:p>
            <a:endParaRPr lang="en-US" sz="24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/>
              </a:rPr>
              <a:t> For the above , we mainly define two functions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diagonalization </a:t>
            </a:r>
            <a:r>
              <a:rPr lang="en-US" sz="2400" dirty="0">
                <a:latin typeface="Roboto"/>
              </a:rPr>
              <a:t> to find the  product of eigenvectors matrix, Diagonal matrix and inverse of eigenvectors matrix)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Inverse function </a:t>
            </a:r>
            <a:r>
              <a:rPr lang="en-US" sz="2400" dirty="0">
                <a:latin typeface="Roboto"/>
              </a:rPr>
              <a:t>to find inverse of eigen vectors matrix.</a:t>
            </a:r>
          </a:p>
          <a:p>
            <a:endParaRPr lang="en-US" sz="24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/>
              </a:rPr>
              <a:t>In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Inverse function</a:t>
            </a:r>
            <a:r>
              <a:rPr lang="en-US" sz="2400" dirty="0">
                <a:latin typeface="Roboto"/>
              </a:rPr>
              <a:t>, we find the inverse of matrix using elementary  Row Operations.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6B0E-8F17-4735-A982-0BE63464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2422"/>
            <a:ext cx="30480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062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/>
              <a:t>Why this approach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847"/>
            <a:ext cx="8596668" cy="4576932"/>
          </a:xfrm>
        </p:spPr>
        <p:txBody>
          <a:bodyPr>
            <a:normAutofit fontScale="92500" lnSpcReduction="10000"/>
          </a:bodyPr>
          <a:lstStyle/>
          <a:p>
            <a:r>
              <a:rPr lang="en-IN" sz="2500" dirty="0">
                <a:solidFill>
                  <a:schemeClr val="tx1"/>
                </a:solidFill>
                <a:latin typeface="Roboto"/>
              </a:rPr>
              <a:t>This approach works because the probability of number of </a:t>
            </a:r>
            <a:r>
              <a:rPr lang="en-IN" sz="25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visitors/ data</a:t>
            </a:r>
            <a:r>
              <a:rPr lang="en-IN" sz="2500" b="1" dirty="0">
                <a:solidFill>
                  <a:schemeClr val="tx1"/>
                </a:solidFill>
                <a:latin typeface="Roboto"/>
              </a:rPr>
              <a:t> </a:t>
            </a:r>
            <a:r>
              <a:rPr lang="en-IN" sz="2500" dirty="0">
                <a:solidFill>
                  <a:schemeClr val="tx1"/>
                </a:solidFill>
                <a:latin typeface="Roboto"/>
              </a:rPr>
              <a:t>going from one node to another depends upon the previous iteration. </a:t>
            </a:r>
          </a:p>
          <a:p>
            <a:r>
              <a:rPr lang="en-US" sz="2500" b="0" i="0" dirty="0">
                <a:solidFill>
                  <a:schemeClr val="tx1"/>
                </a:solidFill>
                <a:effectLst/>
                <a:latin typeface="Roboto"/>
              </a:rPr>
              <a:t>The flow also depends upon a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node's connection 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Roboto"/>
              </a:rPr>
              <a:t>with other important nodes </a:t>
            </a:r>
          </a:p>
          <a:p>
            <a:r>
              <a:rPr lang="en-US" sz="2500" b="0" i="0" dirty="0">
                <a:solidFill>
                  <a:schemeClr val="tx1"/>
                </a:solidFill>
                <a:effectLst/>
                <a:latin typeface="Roboto"/>
              </a:rPr>
              <a:t>This approach works because of the. In a matrix, the probability is are 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Eigen Centrality Concept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Roboto"/>
              </a:rPr>
              <a:t> designated to nodes. There will be a dominant Eigen Value for which the flow attains a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Steady State</a:t>
            </a:r>
          </a:p>
          <a:p>
            <a:r>
              <a:rPr lang="en-IN" sz="2500" dirty="0">
                <a:solidFill>
                  <a:schemeClr val="tx1"/>
                </a:solidFill>
                <a:latin typeface="Roboto"/>
              </a:rPr>
              <a:t>We capitalize on this fact that rank of a node only </a:t>
            </a:r>
            <a:r>
              <a:rPr lang="en-IN" sz="25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depends on the previous rank</a:t>
            </a:r>
            <a:r>
              <a:rPr lang="en-IN" sz="2500" dirty="0">
                <a:solidFill>
                  <a:schemeClr val="tx1"/>
                </a:solidFill>
                <a:latin typeface="Roboto"/>
              </a:rPr>
              <a:t>. So we find the eigen values and eigenvectors to exponentiation in order to </a:t>
            </a:r>
            <a:r>
              <a:rPr lang="en-IN" sz="25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iterate</a:t>
            </a:r>
            <a:r>
              <a:rPr lang="en-IN" sz="2500" dirty="0">
                <a:solidFill>
                  <a:schemeClr val="tx1"/>
                </a:solidFill>
                <a:latin typeface="Roboto"/>
              </a:rPr>
              <a:t>.</a:t>
            </a:r>
          </a:p>
          <a:p>
            <a:endParaRPr lang="en-IN" sz="2500" dirty="0">
              <a:solidFill>
                <a:schemeClr val="tx1"/>
              </a:solidFill>
              <a:latin typeface="Roboto"/>
            </a:endParaRPr>
          </a:p>
          <a:p>
            <a:endParaRPr lang="en-IN" sz="2500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2050" name="Picture 2" descr="ahmedabad-university-logo">
            <a:extLst>
              <a:ext uri="{FF2B5EF4-FFF2-40B4-BE49-F238E27FC236}">
                <a16:creationId xmlns:a16="http://schemas.microsoft.com/office/drawing/2014/main" id="{9F2B09FA-147E-4B58-AE3D-C509FCC8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B1A-23B8-489E-9869-ACC0B8F2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Inferences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3CF3-DB06-4E2D-9DD8-571917B2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9523109" cy="4391131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The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symmetric matrices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do give a steady state where the vectors that represents the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Steady State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is </a:t>
            </a:r>
            <a:r>
              <a:rPr lang="en-US" sz="25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(1, 1, 1, ….). </a:t>
            </a:r>
          </a:p>
          <a:p>
            <a:pPr algn="l"/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The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non- symmetric matrices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 do give out the percentage of population/ data that is present at the saturation/ steady state of the flow. </a:t>
            </a:r>
          </a:p>
          <a:p>
            <a:pPr algn="l"/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The steady state also speaks about page rank in which the value of each node which is a webpage shows what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numbers of visitors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 are going to stay on a given node and what number are going to transit. </a:t>
            </a:r>
          </a:p>
          <a:p>
            <a:pPr algn="l"/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This helps in deciding the relevancy of the pages.</a:t>
            </a:r>
            <a:br>
              <a:rPr lang="en-US" sz="2500" b="0" i="0" dirty="0">
                <a:effectLst/>
                <a:latin typeface="Roboto"/>
              </a:rPr>
            </a:br>
            <a:endParaRPr lang="en-IN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AD656-A1B5-478B-BA12-402234AC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8527-5F54-4CC4-954B-44837E5B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Closing Remarks for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88D0-1519-4ABF-AE9E-4C1D11D8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290"/>
            <a:ext cx="9434332" cy="4785064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The Steady State of a network is indeed an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(proportional)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eigen vector of the input Matrix</a:t>
            </a:r>
          </a:p>
          <a:p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The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Page Rank Algorithm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and </a:t>
            </a:r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Power Iteration Algorithm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give out similar results as our code because of Eigen </a:t>
            </a:r>
            <a:r>
              <a:rPr lang="en-US" sz="2500" dirty="0">
                <a:solidFill>
                  <a:srgbClr val="202124"/>
                </a:solidFill>
                <a:latin typeface="Roboto"/>
              </a:rPr>
              <a:t>C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entrality.</a:t>
            </a:r>
          </a:p>
          <a:p>
            <a:r>
              <a:rPr lang="en-US" sz="25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Repetitive analysis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Roboto"/>
              </a:rPr>
              <a:t>does actually give out the steady state of the network flow and so does it give out convincing results for algorithms like PageRank. </a:t>
            </a:r>
            <a:br>
              <a:rPr lang="en-US" sz="2500" dirty="0">
                <a:latin typeface="Roboto"/>
              </a:rPr>
            </a:br>
            <a:endParaRPr lang="en-IN" sz="2500" dirty="0">
              <a:latin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66E85-2483-401A-8222-A54CCF72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A4865-BF44-4BD2-B511-3C71A62B1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82"/>
          <a:stretch/>
        </p:blipFill>
        <p:spPr>
          <a:xfrm>
            <a:off x="62144" y="1"/>
            <a:ext cx="11665258" cy="57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0339-4637-4CE3-8402-661CBF42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0622"/>
            <a:ext cx="8596668" cy="1320800"/>
          </a:xfrm>
        </p:spPr>
        <p:txBody>
          <a:bodyPr>
            <a:normAutofit/>
          </a:bodyPr>
          <a:lstStyle/>
          <a:p>
            <a:r>
              <a:rPr lang="en-IN" sz="5000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4164-FB94-4332-B1B4-A32BA5D2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4977"/>
            <a:ext cx="8596668" cy="3880773"/>
          </a:xfrm>
        </p:spPr>
        <p:txBody>
          <a:bodyPr>
            <a:normAutofit/>
          </a:bodyPr>
          <a:lstStyle/>
          <a:p>
            <a:r>
              <a:rPr lang="en-IN" sz="4000" dirty="0"/>
              <a:t>Nihal Aggarwal : AU1940217</a:t>
            </a:r>
          </a:p>
          <a:p>
            <a:r>
              <a:rPr lang="en-IN" sz="4000" dirty="0" err="1"/>
              <a:t>Kavan</a:t>
            </a:r>
            <a:r>
              <a:rPr lang="en-IN" sz="4000" dirty="0"/>
              <a:t> Desai     : AU1940126</a:t>
            </a:r>
          </a:p>
          <a:p>
            <a:r>
              <a:rPr lang="en-IN" sz="4000" dirty="0"/>
              <a:t>Anshul Mehta   : AU1940275</a:t>
            </a:r>
          </a:p>
          <a:p>
            <a:r>
              <a:rPr lang="en-IN" sz="4000" dirty="0"/>
              <a:t> Harsh Patel     : AU1940114</a:t>
            </a:r>
          </a:p>
        </p:txBody>
      </p:sp>
      <p:sp>
        <p:nvSpPr>
          <p:cNvPr id="4" name="AutoShape 2" descr="ahmedabad-university-logo">
            <a:extLst>
              <a:ext uri="{FF2B5EF4-FFF2-40B4-BE49-F238E27FC236}">
                <a16:creationId xmlns:a16="http://schemas.microsoft.com/office/drawing/2014/main" id="{1CAD6CE0-B6B0-4AEB-B9C3-A5CD3AA5F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4E328-DE3F-4309-A484-0F52709E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B273-41E9-4B7C-9F1A-6ACE4C2D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24" y="1301058"/>
            <a:ext cx="3718455" cy="406724"/>
          </a:xfrm>
        </p:spPr>
        <p:txBody>
          <a:bodyPr>
            <a:noAutofit/>
          </a:bodyPr>
          <a:lstStyle/>
          <a:p>
            <a:r>
              <a:rPr lang="en-IN" sz="4000" b="1" dirty="0"/>
              <a:t>Network and Network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75763-E826-4B77-8D55-FDDE1AC19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5836" y="2255169"/>
            <a:ext cx="3231784" cy="22132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37A8D-039B-4EF4-90A1-F294110D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827" y="2136775"/>
            <a:ext cx="5776404" cy="2584449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202124"/>
                </a:solidFill>
                <a:effectLst/>
                <a:latin typeface="Roboto"/>
              </a:rPr>
              <a:t>A </a:t>
            </a:r>
            <a:r>
              <a:rPr lang="en-US" sz="9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network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Roboto"/>
              </a:rPr>
              <a:t> is a directed graph that forms a system of nodes and edges that connect them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202124"/>
                </a:solidFill>
                <a:effectLst/>
                <a:latin typeface="Roboto"/>
              </a:rPr>
              <a:t>A network has multiple connotations across Graph Theory, Linear Algebra, Electric flow,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Network flow 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Roboto"/>
              </a:rPr>
              <a:t>is essentially a graph theory problem where it defines the capacity of each edge in a connected network to transit data</a:t>
            </a:r>
            <a:endParaRPr lang="en-IN" sz="9600" dirty="0">
              <a:latin typeface="Roboto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A1E0A-DE66-4BA2-9FC9-46F190C35AEF}"/>
              </a:ext>
            </a:extLst>
          </p:cNvPr>
          <p:cNvSpPr txBox="1"/>
          <p:nvPr/>
        </p:nvSpPr>
        <p:spPr>
          <a:xfrm>
            <a:off x="8002371" y="4602831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Infographic of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2983A-6CDF-4491-8BB1-8E8ED60C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B23-54D6-4EE1-8F08-F688CF32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Steady State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/>
              <a:t>in Network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5407-FD7C-402B-AA28-AF76CD35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1832116"/>
            <a:ext cx="8596668" cy="4416284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The state of a system in which the flow of network does not affect the 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population of nodes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r>
              <a:rPr lang="en-US" sz="2600" dirty="0">
                <a:solidFill>
                  <a:srgbClr val="202124"/>
                </a:solidFill>
                <a:latin typeface="Roboto"/>
              </a:rPr>
              <a:t>T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he stabilized flow of the network results in such a flow that the 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relative population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at the nodes are plateaued according to the potential. </a:t>
            </a:r>
          </a:p>
          <a:p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Which implies that the 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number of visitors / data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 at the nodes are unchanged irrespective of the flow after a certain number of iterations.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E0F4A-75AC-49D1-9BC6-95D99D6D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6F8A-A68B-42B8-9E43-6C501FC1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3" y="718033"/>
            <a:ext cx="3854528" cy="619796"/>
          </a:xfrm>
        </p:spPr>
        <p:txBody>
          <a:bodyPr>
            <a:noAutofit/>
          </a:bodyPr>
          <a:lstStyle/>
          <a:p>
            <a:r>
              <a:rPr lang="en-IN" sz="4400" b="1" dirty="0"/>
              <a:t>Motivation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1F32B-B5F4-4750-BD3F-804082F48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4240" y="1809900"/>
            <a:ext cx="4286250" cy="2333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61D-5A6E-4299-835D-5CC1C6E7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558" y="1809900"/>
            <a:ext cx="6188896" cy="4155893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b="0" i="0" dirty="0">
                <a:solidFill>
                  <a:srgbClr val="202124"/>
                </a:solidFill>
                <a:effectLst/>
                <a:latin typeface="Roboto"/>
              </a:rPr>
              <a:t>One of the most prominent motivation was to understand the approach behind the famous </a:t>
            </a:r>
            <a:r>
              <a:rPr lang="en-US" sz="37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PageRank algorithm </a:t>
            </a:r>
            <a:r>
              <a:rPr lang="en-US" sz="3700" b="0" i="0" dirty="0">
                <a:solidFill>
                  <a:srgbClr val="202124"/>
                </a:solidFill>
                <a:effectLst/>
                <a:latin typeface="Roboto"/>
              </a:rPr>
              <a:t>that is used by Google in order to Rank pages.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b="0" i="0" dirty="0">
                <a:solidFill>
                  <a:srgbClr val="202124"/>
                </a:solidFill>
                <a:effectLst/>
                <a:latin typeface="Roboto"/>
              </a:rPr>
              <a:t>The primary motivation to discover some subtle things about how </a:t>
            </a:r>
            <a:r>
              <a:rPr lang="en-US" sz="37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concepts of linear algebra </a:t>
            </a:r>
            <a:r>
              <a:rPr lang="en-US" sz="3700" b="0" i="0" dirty="0">
                <a:solidFill>
                  <a:srgbClr val="202124"/>
                </a:solidFill>
                <a:effectLst/>
                <a:latin typeface="Roboto"/>
              </a:rPr>
              <a:t>are used in order to rank the web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FB4B5-61CD-490D-BBB4-85D3D493B6CA}"/>
              </a:ext>
            </a:extLst>
          </p:cNvPr>
          <p:cNvSpPr txBox="1"/>
          <p:nvPr/>
        </p:nvSpPr>
        <p:spPr>
          <a:xfrm>
            <a:off x="6649374" y="4646591"/>
            <a:ext cx="411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Infographic on Website Ranking using Google PageRank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A69A5-2C66-4F41-9F18-8A4C6B07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2D88-CD8D-420E-A0CA-AAFDEAC9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55" y="167813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1C48-09BB-44A1-98E0-53C00C9E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22" y="1053608"/>
            <a:ext cx="8596668" cy="3880773"/>
          </a:xfrm>
        </p:spPr>
        <p:txBody>
          <a:bodyPr>
            <a:noAutofit/>
          </a:bodyPr>
          <a:lstStyle/>
          <a:p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We have defined our primary subject matter as steady state analysis of a network flow. </a:t>
            </a:r>
          </a:p>
          <a:p>
            <a:r>
              <a:rPr lang="en-US" sz="23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Steady state 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analysis means repetitive analysis of a flow in network till it reaches the steady state.</a:t>
            </a:r>
          </a:p>
          <a:p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As in PageRank we entertain random </a:t>
            </a:r>
            <a:r>
              <a:rPr lang="en-US" sz="23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clicks/visits 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to a particular link/node of network or with the real time data sets we can get </a:t>
            </a:r>
            <a:r>
              <a:rPr lang="en-US" sz="23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"more important page" 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as more scored PageRank and less important page as less scored PageRank. </a:t>
            </a:r>
          </a:p>
          <a:p>
            <a:r>
              <a:rPr lang="en-US" sz="2300" dirty="0">
                <a:solidFill>
                  <a:srgbClr val="202124"/>
                </a:solidFill>
                <a:latin typeface="Roboto"/>
              </a:rPr>
              <a:t>W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hereas, in network flow we have some </a:t>
            </a:r>
            <a:r>
              <a:rPr lang="en-US" sz="23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predefined flow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, after over and over iterations we come across a steady state which is steady state of a network flow. </a:t>
            </a:r>
          </a:p>
          <a:p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In steady state the value of network flow to the node signifies its influence in the network which can be associated to the </a:t>
            </a:r>
            <a:r>
              <a:rPr lang="en-US" sz="23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PageRank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Roboto"/>
              </a:rPr>
              <a:t> as a rank in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A63D3-8A59-4BCE-8D8F-355E2641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9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B934-09B4-4573-B227-F5855A36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58D8-8C2D-41FB-B22F-42DC4AAC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48" y="1717840"/>
            <a:ext cx="8960959" cy="4647449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The main assumption we use is that since we use Jacobi Algorithm to find the eigenvectors and eigen-values we work with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S</a:t>
            </a:r>
            <a:r>
              <a:rPr lang="en-US" sz="2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ymmetric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M</a:t>
            </a:r>
            <a:r>
              <a:rPr lang="en-US" sz="2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atrices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only. </a:t>
            </a:r>
          </a:p>
          <a:p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The test cases are preferably in range of </a:t>
            </a:r>
            <a:r>
              <a:rPr lang="en-US" sz="2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2 x 2 to 5 x 5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matrices as we use matrix multiplication algorithm in </a:t>
            </a:r>
            <a:r>
              <a:rPr lang="en-US" sz="26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/>
              </a:rPr>
              <a:t>O(n^3)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Roboto"/>
              </a:rPr>
              <a:t> time complexity which uses 3 For loops.</a:t>
            </a:r>
          </a:p>
          <a:p>
            <a:r>
              <a:rPr lang="en-US" sz="2600" dirty="0">
                <a:solidFill>
                  <a:srgbClr val="202124"/>
                </a:solidFill>
                <a:latin typeface="Roboto"/>
              </a:rPr>
              <a:t>The sum of elements of each column of input matrix must be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Unity</a:t>
            </a:r>
            <a:r>
              <a:rPr lang="en-US" sz="2600" dirty="0">
                <a:solidFill>
                  <a:srgbClr val="202124"/>
                </a:solidFill>
                <a:latin typeface="Roboto"/>
              </a:rPr>
              <a:t>. Each element input must be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non negative</a:t>
            </a:r>
            <a:r>
              <a:rPr lang="en-US" sz="2600" dirty="0">
                <a:solidFill>
                  <a:srgbClr val="202124"/>
                </a:solidFill>
                <a:latin typeface="Roboto"/>
              </a:rPr>
              <a:t>.</a:t>
            </a:r>
            <a:endParaRPr lang="en-US" sz="2600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539AC-F01F-41AA-97AF-18DC06EA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-52875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CA79-E144-4C80-9CE6-30F64255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263370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/>
              <a:t>Approach for calculation of Steady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4111A-BCCF-464E-8C63-4E68D6397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68" y="1840531"/>
                <a:ext cx="10011381" cy="4612057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We have used python to code the Network flow and it’s steady state flow.</a:t>
                </a:r>
              </a:p>
              <a:p>
                <a:pPr lvl="0"/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We find out the </a:t>
                </a:r>
                <a:r>
                  <a:rPr lang="en-IN" sz="71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eigenvalues  and eigen vectors </a:t>
                </a: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of the matrix</a:t>
                </a:r>
                <a:endParaRPr lang="en-US" sz="7100" dirty="0">
                  <a:solidFill>
                    <a:schemeClr val="tx1"/>
                  </a:solidFill>
                  <a:latin typeface="Roboto"/>
                </a:endParaRPr>
              </a:p>
              <a:p>
                <a:pPr lvl="0"/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Now we decompose the matrix to</a:t>
                </a:r>
                <a:r>
                  <a:rPr lang="en-US" sz="7100" dirty="0">
                    <a:solidFill>
                      <a:schemeClr val="tx1"/>
                    </a:solidFill>
                    <a:latin typeface="Roboto"/>
                  </a:rPr>
                  <a:t> </a:t>
                </a: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 </a:t>
                </a:r>
                <a:r>
                  <a:rPr lang="en-IN" sz="71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(S)*(D)*(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71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) </a:t>
                </a: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where  S contains the eigen vectors of A; Whereas D is diagonal matrix containing eigenvalues of A</a:t>
                </a:r>
                <a:endParaRPr lang="en-US" sz="7100" dirty="0">
                  <a:solidFill>
                    <a:schemeClr val="tx1"/>
                  </a:solidFill>
                  <a:latin typeface="Roboto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Now we scale it to kth degree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IN" sz="71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7100" b="1" i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71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7100" b="1" i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  <m:sSup>
                      <m:sSupPr>
                        <m:ctrlP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p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IN" sz="71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7100" b="1" dirty="0">
                  <a:effectLst/>
                  <a:latin typeface="Roboto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Now once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IN" sz="7100" b="1" i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IN" sz="71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7100" b="1" i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71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n-IN" sz="71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71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71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 </a:t>
                </a: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which was our equation </a:t>
                </a:r>
                <a:endParaRPr lang="en-US" sz="7100" dirty="0">
                  <a:solidFill>
                    <a:schemeClr val="tx1"/>
                  </a:solidFill>
                  <a:latin typeface="Roboto"/>
                </a:endParaRPr>
              </a:p>
              <a:p>
                <a:pPr lvl="0"/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After a certain number of iterations when the value starts to </a:t>
                </a:r>
                <a:r>
                  <a:rPr lang="en-IN" sz="71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plateau </a:t>
                </a: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we can say that the network has attained a steady state.</a:t>
                </a:r>
                <a:endParaRPr lang="en-US" sz="7100" dirty="0">
                  <a:solidFill>
                    <a:schemeClr val="tx1"/>
                  </a:solidFill>
                  <a:latin typeface="Roboto"/>
                </a:endParaRPr>
              </a:p>
              <a:p>
                <a:pPr lvl="0"/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This means the vector that we finally get is the vector that represents the rank of the nodes in the given graph, which is useful in ranking them from the </a:t>
                </a:r>
                <a:r>
                  <a:rPr lang="en-IN" sz="71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highest to lowest</a:t>
                </a:r>
                <a:r>
                  <a:rPr lang="en-IN" sz="7100" dirty="0">
                    <a:solidFill>
                      <a:schemeClr val="tx1"/>
                    </a:solidFill>
                    <a:latin typeface="Roboto"/>
                  </a:rPr>
                  <a:t>.</a:t>
                </a:r>
                <a:endParaRPr lang="en-US" sz="7100" dirty="0">
                  <a:solidFill>
                    <a:schemeClr val="tx1"/>
                  </a:solidFill>
                  <a:latin typeface="Roboto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4111A-BCCF-464E-8C63-4E68D6397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68" y="1840531"/>
                <a:ext cx="10011381" cy="4612057"/>
              </a:xfrm>
              <a:blipFill>
                <a:blip r:embed="rId2"/>
                <a:stretch>
                  <a:fillRect l="-426" t="-2646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981850-06BD-4437-BEC1-8C19A967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9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13" y="23673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/>
              <a:t>How our code works?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413" y="1334966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We input the input matrix in the code with respect to the assumptions and limitations.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Then we find the eigenvalues and eigenvectors of the input matrix.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The eigen space then is further diagonalized with </a:t>
                </a:r>
                <a:r>
                  <a:rPr 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‘k’ 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iterations up until it reaches 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steady state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Now here in our strategy to 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reduce time complexity 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we apply the fact that while scaling </a:t>
                </a: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(S)*(D)*(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)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and multiplying it again with </a:t>
                </a: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(S)*(D)*(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) 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the </a:t>
                </a: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(S)(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p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) 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results  for an identity matrix.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This optimizes our approach as we use the naïve multiplication algorithm which takes 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latin typeface="Roboto"/>
                  </a:rPr>
                  <a:t>O(n^3)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</a:rPr>
                  <a:t> complexity.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13" y="1334966"/>
                <a:ext cx="8596668" cy="3880773"/>
              </a:xfrm>
              <a:blipFill>
                <a:blip r:embed="rId2"/>
                <a:stretch>
                  <a:fillRect l="-567" t="-1099" r="-850" b="-342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508686-AB3B-4BB8-A08B-A39EA1C9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8000" cy="1000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1105</TotalTime>
  <Words>1135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Roboto</vt:lpstr>
      <vt:lpstr>Trebuchet MS</vt:lpstr>
      <vt:lpstr>Wingdings</vt:lpstr>
      <vt:lpstr>Wingdings 3</vt:lpstr>
      <vt:lpstr>Facet</vt:lpstr>
      <vt:lpstr>Linear Algebra Project </vt:lpstr>
      <vt:lpstr>Group Members</vt:lpstr>
      <vt:lpstr>Network and Network Flow</vt:lpstr>
      <vt:lpstr>What is Steady State in Network Flow?</vt:lpstr>
      <vt:lpstr>Motivation</vt:lpstr>
      <vt:lpstr>Overview</vt:lpstr>
      <vt:lpstr>Assumptions and Limitations</vt:lpstr>
      <vt:lpstr>Approach for calculation of Steady state </vt:lpstr>
      <vt:lpstr>How our code works? </vt:lpstr>
      <vt:lpstr>LA Concepts used for Project</vt:lpstr>
      <vt:lpstr>Why this approach works?</vt:lpstr>
      <vt:lpstr>Inferences from the Code</vt:lpstr>
      <vt:lpstr>Closing Remarks for our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Project</dc:title>
  <dc:creator>nihal7984aggl@gmail.com</dc:creator>
  <cp:lastModifiedBy>KAVAN DESAI</cp:lastModifiedBy>
  <cp:revision>46</cp:revision>
  <dcterms:created xsi:type="dcterms:W3CDTF">2020-11-05T17:04:20Z</dcterms:created>
  <dcterms:modified xsi:type="dcterms:W3CDTF">2020-11-06T17:52:39Z</dcterms:modified>
</cp:coreProperties>
</file>