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23"/>
  </p:notes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64" r:id="rId15"/>
    <p:sldId id="271" r:id="rId16"/>
    <p:sldId id="273" r:id="rId17"/>
    <p:sldId id="274" r:id="rId18"/>
    <p:sldId id="275" r:id="rId19"/>
    <p:sldId id="272"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29"/>
  </p:normalViewPr>
  <p:slideViewPr>
    <p:cSldViewPr snapToGrid="0">
      <p:cViewPr varScale="1">
        <p:scale>
          <a:sx n="108" d="100"/>
          <a:sy n="108" d="100"/>
        </p:scale>
        <p:origin x="73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7F5346-ECD3-F346-A8F2-44449285CBC7}" type="datetimeFigureOut">
              <a:rPr lang="en-US" smtClean="0"/>
              <a:t>12/10/23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E57B00-4EF7-C045-AE9A-7CF999CB0533}" type="slidenum">
              <a:rPr lang="en-US" smtClean="0"/>
              <a:t>‹#›</a:t>
            </a:fld>
            <a:endParaRPr lang="en-US"/>
          </a:p>
        </p:txBody>
      </p:sp>
    </p:spTree>
    <p:extLst>
      <p:ext uri="{BB962C8B-B14F-4D97-AF65-F5344CB8AC3E}">
        <p14:creationId xmlns:p14="http://schemas.microsoft.com/office/powerpoint/2010/main" val="2863284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E57B00-4EF7-C045-AE9A-7CF999CB0533}" type="slidenum">
              <a:rPr lang="en-US" smtClean="0"/>
              <a:t>4</a:t>
            </a:fld>
            <a:endParaRPr lang="en-US"/>
          </a:p>
        </p:txBody>
      </p:sp>
    </p:spTree>
    <p:extLst>
      <p:ext uri="{BB962C8B-B14F-4D97-AF65-F5344CB8AC3E}">
        <p14:creationId xmlns:p14="http://schemas.microsoft.com/office/powerpoint/2010/main" val="2012152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21818-E75A-458F-AC5B-0E9A2C76B835}"/>
              </a:ext>
            </a:extLst>
          </p:cNvPr>
          <p:cNvSpPr>
            <a:spLocks noGrp="1"/>
          </p:cNvSpPr>
          <p:nvPr>
            <p:ph type="ctrTitle"/>
          </p:nvPr>
        </p:nvSpPr>
        <p:spPr>
          <a:xfrm>
            <a:off x="448056" y="448056"/>
            <a:ext cx="11292840" cy="3401568"/>
          </a:xfrm>
        </p:spPr>
        <p:txBody>
          <a:bodyPr anchor="b">
            <a:normAutofit/>
          </a:bodyPr>
          <a:lstStyle>
            <a:lvl1pPr algn="l">
              <a:defRPr sz="6400">
                <a:solidFill>
                  <a:schemeClr val="tx2"/>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6EE64DE-978B-4F95-BB3C-D027D8008748}"/>
              </a:ext>
            </a:extLst>
          </p:cNvPr>
          <p:cNvSpPr>
            <a:spLocks noGrp="1"/>
          </p:cNvSpPr>
          <p:nvPr>
            <p:ph type="subTitle" idx="1"/>
          </p:nvPr>
        </p:nvSpPr>
        <p:spPr>
          <a:xfrm>
            <a:off x="448056" y="4471416"/>
            <a:ext cx="11292840" cy="1481328"/>
          </a:xfrm>
        </p:spPr>
        <p:txBody>
          <a:bodyPr/>
          <a:lstStyle>
            <a:lvl1pPr marL="0" indent="0" algn="l">
              <a:lnSpc>
                <a:spcPct val="120000"/>
              </a:lnSpc>
              <a:buNone/>
              <a:defRPr sz="2400">
                <a:solidFill>
                  <a:schemeClr val="tx2">
                    <a:alpha val="5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a:extLst>
              <a:ext uri="{FF2B5EF4-FFF2-40B4-BE49-F238E27FC236}">
                <a16:creationId xmlns:a16="http://schemas.microsoft.com/office/drawing/2014/main" id="{C66CC717-08C5-4F3E-B8AA-BA93C8755982}"/>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Footer Placeholder 4">
            <a:extLst>
              <a:ext uri="{FF2B5EF4-FFF2-40B4-BE49-F238E27FC236}">
                <a16:creationId xmlns:a16="http://schemas.microsoft.com/office/drawing/2014/main" id="{896B5700-AA45-4E20-8BE5-27620411303F}"/>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10" name="Slide Number Placeholder 5">
            <a:extLst>
              <a:ext uri="{FF2B5EF4-FFF2-40B4-BE49-F238E27FC236}">
                <a16:creationId xmlns:a16="http://schemas.microsoft.com/office/drawing/2014/main" id="{7C5B7199-CC00-4D38-8B48-F8A539112985}"/>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11" name="Date Placeholder 3">
            <a:extLst>
              <a:ext uri="{FF2B5EF4-FFF2-40B4-BE49-F238E27FC236}">
                <a16:creationId xmlns:a16="http://schemas.microsoft.com/office/drawing/2014/main" id="{16BC76EC-3453-4CE0-A71D-BD21940757B4}"/>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Sunday, December 10, 2023</a:t>
            </a:fld>
            <a:endParaRPr lang="en-US" dirty="0"/>
          </a:p>
        </p:txBody>
      </p:sp>
    </p:spTree>
    <p:extLst>
      <p:ext uri="{BB962C8B-B14F-4D97-AF65-F5344CB8AC3E}">
        <p14:creationId xmlns:p14="http://schemas.microsoft.com/office/powerpoint/2010/main" val="2948368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733FC-38A1-463C-BF3D-0D99784E02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AFD076A-A004-4560-A43B-028624E20D17}"/>
              </a:ext>
            </a:extLst>
          </p:cNvPr>
          <p:cNvSpPr>
            <a:spLocks noGrp="1"/>
          </p:cNvSpPr>
          <p:nvPr>
            <p:ph type="body" orient="vert" idx="1"/>
          </p:nvPr>
        </p:nvSpPr>
        <p:spPr>
          <a:xfrm>
            <a:off x="448056" y="1956816"/>
            <a:ext cx="11301984" cy="3995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FCFBA60-9309-4F2A-9FA9-305C4AFBECAF}"/>
              </a:ext>
            </a:extLst>
          </p:cNvPr>
          <p:cNvSpPr>
            <a:spLocks noGrp="1"/>
          </p:cNvSpPr>
          <p:nvPr>
            <p:ph type="dt" sz="half" idx="10"/>
          </p:nvPr>
        </p:nvSpPr>
        <p:spPr>
          <a:xfrm>
            <a:off x="438912" y="6153912"/>
            <a:ext cx="3456432" cy="502920"/>
          </a:xfrm>
          <a:prstGeom prst="rect">
            <a:avLst/>
          </a:prstGeom>
        </p:spPr>
        <p:txBody>
          <a:bodyPr/>
          <a:lstStyle/>
          <a:p>
            <a:fld id="{53CF612A-4CB0-4F57-9A87-F049CECB184D}" type="datetime2">
              <a:rPr lang="en-US" smtClean="0"/>
              <a:t>Sunday, December 10, 2023</a:t>
            </a:fld>
            <a:endParaRPr lang="en-US"/>
          </a:p>
        </p:txBody>
      </p:sp>
      <p:sp>
        <p:nvSpPr>
          <p:cNvPr id="5" name="Footer Placeholder 4">
            <a:extLst>
              <a:ext uri="{FF2B5EF4-FFF2-40B4-BE49-F238E27FC236}">
                <a16:creationId xmlns:a16="http://schemas.microsoft.com/office/drawing/2014/main" id="{491BF451-928F-4E55-8A76-111D0E21121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B5EC161-BA80-4E93-AEB1-B61E38C098BB}"/>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3104511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44E3E-5EFE-4FCB-86A2-5E20CC6525EC}"/>
              </a:ext>
            </a:extLst>
          </p:cNvPr>
          <p:cNvSpPr>
            <a:spLocks noGrp="1"/>
          </p:cNvSpPr>
          <p:nvPr>
            <p:ph type="title" orient="vert"/>
          </p:nvPr>
        </p:nvSpPr>
        <p:spPr>
          <a:xfrm>
            <a:off x="10232136" y="448056"/>
            <a:ext cx="1581912" cy="550468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95005E-2E0C-4200-BF29-1135A35EE9B9}"/>
              </a:ext>
            </a:extLst>
          </p:cNvPr>
          <p:cNvSpPr>
            <a:spLocks noGrp="1"/>
          </p:cNvSpPr>
          <p:nvPr>
            <p:ph type="body" orient="vert" idx="1"/>
          </p:nvPr>
        </p:nvSpPr>
        <p:spPr>
          <a:xfrm>
            <a:off x="438912" y="438912"/>
            <a:ext cx="9436608" cy="55046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12BBBED-3B21-4271-BC0F-BBA258B59D48}"/>
              </a:ext>
            </a:extLst>
          </p:cNvPr>
          <p:cNvSpPr>
            <a:spLocks noGrp="1"/>
          </p:cNvSpPr>
          <p:nvPr>
            <p:ph type="dt" sz="half" idx="10"/>
          </p:nvPr>
        </p:nvSpPr>
        <p:spPr>
          <a:xfrm>
            <a:off x="438912" y="6153912"/>
            <a:ext cx="3456432" cy="502920"/>
          </a:xfrm>
          <a:prstGeom prst="rect">
            <a:avLst/>
          </a:prstGeom>
        </p:spPr>
        <p:txBody>
          <a:bodyPr/>
          <a:lstStyle/>
          <a:p>
            <a:fld id="{8F397F40-C8F7-4897-A6B8-241042F913A9}" type="datetime2">
              <a:rPr lang="en-US" smtClean="0"/>
              <a:t>Sunday, December 10, 2023</a:t>
            </a:fld>
            <a:endParaRPr lang="en-US"/>
          </a:p>
        </p:txBody>
      </p:sp>
      <p:sp>
        <p:nvSpPr>
          <p:cNvPr id="5" name="Footer Placeholder 4">
            <a:extLst>
              <a:ext uri="{FF2B5EF4-FFF2-40B4-BE49-F238E27FC236}">
                <a16:creationId xmlns:a16="http://schemas.microsoft.com/office/drawing/2014/main" id="{2D89CED5-56F3-4943-8143-918F7A860CD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9C87180-7248-4741-8E3B-9AAFB414DD95}"/>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30204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7685-BDD9-488F-B082-33592E0F1364}"/>
              </a:ext>
            </a:extLst>
          </p:cNvPr>
          <p:cNvSpPr>
            <a:spLocks noGrp="1"/>
          </p:cNvSpPr>
          <p:nvPr>
            <p:ph type="title"/>
          </p:nvPr>
        </p:nvSpPr>
        <p:spPr/>
        <p:txBody>
          <a:bodyPr wrap="square"/>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CB5FF-7FB5-4B8A-BF1C-48765D40B4C0}"/>
              </a:ext>
            </a:extLst>
          </p:cNvPr>
          <p:cNvSpPr>
            <a:spLocks noGrp="1"/>
          </p:cNvSpPr>
          <p:nvPr>
            <p:ph idx="1"/>
          </p:nvPr>
        </p:nvSpPr>
        <p:spPr>
          <a:xfrm>
            <a:off x="448056" y="1735200"/>
            <a:ext cx="11293200" cy="3783013"/>
          </a:xfrm>
        </p:spPr>
        <p:txBody>
          <a:bodyPr wrap="square"/>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a:extLst>
              <a:ext uri="{FF2B5EF4-FFF2-40B4-BE49-F238E27FC236}">
                <a16:creationId xmlns:a16="http://schemas.microsoft.com/office/drawing/2014/main" id="{BDA03860-F8F0-4186-B5D0-72C935B2C2A9}"/>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8" name="Slide Number Placeholder 5">
            <a:extLst>
              <a:ext uri="{FF2B5EF4-FFF2-40B4-BE49-F238E27FC236}">
                <a16:creationId xmlns:a16="http://schemas.microsoft.com/office/drawing/2014/main" id="{60B9D802-9E36-42DA-B6CA-6C937CBE8A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9" name="Date Placeholder 3">
            <a:extLst>
              <a:ext uri="{FF2B5EF4-FFF2-40B4-BE49-F238E27FC236}">
                <a16:creationId xmlns:a16="http://schemas.microsoft.com/office/drawing/2014/main" id="{C227B5A7-BF66-4C50-9DAD-A24070310B83}"/>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Sunday, December 10, 2023</a:t>
            </a:fld>
            <a:endParaRPr lang="en-US" dirty="0"/>
          </a:p>
        </p:txBody>
      </p:sp>
    </p:spTree>
    <p:extLst>
      <p:ext uri="{BB962C8B-B14F-4D97-AF65-F5344CB8AC3E}">
        <p14:creationId xmlns:p14="http://schemas.microsoft.com/office/powerpoint/2010/main" val="57249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E2B8D-DB20-44D1-84BC-F76685913380}"/>
              </a:ext>
            </a:extLst>
          </p:cNvPr>
          <p:cNvSpPr>
            <a:spLocks noGrp="1"/>
          </p:cNvSpPr>
          <p:nvPr>
            <p:ph type="title"/>
          </p:nvPr>
        </p:nvSpPr>
        <p:spPr>
          <a:xfrm>
            <a:off x="448056" y="448056"/>
            <a:ext cx="11311128" cy="3401568"/>
          </a:xfrm>
        </p:spPr>
        <p:txBody>
          <a:bodyPr anchor="b">
            <a:normAutofit/>
          </a:bodyPr>
          <a:lstStyle>
            <a:lvl1pPr>
              <a:defRPr sz="6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594C298-618E-4642-8F2B-8DD253ED5C06}"/>
              </a:ext>
            </a:extLst>
          </p:cNvPr>
          <p:cNvSpPr>
            <a:spLocks noGrp="1"/>
          </p:cNvSpPr>
          <p:nvPr>
            <p:ph type="body" idx="1"/>
          </p:nvPr>
        </p:nvSpPr>
        <p:spPr>
          <a:xfrm>
            <a:off x="448056" y="4471416"/>
            <a:ext cx="11292840" cy="1481328"/>
          </a:xfrm>
        </p:spPr>
        <p:txBody>
          <a:bodyPr/>
          <a:lstStyle>
            <a:lvl1pPr marL="0" indent="0">
              <a:lnSpc>
                <a:spcPct val="120000"/>
              </a:lnSpc>
              <a:buNone/>
              <a:defRPr sz="2400">
                <a:solidFill>
                  <a:schemeClr val="tx2">
                    <a:alpha val="5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B3ECD5-2EEA-457B-9C93-36F8AF368EC7}"/>
              </a:ext>
            </a:extLst>
          </p:cNvPr>
          <p:cNvSpPr>
            <a:spLocks noGrp="1"/>
          </p:cNvSpPr>
          <p:nvPr>
            <p:ph type="dt" sz="half" idx="10"/>
          </p:nvPr>
        </p:nvSpPr>
        <p:spPr>
          <a:xfrm>
            <a:off x="438912" y="6153912"/>
            <a:ext cx="3456432" cy="502920"/>
          </a:xfrm>
          <a:prstGeom prst="rect">
            <a:avLst/>
          </a:prstGeom>
        </p:spPr>
        <p:txBody>
          <a:bodyPr/>
          <a:lstStyle/>
          <a:p>
            <a:fld id="{10EDCA73-0A86-4195-A787-75037827079D}" type="datetime2">
              <a:rPr lang="en-US" smtClean="0"/>
              <a:t>Sunday, December 10, 2023</a:t>
            </a:fld>
            <a:endParaRPr lang="en-US"/>
          </a:p>
        </p:txBody>
      </p:sp>
      <p:sp>
        <p:nvSpPr>
          <p:cNvPr id="5" name="Footer Placeholder 4">
            <a:extLst>
              <a:ext uri="{FF2B5EF4-FFF2-40B4-BE49-F238E27FC236}">
                <a16:creationId xmlns:a16="http://schemas.microsoft.com/office/drawing/2014/main" id="{D79A15D4-F172-4025-9290-C8F5D419720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3926CD73-9984-4E1D-BD74-37115C1F4C57}"/>
              </a:ext>
            </a:extLst>
          </p:cNvPr>
          <p:cNvSpPr>
            <a:spLocks noGrp="1"/>
          </p:cNvSpPr>
          <p:nvPr>
            <p:ph type="sldNum" sz="quarter" idx="12"/>
          </p:nvPr>
        </p:nvSpPr>
        <p:spPr/>
        <p:txBody>
          <a:bodyPr rIns="219456"/>
          <a:lstStyle/>
          <a:p>
            <a:fld id="{0D309695-DEC3-40DA-9DF5-330280C9D0E8}" type="slidenum">
              <a:rPr lang="en-US" smtClean="0"/>
              <a:t>‹#›</a:t>
            </a:fld>
            <a:endParaRPr lang="en-US"/>
          </a:p>
        </p:txBody>
      </p:sp>
      <p:cxnSp>
        <p:nvCxnSpPr>
          <p:cNvPr id="8" name="Straight Connector 7">
            <a:extLst>
              <a:ext uri="{FF2B5EF4-FFF2-40B4-BE49-F238E27FC236}">
                <a16:creationId xmlns:a16="http://schemas.microsoft.com/office/drawing/2014/main" id="{E99FAD47-5E44-4EE5-A422-A77593F8F3A3}"/>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9051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74E41-AB27-418C-AA9E-8F863DDE362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8B9E10A-E18D-4122-A71B-0A22F695E076}"/>
              </a:ext>
            </a:extLst>
          </p:cNvPr>
          <p:cNvSpPr>
            <a:spLocks noGrp="1"/>
          </p:cNvSpPr>
          <p:nvPr>
            <p:ph sz="half" idx="1"/>
          </p:nvPr>
        </p:nvSpPr>
        <p:spPr>
          <a:xfrm>
            <a:off x="448056" y="1735200"/>
            <a:ext cx="5431536" cy="4214750"/>
          </a:xfrm>
        </p:spPr>
        <p:txBody>
          <a:bodyPr/>
          <a:lstStyle>
            <a:lvl1pPr marL="450000">
              <a:defRPr/>
            </a:lvl1pPr>
            <a:lvl2pPr marL="900000">
              <a:defRPr/>
            </a:lvl2pPr>
            <a:lvl3pPr marL="1350000">
              <a:defRPr/>
            </a:lvl3pPr>
            <a:lvl4pPr marL="1800000">
              <a:defRPr/>
            </a:lvl4pPr>
            <a:lvl5pPr marL="225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90CB980D-2720-431B-88C8-4D837023BBFF}"/>
              </a:ext>
            </a:extLst>
          </p:cNvPr>
          <p:cNvSpPr>
            <a:spLocks noGrp="1"/>
          </p:cNvSpPr>
          <p:nvPr>
            <p:ph sz="half" idx="2"/>
          </p:nvPr>
        </p:nvSpPr>
        <p:spPr>
          <a:xfrm>
            <a:off x="6309360" y="1735200"/>
            <a:ext cx="5431536" cy="4214750"/>
          </a:xfrm>
        </p:spPr>
        <p:txBody>
          <a:bodyPr/>
          <a:lstStyle>
            <a:lvl2pPr marL="900000">
              <a:defRPr/>
            </a:lvl2pPr>
            <a:lvl3pPr marL="1350000">
              <a:defRPr/>
            </a:lvl3pPr>
            <a:lvl4pPr marL="1800000">
              <a:defRPr/>
            </a:lvl4pPr>
            <a:lvl5pPr marL="243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E8EB211-F6F7-4C53-B25F-F1EBF7A8BF4E}"/>
              </a:ext>
            </a:extLst>
          </p:cNvPr>
          <p:cNvSpPr>
            <a:spLocks noGrp="1"/>
          </p:cNvSpPr>
          <p:nvPr>
            <p:ph type="dt" sz="half" idx="10"/>
          </p:nvPr>
        </p:nvSpPr>
        <p:spPr>
          <a:xfrm>
            <a:off x="438912" y="6153912"/>
            <a:ext cx="3456432" cy="502920"/>
          </a:xfrm>
          <a:prstGeom prst="rect">
            <a:avLst/>
          </a:prstGeom>
        </p:spPr>
        <p:txBody>
          <a:bodyPr/>
          <a:lstStyle/>
          <a:p>
            <a:fld id="{83C75374-B296-498E-A935-80631EA9020D}" type="datetime2">
              <a:rPr lang="en-US" smtClean="0"/>
              <a:t>Sunday, December 10, 2023</a:t>
            </a:fld>
            <a:endParaRPr lang="en-US"/>
          </a:p>
        </p:txBody>
      </p:sp>
      <p:sp>
        <p:nvSpPr>
          <p:cNvPr id="6" name="Footer Placeholder 5">
            <a:extLst>
              <a:ext uri="{FF2B5EF4-FFF2-40B4-BE49-F238E27FC236}">
                <a16:creationId xmlns:a16="http://schemas.microsoft.com/office/drawing/2014/main" id="{D0AA830D-482E-415E-B855-D561B94BDC2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D7FB2AC-9F49-4D35-8C5E-ECECC6B13134}"/>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3329343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5D59-DC0A-4295-8714-902B54B983AF}"/>
              </a:ext>
            </a:extLst>
          </p:cNvPr>
          <p:cNvSpPr>
            <a:spLocks noGrp="1"/>
          </p:cNvSpPr>
          <p:nvPr>
            <p:ph type="title"/>
          </p:nvPr>
        </p:nvSpPr>
        <p:spPr>
          <a:xfrm>
            <a:off x="448056" y="388800"/>
            <a:ext cx="11311128" cy="114120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67A33E2-E7AE-4E37-9DF1-69697E45D2A7}"/>
              </a:ext>
            </a:extLst>
          </p:cNvPr>
          <p:cNvSpPr>
            <a:spLocks noGrp="1"/>
          </p:cNvSpPr>
          <p:nvPr>
            <p:ph type="body" idx="1"/>
          </p:nvPr>
        </p:nvSpPr>
        <p:spPr>
          <a:xfrm>
            <a:off x="448056"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2E79D5-E651-4B82-AFAA-DE6E16AC3EB8}"/>
              </a:ext>
            </a:extLst>
          </p:cNvPr>
          <p:cNvSpPr>
            <a:spLocks noGrp="1"/>
          </p:cNvSpPr>
          <p:nvPr>
            <p:ph sz="half" idx="2"/>
          </p:nvPr>
        </p:nvSpPr>
        <p:spPr>
          <a:xfrm>
            <a:off x="448056"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1A91196-F771-42C3-A726-A4ECF561FFF3}"/>
              </a:ext>
            </a:extLst>
          </p:cNvPr>
          <p:cNvSpPr>
            <a:spLocks noGrp="1"/>
          </p:cNvSpPr>
          <p:nvPr>
            <p:ph type="body" sz="quarter" idx="3"/>
          </p:nvPr>
        </p:nvSpPr>
        <p:spPr>
          <a:xfrm>
            <a:off x="6309360"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76BA18-D373-4B5F-B812-5D5E4C2378E7}"/>
              </a:ext>
            </a:extLst>
          </p:cNvPr>
          <p:cNvSpPr>
            <a:spLocks noGrp="1"/>
          </p:cNvSpPr>
          <p:nvPr>
            <p:ph sz="quarter" idx="4"/>
          </p:nvPr>
        </p:nvSpPr>
        <p:spPr>
          <a:xfrm>
            <a:off x="6309360"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F395D0EB-9F99-4C95-ADA6-AC6B493CCA9D}"/>
              </a:ext>
            </a:extLst>
          </p:cNvPr>
          <p:cNvSpPr>
            <a:spLocks noGrp="1"/>
          </p:cNvSpPr>
          <p:nvPr>
            <p:ph type="dt" sz="half" idx="10"/>
          </p:nvPr>
        </p:nvSpPr>
        <p:spPr>
          <a:xfrm>
            <a:off x="438912" y="6153912"/>
            <a:ext cx="3456432" cy="502920"/>
          </a:xfrm>
          <a:prstGeom prst="rect">
            <a:avLst/>
          </a:prstGeom>
        </p:spPr>
        <p:txBody>
          <a:bodyPr/>
          <a:lstStyle/>
          <a:p>
            <a:fld id="{B098B728-214A-4ABC-8432-5B3A5A66A987}" type="datetime2">
              <a:rPr lang="en-US" smtClean="0"/>
              <a:t>Sunday, December 10, 2023</a:t>
            </a:fld>
            <a:endParaRPr lang="en-US" dirty="0"/>
          </a:p>
        </p:txBody>
      </p:sp>
      <p:sp>
        <p:nvSpPr>
          <p:cNvPr id="8" name="Footer Placeholder 7">
            <a:extLst>
              <a:ext uri="{FF2B5EF4-FFF2-40B4-BE49-F238E27FC236}">
                <a16:creationId xmlns:a16="http://schemas.microsoft.com/office/drawing/2014/main" id="{27EB69A9-1E48-4683-8873-D888C39E6EE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57E419C-3010-4562-BA4B-ECBC2DBE629E}"/>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1402861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58066-A255-4886-A4B0-2AC829A768F3}"/>
              </a:ext>
            </a:extLst>
          </p:cNvPr>
          <p:cNvSpPr>
            <a:spLocks noGrp="1"/>
          </p:cNvSpPr>
          <p:nvPr>
            <p:ph type="title"/>
          </p:nvPr>
        </p:nvSpPr>
        <p:spPr>
          <a:xfrm>
            <a:off x="448056" y="388800"/>
            <a:ext cx="11311128" cy="5559552"/>
          </a:xfrm>
        </p:spPr>
        <p:txBody>
          <a:bodyPr wrap="square"/>
          <a:lstStyle/>
          <a:p>
            <a:r>
              <a:rPr lang="en-US"/>
              <a:t>Click to edit Master title style</a:t>
            </a:r>
            <a:endParaRPr lang="en-US" dirty="0"/>
          </a:p>
        </p:txBody>
      </p:sp>
      <p:sp>
        <p:nvSpPr>
          <p:cNvPr id="3" name="Date Placeholder 2">
            <a:extLst>
              <a:ext uri="{FF2B5EF4-FFF2-40B4-BE49-F238E27FC236}">
                <a16:creationId xmlns:a16="http://schemas.microsoft.com/office/drawing/2014/main" id="{2068D80A-6560-46E3-AF30-9CEC54EA747C}"/>
              </a:ext>
            </a:extLst>
          </p:cNvPr>
          <p:cNvSpPr>
            <a:spLocks noGrp="1"/>
          </p:cNvSpPr>
          <p:nvPr>
            <p:ph type="dt" sz="half" idx="10"/>
          </p:nvPr>
        </p:nvSpPr>
        <p:spPr>
          <a:xfrm>
            <a:off x="438912" y="6153912"/>
            <a:ext cx="3456432" cy="502920"/>
          </a:xfrm>
          <a:prstGeom prst="rect">
            <a:avLst/>
          </a:prstGeom>
        </p:spPr>
        <p:txBody>
          <a:bodyPr/>
          <a:lstStyle/>
          <a:p>
            <a:fld id="{015F02D0-6806-43AF-9888-2359BF40C204}" type="datetime2">
              <a:rPr lang="en-US" smtClean="0"/>
              <a:t>Sunday, December 10, 2023</a:t>
            </a:fld>
            <a:endParaRPr lang="en-US"/>
          </a:p>
        </p:txBody>
      </p:sp>
      <p:sp>
        <p:nvSpPr>
          <p:cNvPr id="4" name="Footer Placeholder 3">
            <a:extLst>
              <a:ext uri="{FF2B5EF4-FFF2-40B4-BE49-F238E27FC236}">
                <a16:creationId xmlns:a16="http://schemas.microsoft.com/office/drawing/2014/main" id="{4AB673C2-FB1E-46F5-8CFB-93B9DB807075}"/>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91E2120-410F-4382-81AB-37F161F72150}"/>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351050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802222-E41B-48E7-BF06-5C5509D621C0}"/>
              </a:ext>
            </a:extLst>
          </p:cNvPr>
          <p:cNvSpPr>
            <a:spLocks noGrp="1"/>
          </p:cNvSpPr>
          <p:nvPr>
            <p:ph type="dt" sz="half" idx="10"/>
          </p:nvPr>
        </p:nvSpPr>
        <p:spPr>
          <a:xfrm>
            <a:off x="438912" y="6153912"/>
            <a:ext cx="3456432" cy="502920"/>
          </a:xfrm>
          <a:prstGeom prst="rect">
            <a:avLst/>
          </a:prstGeom>
        </p:spPr>
        <p:txBody>
          <a:bodyPr/>
          <a:lstStyle/>
          <a:p>
            <a:fld id="{8EE14D2D-B1AF-4197-82D6-FC1F8BD05681}" type="datetime2">
              <a:rPr lang="en-US" smtClean="0"/>
              <a:t>Sunday, December 10, 2023</a:t>
            </a:fld>
            <a:endParaRPr lang="en-US"/>
          </a:p>
        </p:txBody>
      </p:sp>
      <p:sp>
        <p:nvSpPr>
          <p:cNvPr id="3" name="Footer Placeholder 2">
            <a:extLst>
              <a:ext uri="{FF2B5EF4-FFF2-40B4-BE49-F238E27FC236}">
                <a16:creationId xmlns:a16="http://schemas.microsoft.com/office/drawing/2014/main" id="{17A636E3-B721-46E8-882F-C123530F0FEF}"/>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C4FC1178-3E0E-449A-B799-009C04C069AF}"/>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3406372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23392-4FF4-4922-A14E-8AA23A9BDD7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4FB38E-5055-4C9B-9A3B-A7B3A4887944}"/>
              </a:ext>
            </a:extLst>
          </p:cNvPr>
          <p:cNvSpPr>
            <a:spLocks noGrp="1"/>
          </p:cNvSpPr>
          <p:nvPr>
            <p:ph idx="1"/>
          </p:nvPr>
        </p:nvSpPr>
        <p:spPr>
          <a:xfrm>
            <a:off x="4370832" y="393192"/>
            <a:ext cx="7379208" cy="5559552"/>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E2EC2DB-2ED3-408C-BFF2-F413C9D8F91E}"/>
              </a:ext>
            </a:extLst>
          </p:cNvPr>
          <p:cNvSpPr>
            <a:spLocks noGrp="1"/>
          </p:cNvSpPr>
          <p:nvPr>
            <p:ph type="body" sz="half" idx="2"/>
          </p:nvPr>
        </p:nvSpPr>
        <p:spPr>
          <a:xfrm>
            <a:off x="448056" y="1733550"/>
            <a:ext cx="3447288" cy="421919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374FDF-3000-4B2C-AC88-8CE34D680596}"/>
              </a:ext>
            </a:extLst>
          </p:cNvPr>
          <p:cNvSpPr>
            <a:spLocks noGrp="1"/>
          </p:cNvSpPr>
          <p:nvPr>
            <p:ph type="dt" sz="half" idx="10"/>
          </p:nvPr>
        </p:nvSpPr>
        <p:spPr>
          <a:xfrm>
            <a:off x="438912" y="6153912"/>
            <a:ext cx="3456432" cy="502920"/>
          </a:xfrm>
          <a:prstGeom prst="rect">
            <a:avLst/>
          </a:prstGeom>
        </p:spPr>
        <p:txBody>
          <a:bodyPr/>
          <a:lstStyle/>
          <a:p>
            <a:fld id="{98771CEB-9838-4245-91B8-EFBAFE2D8B44}" type="datetime2">
              <a:rPr lang="en-US" smtClean="0"/>
              <a:t>Sunday, December 10, 2023</a:t>
            </a:fld>
            <a:endParaRPr lang="en-US"/>
          </a:p>
        </p:txBody>
      </p:sp>
      <p:sp>
        <p:nvSpPr>
          <p:cNvPr id="6" name="Footer Placeholder 5">
            <a:extLst>
              <a:ext uri="{FF2B5EF4-FFF2-40B4-BE49-F238E27FC236}">
                <a16:creationId xmlns:a16="http://schemas.microsoft.com/office/drawing/2014/main" id="{0DA0B7F4-5B8C-49BD-9BDA-FCBD13E2422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3502BC00-0803-4A53-8657-91CE0DB80E54}"/>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067229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C2A98-C272-40D9-B75A-77A3D58678E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AD50DAC-9AC3-4A9A-91B7-6C95E4362561}"/>
              </a:ext>
            </a:extLst>
          </p:cNvPr>
          <p:cNvSpPr>
            <a:spLocks noGrp="1"/>
          </p:cNvSpPr>
          <p:nvPr>
            <p:ph type="pic" idx="1"/>
          </p:nvPr>
        </p:nvSpPr>
        <p:spPr>
          <a:xfrm>
            <a:off x="4370832" y="441324"/>
            <a:ext cx="7373112" cy="55114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3721B04-C243-49A9-B5D3-483379290943}"/>
              </a:ext>
            </a:extLst>
          </p:cNvPr>
          <p:cNvSpPr>
            <a:spLocks noGrp="1"/>
          </p:cNvSpPr>
          <p:nvPr>
            <p:ph type="body" sz="half" idx="2"/>
          </p:nvPr>
        </p:nvSpPr>
        <p:spPr>
          <a:xfrm>
            <a:off x="448056" y="1735200"/>
            <a:ext cx="3447288" cy="421475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8E949C-DD35-44F6-B45A-35134D7E1299}"/>
              </a:ext>
            </a:extLst>
          </p:cNvPr>
          <p:cNvSpPr>
            <a:spLocks noGrp="1"/>
          </p:cNvSpPr>
          <p:nvPr>
            <p:ph type="dt" sz="half" idx="10"/>
          </p:nvPr>
        </p:nvSpPr>
        <p:spPr>
          <a:xfrm>
            <a:off x="438912" y="6153912"/>
            <a:ext cx="3456432" cy="502920"/>
          </a:xfrm>
          <a:prstGeom prst="rect">
            <a:avLst/>
          </a:prstGeom>
        </p:spPr>
        <p:txBody>
          <a:bodyPr/>
          <a:lstStyle/>
          <a:p>
            <a:fld id="{51D3F6BF-A585-41F8-88DF-7E5D069F892A}" type="datetime2">
              <a:rPr lang="en-US" smtClean="0"/>
              <a:t>Sunday, December 10, 2023</a:t>
            </a:fld>
            <a:endParaRPr lang="en-US"/>
          </a:p>
        </p:txBody>
      </p:sp>
      <p:sp>
        <p:nvSpPr>
          <p:cNvPr id="6" name="Footer Placeholder 5">
            <a:extLst>
              <a:ext uri="{FF2B5EF4-FFF2-40B4-BE49-F238E27FC236}">
                <a16:creationId xmlns:a16="http://schemas.microsoft.com/office/drawing/2014/main" id="{6BC70102-4B8E-4FEC-9BB7-97FDC1EABF8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6693AF-08A9-4388-A9B8-174D53955998}"/>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3668450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DDBCE8-F60C-4E3A-83C0-BDE8DD2DE1FD}"/>
              </a:ext>
            </a:extLst>
          </p:cNvPr>
          <p:cNvSpPr>
            <a:spLocks noGrp="1"/>
          </p:cNvSpPr>
          <p:nvPr>
            <p:ph type="title"/>
          </p:nvPr>
        </p:nvSpPr>
        <p:spPr>
          <a:xfrm>
            <a:off x="448056" y="388800"/>
            <a:ext cx="11301984" cy="1141200"/>
          </a:xfrm>
          <a:prstGeom prst="rect">
            <a:avLst/>
          </a:prstGeom>
        </p:spPr>
        <p:txBody>
          <a:bodyPr vert="horz" lIns="0" tIns="0" rIns="0" bIns="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BC57F-72F2-48BC-B1EE-1F2C6155D72E}"/>
              </a:ext>
            </a:extLst>
          </p:cNvPr>
          <p:cNvSpPr>
            <a:spLocks noGrp="1"/>
          </p:cNvSpPr>
          <p:nvPr>
            <p:ph type="body" idx="1"/>
          </p:nvPr>
        </p:nvSpPr>
        <p:spPr>
          <a:xfrm>
            <a:off x="448056" y="1733550"/>
            <a:ext cx="11293200" cy="3783013"/>
          </a:xfrm>
          <a:prstGeom prst="rect">
            <a:avLst/>
          </a:prstGeom>
        </p:spPr>
        <p:txBody>
          <a:bodyPr vert="horz" lIns="0" tIns="0" rIns="9144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930FBC45-A4BC-4EE5-82B1-8BC79122559A}"/>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6" name="Slide Number Placeholder 5">
            <a:extLst>
              <a:ext uri="{FF2B5EF4-FFF2-40B4-BE49-F238E27FC236}">
                <a16:creationId xmlns:a16="http://schemas.microsoft.com/office/drawing/2014/main" id="{725E1300-1995-409E-B058-59180872B6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10" name="Date Placeholder 3">
            <a:extLst>
              <a:ext uri="{FF2B5EF4-FFF2-40B4-BE49-F238E27FC236}">
                <a16:creationId xmlns:a16="http://schemas.microsoft.com/office/drawing/2014/main" id="{639030E9-7F3B-403F-96B2-7C2C627C30A0}"/>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Sunday, December 10, 2023</a:t>
            </a:fld>
            <a:endParaRPr lang="en-US" dirty="0"/>
          </a:p>
        </p:txBody>
      </p:sp>
    </p:spTree>
    <p:extLst>
      <p:ext uri="{BB962C8B-B14F-4D97-AF65-F5344CB8AC3E}">
        <p14:creationId xmlns:p14="http://schemas.microsoft.com/office/powerpoint/2010/main" val="2661958156"/>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l" defTabSz="914400" rtl="0" eaLnBrk="1" latinLnBrk="0" hangingPunct="1">
        <a:lnSpc>
          <a:spcPct val="90000"/>
        </a:lnSpc>
        <a:spcBef>
          <a:spcPct val="0"/>
        </a:spcBef>
        <a:buNone/>
        <a:defRPr sz="2800" i="1" kern="1200">
          <a:solidFill>
            <a:schemeClr val="tx2"/>
          </a:solidFill>
          <a:latin typeface="+mj-lt"/>
          <a:ea typeface="+mj-ea"/>
          <a:cs typeface="+mj-cs"/>
        </a:defRPr>
      </a:lvl1pPr>
    </p:titleStyle>
    <p:bodyStyle>
      <a:lvl1pPr marL="450000" indent="-448056" algn="l" defTabSz="914400" rtl="0" eaLnBrk="1" latinLnBrk="0" hangingPunct="1">
        <a:lnSpc>
          <a:spcPct val="140000"/>
        </a:lnSpc>
        <a:spcBef>
          <a:spcPts val="1000"/>
        </a:spcBef>
        <a:buFont typeface="Calibri Light" panose="020F0302020204030204" pitchFamily="34" charset="0"/>
        <a:buChar char="→"/>
        <a:defRPr sz="1800" kern="1200">
          <a:solidFill>
            <a:schemeClr val="tx2">
              <a:alpha val="55000"/>
            </a:schemeClr>
          </a:solidFill>
          <a:latin typeface="+mn-lt"/>
          <a:ea typeface="+mn-ea"/>
          <a:cs typeface="+mn-cs"/>
        </a:defRPr>
      </a:lvl1pPr>
      <a:lvl2pPr marL="9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2pPr>
      <a:lvl3pPr marL="13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3pPr>
      <a:lvl4pPr marL="18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4pPr>
      <a:lvl5pPr marL="22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kaggle.com/code/gauri1996/loandefaulter-eda-modelling" TargetMode="External"/><Relationship Id="rId2" Type="http://schemas.openxmlformats.org/officeDocument/2006/relationships/hyperlink" Target="https://www.kaggle.com/code/lukabarbakadze/loan-defaulter-prediction#Model-Build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kaggle.com/code/gauravduttakiit/risk-analytics-in-banking-financial-services-1"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2E5B6AE-5EFE-45F0-A2AE-ED771CA3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CF9230-D7F0-ADA3-EE2E-6764B845C7FA}"/>
              </a:ext>
            </a:extLst>
          </p:cNvPr>
          <p:cNvSpPr>
            <a:spLocks noGrp="1"/>
          </p:cNvSpPr>
          <p:nvPr>
            <p:ph type="ctrTitle"/>
          </p:nvPr>
        </p:nvSpPr>
        <p:spPr>
          <a:xfrm>
            <a:off x="448055" y="1059108"/>
            <a:ext cx="11293200" cy="1000800"/>
          </a:xfrm>
        </p:spPr>
        <p:txBody>
          <a:bodyPr anchor="ctr">
            <a:normAutofit fontScale="90000"/>
          </a:bodyPr>
          <a:lstStyle/>
          <a:p>
            <a:pPr marL="0" marR="0" lvl="0" indent="0" algn="ctr" rtl="0">
              <a:lnSpc>
                <a:spcPct val="110708"/>
              </a:lnSpc>
              <a:spcBef>
                <a:spcPts val="0"/>
              </a:spcBef>
              <a:spcAft>
                <a:spcPts val="0"/>
              </a:spcAft>
              <a:buNone/>
            </a:pPr>
            <a:r>
              <a:rPr lang="en-US" sz="3100" b="1" i="0" dirty="0">
                <a:solidFill>
                  <a:srgbClr val="FFFFFF"/>
                </a:solidFill>
                <a:latin typeface="Times"/>
                <a:ea typeface="Times"/>
                <a:cs typeface="Times"/>
                <a:sym typeface="Times"/>
              </a:rPr>
              <a:t>INFO6105,</a:t>
            </a:r>
            <a:r>
              <a:rPr lang="en-US" sz="3100" b="1" i="0" dirty="0">
                <a:solidFill>
                  <a:srgbClr val="FFFFFF"/>
                </a:solidFill>
                <a:latin typeface="Times New Roman"/>
                <a:ea typeface="Times New Roman"/>
                <a:cs typeface="Times New Roman"/>
                <a:sym typeface="Times New Roman"/>
              </a:rPr>
              <a:t> </a:t>
            </a:r>
            <a:r>
              <a:rPr lang="en-US" sz="3100" b="1" i="0" dirty="0">
                <a:solidFill>
                  <a:srgbClr val="FFFFFF"/>
                </a:solidFill>
                <a:latin typeface="Times"/>
                <a:ea typeface="Times"/>
                <a:cs typeface="Times"/>
                <a:sym typeface="Times"/>
              </a:rPr>
              <a:t>Data</a:t>
            </a:r>
            <a:r>
              <a:rPr lang="en-US" sz="3100" b="1" i="0" dirty="0">
                <a:solidFill>
                  <a:srgbClr val="FFFFFF"/>
                </a:solidFill>
                <a:latin typeface="Times New Roman"/>
                <a:ea typeface="Times New Roman"/>
                <a:cs typeface="Times New Roman"/>
                <a:sym typeface="Times New Roman"/>
              </a:rPr>
              <a:t> </a:t>
            </a:r>
            <a:r>
              <a:rPr lang="en-US" sz="3100" b="1" i="0" dirty="0">
                <a:solidFill>
                  <a:srgbClr val="FFFFFF"/>
                </a:solidFill>
                <a:latin typeface="Times"/>
                <a:ea typeface="Times"/>
                <a:cs typeface="Times"/>
                <a:sym typeface="Times"/>
              </a:rPr>
              <a:t>Science</a:t>
            </a:r>
            <a:r>
              <a:rPr lang="en-US" sz="3100" b="1" i="0" dirty="0">
                <a:solidFill>
                  <a:srgbClr val="FFFFFF"/>
                </a:solidFill>
                <a:latin typeface="Times New Roman"/>
                <a:ea typeface="Times New Roman"/>
                <a:cs typeface="Times New Roman"/>
                <a:sym typeface="Times New Roman"/>
              </a:rPr>
              <a:t> </a:t>
            </a:r>
            <a:r>
              <a:rPr lang="en-US" sz="3100" b="1" i="0" dirty="0">
                <a:solidFill>
                  <a:srgbClr val="FFFFFF"/>
                </a:solidFill>
                <a:latin typeface="Times"/>
                <a:ea typeface="Times"/>
                <a:cs typeface="Times"/>
                <a:sym typeface="Times"/>
              </a:rPr>
              <a:t>Engineering</a:t>
            </a:r>
            <a:r>
              <a:rPr lang="en-US" sz="3100" b="1" i="0" dirty="0">
                <a:solidFill>
                  <a:srgbClr val="FFFFFF"/>
                </a:solidFill>
                <a:latin typeface="Times New Roman"/>
                <a:ea typeface="Times New Roman"/>
                <a:cs typeface="Times New Roman"/>
                <a:sym typeface="Times New Roman"/>
              </a:rPr>
              <a:t> </a:t>
            </a:r>
            <a:r>
              <a:rPr lang="en-US" sz="3100" b="1" i="0" dirty="0">
                <a:solidFill>
                  <a:srgbClr val="FFFFFF"/>
                </a:solidFill>
                <a:latin typeface="Times"/>
                <a:ea typeface="Times"/>
                <a:cs typeface="Times"/>
                <a:sym typeface="Times"/>
              </a:rPr>
              <a:t>Methods</a:t>
            </a:r>
            <a:r>
              <a:rPr lang="en-US" sz="3100" b="1" i="0" dirty="0">
                <a:solidFill>
                  <a:srgbClr val="FFFFFF"/>
                </a:solidFill>
                <a:latin typeface="Times New Roman"/>
                <a:ea typeface="Times New Roman"/>
                <a:cs typeface="Times New Roman"/>
                <a:sym typeface="Times New Roman"/>
              </a:rPr>
              <a:t> </a:t>
            </a:r>
            <a:r>
              <a:rPr lang="en-US" sz="3100" b="1" i="0" dirty="0">
                <a:solidFill>
                  <a:srgbClr val="FFFFFF"/>
                </a:solidFill>
                <a:latin typeface="Times"/>
                <a:ea typeface="Times"/>
                <a:cs typeface="Times"/>
                <a:sym typeface="Times"/>
              </a:rPr>
              <a:t>&amp;</a:t>
            </a:r>
            <a:r>
              <a:rPr lang="en-US" sz="3100" b="1" i="0" dirty="0">
                <a:solidFill>
                  <a:srgbClr val="FFFFFF"/>
                </a:solidFill>
                <a:latin typeface="Times New Roman"/>
                <a:ea typeface="Times New Roman"/>
                <a:cs typeface="Times New Roman"/>
                <a:sym typeface="Times New Roman"/>
              </a:rPr>
              <a:t> </a:t>
            </a:r>
            <a:r>
              <a:rPr lang="en-US" sz="3100" b="1" i="0" dirty="0">
                <a:solidFill>
                  <a:srgbClr val="FFFFFF"/>
                </a:solidFill>
                <a:latin typeface="Times"/>
                <a:ea typeface="Times"/>
                <a:cs typeface="Times"/>
                <a:sym typeface="Times"/>
              </a:rPr>
              <a:t>Tools </a:t>
            </a:r>
            <a:br>
              <a:rPr lang="en-US" sz="3100" b="1" i="0" dirty="0">
                <a:solidFill>
                  <a:srgbClr val="FFFFFF"/>
                </a:solidFill>
                <a:latin typeface="Times"/>
                <a:ea typeface="Times"/>
                <a:cs typeface="Times"/>
                <a:sym typeface="Times"/>
              </a:rPr>
            </a:br>
            <a:r>
              <a:rPr lang="en-US" sz="3100" b="1" i="0" dirty="0">
                <a:solidFill>
                  <a:srgbClr val="FFFFFF"/>
                </a:solidFill>
                <a:latin typeface="Times"/>
                <a:ea typeface="Times"/>
                <a:cs typeface="Times"/>
                <a:sym typeface="Times"/>
              </a:rPr>
              <a:t>Fall</a:t>
            </a:r>
            <a:r>
              <a:rPr lang="en-US" sz="3100" b="1" i="0" dirty="0">
                <a:solidFill>
                  <a:srgbClr val="FFFFFF"/>
                </a:solidFill>
                <a:latin typeface="Times New Roman"/>
                <a:ea typeface="Times New Roman"/>
                <a:cs typeface="Times New Roman"/>
                <a:sym typeface="Times New Roman"/>
              </a:rPr>
              <a:t> </a:t>
            </a:r>
            <a:r>
              <a:rPr lang="en-US" sz="3100" b="1" i="0" dirty="0">
                <a:solidFill>
                  <a:srgbClr val="FFFFFF"/>
                </a:solidFill>
                <a:latin typeface="Times"/>
                <a:ea typeface="Times"/>
                <a:cs typeface="Times"/>
                <a:sym typeface="Times"/>
              </a:rPr>
              <a:t>2023</a:t>
            </a:r>
            <a:br>
              <a:rPr lang="en-US" sz="2400" b="1" i="0" dirty="0">
                <a:solidFill>
                  <a:srgbClr val="FFFFFF"/>
                </a:solidFill>
                <a:latin typeface="Times"/>
                <a:ea typeface="Times"/>
                <a:cs typeface="Times"/>
                <a:sym typeface="Times"/>
              </a:rPr>
            </a:br>
            <a:br>
              <a:rPr lang="en-US" sz="1800" i="0" dirty="0"/>
            </a:br>
            <a:br>
              <a:rPr lang="en-US" sz="1800" dirty="0"/>
            </a:br>
            <a:endParaRPr lang="en-US" sz="1800" dirty="0"/>
          </a:p>
        </p:txBody>
      </p:sp>
      <p:sp>
        <p:nvSpPr>
          <p:cNvPr id="3" name="Subtitle 2">
            <a:extLst>
              <a:ext uri="{FF2B5EF4-FFF2-40B4-BE49-F238E27FC236}">
                <a16:creationId xmlns:a16="http://schemas.microsoft.com/office/drawing/2014/main" id="{C7456D6D-593D-827C-18EB-3F832C24F41C}"/>
              </a:ext>
            </a:extLst>
          </p:cNvPr>
          <p:cNvSpPr>
            <a:spLocks noGrp="1"/>
          </p:cNvSpPr>
          <p:nvPr>
            <p:ph type="subTitle" idx="1"/>
          </p:nvPr>
        </p:nvSpPr>
        <p:spPr>
          <a:xfrm>
            <a:off x="448055" y="1383729"/>
            <a:ext cx="11293200" cy="2981134"/>
          </a:xfrm>
        </p:spPr>
        <p:txBody>
          <a:bodyPr anchor="ctr">
            <a:normAutofit/>
          </a:bodyPr>
          <a:lstStyle/>
          <a:p>
            <a:pPr algn="ctr"/>
            <a:r>
              <a:rPr lang="en-US" sz="3600" b="1" i="0" dirty="0">
                <a:solidFill>
                  <a:srgbClr val="FFFFFF"/>
                </a:solidFill>
                <a:latin typeface="Times"/>
                <a:ea typeface="Times"/>
                <a:cs typeface="Times"/>
                <a:sym typeface="Times"/>
              </a:rPr>
              <a:t>Risk Analysis in Bank and Financial Services</a:t>
            </a:r>
            <a:endParaRPr lang="en-US" sz="3600" b="1" dirty="0">
              <a:solidFill>
                <a:srgbClr val="FFFFFF"/>
              </a:solidFill>
              <a:latin typeface="Times"/>
              <a:sym typeface="Calibri"/>
            </a:endParaRPr>
          </a:p>
          <a:p>
            <a:pPr algn="ctr"/>
            <a:endParaRPr lang="en-US" dirty="0"/>
          </a:p>
        </p:txBody>
      </p:sp>
      <p:cxnSp>
        <p:nvCxnSpPr>
          <p:cNvPr id="11" name="Straight Connector 10">
            <a:extLst>
              <a:ext uri="{FF2B5EF4-FFF2-40B4-BE49-F238E27FC236}">
                <a16:creationId xmlns:a16="http://schemas.microsoft.com/office/drawing/2014/main" id="{D255B435-D9F3-4A31-B89E-36741390DB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450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Picture 3" descr="Metal surface with rust">
            <a:extLst>
              <a:ext uri="{FF2B5EF4-FFF2-40B4-BE49-F238E27FC236}">
                <a16:creationId xmlns:a16="http://schemas.microsoft.com/office/drawing/2014/main" id="{C9A860B3-AB54-5B5D-BC1E-9BE4620FA422}"/>
              </a:ext>
            </a:extLst>
          </p:cNvPr>
          <p:cNvPicPr>
            <a:picLocks noChangeAspect="1"/>
          </p:cNvPicPr>
          <p:nvPr/>
        </p:nvPicPr>
        <p:blipFill rotWithShape="1">
          <a:blip r:embed="rId2"/>
          <a:srcRect t="4021" b="22466"/>
          <a:stretch/>
        </p:blipFill>
        <p:spPr>
          <a:xfrm>
            <a:off x="20" y="3429000"/>
            <a:ext cx="12191980" cy="3428999"/>
          </a:xfrm>
          <a:prstGeom prst="rect">
            <a:avLst/>
          </a:prstGeom>
        </p:spPr>
      </p:pic>
      <p:sp>
        <p:nvSpPr>
          <p:cNvPr id="8" name="TextBox 7">
            <a:extLst>
              <a:ext uri="{FF2B5EF4-FFF2-40B4-BE49-F238E27FC236}">
                <a16:creationId xmlns:a16="http://schemas.microsoft.com/office/drawing/2014/main" id="{2A24CCBD-3A1D-21AA-B953-0455DB866A72}"/>
              </a:ext>
            </a:extLst>
          </p:cNvPr>
          <p:cNvSpPr txBox="1"/>
          <p:nvPr/>
        </p:nvSpPr>
        <p:spPr>
          <a:xfrm>
            <a:off x="1985962" y="4243388"/>
            <a:ext cx="8472487" cy="1659429"/>
          </a:xfrm>
          <a:prstGeom prst="rect">
            <a:avLst/>
          </a:prstGeom>
          <a:noFill/>
        </p:spPr>
        <p:txBody>
          <a:bodyPr wrap="square" rtlCol="0">
            <a:spAutoFit/>
          </a:bodyPr>
          <a:lstStyle/>
          <a:p>
            <a:pPr marL="0" marR="0" lvl="0" indent="0" algn="ctr" rtl="0">
              <a:lnSpc>
                <a:spcPct val="100000"/>
              </a:lnSpc>
              <a:spcBef>
                <a:spcPts val="0"/>
              </a:spcBef>
              <a:spcAft>
                <a:spcPts val="0"/>
              </a:spcAft>
              <a:buNone/>
            </a:pPr>
            <a:r>
              <a:rPr lang="en-US" sz="2400" b="1" dirty="0">
                <a:solidFill>
                  <a:srgbClr val="FFFFFF"/>
                </a:solidFill>
                <a:latin typeface="Times"/>
                <a:sym typeface="Calibri"/>
              </a:rPr>
              <a:t>Submitted by Team 08 -</a:t>
            </a:r>
          </a:p>
          <a:p>
            <a:pPr marL="0" marR="0" lvl="0" indent="0" algn="ctr" rtl="0">
              <a:lnSpc>
                <a:spcPct val="100000"/>
              </a:lnSpc>
              <a:spcBef>
                <a:spcPts val="0"/>
              </a:spcBef>
              <a:spcAft>
                <a:spcPts val="0"/>
              </a:spcAft>
              <a:buNone/>
            </a:pPr>
            <a:r>
              <a:rPr lang="en-US" sz="2400" b="1" dirty="0">
                <a:solidFill>
                  <a:srgbClr val="FFFFFF"/>
                </a:solidFill>
                <a:latin typeface="Times"/>
                <a:sym typeface="Calibri"/>
              </a:rPr>
              <a:t>Anshul Singh</a:t>
            </a:r>
            <a:r>
              <a:rPr lang="en-US" sz="2400" b="1" dirty="0">
                <a:solidFill>
                  <a:srgbClr val="FFFFFF"/>
                </a:solidFill>
                <a:latin typeface="Times"/>
                <a:sym typeface="Times New Roman"/>
              </a:rPr>
              <a:t> </a:t>
            </a:r>
            <a:r>
              <a:rPr lang="en-US" sz="2400" b="1" dirty="0">
                <a:solidFill>
                  <a:srgbClr val="FFFFFF"/>
                </a:solidFill>
                <a:latin typeface="Times"/>
                <a:sym typeface="Calibri"/>
              </a:rPr>
              <a:t>(</a:t>
            </a:r>
            <a:r>
              <a:rPr lang="en-US" sz="2400" b="1" dirty="0" err="1">
                <a:solidFill>
                  <a:srgbClr val="FFFFFF"/>
                </a:solidFill>
                <a:latin typeface="Times"/>
                <a:sym typeface="Calibri"/>
              </a:rPr>
              <a:t>singh.anshul@northeastern.edu</a:t>
            </a:r>
            <a:r>
              <a:rPr lang="en-US" sz="2400" b="1" dirty="0">
                <a:solidFill>
                  <a:srgbClr val="FFFFFF"/>
                </a:solidFill>
                <a:latin typeface="Times"/>
                <a:sym typeface="Calibri"/>
              </a:rPr>
              <a:t>)</a:t>
            </a:r>
            <a:endParaRPr lang="en-US" sz="2400" b="1" dirty="0">
              <a:solidFill>
                <a:srgbClr val="FFFFFF"/>
              </a:solidFill>
              <a:latin typeface="Times"/>
            </a:endParaRPr>
          </a:p>
          <a:p>
            <a:pPr marL="123364" marR="0" lvl="0" indent="0" algn="ctr" rtl="0">
              <a:lnSpc>
                <a:spcPct val="100000"/>
              </a:lnSpc>
              <a:spcBef>
                <a:spcPts val="679"/>
              </a:spcBef>
              <a:spcAft>
                <a:spcPts val="0"/>
              </a:spcAft>
              <a:buNone/>
            </a:pPr>
            <a:r>
              <a:rPr lang="en-US" sz="2400" b="1" dirty="0">
                <a:solidFill>
                  <a:srgbClr val="FFFFFF"/>
                </a:solidFill>
                <a:latin typeface="Times"/>
                <a:sym typeface="Calibri"/>
              </a:rPr>
              <a:t>Manish Rao</a:t>
            </a:r>
            <a:r>
              <a:rPr lang="en-US" sz="2400" b="1" dirty="0">
                <a:solidFill>
                  <a:srgbClr val="FFFFFF"/>
                </a:solidFill>
                <a:latin typeface="Times"/>
                <a:sym typeface="Times New Roman"/>
              </a:rPr>
              <a:t> </a:t>
            </a:r>
            <a:r>
              <a:rPr lang="en-US" sz="2400" b="1" dirty="0">
                <a:solidFill>
                  <a:srgbClr val="FFFFFF"/>
                </a:solidFill>
                <a:latin typeface="Times"/>
                <a:sym typeface="Calibri"/>
              </a:rPr>
              <a:t>(</a:t>
            </a:r>
            <a:r>
              <a:rPr lang="en-US" sz="2400" b="1" dirty="0" err="1">
                <a:solidFill>
                  <a:srgbClr val="FFFFFF"/>
                </a:solidFill>
                <a:latin typeface="Times"/>
                <a:sym typeface="Calibri"/>
              </a:rPr>
              <a:t>rao.mani@northeastern.edu</a:t>
            </a:r>
            <a:r>
              <a:rPr lang="en-US" sz="2400" b="1" dirty="0">
                <a:solidFill>
                  <a:srgbClr val="FFFFFF"/>
                </a:solidFill>
                <a:latin typeface="Times"/>
                <a:sym typeface="Calibri"/>
              </a:rPr>
              <a:t>)</a:t>
            </a:r>
            <a:endParaRPr lang="en-US" sz="2400" b="1" dirty="0">
              <a:solidFill>
                <a:srgbClr val="FFFFFF"/>
              </a:solidFill>
              <a:latin typeface="Times"/>
            </a:endParaRPr>
          </a:p>
          <a:p>
            <a:endParaRPr lang="en-US" sz="2400" dirty="0"/>
          </a:p>
        </p:txBody>
      </p:sp>
    </p:spTree>
    <p:extLst>
      <p:ext uri="{BB962C8B-B14F-4D97-AF65-F5344CB8AC3E}">
        <p14:creationId xmlns:p14="http://schemas.microsoft.com/office/powerpoint/2010/main" val="3421378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3E905E4-EF0C-4890-85FA-2CF6EEF55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B9DBE3-8843-0B36-44E9-44E1AB6A86DC}"/>
              </a:ext>
            </a:extLst>
          </p:cNvPr>
          <p:cNvSpPr>
            <a:spLocks noGrp="1"/>
          </p:cNvSpPr>
          <p:nvPr>
            <p:ph type="title"/>
          </p:nvPr>
        </p:nvSpPr>
        <p:spPr>
          <a:xfrm>
            <a:off x="448056" y="388800"/>
            <a:ext cx="3452432" cy="860400"/>
          </a:xfrm>
        </p:spPr>
        <p:txBody>
          <a:bodyPr anchor="b">
            <a:normAutofit/>
          </a:bodyPr>
          <a:lstStyle/>
          <a:p>
            <a:r>
              <a:rPr lang="en-US" b="1" i="0">
                <a:latin typeface="Times New Roman" panose="02020603050405020304" pitchFamily="18" charset="0"/>
                <a:cs typeface="Times New Roman" panose="02020603050405020304" pitchFamily="18" charset="0"/>
              </a:rPr>
              <a:t>Exploratory Data Analysis</a:t>
            </a:r>
            <a:endParaRPr lang="en-US"/>
          </a:p>
        </p:txBody>
      </p:sp>
      <p:cxnSp>
        <p:nvCxnSpPr>
          <p:cNvPr id="18" name="Straight Connector 17">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3454116"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6418BF7-16AA-C7BD-8C6F-49E6FECAE1BE}"/>
              </a:ext>
            </a:extLst>
          </p:cNvPr>
          <p:cNvSpPr>
            <a:spLocks noGrp="1"/>
          </p:cNvSpPr>
          <p:nvPr>
            <p:ph idx="1"/>
          </p:nvPr>
        </p:nvSpPr>
        <p:spPr>
          <a:xfrm>
            <a:off x="448056" y="1944000"/>
            <a:ext cx="3452432" cy="4006800"/>
          </a:xfrm>
        </p:spPr>
        <p:txBody>
          <a:bodyPr>
            <a:normAutofit/>
          </a:bodyPr>
          <a:lstStyle/>
          <a:p>
            <a:pPr marL="285750" indent="-285750">
              <a:lnSpc>
                <a:spcPct val="135714"/>
              </a:lnSpc>
              <a:spcBef>
                <a:spcPts val="0"/>
              </a:spcBef>
              <a:buClr>
                <a:schemeClr val="dk1"/>
              </a:buClr>
              <a:buSzPts val="1100"/>
            </a:pPr>
            <a:r>
              <a:rPr lang="en-US" sz="1800" dirty="0">
                <a:solidFill>
                  <a:schemeClr val="tx1"/>
                </a:solidFill>
                <a:latin typeface="Times New Roman" panose="02020603050405020304" pitchFamily="18" charset="0"/>
                <a:ea typeface="Calibri"/>
                <a:cs typeface="Times New Roman" panose="02020603050405020304" pitchFamily="18" charset="0"/>
                <a:sym typeface="Calibri"/>
              </a:rPr>
              <a:t>AMT_ANNUITY: Loan annuity</a:t>
            </a:r>
          </a:p>
          <a:p>
            <a:pPr marL="285750" indent="-285750">
              <a:lnSpc>
                <a:spcPct val="135714"/>
              </a:lnSpc>
              <a:spcBef>
                <a:spcPts val="0"/>
              </a:spcBef>
              <a:buClr>
                <a:schemeClr val="dk1"/>
              </a:buClr>
              <a:buSzPts val="1100"/>
            </a:pPr>
            <a:r>
              <a:rPr lang="en-US" sz="1800" dirty="0">
                <a:solidFill>
                  <a:schemeClr val="tx1"/>
                </a:solidFill>
                <a:latin typeface="Times New Roman" panose="02020603050405020304" pitchFamily="18" charset="0"/>
                <a:ea typeface="Calibri"/>
                <a:cs typeface="Times New Roman" panose="02020603050405020304" pitchFamily="18" charset="0"/>
                <a:sym typeface="Calibri"/>
              </a:rPr>
              <a:t>AMT_CREDIT: Credit amount of the loan</a:t>
            </a:r>
          </a:p>
          <a:p>
            <a:pPr marL="285750" indent="-285750">
              <a:lnSpc>
                <a:spcPct val="135714"/>
              </a:lnSpc>
              <a:spcBef>
                <a:spcPts val="0"/>
              </a:spcBef>
              <a:buClr>
                <a:schemeClr val="dk1"/>
              </a:buClr>
              <a:buSzPts val="1100"/>
            </a:pPr>
            <a:r>
              <a:rPr lang="en-US" sz="1800" dirty="0">
                <a:solidFill>
                  <a:schemeClr val="tx1"/>
                </a:solidFill>
                <a:latin typeface="Times New Roman" panose="02020603050405020304" pitchFamily="18" charset="0"/>
                <a:ea typeface="Calibri"/>
                <a:cs typeface="Times New Roman" panose="02020603050405020304" pitchFamily="18" charset="0"/>
                <a:sym typeface="Calibri"/>
              </a:rPr>
              <a:t>AMT_GOODS_PRICE: For consumer loans it is the price of the goods for which the loan is given</a:t>
            </a:r>
          </a:p>
          <a:p>
            <a:pPr marL="285750" indent="-285750">
              <a:lnSpc>
                <a:spcPct val="135714"/>
              </a:lnSpc>
              <a:spcBef>
                <a:spcPts val="0"/>
              </a:spcBef>
              <a:buClr>
                <a:schemeClr val="dk1"/>
              </a:buClr>
              <a:buSzPts val="1100"/>
            </a:pPr>
            <a:r>
              <a:rPr lang="en-US" sz="1800" dirty="0">
                <a:solidFill>
                  <a:schemeClr val="tx1"/>
                </a:solidFill>
                <a:latin typeface="Times New Roman" panose="02020603050405020304" pitchFamily="18" charset="0"/>
                <a:ea typeface="Calibri"/>
                <a:cs typeface="Times New Roman" panose="02020603050405020304" pitchFamily="18" charset="0"/>
                <a:sym typeface="Calibri"/>
              </a:rPr>
              <a:t>AMT_INCOME_TOTAL: Income of the client</a:t>
            </a:r>
          </a:p>
          <a:p>
            <a:endParaRPr lang="en-US" dirty="0">
              <a:solidFill>
                <a:schemeClr val="tx1">
                  <a:alpha val="55000"/>
                </a:schemeClr>
              </a:solidFill>
              <a:latin typeface="Times New Roman" panose="02020603050405020304" pitchFamily="18" charset="0"/>
              <a:cs typeface="Times New Roman" panose="02020603050405020304" pitchFamily="18" charset="0"/>
            </a:endParaRPr>
          </a:p>
        </p:txBody>
      </p:sp>
      <p:pic>
        <p:nvPicPr>
          <p:cNvPr id="4" name="Google Shape;140;p12">
            <a:extLst>
              <a:ext uri="{FF2B5EF4-FFF2-40B4-BE49-F238E27FC236}">
                <a16:creationId xmlns:a16="http://schemas.microsoft.com/office/drawing/2014/main" id="{3C4714AB-B8F3-B0A2-41E2-6DB6F834D452}"/>
              </a:ext>
            </a:extLst>
          </p:cNvPr>
          <p:cNvPicPr preferRelativeResize="0"/>
          <p:nvPr/>
        </p:nvPicPr>
        <p:blipFill>
          <a:blip r:embed="rId2"/>
          <a:stretch>
            <a:fillRect/>
          </a:stretch>
        </p:blipFill>
        <p:spPr>
          <a:xfrm>
            <a:off x="4367213" y="629746"/>
            <a:ext cx="7381375" cy="5148507"/>
          </a:xfrm>
          <a:prstGeom prst="rect">
            <a:avLst/>
          </a:prstGeom>
          <a:noFill/>
        </p:spPr>
      </p:pic>
    </p:spTree>
    <p:extLst>
      <p:ext uri="{BB962C8B-B14F-4D97-AF65-F5344CB8AC3E}">
        <p14:creationId xmlns:p14="http://schemas.microsoft.com/office/powerpoint/2010/main" val="914286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3E905E4-EF0C-4890-85FA-2CF6EEF55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0996A5-B7E4-25F1-AF7E-0214D0E299FA}"/>
              </a:ext>
            </a:extLst>
          </p:cNvPr>
          <p:cNvSpPr>
            <a:spLocks noGrp="1"/>
          </p:cNvSpPr>
          <p:nvPr>
            <p:ph type="title"/>
          </p:nvPr>
        </p:nvSpPr>
        <p:spPr>
          <a:xfrm>
            <a:off x="448056" y="388800"/>
            <a:ext cx="3452432" cy="860400"/>
          </a:xfrm>
        </p:spPr>
        <p:txBody>
          <a:bodyPr anchor="b">
            <a:normAutofit/>
          </a:bodyPr>
          <a:lstStyle/>
          <a:p>
            <a:r>
              <a:rPr lang="en-US" b="1" i="0">
                <a:latin typeface="Times New Roman" panose="02020603050405020304" pitchFamily="18" charset="0"/>
                <a:cs typeface="Times New Roman" panose="02020603050405020304" pitchFamily="18" charset="0"/>
              </a:rPr>
              <a:t>Exploratory Data Analysis</a:t>
            </a:r>
            <a:endParaRPr lang="en-US"/>
          </a:p>
        </p:txBody>
      </p:sp>
      <p:cxnSp>
        <p:nvCxnSpPr>
          <p:cNvPr id="25" name="Straight Connector 24">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3454116"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9FBE4B1-0FAF-1614-859D-929821479CE5}"/>
              </a:ext>
            </a:extLst>
          </p:cNvPr>
          <p:cNvSpPr>
            <a:spLocks noGrp="1"/>
          </p:cNvSpPr>
          <p:nvPr>
            <p:ph idx="1"/>
          </p:nvPr>
        </p:nvSpPr>
        <p:spPr>
          <a:xfrm>
            <a:off x="239843" y="1637999"/>
            <a:ext cx="4143577" cy="4462989"/>
          </a:xfrm>
        </p:spPr>
        <p:txBody>
          <a:bodyPr>
            <a:normAutofit fontScale="25000" lnSpcReduction="20000"/>
          </a:bodyPr>
          <a:lstStyle/>
          <a:p>
            <a:pPr marL="285750" lvl="0" indent="-285750">
              <a:lnSpc>
                <a:spcPct val="155714"/>
              </a:lnSpc>
              <a:spcBef>
                <a:spcPts val="0"/>
              </a:spcBef>
              <a:spcAft>
                <a:spcPts val="0"/>
              </a:spcAft>
              <a:buClr>
                <a:schemeClr val="dk1"/>
              </a:buClr>
              <a:buSzPts val="1100"/>
            </a:pPr>
            <a:r>
              <a:rPr lang="en-US" sz="5600" dirty="0">
                <a:solidFill>
                  <a:schemeClr val="tx1"/>
                </a:solidFill>
                <a:latin typeface="Times New Roman" panose="02020603050405020304" pitchFamily="18" charset="0"/>
                <a:cs typeface="Times New Roman" panose="02020603050405020304" pitchFamily="18" charset="0"/>
                <a:sym typeface="Calibri"/>
              </a:rPr>
              <a:t>DAYS_BIRTH: Client's age in days at the time of application</a:t>
            </a:r>
          </a:p>
          <a:p>
            <a:pPr marL="285750" lvl="0" indent="-285750">
              <a:lnSpc>
                <a:spcPct val="155714"/>
              </a:lnSpc>
              <a:spcBef>
                <a:spcPts val="0"/>
              </a:spcBef>
              <a:spcAft>
                <a:spcPts val="0"/>
              </a:spcAft>
              <a:buClr>
                <a:schemeClr val="dk1"/>
              </a:buClr>
              <a:buSzPts val="1100"/>
            </a:pPr>
            <a:endParaRPr lang="en-US" sz="5600" dirty="0">
              <a:solidFill>
                <a:schemeClr val="tx1"/>
              </a:solidFill>
              <a:latin typeface="Times New Roman" panose="02020603050405020304" pitchFamily="18" charset="0"/>
              <a:cs typeface="Times New Roman" panose="02020603050405020304" pitchFamily="18" charset="0"/>
              <a:sym typeface="Calibri"/>
            </a:endParaRPr>
          </a:p>
          <a:p>
            <a:pPr marL="285750" lvl="0" indent="-285750">
              <a:lnSpc>
                <a:spcPct val="155714"/>
              </a:lnSpc>
              <a:spcBef>
                <a:spcPts val="0"/>
              </a:spcBef>
              <a:spcAft>
                <a:spcPts val="0"/>
              </a:spcAft>
              <a:buClr>
                <a:schemeClr val="dk1"/>
              </a:buClr>
              <a:buSzPts val="1100"/>
            </a:pPr>
            <a:r>
              <a:rPr lang="en-US" sz="5600" dirty="0">
                <a:solidFill>
                  <a:schemeClr val="tx1"/>
                </a:solidFill>
                <a:latin typeface="Times New Roman" panose="02020603050405020304" pitchFamily="18" charset="0"/>
                <a:cs typeface="Times New Roman" panose="02020603050405020304" pitchFamily="18" charset="0"/>
                <a:sym typeface="Calibri"/>
              </a:rPr>
              <a:t>DAYS_EMPLOYED: How many days before the application the person started current employment</a:t>
            </a:r>
          </a:p>
          <a:p>
            <a:pPr marL="285750" lvl="0" indent="-285750">
              <a:lnSpc>
                <a:spcPct val="155714"/>
              </a:lnSpc>
              <a:spcBef>
                <a:spcPts val="0"/>
              </a:spcBef>
              <a:spcAft>
                <a:spcPts val="0"/>
              </a:spcAft>
              <a:buClr>
                <a:schemeClr val="dk1"/>
              </a:buClr>
              <a:buSzPts val="1100"/>
            </a:pPr>
            <a:endParaRPr lang="en-US" sz="5600" dirty="0">
              <a:solidFill>
                <a:schemeClr val="tx1"/>
              </a:solidFill>
              <a:latin typeface="Times New Roman" panose="02020603050405020304" pitchFamily="18" charset="0"/>
              <a:cs typeface="Times New Roman" panose="02020603050405020304" pitchFamily="18" charset="0"/>
              <a:sym typeface="Calibri"/>
            </a:endParaRPr>
          </a:p>
          <a:p>
            <a:pPr marL="285750" lvl="0" indent="-285750">
              <a:lnSpc>
                <a:spcPct val="155714"/>
              </a:lnSpc>
              <a:spcBef>
                <a:spcPts val="0"/>
              </a:spcBef>
              <a:spcAft>
                <a:spcPts val="0"/>
              </a:spcAft>
              <a:buClr>
                <a:schemeClr val="dk1"/>
              </a:buClr>
              <a:buSzPts val="1100"/>
            </a:pPr>
            <a:r>
              <a:rPr lang="en-US" sz="5600" dirty="0">
                <a:solidFill>
                  <a:schemeClr val="tx1"/>
                </a:solidFill>
                <a:latin typeface="Times New Roman" panose="02020603050405020304" pitchFamily="18" charset="0"/>
                <a:cs typeface="Times New Roman" panose="02020603050405020304" pitchFamily="18" charset="0"/>
                <a:sym typeface="Calibri"/>
              </a:rPr>
              <a:t>DAYS_ID_PUBLISH: How many days before the application did client change the identity document with which he applied for the loan</a:t>
            </a:r>
          </a:p>
          <a:p>
            <a:pPr marL="285750" lvl="0" indent="-285750">
              <a:lnSpc>
                <a:spcPct val="155714"/>
              </a:lnSpc>
              <a:spcBef>
                <a:spcPts val="0"/>
              </a:spcBef>
              <a:spcAft>
                <a:spcPts val="0"/>
              </a:spcAft>
              <a:buClr>
                <a:schemeClr val="dk1"/>
              </a:buClr>
              <a:buSzPts val="1100"/>
            </a:pPr>
            <a:endParaRPr lang="en-US" sz="5600" dirty="0">
              <a:solidFill>
                <a:schemeClr val="tx1"/>
              </a:solidFill>
              <a:latin typeface="Times New Roman" panose="02020603050405020304" pitchFamily="18" charset="0"/>
              <a:cs typeface="Times New Roman" panose="02020603050405020304" pitchFamily="18" charset="0"/>
              <a:sym typeface="Calibri"/>
            </a:endParaRPr>
          </a:p>
          <a:p>
            <a:pPr marL="285750" lvl="0" indent="-285750">
              <a:lnSpc>
                <a:spcPct val="155714"/>
              </a:lnSpc>
              <a:spcBef>
                <a:spcPts val="0"/>
              </a:spcBef>
              <a:spcAft>
                <a:spcPts val="0"/>
              </a:spcAft>
              <a:buClr>
                <a:schemeClr val="dk1"/>
              </a:buClr>
              <a:buSzPts val="1100"/>
            </a:pPr>
            <a:r>
              <a:rPr lang="en-US" sz="5600" dirty="0">
                <a:solidFill>
                  <a:schemeClr val="tx1"/>
                </a:solidFill>
                <a:latin typeface="Times New Roman" panose="02020603050405020304" pitchFamily="18" charset="0"/>
                <a:cs typeface="Times New Roman" panose="02020603050405020304" pitchFamily="18" charset="0"/>
                <a:sym typeface="Calibri"/>
              </a:rPr>
              <a:t>DAYS_LAST_PHONE_CHANGE: How many days before application did client change phone</a:t>
            </a:r>
          </a:p>
          <a:p>
            <a:pPr marL="285750" lvl="0" indent="-285750">
              <a:lnSpc>
                <a:spcPct val="155714"/>
              </a:lnSpc>
              <a:spcBef>
                <a:spcPts val="0"/>
              </a:spcBef>
              <a:spcAft>
                <a:spcPts val="0"/>
              </a:spcAft>
              <a:buClr>
                <a:schemeClr val="dk1"/>
              </a:buClr>
              <a:buSzPts val="1100"/>
            </a:pPr>
            <a:endParaRPr lang="en-US" sz="5600" dirty="0">
              <a:solidFill>
                <a:schemeClr val="tx1"/>
              </a:solidFill>
              <a:latin typeface="Times New Roman" panose="02020603050405020304" pitchFamily="18" charset="0"/>
              <a:cs typeface="Times New Roman" panose="02020603050405020304" pitchFamily="18" charset="0"/>
              <a:sym typeface="Calibri"/>
            </a:endParaRPr>
          </a:p>
          <a:p>
            <a:pPr marL="285750" lvl="0" indent="-285750">
              <a:lnSpc>
                <a:spcPct val="155714"/>
              </a:lnSpc>
              <a:spcBef>
                <a:spcPts val="0"/>
              </a:spcBef>
              <a:spcAft>
                <a:spcPts val="0"/>
              </a:spcAft>
              <a:buClr>
                <a:schemeClr val="dk1"/>
              </a:buClr>
              <a:buSzPts val="1100"/>
            </a:pPr>
            <a:r>
              <a:rPr lang="en-US" sz="5600" dirty="0">
                <a:solidFill>
                  <a:schemeClr val="tx1"/>
                </a:solidFill>
                <a:latin typeface="Times New Roman" panose="02020603050405020304" pitchFamily="18" charset="0"/>
                <a:cs typeface="Times New Roman" panose="02020603050405020304" pitchFamily="18" charset="0"/>
                <a:sym typeface="Calibri"/>
              </a:rPr>
              <a:t>DAYS_REGISTRATION: How many days before the application did client change his registration</a:t>
            </a:r>
          </a:p>
          <a:p>
            <a:endParaRPr lang="en-US" dirty="0">
              <a:latin typeface="Times New Roman" panose="02020603050405020304" pitchFamily="18" charset="0"/>
              <a:cs typeface="Times New Roman" panose="02020603050405020304" pitchFamily="18" charset="0"/>
            </a:endParaRPr>
          </a:p>
        </p:txBody>
      </p:sp>
      <p:pic>
        <p:nvPicPr>
          <p:cNvPr id="5" name="Google Shape;162;p14" descr="A graph of a number of days&#10;&#10;Description automatically generated">
            <a:extLst>
              <a:ext uri="{FF2B5EF4-FFF2-40B4-BE49-F238E27FC236}">
                <a16:creationId xmlns:a16="http://schemas.microsoft.com/office/drawing/2014/main" id="{B2DA7FE7-3D41-7248-9D7D-B98FCB15D874}"/>
              </a:ext>
            </a:extLst>
          </p:cNvPr>
          <p:cNvPicPr preferRelativeResize="0"/>
          <p:nvPr/>
        </p:nvPicPr>
        <p:blipFill>
          <a:blip r:embed="rId2"/>
          <a:stretch>
            <a:fillRect/>
          </a:stretch>
        </p:blipFill>
        <p:spPr>
          <a:xfrm>
            <a:off x="4826833" y="638972"/>
            <a:ext cx="6921755" cy="5357087"/>
          </a:xfrm>
          <a:prstGeom prst="rect">
            <a:avLst/>
          </a:prstGeom>
          <a:noFill/>
        </p:spPr>
      </p:pic>
    </p:spTree>
    <p:extLst>
      <p:ext uri="{BB962C8B-B14F-4D97-AF65-F5344CB8AC3E}">
        <p14:creationId xmlns:p14="http://schemas.microsoft.com/office/powerpoint/2010/main" val="3331605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93E905E4-EF0C-4890-85FA-2CF6EEF55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459A48-5E16-4BBD-90B9-5194FFD11B5E}"/>
              </a:ext>
            </a:extLst>
          </p:cNvPr>
          <p:cNvSpPr>
            <a:spLocks noGrp="1"/>
          </p:cNvSpPr>
          <p:nvPr>
            <p:ph type="title"/>
          </p:nvPr>
        </p:nvSpPr>
        <p:spPr>
          <a:xfrm>
            <a:off x="448056" y="388800"/>
            <a:ext cx="3452432" cy="860400"/>
          </a:xfrm>
        </p:spPr>
        <p:txBody>
          <a:bodyPr anchor="b">
            <a:normAutofit/>
          </a:bodyPr>
          <a:lstStyle/>
          <a:p>
            <a:r>
              <a:rPr lang="en-US" b="1" i="0">
                <a:latin typeface="Times New Roman" panose="02020603050405020304" pitchFamily="18" charset="0"/>
                <a:cs typeface="Times New Roman" panose="02020603050405020304" pitchFamily="18" charset="0"/>
              </a:rPr>
              <a:t>Exploratory Data Analysis</a:t>
            </a:r>
            <a:endParaRPr lang="en-US"/>
          </a:p>
        </p:txBody>
      </p:sp>
      <p:cxnSp>
        <p:nvCxnSpPr>
          <p:cNvPr id="32" name="Straight Connector 31">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3454116"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FB4322F-A3B7-34F1-F246-3E5C6D98E878}"/>
              </a:ext>
            </a:extLst>
          </p:cNvPr>
          <p:cNvSpPr>
            <a:spLocks noGrp="1"/>
          </p:cNvSpPr>
          <p:nvPr>
            <p:ph idx="1"/>
          </p:nvPr>
        </p:nvSpPr>
        <p:spPr>
          <a:xfrm>
            <a:off x="448056" y="1944000"/>
            <a:ext cx="3452432" cy="4006800"/>
          </a:xfrm>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90.5 % of the total loans distributed according to the data we have is in cash.</a:t>
            </a:r>
          </a:p>
          <a:p>
            <a:r>
              <a:rPr lang="en-US" dirty="0">
                <a:solidFill>
                  <a:schemeClr val="tx1"/>
                </a:solidFill>
                <a:latin typeface="Times New Roman" panose="02020603050405020304" pitchFamily="18" charset="0"/>
                <a:cs typeface="Times New Roman" panose="02020603050405020304" pitchFamily="18" charset="0"/>
              </a:rPr>
              <a:t>Rest 9.5% of the loans distributed is revolving loan (A revolving loan occurs when a lender grants a borrower money up to an approved limit)</a:t>
            </a:r>
          </a:p>
          <a:p>
            <a:pPr marL="1944" indent="0" algn="l">
              <a:buNone/>
            </a:pPr>
            <a:endParaRPr lang="en-US" dirty="0">
              <a:solidFill>
                <a:schemeClr val="tx1"/>
              </a:solidFill>
              <a:effectLst/>
              <a:latin typeface="Times New Roman" panose="02020603050405020304" pitchFamily="18" charset="0"/>
              <a:cs typeface="Times New Roman" panose="02020603050405020304" pitchFamily="18" charset="0"/>
            </a:endParaRPr>
          </a:p>
        </p:txBody>
      </p:sp>
      <p:pic>
        <p:nvPicPr>
          <p:cNvPr id="4" name="Google Shape;173;p15">
            <a:extLst>
              <a:ext uri="{FF2B5EF4-FFF2-40B4-BE49-F238E27FC236}">
                <a16:creationId xmlns:a16="http://schemas.microsoft.com/office/drawing/2014/main" id="{C8D144D5-1936-5E17-5308-2ED2FB202A9C}"/>
              </a:ext>
            </a:extLst>
          </p:cNvPr>
          <p:cNvPicPr preferRelativeResize="0"/>
          <p:nvPr/>
        </p:nvPicPr>
        <p:blipFill>
          <a:blip r:embed="rId2"/>
          <a:stretch>
            <a:fillRect/>
          </a:stretch>
        </p:blipFill>
        <p:spPr>
          <a:xfrm>
            <a:off x="5207607" y="450000"/>
            <a:ext cx="5700587" cy="5508000"/>
          </a:xfrm>
          <a:prstGeom prst="rect">
            <a:avLst/>
          </a:prstGeom>
          <a:noFill/>
        </p:spPr>
      </p:pic>
    </p:spTree>
    <p:extLst>
      <p:ext uri="{BB962C8B-B14F-4D97-AF65-F5344CB8AC3E}">
        <p14:creationId xmlns:p14="http://schemas.microsoft.com/office/powerpoint/2010/main" val="1086386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93E905E4-EF0C-4890-85FA-2CF6EEF55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C5C302-E936-31D1-389B-89786BFBDCB4}"/>
              </a:ext>
            </a:extLst>
          </p:cNvPr>
          <p:cNvSpPr>
            <a:spLocks noGrp="1"/>
          </p:cNvSpPr>
          <p:nvPr>
            <p:ph type="title"/>
          </p:nvPr>
        </p:nvSpPr>
        <p:spPr>
          <a:xfrm>
            <a:off x="448056" y="388800"/>
            <a:ext cx="3452432" cy="860400"/>
          </a:xfrm>
        </p:spPr>
        <p:txBody>
          <a:bodyPr anchor="b">
            <a:normAutofit/>
          </a:bodyPr>
          <a:lstStyle/>
          <a:p>
            <a:r>
              <a:rPr lang="en-US" b="1" i="0">
                <a:latin typeface="Times New Roman" panose="02020603050405020304" pitchFamily="18" charset="0"/>
                <a:cs typeface="Times New Roman" panose="02020603050405020304" pitchFamily="18" charset="0"/>
              </a:rPr>
              <a:t>Exploratory Data Analysis</a:t>
            </a:r>
            <a:endParaRPr lang="en-US"/>
          </a:p>
        </p:txBody>
      </p:sp>
      <p:cxnSp>
        <p:nvCxnSpPr>
          <p:cNvPr id="39" name="Straight Connector 38">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3454116"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259C77A-7192-53F8-CD83-D4FC24DCC8A0}"/>
              </a:ext>
            </a:extLst>
          </p:cNvPr>
          <p:cNvSpPr>
            <a:spLocks noGrp="1"/>
          </p:cNvSpPr>
          <p:nvPr>
            <p:ph idx="1"/>
          </p:nvPr>
        </p:nvSpPr>
        <p:spPr>
          <a:xfrm>
            <a:off x="448056" y="1944000"/>
            <a:ext cx="3452432" cy="4006800"/>
          </a:xfrm>
        </p:spPr>
        <p:txBody>
          <a:bodyPr>
            <a:normAutofit/>
          </a:bodyPr>
          <a:lstStyle/>
          <a:p>
            <a:r>
              <a:rPr lang="en-US" dirty="0">
                <a:solidFill>
                  <a:schemeClr val="tx1"/>
                </a:solidFill>
                <a:effectLst/>
                <a:latin typeface="Times New Roman" panose="02020603050405020304" pitchFamily="18" charset="0"/>
                <a:cs typeface="Times New Roman" panose="02020603050405020304" pitchFamily="18" charset="0"/>
              </a:rPr>
              <a:t>There are more payment problems with cash loans rather than revolving loans</a:t>
            </a:r>
          </a:p>
          <a:p>
            <a:r>
              <a:rPr lang="en-US" dirty="0">
                <a:solidFill>
                  <a:schemeClr val="tx1"/>
                </a:solidFill>
                <a:effectLst/>
                <a:latin typeface="Times New Roman" panose="02020603050405020304" pitchFamily="18" charset="0"/>
                <a:cs typeface="Times New Roman" panose="02020603050405020304" pitchFamily="18" charset="0"/>
              </a:rPr>
              <a:t>People with higher education are less likely to have problems with payment</a:t>
            </a:r>
          </a:p>
        </p:txBody>
      </p:sp>
      <p:pic>
        <p:nvPicPr>
          <p:cNvPr id="5" name="Picture 4">
            <a:extLst>
              <a:ext uri="{FF2B5EF4-FFF2-40B4-BE49-F238E27FC236}">
                <a16:creationId xmlns:a16="http://schemas.microsoft.com/office/drawing/2014/main" id="{6227D7C7-A227-56F1-36CE-8563ED73AF3D}"/>
              </a:ext>
            </a:extLst>
          </p:cNvPr>
          <p:cNvPicPr>
            <a:picLocks noChangeAspect="1"/>
          </p:cNvPicPr>
          <p:nvPr/>
        </p:nvPicPr>
        <p:blipFill>
          <a:blip r:embed="rId2"/>
          <a:stretch>
            <a:fillRect/>
          </a:stretch>
        </p:blipFill>
        <p:spPr>
          <a:xfrm>
            <a:off x="4367213" y="934228"/>
            <a:ext cx="7381375" cy="4539543"/>
          </a:xfrm>
          <a:prstGeom prst="rect">
            <a:avLst/>
          </a:prstGeom>
        </p:spPr>
      </p:pic>
    </p:spTree>
    <p:extLst>
      <p:ext uri="{BB962C8B-B14F-4D97-AF65-F5344CB8AC3E}">
        <p14:creationId xmlns:p14="http://schemas.microsoft.com/office/powerpoint/2010/main" val="2910151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B2118-7555-6285-277E-776F2BAE508E}"/>
              </a:ext>
            </a:extLst>
          </p:cNvPr>
          <p:cNvSpPr>
            <a:spLocks noGrp="1"/>
          </p:cNvSpPr>
          <p:nvPr>
            <p:ph type="title"/>
          </p:nvPr>
        </p:nvSpPr>
        <p:spPr/>
        <p:txBody>
          <a:bodyPr/>
          <a:lstStyle/>
          <a:p>
            <a:r>
              <a:rPr lang="en-US" b="1" i="0" dirty="0">
                <a:latin typeface="Times New Roman" panose="02020603050405020304" pitchFamily="18" charset="0"/>
                <a:cs typeface="Times New Roman" panose="02020603050405020304" pitchFamily="18" charset="0"/>
              </a:rPr>
              <a:t>Models Employed</a:t>
            </a:r>
          </a:p>
        </p:txBody>
      </p:sp>
      <p:sp>
        <p:nvSpPr>
          <p:cNvPr id="3" name="Content Placeholder 2">
            <a:extLst>
              <a:ext uri="{FF2B5EF4-FFF2-40B4-BE49-F238E27FC236}">
                <a16:creationId xmlns:a16="http://schemas.microsoft.com/office/drawing/2014/main" id="{588557BD-8D87-9487-3749-67E7A7EABEEF}"/>
              </a:ext>
            </a:extLst>
          </p:cNvPr>
          <p:cNvSpPr>
            <a:spLocks noGrp="1"/>
          </p:cNvSpPr>
          <p:nvPr>
            <p:ph idx="1"/>
          </p:nvPr>
        </p:nvSpPr>
        <p:spPr>
          <a:xfrm>
            <a:off x="441960" y="1410079"/>
            <a:ext cx="11293200" cy="3783013"/>
          </a:xfrm>
        </p:spPr>
        <p:txBody>
          <a:bodyPr>
            <a:noAutofit/>
          </a:bodyPr>
          <a:lstStyle/>
          <a:p>
            <a:pPr marL="1944" indent="0">
              <a:lnSpc>
                <a:spcPct val="100000"/>
              </a:lnSpc>
              <a:buNone/>
            </a:pPr>
            <a:r>
              <a:rPr lang="en-US" dirty="0">
                <a:solidFill>
                  <a:schemeClr val="tx1"/>
                </a:solidFill>
                <a:effectLst/>
                <a:latin typeface="Times New Roman" panose="02020603050405020304" pitchFamily="18" charset="0"/>
                <a:cs typeface="Times New Roman" panose="02020603050405020304" pitchFamily="18" charset="0"/>
              </a:rPr>
              <a:t>1. Logistic Regression: This is a statistical model used for binary classification problems. It models the probability that each input belongs to a particular category. It is a simple yet efficient algorithm, especially when the dataset is linearly separable.</a:t>
            </a:r>
            <a:br>
              <a:rPr lang="en-US" dirty="0">
                <a:solidFill>
                  <a:schemeClr val="tx1">
                    <a:alpha val="55000"/>
                  </a:schemeClr>
                </a:solidFill>
                <a:latin typeface="Times New Roman" panose="02020603050405020304" pitchFamily="18" charset="0"/>
                <a:cs typeface="Times New Roman" panose="02020603050405020304" pitchFamily="18" charset="0"/>
              </a:rPr>
            </a:br>
            <a:br>
              <a:rPr lang="en-US" dirty="0">
                <a:solidFill>
                  <a:schemeClr val="tx1">
                    <a:alpha val="55000"/>
                  </a:schemeClr>
                </a:solidFill>
                <a:latin typeface="Times New Roman" panose="02020603050405020304" pitchFamily="18" charset="0"/>
                <a:cs typeface="Times New Roman" panose="02020603050405020304" pitchFamily="18" charset="0"/>
              </a:rPr>
            </a:br>
            <a:r>
              <a:rPr lang="en-US" dirty="0">
                <a:solidFill>
                  <a:schemeClr val="tx1"/>
                </a:solidFill>
                <a:effectLst/>
                <a:latin typeface="Times New Roman" panose="02020603050405020304" pitchFamily="18" charset="0"/>
                <a:cs typeface="Times New Roman" panose="02020603050405020304" pitchFamily="18" charset="0"/>
              </a:rPr>
              <a:t>2. Decision Tree: This is a type of supervised learning algorithm that is mostly used for classification problems. It works for both categorical and continuous input and output variables. In this technique, we split the population into two or more homogeneous sets based on the most significant attributes/ independent variables.</a:t>
            </a:r>
            <a:br>
              <a:rPr lang="en-US" dirty="0">
                <a:solidFill>
                  <a:schemeClr val="tx1">
                    <a:alpha val="55000"/>
                  </a:schemeClr>
                </a:solidFill>
                <a:latin typeface="Times New Roman" panose="02020603050405020304" pitchFamily="18" charset="0"/>
                <a:cs typeface="Times New Roman" panose="02020603050405020304" pitchFamily="18" charset="0"/>
              </a:rPr>
            </a:br>
            <a:br>
              <a:rPr lang="en-US" dirty="0">
                <a:solidFill>
                  <a:schemeClr val="tx1">
                    <a:alpha val="55000"/>
                  </a:schemeClr>
                </a:solidFill>
                <a:latin typeface="Times New Roman" panose="02020603050405020304" pitchFamily="18" charset="0"/>
                <a:cs typeface="Times New Roman" panose="02020603050405020304" pitchFamily="18" charset="0"/>
              </a:rPr>
            </a:br>
            <a:r>
              <a:rPr lang="en-US" dirty="0">
                <a:solidFill>
                  <a:schemeClr val="tx1"/>
                </a:solidFill>
                <a:effectLst/>
                <a:latin typeface="Times New Roman" panose="02020603050405020304" pitchFamily="18" charset="0"/>
                <a:cs typeface="Times New Roman" panose="02020603050405020304" pitchFamily="18" charset="0"/>
              </a:rPr>
              <a:t>3. </a:t>
            </a:r>
            <a:r>
              <a:rPr lang="en-US" dirty="0" err="1">
                <a:solidFill>
                  <a:schemeClr val="tx1"/>
                </a:solidFill>
                <a:effectLst/>
                <a:latin typeface="Times New Roman" panose="02020603050405020304" pitchFamily="18" charset="0"/>
                <a:cs typeface="Times New Roman" panose="02020603050405020304" pitchFamily="18" charset="0"/>
              </a:rPr>
              <a:t>XGBoost</a:t>
            </a:r>
            <a:r>
              <a:rPr lang="en-US" dirty="0">
                <a:solidFill>
                  <a:schemeClr val="tx1"/>
                </a:solidFill>
                <a:effectLst/>
                <a:latin typeface="Times New Roman" panose="02020603050405020304" pitchFamily="18" charset="0"/>
                <a:cs typeface="Times New Roman" panose="02020603050405020304" pitchFamily="18" charset="0"/>
              </a:rPr>
              <a:t>: </a:t>
            </a:r>
            <a:r>
              <a:rPr lang="en-US" dirty="0" err="1">
                <a:solidFill>
                  <a:schemeClr val="tx1"/>
                </a:solidFill>
                <a:effectLst/>
                <a:latin typeface="Times New Roman" panose="02020603050405020304" pitchFamily="18" charset="0"/>
                <a:cs typeface="Times New Roman" panose="02020603050405020304" pitchFamily="18" charset="0"/>
              </a:rPr>
              <a:t>XGBoost</a:t>
            </a:r>
            <a:r>
              <a:rPr lang="en-US" dirty="0">
                <a:solidFill>
                  <a:schemeClr val="tx1"/>
                </a:solidFill>
                <a:effectLst/>
                <a:latin typeface="Times New Roman" panose="02020603050405020304" pitchFamily="18" charset="0"/>
                <a:cs typeface="Times New Roman" panose="02020603050405020304" pitchFamily="18" charset="0"/>
              </a:rPr>
              <a:t> stands for </a:t>
            </a:r>
            <a:r>
              <a:rPr lang="en-US" dirty="0" err="1">
                <a:solidFill>
                  <a:schemeClr val="tx1"/>
                </a:solidFill>
                <a:effectLst/>
                <a:latin typeface="Times New Roman" panose="02020603050405020304" pitchFamily="18" charset="0"/>
                <a:cs typeface="Times New Roman" panose="02020603050405020304" pitchFamily="18" charset="0"/>
              </a:rPr>
              <a:t>eXtreme</a:t>
            </a:r>
            <a:r>
              <a:rPr lang="en-US" dirty="0">
                <a:solidFill>
                  <a:schemeClr val="tx1"/>
                </a:solidFill>
                <a:effectLst/>
                <a:latin typeface="Times New Roman" panose="02020603050405020304" pitchFamily="18" charset="0"/>
                <a:cs typeface="Times New Roman" panose="02020603050405020304" pitchFamily="18" charset="0"/>
              </a:rPr>
              <a:t> Gradient Boosting. It is an implementation of gradient boosting machines which are machine learning models that are used for classification and regression problems. </a:t>
            </a:r>
            <a:r>
              <a:rPr lang="en-US" dirty="0" err="1">
                <a:solidFill>
                  <a:schemeClr val="tx1"/>
                </a:solidFill>
                <a:effectLst/>
                <a:latin typeface="Times New Roman" panose="02020603050405020304" pitchFamily="18" charset="0"/>
                <a:cs typeface="Times New Roman" panose="02020603050405020304" pitchFamily="18" charset="0"/>
              </a:rPr>
              <a:t>XGBoost</a:t>
            </a:r>
            <a:r>
              <a:rPr lang="en-US" dirty="0">
                <a:solidFill>
                  <a:schemeClr val="tx1"/>
                </a:solidFill>
                <a:effectLst/>
                <a:latin typeface="Times New Roman" panose="02020603050405020304" pitchFamily="18" charset="0"/>
                <a:cs typeface="Times New Roman" panose="02020603050405020304" pitchFamily="18" charset="0"/>
              </a:rPr>
              <a:t> is known for its speed and performance.</a:t>
            </a:r>
            <a:br>
              <a:rPr lang="en-US" dirty="0">
                <a:solidFill>
                  <a:schemeClr val="tx1">
                    <a:alpha val="55000"/>
                  </a:schemeClr>
                </a:solidFill>
                <a:latin typeface="Times New Roman" panose="02020603050405020304" pitchFamily="18" charset="0"/>
                <a:cs typeface="Times New Roman" panose="02020603050405020304" pitchFamily="18" charset="0"/>
              </a:rPr>
            </a:br>
            <a:br>
              <a:rPr lang="en-US" dirty="0">
                <a:solidFill>
                  <a:schemeClr val="tx1">
                    <a:alpha val="55000"/>
                  </a:schemeClr>
                </a:solidFill>
                <a:latin typeface="Times New Roman" panose="02020603050405020304" pitchFamily="18" charset="0"/>
                <a:cs typeface="Times New Roman" panose="02020603050405020304" pitchFamily="18" charset="0"/>
              </a:rPr>
            </a:br>
            <a:r>
              <a:rPr lang="en-US" dirty="0">
                <a:solidFill>
                  <a:schemeClr val="tx1"/>
                </a:solidFill>
                <a:effectLst/>
                <a:latin typeface="Times New Roman" panose="02020603050405020304" pitchFamily="18" charset="0"/>
                <a:cs typeface="Times New Roman" panose="02020603050405020304" pitchFamily="18" charset="0"/>
              </a:rPr>
              <a:t>4. K-Nearest Neighbors (KNN): KNN is a simple, easy-to-implement supervised machine learning algorithm that can be used to solve both classification and regression problems. It classifies new cases based on a similarity measure (e.g., distance functions).</a:t>
            </a:r>
            <a:endParaRPr lang="en-US" dirty="0">
              <a:solidFill>
                <a:schemeClr val="tx1">
                  <a:alpha val="5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6457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C66CC717-08C5-4F3E-B8AA-BA93C87559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F2E5B6AE-5EFE-45F0-A2AE-ED771CA3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EBA685-85A4-BF0C-CB45-0809D2861D9C}"/>
              </a:ext>
            </a:extLst>
          </p:cNvPr>
          <p:cNvSpPr>
            <a:spLocks noGrp="1"/>
          </p:cNvSpPr>
          <p:nvPr>
            <p:ph type="title"/>
          </p:nvPr>
        </p:nvSpPr>
        <p:spPr>
          <a:xfrm>
            <a:off x="448055" y="662400"/>
            <a:ext cx="11293200" cy="1000800"/>
          </a:xfrm>
        </p:spPr>
        <p:txBody>
          <a:bodyPr vert="horz" lIns="0" tIns="0" rIns="0" bIns="0" rtlCol="0" anchor="ctr">
            <a:normAutofit/>
          </a:bodyPr>
          <a:lstStyle/>
          <a:p>
            <a:pPr>
              <a:lnSpc>
                <a:spcPct val="100000"/>
              </a:lnSpc>
            </a:pPr>
            <a:r>
              <a:rPr lang="en-US" b="1" i="0" dirty="0">
                <a:latin typeface="Times New Roman" panose="02020603050405020304" pitchFamily="18" charset="0"/>
                <a:cs typeface="Times New Roman" panose="02020603050405020304" pitchFamily="18" charset="0"/>
              </a:rPr>
              <a:t>Logistic Regression</a:t>
            </a:r>
          </a:p>
        </p:txBody>
      </p:sp>
      <p:cxnSp>
        <p:nvCxnSpPr>
          <p:cNvPr id="15" name="Straight Connector 14">
            <a:extLst>
              <a:ext uri="{FF2B5EF4-FFF2-40B4-BE49-F238E27FC236}">
                <a16:creationId xmlns:a16="http://schemas.microsoft.com/office/drawing/2014/main" id="{D255B435-D9F3-4A31-B89E-36741390DB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450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0F4EC88E-78A5-2FE2-A10E-C892ADB1B7A4}"/>
              </a:ext>
            </a:extLst>
          </p:cNvPr>
          <p:cNvPicPr>
            <a:picLocks noChangeAspect="1"/>
          </p:cNvPicPr>
          <p:nvPr/>
        </p:nvPicPr>
        <p:blipFill>
          <a:blip r:embed="rId2"/>
          <a:stretch>
            <a:fillRect/>
          </a:stretch>
        </p:blipFill>
        <p:spPr>
          <a:xfrm>
            <a:off x="224851" y="3312835"/>
            <a:ext cx="6265889" cy="2634351"/>
          </a:xfrm>
          <a:custGeom>
            <a:avLst/>
            <a:gdLst/>
            <a:ahLst/>
            <a:cxnLst/>
            <a:rect l="l" t="t" r="r" b="b"/>
            <a:pathLst>
              <a:path w="5551961" h="2988000">
                <a:moveTo>
                  <a:pt x="0" y="0"/>
                </a:moveTo>
                <a:lnTo>
                  <a:pt x="5551961" y="0"/>
                </a:lnTo>
                <a:lnTo>
                  <a:pt x="5551961" y="2988000"/>
                </a:lnTo>
                <a:lnTo>
                  <a:pt x="0" y="2988000"/>
                </a:lnTo>
                <a:close/>
              </a:path>
            </a:pathLst>
          </a:custGeom>
        </p:spPr>
      </p:pic>
      <p:pic>
        <p:nvPicPr>
          <p:cNvPr id="4" name="Content Placeholder 3">
            <a:extLst>
              <a:ext uri="{FF2B5EF4-FFF2-40B4-BE49-F238E27FC236}">
                <a16:creationId xmlns:a16="http://schemas.microsoft.com/office/drawing/2014/main" id="{C63190B5-C1C3-6053-CF05-F1A3E4408513}"/>
              </a:ext>
            </a:extLst>
          </p:cNvPr>
          <p:cNvPicPr>
            <a:picLocks noGrp="1" noChangeAspect="1"/>
          </p:cNvPicPr>
          <p:nvPr>
            <p:ph idx="1"/>
          </p:nvPr>
        </p:nvPicPr>
        <p:blipFill>
          <a:blip r:embed="rId3"/>
          <a:stretch>
            <a:fillRect/>
          </a:stretch>
        </p:blipFill>
        <p:spPr>
          <a:xfrm>
            <a:off x="6670623" y="1768841"/>
            <a:ext cx="5070632" cy="4178358"/>
          </a:xfrm>
          <a:custGeom>
            <a:avLst/>
            <a:gdLst/>
            <a:ahLst/>
            <a:cxnLst/>
            <a:rect l="l" t="t" r="r" b="b"/>
            <a:pathLst>
              <a:path w="5559294" h="2988000">
                <a:moveTo>
                  <a:pt x="0" y="0"/>
                </a:moveTo>
                <a:lnTo>
                  <a:pt x="5559294" y="0"/>
                </a:lnTo>
                <a:lnTo>
                  <a:pt x="5559294" y="2988000"/>
                </a:lnTo>
                <a:lnTo>
                  <a:pt x="0" y="2988000"/>
                </a:lnTo>
                <a:close/>
              </a:path>
            </a:pathLst>
          </a:custGeom>
        </p:spPr>
      </p:pic>
    </p:spTree>
    <p:extLst>
      <p:ext uri="{BB962C8B-B14F-4D97-AF65-F5344CB8AC3E}">
        <p14:creationId xmlns:p14="http://schemas.microsoft.com/office/powerpoint/2010/main" val="477641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C66CC717-08C5-4F3E-B8AA-BA93C87559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F2E5B6AE-5EFE-45F0-A2AE-ED771CA3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EBA685-85A4-BF0C-CB45-0809D2861D9C}"/>
              </a:ext>
            </a:extLst>
          </p:cNvPr>
          <p:cNvSpPr>
            <a:spLocks noGrp="1"/>
          </p:cNvSpPr>
          <p:nvPr>
            <p:ph type="title"/>
          </p:nvPr>
        </p:nvSpPr>
        <p:spPr>
          <a:xfrm>
            <a:off x="448055" y="662400"/>
            <a:ext cx="11293200" cy="1000800"/>
          </a:xfrm>
        </p:spPr>
        <p:txBody>
          <a:bodyPr vert="horz" lIns="0" tIns="0" rIns="0" bIns="0" rtlCol="0" anchor="ctr">
            <a:normAutofit/>
          </a:bodyPr>
          <a:lstStyle/>
          <a:p>
            <a:pPr>
              <a:lnSpc>
                <a:spcPct val="100000"/>
              </a:lnSpc>
            </a:pPr>
            <a:r>
              <a:rPr lang="en-US" b="1" i="0" dirty="0">
                <a:latin typeface="Times New Roman" panose="02020603050405020304" pitchFamily="18" charset="0"/>
                <a:cs typeface="Times New Roman" panose="02020603050405020304" pitchFamily="18" charset="0"/>
              </a:rPr>
              <a:t>Decision Trees</a:t>
            </a:r>
          </a:p>
        </p:txBody>
      </p:sp>
      <p:cxnSp>
        <p:nvCxnSpPr>
          <p:cNvPr id="15" name="Straight Connector 14">
            <a:extLst>
              <a:ext uri="{FF2B5EF4-FFF2-40B4-BE49-F238E27FC236}">
                <a16:creationId xmlns:a16="http://schemas.microsoft.com/office/drawing/2014/main" id="{D255B435-D9F3-4A31-B89E-36741390DB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450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7" name="Content Placeholder 6">
            <a:extLst>
              <a:ext uri="{FF2B5EF4-FFF2-40B4-BE49-F238E27FC236}">
                <a16:creationId xmlns:a16="http://schemas.microsoft.com/office/drawing/2014/main" id="{B139E97E-6C29-79FD-0788-CFD0607215E6}"/>
              </a:ext>
            </a:extLst>
          </p:cNvPr>
          <p:cNvPicPr>
            <a:picLocks noGrp="1" noChangeAspect="1"/>
          </p:cNvPicPr>
          <p:nvPr>
            <p:ph idx="1"/>
          </p:nvPr>
        </p:nvPicPr>
        <p:blipFill>
          <a:blip r:embed="rId2"/>
          <a:stretch>
            <a:fillRect/>
          </a:stretch>
        </p:blipFill>
        <p:spPr>
          <a:xfrm>
            <a:off x="448055" y="1735137"/>
            <a:ext cx="7496732" cy="4350865"/>
          </a:xfrm>
          <a:prstGeom prst="rect">
            <a:avLst/>
          </a:prstGeom>
        </p:spPr>
      </p:pic>
    </p:spTree>
    <p:extLst>
      <p:ext uri="{BB962C8B-B14F-4D97-AF65-F5344CB8AC3E}">
        <p14:creationId xmlns:p14="http://schemas.microsoft.com/office/powerpoint/2010/main" val="1048933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C66CC717-08C5-4F3E-B8AA-BA93C87559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F2E5B6AE-5EFE-45F0-A2AE-ED771CA3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EBA685-85A4-BF0C-CB45-0809D2861D9C}"/>
              </a:ext>
            </a:extLst>
          </p:cNvPr>
          <p:cNvSpPr>
            <a:spLocks noGrp="1"/>
          </p:cNvSpPr>
          <p:nvPr>
            <p:ph type="title"/>
          </p:nvPr>
        </p:nvSpPr>
        <p:spPr>
          <a:xfrm>
            <a:off x="448055" y="662400"/>
            <a:ext cx="11293200" cy="1000800"/>
          </a:xfrm>
        </p:spPr>
        <p:txBody>
          <a:bodyPr vert="horz" lIns="0" tIns="0" rIns="0" bIns="0" rtlCol="0" anchor="ctr">
            <a:normAutofit/>
          </a:bodyPr>
          <a:lstStyle/>
          <a:p>
            <a:pPr>
              <a:lnSpc>
                <a:spcPct val="100000"/>
              </a:lnSpc>
            </a:pPr>
            <a:r>
              <a:rPr lang="en-US" b="1" i="0" dirty="0">
                <a:latin typeface="Times New Roman" panose="02020603050405020304" pitchFamily="18" charset="0"/>
                <a:cs typeface="Times New Roman" panose="02020603050405020304" pitchFamily="18" charset="0"/>
              </a:rPr>
              <a:t>XGB Classifier</a:t>
            </a:r>
          </a:p>
        </p:txBody>
      </p:sp>
      <p:cxnSp>
        <p:nvCxnSpPr>
          <p:cNvPr id="15" name="Straight Connector 14">
            <a:extLst>
              <a:ext uri="{FF2B5EF4-FFF2-40B4-BE49-F238E27FC236}">
                <a16:creationId xmlns:a16="http://schemas.microsoft.com/office/drawing/2014/main" id="{D255B435-D9F3-4A31-B89E-36741390DB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450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CDADCCE-4AAD-F4B9-326E-7C446691D600}"/>
              </a:ext>
            </a:extLst>
          </p:cNvPr>
          <p:cNvPicPr>
            <a:picLocks noChangeAspect="1"/>
          </p:cNvPicPr>
          <p:nvPr/>
        </p:nvPicPr>
        <p:blipFill>
          <a:blip r:embed="rId2"/>
          <a:stretch>
            <a:fillRect/>
          </a:stretch>
        </p:blipFill>
        <p:spPr>
          <a:xfrm>
            <a:off x="291483" y="2292789"/>
            <a:ext cx="6244227" cy="3130462"/>
          </a:xfrm>
          <a:prstGeom prst="rect">
            <a:avLst/>
          </a:prstGeom>
        </p:spPr>
      </p:pic>
      <p:sp>
        <p:nvSpPr>
          <p:cNvPr id="12" name="Content Placeholder 11">
            <a:extLst>
              <a:ext uri="{FF2B5EF4-FFF2-40B4-BE49-F238E27FC236}">
                <a16:creationId xmlns:a16="http://schemas.microsoft.com/office/drawing/2014/main" id="{DED2146C-E808-9BCE-9A43-DEC8C2BEDB25}"/>
              </a:ext>
            </a:extLst>
          </p:cNvPr>
          <p:cNvSpPr>
            <a:spLocks noGrp="1"/>
          </p:cNvSpPr>
          <p:nvPr>
            <p:ph idx="1"/>
          </p:nvPr>
        </p:nvSpPr>
        <p:spPr/>
        <p:txBody>
          <a:bodyPr/>
          <a:lstStyle/>
          <a:p>
            <a:pPr marL="1944" indent="0">
              <a:buNone/>
            </a:pPr>
            <a:endParaRPr lang="en-US" dirty="0">
              <a:effectLst/>
              <a:latin typeface="Helvetica" pitchFamily="2" charset="0"/>
            </a:endParaRPr>
          </a:p>
          <a:p>
            <a:pPr marL="1944" indent="0">
              <a:buNone/>
            </a:pPr>
            <a:endParaRPr lang="en-US" dirty="0"/>
          </a:p>
        </p:txBody>
      </p:sp>
      <p:pic>
        <p:nvPicPr>
          <p:cNvPr id="17" name="Picture 16">
            <a:extLst>
              <a:ext uri="{FF2B5EF4-FFF2-40B4-BE49-F238E27FC236}">
                <a16:creationId xmlns:a16="http://schemas.microsoft.com/office/drawing/2014/main" id="{0D5407C3-04CC-6057-8E9F-90AC38B2D632}"/>
              </a:ext>
            </a:extLst>
          </p:cNvPr>
          <p:cNvPicPr>
            <a:picLocks noChangeAspect="1"/>
          </p:cNvPicPr>
          <p:nvPr/>
        </p:nvPicPr>
        <p:blipFill rotWithShape="1">
          <a:blip r:embed="rId3"/>
          <a:srcRect b="10687"/>
          <a:stretch/>
        </p:blipFill>
        <p:spPr>
          <a:xfrm>
            <a:off x="6827193" y="2325600"/>
            <a:ext cx="5070631" cy="2353455"/>
          </a:xfrm>
          <a:prstGeom prst="rect">
            <a:avLst/>
          </a:prstGeom>
        </p:spPr>
      </p:pic>
    </p:spTree>
    <p:extLst>
      <p:ext uri="{BB962C8B-B14F-4D97-AF65-F5344CB8AC3E}">
        <p14:creationId xmlns:p14="http://schemas.microsoft.com/office/powerpoint/2010/main" val="12114834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C66CC717-08C5-4F3E-B8AA-BA93C87559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F2E5B6AE-5EFE-45F0-A2AE-ED771CA3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EBA685-85A4-BF0C-CB45-0809D2861D9C}"/>
              </a:ext>
            </a:extLst>
          </p:cNvPr>
          <p:cNvSpPr>
            <a:spLocks noGrp="1"/>
          </p:cNvSpPr>
          <p:nvPr>
            <p:ph type="title"/>
          </p:nvPr>
        </p:nvSpPr>
        <p:spPr>
          <a:xfrm>
            <a:off x="448055" y="662400"/>
            <a:ext cx="11293200" cy="1000800"/>
          </a:xfrm>
        </p:spPr>
        <p:txBody>
          <a:bodyPr vert="horz" lIns="0" tIns="0" rIns="0" bIns="0" rtlCol="0" anchor="ctr">
            <a:normAutofit/>
          </a:bodyPr>
          <a:lstStyle/>
          <a:p>
            <a:pPr>
              <a:lnSpc>
                <a:spcPct val="100000"/>
              </a:lnSpc>
            </a:pPr>
            <a:r>
              <a:rPr lang="en-US" b="1" i="0" dirty="0">
                <a:latin typeface="Times New Roman" panose="02020603050405020304" pitchFamily="18" charset="0"/>
                <a:cs typeface="Times New Roman" panose="02020603050405020304" pitchFamily="18" charset="0"/>
              </a:rPr>
              <a:t>K-Nearest Neighbors</a:t>
            </a:r>
          </a:p>
        </p:txBody>
      </p:sp>
      <p:cxnSp>
        <p:nvCxnSpPr>
          <p:cNvPr id="15" name="Straight Connector 14">
            <a:extLst>
              <a:ext uri="{FF2B5EF4-FFF2-40B4-BE49-F238E27FC236}">
                <a16:creationId xmlns:a16="http://schemas.microsoft.com/office/drawing/2014/main" id="{D255B435-D9F3-4A31-B89E-36741390DB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450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3EBE2861-ED1D-9934-B388-726CE0910476}"/>
              </a:ext>
            </a:extLst>
          </p:cNvPr>
          <p:cNvPicPr>
            <a:picLocks noChangeAspect="1"/>
          </p:cNvPicPr>
          <p:nvPr/>
        </p:nvPicPr>
        <p:blipFill rotWithShape="1">
          <a:blip r:embed="rId2"/>
          <a:srcRect l="17663" t="49684" r="25636" b="24936"/>
          <a:stretch/>
        </p:blipFill>
        <p:spPr>
          <a:xfrm>
            <a:off x="448055" y="2548329"/>
            <a:ext cx="6140719" cy="2428405"/>
          </a:xfrm>
          <a:prstGeom prst="rect">
            <a:avLst/>
          </a:prstGeom>
        </p:spPr>
      </p:pic>
      <p:pic>
        <p:nvPicPr>
          <p:cNvPr id="5" name="Picture 4">
            <a:extLst>
              <a:ext uri="{FF2B5EF4-FFF2-40B4-BE49-F238E27FC236}">
                <a16:creationId xmlns:a16="http://schemas.microsoft.com/office/drawing/2014/main" id="{C171657A-843C-F404-6913-F9F47D894658}"/>
              </a:ext>
            </a:extLst>
          </p:cNvPr>
          <p:cNvPicPr>
            <a:picLocks noChangeAspect="1"/>
          </p:cNvPicPr>
          <p:nvPr/>
        </p:nvPicPr>
        <p:blipFill rotWithShape="1">
          <a:blip r:embed="rId3"/>
          <a:srcRect l="16506" t="35734" r="37400" b="11659"/>
          <a:stretch/>
        </p:blipFill>
        <p:spPr>
          <a:xfrm>
            <a:off x="7036829" y="1289156"/>
            <a:ext cx="4704426" cy="4377121"/>
          </a:xfrm>
          <a:prstGeom prst="rect">
            <a:avLst/>
          </a:prstGeom>
        </p:spPr>
      </p:pic>
    </p:spTree>
    <p:extLst>
      <p:ext uri="{BB962C8B-B14F-4D97-AF65-F5344CB8AC3E}">
        <p14:creationId xmlns:p14="http://schemas.microsoft.com/office/powerpoint/2010/main" val="9940281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BAB36-87C5-E242-0940-DF345CEE97AB}"/>
              </a:ext>
            </a:extLst>
          </p:cNvPr>
          <p:cNvSpPr>
            <a:spLocks noGrp="1"/>
          </p:cNvSpPr>
          <p:nvPr>
            <p:ph type="title"/>
          </p:nvPr>
        </p:nvSpPr>
        <p:spPr/>
        <p:txBody>
          <a:bodyPr/>
          <a:lstStyle/>
          <a:p>
            <a:r>
              <a:rPr lang="en-US" b="1" i="0" dirty="0">
                <a:latin typeface="Times New Roman" panose="02020603050405020304" pitchFamily="18" charset="0"/>
                <a:cs typeface="Times New Roman" panose="02020603050405020304" pitchFamily="18" charset="0"/>
              </a:rPr>
              <a:t>Result and Analysis</a:t>
            </a:r>
            <a:endParaRPr lang="en-US" dirty="0"/>
          </a:p>
        </p:txBody>
      </p:sp>
      <p:sp>
        <p:nvSpPr>
          <p:cNvPr id="3" name="Content Placeholder 2">
            <a:extLst>
              <a:ext uri="{FF2B5EF4-FFF2-40B4-BE49-F238E27FC236}">
                <a16:creationId xmlns:a16="http://schemas.microsoft.com/office/drawing/2014/main" id="{F81787AA-1C4F-E7DB-A9C8-40013D8B2B86}"/>
              </a:ext>
            </a:extLst>
          </p:cNvPr>
          <p:cNvSpPr>
            <a:spLocks noGrp="1"/>
          </p:cNvSpPr>
          <p:nvPr>
            <p:ph idx="1"/>
          </p:nvPr>
        </p:nvSpPr>
        <p:spPr/>
        <p:txBody>
          <a:bodyPr/>
          <a:lstStyle/>
          <a:p>
            <a:pPr marL="1944" indent="0" algn="l">
              <a:buNone/>
            </a:pPr>
            <a:r>
              <a:rPr lang="en-US" dirty="0">
                <a:solidFill>
                  <a:schemeClr val="tx1"/>
                </a:solidFill>
                <a:effectLst/>
                <a:latin typeface="Times New Roman" panose="02020603050405020304" pitchFamily="18" charset="0"/>
                <a:cs typeface="Times New Roman" panose="02020603050405020304" pitchFamily="18" charset="0"/>
              </a:rPr>
              <a:t>We can choose KNN Model after comparison with all other models which becomes our best choice:</a:t>
            </a:r>
          </a:p>
          <a:p>
            <a:r>
              <a:rPr lang="en-US" dirty="0">
                <a:solidFill>
                  <a:schemeClr val="tx1"/>
                </a:solidFill>
                <a:effectLst/>
                <a:latin typeface="Times New Roman" panose="02020603050405020304" pitchFamily="18" charset="0"/>
                <a:cs typeface="Times New Roman" panose="02020603050405020304" pitchFamily="18" charset="0"/>
              </a:rPr>
              <a:t>Accuracy: 92% (Model predicts costumers status with 92% accuracy)</a:t>
            </a:r>
          </a:p>
          <a:p>
            <a:r>
              <a:rPr lang="en-US" dirty="0">
                <a:solidFill>
                  <a:schemeClr val="tx1"/>
                </a:solidFill>
                <a:effectLst/>
                <a:latin typeface="Times New Roman" panose="02020603050405020304" pitchFamily="18" charset="0"/>
                <a:cs typeface="Times New Roman" panose="02020603050405020304" pitchFamily="18" charset="0"/>
              </a:rPr>
              <a:t>F-1 Score: 96% (Model can classify Positive or Negative )</a:t>
            </a:r>
          </a:p>
          <a:p>
            <a:r>
              <a:rPr lang="en-US" dirty="0">
                <a:solidFill>
                  <a:schemeClr val="tx1"/>
                </a:solidFill>
                <a:latin typeface="Times New Roman" panose="02020603050405020304" pitchFamily="18" charset="0"/>
                <a:cs typeface="Times New Roman" panose="02020603050405020304" pitchFamily="18" charset="0"/>
              </a:rPr>
              <a:t>We also performed Hyperparameter tuning on all three of our major models we did not produce much change in classification reports of the models.</a:t>
            </a:r>
          </a:p>
          <a:p>
            <a:r>
              <a:rPr lang="en-US" dirty="0">
                <a:solidFill>
                  <a:schemeClr val="tx1"/>
                </a:solidFill>
                <a:effectLst/>
                <a:latin typeface="Times New Roman" panose="02020603050405020304" pitchFamily="18" charset="0"/>
                <a:cs typeface="Times New Roman" panose="02020603050405020304" pitchFamily="18" charset="0"/>
              </a:rPr>
              <a:t>Moreover, we </a:t>
            </a:r>
            <a:r>
              <a:rPr lang="en-US" dirty="0">
                <a:solidFill>
                  <a:schemeClr val="tx1"/>
                </a:solidFill>
                <a:latin typeface="Times New Roman" panose="02020603050405020304" pitchFamily="18" charset="0"/>
                <a:cs typeface="Times New Roman" panose="02020603050405020304" pitchFamily="18" charset="0"/>
              </a:rPr>
              <a:t>performed</a:t>
            </a:r>
            <a:r>
              <a:rPr lang="en-US" dirty="0">
                <a:solidFill>
                  <a:schemeClr val="tx1"/>
                </a:solidFill>
                <a:effectLst/>
                <a:latin typeface="Times New Roman" panose="02020603050405020304" pitchFamily="18" charset="0"/>
                <a:cs typeface="Times New Roman" panose="02020603050405020304" pitchFamily="18" charset="0"/>
              </a:rPr>
              <a:t> re-sampling on logistic regression which made decreased the accuracy of the model by 20% which was one of the reason not to choose Logistic Regression as our best model.</a:t>
            </a:r>
          </a:p>
          <a:p>
            <a:pPr marL="1944" indent="0">
              <a:buNone/>
            </a:pPr>
            <a:endParaRPr lang="en-US" dirty="0"/>
          </a:p>
        </p:txBody>
      </p:sp>
    </p:spTree>
    <p:extLst>
      <p:ext uri="{BB962C8B-B14F-4D97-AF65-F5344CB8AC3E}">
        <p14:creationId xmlns:p14="http://schemas.microsoft.com/office/powerpoint/2010/main" val="4216026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22EB1-8CE4-C75D-0463-760E34FF2B6A}"/>
              </a:ext>
            </a:extLst>
          </p:cNvPr>
          <p:cNvSpPr>
            <a:spLocks noGrp="1"/>
          </p:cNvSpPr>
          <p:nvPr>
            <p:ph type="title"/>
          </p:nvPr>
        </p:nvSpPr>
        <p:spPr/>
        <p:txBody>
          <a:bodyPr/>
          <a:lstStyle/>
          <a:p>
            <a:r>
              <a:rPr lang="en-US" b="1" i="0"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480B735C-6B60-0F59-851A-38E89739184D}"/>
              </a:ext>
            </a:extLst>
          </p:cNvPr>
          <p:cNvSpPr>
            <a:spLocks noGrp="1"/>
          </p:cNvSpPr>
          <p:nvPr>
            <p:ph idx="1"/>
          </p:nvPr>
        </p:nvSpPr>
        <p:spPr>
          <a:xfrm>
            <a:off x="441960" y="1120837"/>
            <a:ext cx="11293200" cy="5348363"/>
          </a:xfrm>
          <a:solidFill>
            <a:schemeClr val="bg2">
              <a:alpha val="0"/>
            </a:schemeClr>
          </a:solidFill>
        </p:spPr>
        <p:txBody>
          <a:bodyPr>
            <a:normAutofit/>
          </a:bodyPr>
          <a:lstStyle/>
          <a:p>
            <a:r>
              <a:rPr lang="en-US" b="1" dirty="0">
                <a:solidFill>
                  <a:schemeClr val="tx2"/>
                </a:solidFill>
                <a:latin typeface="Times New Roman" panose="02020603050405020304" pitchFamily="18" charset="0"/>
                <a:cs typeface="Times New Roman" panose="02020603050405020304" pitchFamily="18" charset="0"/>
              </a:rPr>
              <a:t>Introduction</a:t>
            </a:r>
          </a:p>
          <a:p>
            <a:r>
              <a:rPr lang="en-US" b="1" dirty="0">
                <a:solidFill>
                  <a:schemeClr val="tx2"/>
                </a:solidFill>
                <a:latin typeface="Times New Roman" panose="02020603050405020304" pitchFamily="18" charset="0"/>
                <a:cs typeface="Times New Roman" panose="02020603050405020304" pitchFamily="18" charset="0"/>
              </a:rPr>
              <a:t>Methodology</a:t>
            </a:r>
          </a:p>
          <a:p>
            <a:r>
              <a:rPr lang="en-US" b="1" dirty="0">
                <a:solidFill>
                  <a:schemeClr val="tx2"/>
                </a:solidFill>
                <a:latin typeface="Times New Roman" panose="02020603050405020304" pitchFamily="18" charset="0"/>
                <a:cs typeface="Times New Roman" panose="02020603050405020304" pitchFamily="18" charset="0"/>
              </a:rPr>
              <a:t>Description of Dataset</a:t>
            </a:r>
          </a:p>
          <a:p>
            <a:r>
              <a:rPr lang="en-US" b="1" dirty="0">
                <a:solidFill>
                  <a:schemeClr val="tx2"/>
                </a:solidFill>
                <a:latin typeface="Times New Roman" panose="02020603050405020304" pitchFamily="18" charset="0"/>
                <a:cs typeface="Times New Roman" panose="02020603050405020304" pitchFamily="18" charset="0"/>
              </a:rPr>
              <a:t>Data Cleaning &amp; Processing</a:t>
            </a:r>
          </a:p>
          <a:p>
            <a:r>
              <a:rPr lang="en-US" b="1" dirty="0">
                <a:solidFill>
                  <a:schemeClr val="tx2"/>
                </a:solidFill>
                <a:latin typeface="Times New Roman" panose="02020603050405020304" pitchFamily="18" charset="0"/>
                <a:cs typeface="Times New Roman" panose="02020603050405020304" pitchFamily="18" charset="0"/>
              </a:rPr>
              <a:t>Exploratory Data Analysis</a:t>
            </a:r>
          </a:p>
          <a:p>
            <a:r>
              <a:rPr lang="en-US" b="1" dirty="0">
                <a:solidFill>
                  <a:schemeClr val="tx2"/>
                </a:solidFill>
                <a:latin typeface="Times New Roman" panose="02020603050405020304" pitchFamily="18" charset="0"/>
                <a:cs typeface="Times New Roman" panose="02020603050405020304" pitchFamily="18" charset="0"/>
              </a:rPr>
              <a:t>Models Employed</a:t>
            </a:r>
          </a:p>
          <a:p>
            <a:r>
              <a:rPr lang="en-US" b="1" dirty="0">
                <a:solidFill>
                  <a:schemeClr val="tx2"/>
                </a:solidFill>
                <a:latin typeface="Times New Roman" panose="02020603050405020304" pitchFamily="18" charset="0"/>
                <a:cs typeface="Times New Roman" panose="02020603050405020304" pitchFamily="18" charset="0"/>
              </a:rPr>
              <a:t>Result and Analysis</a:t>
            </a:r>
          </a:p>
          <a:p>
            <a:r>
              <a:rPr lang="en-US" b="1" dirty="0">
                <a:solidFill>
                  <a:schemeClr val="tx2"/>
                </a:solidFill>
                <a:latin typeface="Times New Roman" panose="02020603050405020304" pitchFamily="18" charset="0"/>
                <a:cs typeface="Times New Roman" panose="02020603050405020304" pitchFamily="18" charset="0"/>
              </a:rPr>
              <a:t>Conclusion</a:t>
            </a:r>
          </a:p>
          <a:p>
            <a:r>
              <a:rPr lang="en-US" b="1" dirty="0">
                <a:solidFill>
                  <a:schemeClr val="tx2"/>
                </a:solidFill>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3235419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15422-B9D4-EBAA-CFD0-5A225196B8AB}"/>
              </a:ext>
            </a:extLst>
          </p:cNvPr>
          <p:cNvSpPr>
            <a:spLocks noGrp="1"/>
          </p:cNvSpPr>
          <p:nvPr>
            <p:ph type="title"/>
          </p:nvPr>
        </p:nvSpPr>
        <p:spPr/>
        <p:txBody>
          <a:bodyPr/>
          <a:lstStyle/>
          <a:p>
            <a:r>
              <a:rPr lang="en-US" b="1" i="0" dirty="0">
                <a:latin typeface="Times New Roman" panose="02020603050405020304" pitchFamily="18" charset="0"/>
                <a:cs typeface="Times New Roman" panose="02020603050405020304" pitchFamily="18" charset="0"/>
              </a:rPr>
              <a:t>Conclusion</a:t>
            </a:r>
            <a:endParaRPr lang="en-US" dirty="0"/>
          </a:p>
        </p:txBody>
      </p:sp>
      <p:sp>
        <p:nvSpPr>
          <p:cNvPr id="3" name="Content Placeholder 2">
            <a:extLst>
              <a:ext uri="{FF2B5EF4-FFF2-40B4-BE49-F238E27FC236}">
                <a16:creationId xmlns:a16="http://schemas.microsoft.com/office/drawing/2014/main" id="{6021A565-9A7C-3658-87A4-4D70E37FC385}"/>
              </a:ext>
            </a:extLst>
          </p:cNvPr>
          <p:cNvSpPr>
            <a:spLocks noGrp="1"/>
          </p:cNvSpPr>
          <p:nvPr>
            <p:ph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 We have finalized best model as KNN model as per the classification report. The model has an overall accuracy of 92%, which means it correctly predicted the class for 92% of all instances in the test set. Looking at the precision, recall, and F1-score for each class, we can see that the model's performance is significantly better for class 0 than for class 1.</a:t>
            </a:r>
          </a:p>
          <a:p>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The model has a high precision of 92%, indicating that when it predicts an instance , it is correct 92% of the time. The recall is 99%, meaning the model correctly identified all actual instances. The F1-score, which is the harmonic mean of precision and recall, is also high at 96%.</a:t>
            </a:r>
          </a:p>
        </p:txBody>
      </p:sp>
    </p:spTree>
    <p:extLst>
      <p:ext uri="{BB962C8B-B14F-4D97-AF65-F5344CB8AC3E}">
        <p14:creationId xmlns:p14="http://schemas.microsoft.com/office/powerpoint/2010/main" val="1440924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3067E-F85D-B632-1676-89ED06500EF3}"/>
              </a:ext>
            </a:extLst>
          </p:cNvPr>
          <p:cNvSpPr>
            <a:spLocks noGrp="1"/>
          </p:cNvSpPr>
          <p:nvPr>
            <p:ph type="title"/>
          </p:nvPr>
        </p:nvSpPr>
        <p:spPr/>
        <p:txBody>
          <a:bodyPr/>
          <a:lstStyle/>
          <a:p>
            <a:r>
              <a:rPr lang="en-US" b="1" i="0" dirty="0">
                <a:latin typeface="Times New Roman" panose="02020603050405020304" pitchFamily="18" charset="0"/>
                <a:cs typeface="Times New Roman" panose="02020603050405020304" pitchFamily="18" charset="0"/>
              </a:rPr>
              <a:t>References</a:t>
            </a:r>
            <a:endParaRPr lang="en-US" dirty="0"/>
          </a:p>
        </p:txBody>
      </p:sp>
      <p:sp>
        <p:nvSpPr>
          <p:cNvPr id="3" name="Content Placeholder 2">
            <a:extLst>
              <a:ext uri="{FF2B5EF4-FFF2-40B4-BE49-F238E27FC236}">
                <a16:creationId xmlns:a16="http://schemas.microsoft.com/office/drawing/2014/main" id="{397429DE-6527-B51B-17B5-F5D3FE1BA65A}"/>
              </a:ext>
            </a:extLst>
          </p:cNvPr>
          <p:cNvSpPr>
            <a:spLocks noGrp="1"/>
          </p:cNvSpPr>
          <p:nvPr>
            <p:ph idx="1"/>
          </p:nvPr>
        </p:nvSpPr>
        <p:spPr/>
        <p:txBody>
          <a:bodyPr/>
          <a:lstStyle/>
          <a:p>
            <a:endParaRPr lang="en-US" dirty="0"/>
          </a:p>
          <a:p>
            <a:r>
              <a:rPr lang="en-US" dirty="0">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https://www.kaggle.com/code/gauravduttakiit/risk-analytics-in-banking-financial-services-1</a:t>
            </a:r>
          </a:p>
          <a:p>
            <a:r>
              <a:rPr lang="en-US" dirty="0">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https://www.kaggle.com/code/lukabarbakadze/loan-defaulter-prediction#Model-Building</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https://www.kaggle.com/code/gauri1996/loandefaulter-eda-modelling</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https://</a:t>
            </a:r>
            <a:r>
              <a:rPr lang="en-US" dirty="0" err="1">
                <a:solidFill>
                  <a:schemeClr val="tx1"/>
                </a:solidFill>
                <a:latin typeface="Times New Roman" panose="02020603050405020304" pitchFamily="18" charset="0"/>
                <a:cs typeface="Times New Roman" panose="02020603050405020304" pitchFamily="18" charset="0"/>
              </a:rPr>
              <a:t>www.geeksforgeeks.org</a:t>
            </a:r>
            <a:r>
              <a:rPr lang="en-US" dirty="0">
                <a:solidFill>
                  <a:schemeClr val="tx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013588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D7B3C-8CE4-D23B-E478-2CD17ABD0A56}"/>
              </a:ext>
            </a:extLst>
          </p:cNvPr>
          <p:cNvSpPr>
            <a:spLocks noGrp="1"/>
          </p:cNvSpPr>
          <p:nvPr>
            <p:ph type="title"/>
          </p:nvPr>
        </p:nvSpPr>
        <p:spPr/>
        <p:txBody>
          <a:bodyPr/>
          <a:lstStyle/>
          <a:p>
            <a:r>
              <a:rPr lang="en-US" sz="2800" b="1" i="0" dirty="0">
                <a:solidFill>
                  <a:schemeClr val="tx1"/>
                </a:solidFill>
                <a:latin typeface="Times New Roman" panose="02020603050405020304" pitchFamily="18" charset="0"/>
                <a:cs typeface="Times New Roman" panose="02020603050405020304" pitchFamily="18" charset="0"/>
              </a:rPr>
              <a:t>Introduction</a:t>
            </a:r>
            <a:endParaRPr lang="en-US" b="1" i="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DC841C5-9B32-193E-1F29-3CF07F83AA00}"/>
              </a:ext>
            </a:extLst>
          </p:cNvPr>
          <p:cNvSpPr>
            <a:spLocks noGrp="1"/>
          </p:cNvSpPr>
          <p:nvPr>
            <p:ph idx="1"/>
          </p:nvPr>
        </p:nvSpPr>
        <p:spPr>
          <a:xfrm>
            <a:off x="441960" y="1263713"/>
            <a:ext cx="11293200" cy="3783013"/>
          </a:xfrm>
        </p:spPr>
        <p:txBody>
          <a:bodyPr>
            <a:noAutofit/>
          </a:bodyPr>
          <a:lstStyle/>
          <a:p>
            <a:pPr algn="l">
              <a:buFont typeface="Arial" panose="020B0604020202020204" pitchFamily="34" charset="0"/>
              <a:buChar char="•"/>
            </a:pPr>
            <a:r>
              <a:rPr lang="en-US" dirty="0">
                <a:solidFill>
                  <a:schemeClr val="tx1"/>
                </a:solidFill>
                <a:effectLst/>
                <a:latin typeface="Times New Roman" panose="02020603050405020304" pitchFamily="18" charset="0"/>
                <a:cs typeface="Times New Roman" panose="02020603050405020304" pitchFamily="18" charset="0"/>
              </a:rPr>
              <a:t>Loans play a crucial role in meeting the financial needs of the modern world.</a:t>
            </a:r>
          </a:p>
          <a:p>
            <a:pPr algn="l">
              <a:buFont typeface="Arial" panose="020B0604020202020204" pitchFamily="34" charset="0"/>
              <a:buChar char="•"/>
            </a:pPr>
            <a:r>
              <a:rPr lang="en-US" dirty="0">
                <a:solidFill>
                  <a:schemeClr val="tx1"/>
                </a:solidFill>
                <a:effectLst/>
                <a:latin typeface="Times New Roman" panose="02020603050405020304" pitchFamily="18" charset="0"/>
                <a:cs typeface="Times New Roman" panose="02020603050405020304" pitchFamily="18" charset="0"/>
              </a:rPr>
              <a:t>Banks derive a significant portion of their profits from providing loans.</a:t>
            </a:r>
          </a:p>
          <a:p>
            <a:pPr algn="l">
              <a:buFont typeface="Arial" panose="020B0604020202020204" pitchFamily="34" charset="0"/>
              <a:buChar char="•"/>
            </a:pPr>
            <a:r>
              <a:rPr lang="en-US" dirty="0">
                <a:solidFill>
                  <a:schemeClr val="tx1"/>
                </a:solidFill>
                <a:effectLst/>
                <a:latin typeface="Times New Roman" panose="02020603050405020304" pitchFamily="18" charset="0"/>
                <a:cs typeface="Times New Roman" panose="02020603050405020304" pitchFamily="18" charset="0"/>
              </a:rPr>
              <a:t>Loans serve diverse purposes, such as supporting students in managing education and living expenses and enabling individuals to purchase luxuries like houses and cars.</a:t>
            </a:r>
          </a:p>
          <a:p>
            <a:pPr algn="l">
              <a:buFont typeface="Arial" panose="020B0604020202020204" pitchFamily="34" charset="0"/>
              <a:buChar char="•"/>
            </a:pPr>
            <a:r>
              <a:rPr lang="en-US" dirty="0">
                <a:solidFill>
                  <a:schemeClr val="tx1"/>
                </a:solidFill>
                <a:effectLst/>
                <a:latin typeface="Times New Roman" panose="02020603050405020304" pitchFamily="18" charset="0"/>
                <a:cs typeface="Times New Roman" panose="02020603050405020304" pitchFamily="18" charset="0"/>
              </a:rPr>
              <a:t>The decision to grant a loan is a complex process, involving careful consideration of various factors.</a:t>
            </a:r>
          </a:p>
          <a:p>
            <a:pPr algn="l">
              <a:buFont typeface="Arial" panose="020B0604020202020204" pitchFamily="34" charset="0"/>
              <a:buChar char="•"/>
            </a:pPr>
            <a:r>
              <a:rPr lang="en-US" dirty="0">
                <a:solidFill>
                  <a:schemeClr val="tx1"/>
                </a:solidFill>
                <a:effectLst/>
                <a:latin typeface="Times New Roman" panose="02020603050405020304" pitchFamily="18" charset="0"/>
                <a:cs typeface="Times New Roman" panose="02020603050405020304" pitchFamily="18" charset="0"/>
              </a:rPr>
              <a:t>Machine Learning with Python can streamline this decision-making process by predicting the relevance of an applicant's profile for loan approval.</a:t>
            </a:r>
          </a:p>
          <a:p>
            <a:pPr algn="l">
              <a:buFont typeface="Arial" panose="020B0604020202020204" pitchFamily="34" charset="0"/>
              <a:buChar char="•"/>
            </a:pPr>
            <a:r>
              <a:rPr lang="en-US" dirty="0">
                <a:solidFill>
                  <a:schemeClr val="tx1"/>
                </a:solidFill>
                <a:effectLst/>
                <a:latin typeface="Times New Roman" panose="02020603050405020304" pitchFamily="18" charset="0"/>
                <a:cs typeface="Times New Roman" panose="02020603050405020304" pitchFamily="18" charset="0"/>
              </a:rPr>
              <a:t>Key features considered in this prediction include Marital Status, Education, Applicant Income, Credit History, and more.</a:t>
            </a:r>
          </a:p>
          <a:p>
            <a:pPr algn="l">
              <a:buFont typeface="Arial" panose="020B0604020202020204" pitchFamily="34" charset="0"/>
              <a:buChar char="•"/>
            </a:pPr>
            <a:r>
              <a:rPr lang="en-US" dirty="0">
                <a:solidFill>
                  <a:schemeClr val="tx1"/>
                </a:solidFill>
                <a:effectLst/>
                <a:latin typeface="Times New Roman" panose="02020603050405020304" pitchFamily="18" charset="0"/>
                <a:cs typeface="Times New Roman" panose="02020603050405020304" pitchFamily="18" charset="0"/>
              </a:rPr>
              <a:t>By leveraging machine learning algorithms, banks can enhance efficiency and accuracy in evaluating loan applications.</a:t>
            </a:r>
          </a:p>
          <a:p>
            <a:endParaRPr lang="en-US" dirty="0"/>
          </a:p>
        </p:txBody>
      </p:sp>
    </p:spTree>
    <p:extLst>
      <p:ext uri="{BB962C8B-B14F-4D97-AF65-F5344CB8AC3E}">
        <p14:creationId xmlns:p14="http://schemas.microsoft.com/office/powerpoint/2010/main" val="2100526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68C49-CF25-7DDD-0576-D43E878423EA}"/>
              </a:ext>
            </a:extLst>
          </p:cNvPr>
          <p:cNvSpPr>
            <a:spLocks noGrp="1"/>
          </p:cNvSpPr>
          <p:nvPr>
            <p:ph type="title"/>
          </p:nvPr>
        </p:nvSpPr>
        <p:spPr/>
        <p:txBody>
          <a:bodyPr>
            <a:normAutofit/>
          </a:bodyPr>
          <a:lstStyle/>
          <a:p>
            <a:r>
              <a:rPr lang="en-US" b="1" i="0" dirty="0">
                <a:solidFill>
                  <a:schemeClr val="tx1"/>
                </a:solidFill>
                <a:latin typeface="Times New Roman" panose="02020603050405020304" pitchFamily="18" charset="0"/>
                <a:cs typeface="Times New Roman" panose="02020603050405020304" pitchFamily="18" charset="0"/>
              </a:rPr>
              <a:t>Methodology</a:t>
            </a:r>
            <a:br>
              <a:rPr lang="en-US" sz="2800" b="1" dirty="0">
                <a:solidFill>
                  <a:srgbClr val="000000"/>
                </a:solidFill>
                <a:latin typeface="IKUAFT+TimesNewRomanPS-BoldMT"/>
                <a:cs typeface="IKUAFT+TimesNewRomanPS-BoldMT"/>
              </a:rPr>
            </a:br>
            <a:endParaRPr lang="en-US" dirty="0"/>
          </a:p>
        </p:txBody>
      </p:sp>
      <p:sp>
        <p:nvSpPr>
          <p:cNvPr id="3" name="Content Placeholder 2">
            <a:extLst>
              <a:ext uri="{FF2B5EF4-FFF2-40B4-BE49-F238E27FC236}">
                <a16:creationId xmlns:a16="http://schemas.microsoft.com/office/drawing/2014/main" id="{D7DA0AD0-1489-68B6-B3E2-2EE8023AFE16}"/>
              </a:ext>
            </a:extLst>
          </p:cNvPr>
          <p:cNvSpPr>
            <a:spLocks noGrp="1"/>
          </p:cNvSpPr>
          <p:nvPr>
            <p:ph idx="1"/>
          </p:nvPr>
        </p:nvSpPr>
        <p:spPr>
          <a:xfrm>
            <a:off x="450744" y="1344262"/>
            <a:ext cx="11293200" cy="5124938"/>
          </a:xfrm>
        </p:spPr>
        <p:txBody>
          <a:bodyPr>
            <a:noAutofit/>
          </a:bodyPr>
          <a:lstStyle/>
          <a:p>
            <a:pPr marL="1944" indent="0">
              <a:buNone/>
            </a:pPr>
            <a:r>
              <a:rPr lang="en-US" dirty="0">
                <a:solidFill>
                  <a:schemeClr val="tx1"/>
                </a:solidFill>
                <a:latin typeface="Times New Roman" panose="02020603050405020304" pitchFamily="18" charset="0"/>
                <a:cs typeface="Times New Roman" panose="02020603050405020304" pitchFamily="18" charset="0"/>
              </a:rPr>
              <a:t>1. Data Preprocessing: The data is preprocessed to make it suitable for machine learning models. This includes handling missing values, encoding categorical variables, and scaling numerical variables.</a:t>
            </a:r>
            <a:br>
              <a:rPr lang="en-US" dirty="0">
                <a:solidFill>
                  <a:schemeClr val="tx1"/>
                </a:solidFill>
                <a:latin typeface="Times New Roman" panose="02020603050405020304" pitchFamily="18" charset="0"/>
                <a:cs typeface="Times New Roman" panose="02020603050405020304" pitchFamily="18" charset="0"/>
              </a:rPr>
            </a:b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2. Exploratory Data Analysis (EDA): This involves analyzing the data to understand the patterns, trends, and relationships between different variables. This is done using various statistical and visualization techniques.</a:t>
            </a:r>
            <a:br>
              <a:rPr lang="en-US" dirty="0">
                <a:solidFill>
                  <a:schemeClr val="tx1"/>
                </a:solidFill>
                <a:latin typeface="Times New Roman" panose="02020603050405020304" pitchFamily="18" charset="0"/>
                <a:cs typeface="Times New Roman" panose="02020603050405020304" pitchFamily="18" charset="0"/>
              </a:rPr>
            </a:b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3. Model Training: Several machine learning models are trained on the preprocessed data. These models include Logistic Regression, Decision Tree, K-Nearest Neighbors (KNN), and </a:t>
            </a:r>
            <a:r>
              <a:rPr lang="en-US" dirty="0" err="1">
                <a:solidFill>
                  <a:schemeClr val="tx1"/>
                </a:solidFill>
                <a:latin typeface="Times New Roman" panose="02020603050405020304" pitchFamily="18" charset="0"/>
                <a:cs typeface="Times New Roman" panose="02020603050405020304" pitchFamily="18" charset="0"/>
              </a:rPr>
              <a:t>XGBoost</a:t>
            </a:r>
            <a:r>
              <a:rPr lang="en-US" dirty="0">
                <a:solidFill>
                  <a:schemeClr val="tx1"/>
                </a:solidFill>
                <a:latin typeface="Times New Roman" panose="02020603050405020304" pitchFamily="18" charset="0"/>
                <a:cs typeface="Times New Roman" panose="02020603050405020304" pitchFamily="18" charset="0"/>
              </a:rPr>
              <a:t>. The models are trained using the training data and their performance is evaluated using the test data.</a:t>
            </a:r>
          </a:p>
          <a:p>
            <a:pPr marL="1944" indent="0">
              <a:buNone/>
            </a:pPr>
            <a:r>
              <a:rPr lang="en-US" dirty="0">
                <a:solidFill>
                  <a:schemeClr val="tx1"/>
                </a:solidFill>
                <a:latin typeface="Times New Roman" panose="02020603050405020304" pitchFamily="18" charset="0"/>
                <a:cs typeface="Times New Roman" panose="02020603050405020304" pitchFamily="18" charset="0"/>
              </a:rPr>
              <a:t>4. Part of Feature Engineering : </a:t>
            </a:r>
          </a:p>
          <a:p>
            <a:pPr marL="1944" indent="0">
              <a:buNone/>
            </a:pPr>
            <a:r>
              <a:rPr lang="en-US" dirty="0">
                <a:solidFill>
                  <a:schemeClr val="tx1"/>
                </a:solidFill>
                <a:latin typeface="Times New Roman" panose="02020603050405020304" pitchFamily="18" charset="0"/>
                <a:cs typeface="Times New Roman" panose="02020603050405020304" pitchFamily="18" charset="0"/>
              </a:rPr>
              <a:t>Data Scaling: standardization or normalization was applied to the data. This is a common preprocessing step, especially for algorithms that are sensitive to the scale of the input features.</a:t>
            </a:r>
          </a:p>
          <a:p>
            <a:pPr marL="1944" indent="0">
              <a:buNone/>
            </a:pP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6909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ACFE8-52DD-860F-96C6-707890437B6D}"/>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95200E1B-4F82-116E-782A-50EBC89497AF}"/>
              </a:ext>
            </a:extLst>
          </p:cNvPr>
          <p:cNvSpPr>
            <a:spLocks noGrp="1"/>
          </p:cNvSpPr>
          <p:nvPr>
            <p:ph idx="1"/>
          </p:nvPr>
        </p:nvSpPr>
        <p:spPr>
          <a:xfrm>
            <a:off x="441960" y="1243012"/>
            <a:ext cx="11293200" cy="4886325"/>
          </a:xfrm>
        </p:spPr>
        <p:txBody>
          <a:bodyPr>
            <a:noAutofit/>
          </a:bodyPr>
          <a:lstStyle/>
          <a:p>
            <a:pPr marL="1944" indent="0">
              <a:buNone/>
            </a:pPr>
            <a:r>
              <a:rPr lang="en-US" dirty="0">
                <a:solidFill>
                  <a:schemeClr val="tx1"/>
                </a:solidFill>
                <a:latin typeface="Times New Roman" panose="02020603050405020304" pitchFamily="18" charset="0"/>
                <a:cs typeface="Times New Roman" panose="02020603050405020304" pitchFamily="18" charset="0"/>
              </a:rPr>
              <a:t>Handling Categorical Variables: The dataset contained categorical variables, it needed to be encoded into a numerical format that can be used by machine learning algorithms. </a:t>
            </a:r>
          </a:p>
          <a:p>
            <a:pPr marL="1944" indent="0">
              <a:buNone/>
            </a:pPr>
            <a:r>
              <a:rPr lang="en-US" dirty="0">
                <a:solidFill>
                  <a:schemeClr val="tx1"/>
                </a:solidFill>
                <a:latin typeface="Times New Roman" panose="02020603050405020304" pitchFamily="18" charset="0"/>
                <a:cs typeface="Times New Roman" panose="02020603050405020304" pitchFamily="18" charset="0"/>
              </a:rPr>
              <a:t>5. Hyperparameter Tuning: The hyperparameters of the models are tuned to improve their performance. This is done using techniques like </a:t>
            </a:r>
            <a:r>
              <a:rPr lang="en-US" dirty="0" err="1">
                <a:solidFill>
                  <a:schemeClr val="tx1"/>
                </a:solidFill>
                <a:latin typeface="Times New Roman" panose="02020603050405020304" pitchFamily="18" charset="0"/>
                <a:cs typeface="Times New Roman" panose="02020603050405020304" pitchFamily="18" charset="0"/>
              </a:rPr>
              <a:t>GridSearchCV</a:t>
            </a:r>
            <a:r>
              <a:rPr lang="en-US" dirty="0">
                <a:solidFill>
                  <a:schemeClr val="tx1"/>
                </a:solidFill>
                <a:latin typeface="Times New Roman" panose="02020603050405020304" pitchFamily="18" charset="0"/>
                <a:cs typeface="Times New Roman" panose="02020603050405020304" pitchFamily="18" charset="0"/>
              </a:rPr>
              <a:t> and </a:t>
            </a:r>
            <a:r>
              <a:rPr lang="en-US" dirty="0" err="1">
                <a:solidFill>
                  <a:schemeClr val="tx1"/>
                </a:solidFill>
                <a:latin typeface="Times New Roman" panose="02020603050405020304" pitchFamily="18" charset="0"/>
                <a:cs typeface="Times New Roman" panose="02020603050405020304" pitchFamily="18" charset="0"/>
              </a:rPr>
              <a:t>RandomizedSearchCV</a:t>
            </a:r>
            <a:r>
              <a:rPr lang="en-US" dirty="0">
                <a:solidFill>
                  <a:schemeClr val="tx1"/>
                </a:solidFill>
                <a:latin typeface="Times New Roman" panose="02020603050405020304" pitchFamily="18" charset="0"/>
                <a:cs typeface="Times New Roman" panose="02020603050405020304" pitchFamily="18" charset="0"/>
              </a:rPr>
              <a:t>, which search through a predefined space of hyperparameters to find the best ones.</a:t>
            </a:r>
          </a:p>
          <a:p>
            <a:pPr marL="1944" indent="0">
              <a:buNone/>
            </a:pP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6. Model Evaluation: The performance of the models is evaluated using various metrics like accuracy, precision, recall, and F1 score. The models are also evaluated using confusion matrices.</a:t>
            </a:r>
          </a:p>
          <a:p>
            <a:pPr marL="1944" indent="0">
              <a:buNone/>
            </a:pPr>
            <a:r>
              <a:rPr lang="en-US" dirty="0">
                <a:solidFill>
                  <a:schemeClr val="tx1"/>
                </a:solidFill>
                <a:latin typeface="Times New Roman" panose="02020603050405020304" pitchFamily="18" charset="0"/>
                <a:cs typeface="Times New Roman" panose="02020603050405020304" pitchFamily="18" charset="0"/>
              </a:rPr>
              <a:t>7. Resampling: As the dataset is highly imbalanced, SMOTE (Synthetic Minority Over-sampling Technique) is used to oversample the minority class. This helps to improve the performance of the models on the minority class.</a:t>
            </a:r>
          </a:p>
        </p:txBody>
      </p:sp>
    </p:spTree>
    <p:extLst>
      <p:ext uri="{BB962C8B-B14F-4D97-AF65-F5344CB8AC3E}">
        <p14:creationId xmlns:p14="http://schemas.microsoft.com/office/powerpoint/2010/main" val="2350607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12C48-22E2-B9ED-8736-85A0F6D7DB95}"/>
              </a:ext>
            </a:extLst>
          </p:cNvPr>
          <p:cNvSpPr>
            <a:spLocks noGrp="1"/>
          </p:cNvSpPr>
          <p:nvPr>
            <p:ph type="title"/>
          </p:nvPr>
        </p:nvSpPr>
        <p:spPr/>
        <p:txBody>
          <a:bodyPr/>
          <a:lstStyle/>
          <a:p>
            <a:r>
              <a:rPr lang="en-US" b="1" i="0" dirty="0">
                <a:solidFill>
                  <a:schemeClr val="tx1"/>
                </a:solidFill>
                <a:latin typeface="Times New Roman" panose="02020603050405020304" pitchFamily="18" charset="0"/>
                <a:cs typeface="Times New Roman" panose="02020603050405020304" pitchFamily="18" charset="0"/>
              </a:rPr>
              <a:t>Description of the Dataset</a:t>
            </a:r>
            <a:br>
              <a:rPr lang="en-US" sz="2800" b="1" dirty="0">
                <a:solidFill>
                  <a:srgbClr val="000000"/>
                </a:solidFill>
                <a:latin typeface="IKUAFT+TimesNewRomanPS-BoldMT"/>
                <a:cs typeface="IKUAFT+TimesNewRomanPS-BoldMT"/>
              </a:rPr>
            </a:br>
            <a:endParaRPr lang="en-US" b="1" dirty="0"/>
          </a:p>
        </p:txBody>
      </p:sp>
      <p:sp>
        <p:nvSpPr>
          <p:cNvPr id="3" name="Content Placeholder 2">
            <a:extLst>
              <a:ext uri="{FF2B5EF4-FFF2-40B4-BE49-F238E27FC236}">
                <a16:creationId xmlns:a16="http://schemas.microsoft.com/office/drawing/2014/main" id="{30708AF3-E3B5-A8DD-6371-420C85A4C70F}"/>
              </a:ext>
            </a:extLst>
          </p:cNvPr>
          <p:cNvSpPr>
            <a:spLocks noGrp="1"/>
          </p:cNvSpPr>
          <p:nvPr>
            <p:ph idx="1"/>
          </p:nvPr>
        </p:nvSpPr>
        <p:spPr>
          <a:xfrm>
            <a:off x="456840" y="1537493"/>
            <a:ext cx="11293200" cy="3783013"/>
          </a:xfrm>
        </p:spPr>
        <p:txBody>
          <a:bodyPr>
            <a:noAutofit/>
          </a:bodyPr>
          <a:lstStyle/>
          <a:p>
            <a:pPr marL="1944" indent="0">
              <a:buNone/>
            </a:pPr>
            <a:r>
              <a:rPr lang="en-US" dirty="0">
                <a:solidFill>
                  <a:schemeClr val="tx1"/>
                </a:solidFill>
                <a:latin typeface="Times New Roman" panose="02020603050405020304" pitchFamily="18" charset="0"/>
                <a:cs typeface="Times New Roman" panose="02020603050405020304" pitchFamily="18" charset="0"/>
                <a:sym typeface="Calibri"/>
              </a:rPr>
              <a:t>Dataset Link: Risk analysis in banking and financial services</a:t>
            </a:r>
          </a:p>
          <a:p>
            <a:pPr marL="1944" indent="0">
              <a:buNone/>
            </a:pPr>
            <a:r>
              <a:rPr lang="en-US" dirty="0">
                <a:solidFill>
                  <a:schemeClr val="tx1"/>
                </a:solidFill>
                <a:latin typeface="Times New Roman" panose="02020603050405020304" pitchFamily="18" charset="0"/>
                <a:cs typeface="Times New Roman" panose="02020603050405020304" pitchFamily="18" charset="0"/>
                <a:sym typeface="Calibri"/>
                <a:hlinkClick r:id="rId2">
                  <a:extLst>
                    <a:ext uri="{A12FA001-AC4F-418D-AE19-62706E023703}">
                      <ahyp:hlinkClr xmlns:ahyp="http://schemas.microsoft.com/office/drawing/2018/hyperlinkcolor" val="tx"/>
                    </a:ext>
                  </a:extLst>
                </a:hlinkClick>
              </a:rPr>
              <a:t>https://www.kaggle.com/code/gauravduttakiit/risk-analytics-in-banking-financial-services-1</a:t>
            </a:r>
            <a:endParaRPr lang="en-US" dirty="0">
              <a:solidFill>
                <a:schemeClr val="tx1"/>
              </a:solidFill>
              <a:latin typeface="Times New Roman" panose="02020603050405020304" pitchFamily="18" charset="0"/>
              <a:cs typeface="Times New Roman" panose="02020603050405020304" pitchFamily="18" charset="0"/>
              <a:sym typeface="Calibri"/>
            </a:endParaRPr>
          </a:p>
          <a:p>
            <a:pPr marL="1944" indent="0">
              <a:buNone/>
            </a:pPr>
            <a:r>
              <a:rPr lang="en-US" dirty="0">
                <a:solidFill>
                  <a:schemeClr val="tx1"/>
                </a:solidFill>
                <a:latin typeface="Times New Roman" panose="02020603050405020304" pitchFamily="18" charset="0"/>
                <a:cs typeface="Times New Roman" panose="02020603050405020304" pitchFamily="18" charset="0"/>
                <a:sym typeface="Calibri"/>
              </a:rPr>
              <a:t>Dimensions of the application data frame: (307511, 122), Dimensions of the column description data frame: (122, 1) '</a:t>
            </a:r>
            <a:r>
              <a:rPr lang="en-US" dirty="0" err="1">
                <a:solidFill>
                  <a:schemeClr val="tx1"/>
                </a:solidFill>
                <a:latin typeface="Times New Roman" panose="02020603050405020304" pitchFamily="18" charset="0"/>
                <a:cs typeface="Times New Roman" panose="02020603050405020304" pitchFamily="18" charset="0"/>
                <a:sym typeface="Calibri"/>
              </a:rPr>
              <a:t>application_data.csv</a:t>
            </a:r>
            <a:r>
              <a:rPr lang="en-US" dirty="0">
                <a:solidFill>
                  <a:schemeClr val="tx1"/>
                </a:solidFill>
                <a:latin typeface="Times New Roman" panose="02020603050405020304" pitchFamily="18" charset="0"/>
                <a:cs typeface="Times New Roman" panose="02020603050405020304" pitchFamily="18" charset="0"/>
                <a:sym typeface="Calibri"/>
              </a:rPr>
              <a:t>’ - It contains all the information of the client at the time of application. The data is about whether a client has payment difficulties.</a:t>
            </a:r>
          </a:p>
          <a:p>
            <a:pPr marL="1944" marR="190500" lvl="0" indent="0">
              <a:spcAft>
                <a:spcPts val="0"/>
              </a:spcAft>
              <a:buClr>
                <a:schemeClr val="dk1"/>
              </a:buClr>
              <a:buSzPts val="1100"/>
              <a:buNone/>
            </a:pPr>
            <a:r>
              <a:rPr lang="en-US" dirty="0">
                <a:solidFill>
                  <a:schemeClr val="tx1"/>
                </a:solidFill>
                <a:latin typeface="Times New Roman" panose="02020603050405020304" pitchFamily="18" charset="0"/>
                <a:cs typeface="Times New Roman" panose="02020603050405020304" pitchFamily="18" charset="0"/>
                <a:sym typeface="Calibri"/>
              </a:rPr>
              <a:t>'</a:t>
            </a:r>
            <a:r>
              <a:rPr lang="en-US" dirty="0" err="1">
                <a:solidFill>
                  <a:schemeClr val="tx1"/>
                </a:solidFill>
                <a:latin typeface="Times New Roman" panose="02020603050405020304" pitchFamily="18" charset="0"/>
                <a:cs typeface="Times New Roman" panose="02020603050405020304" pitchFamily="18" charset="0"/>
                <a:sym typeface="Calibri"/>
              </a:rPr>
              <a:t>previous_application.csv</a:t>
            </a:r>
            <a:r>
              <a:rPr lang="en-US" dirty="0">
                <a:solidFill>
                  <a:schemeClr val="tx1"/>
                </a:solidFill>
                <a:latin typeface="Times New Roman" panose="02020603050405020304" pitchFamily="18" charset="0"/>
                <a:cs typeface="Times New Roman" panose="02020603050405020304" pitchFamily="18" charset="0"/>
                <a:sym typeface="Calibri"/>
              </a:rPr>
              <a:t>’ - It contains information about the client’s previous loan data. It contains the data whether the previous application had been Approved, Cancelled, Refused or Unused offer.</a:t>
            </a:r>
          </a:p>
          <a:p>
            <a:pPr marL="1944" marR="190500" lvl="0" indent="0">
              <a:spcAft>
                <a:spcPts val="0"/>
              </a:spcAft>
              <a:buClr>
                <a:schemeClr val="dk1"/>
              </a:buClr>
              <a:buSzPts val="1100"/>
              <a:buNone/>
            </a:pPr>
            <a:r>
              <a:rPr lang="en-US" dirty="0">
                <a:solidFill>
                  <a:schemeClr val="tx1"/>
                </a:solidFill>
                <a:latin typeface="Times New Roman" panose="02020603050405020304" pitchFamily="18" charset="0"/>
                <a:cs typeface="Times New Roman" panose="02020603050405020304" pitchFamily="18" charset="0"/>
                <a:sym typeface="Calibri"/>
              </a:rPr>
              <a:t>'</a:t>
            </a:r>
            <a:r>
              <a:rPr lang="en-US" dirty="0" err="1">
                <a:solidFill>
                  <a:schemeClr val="tx1"/>
                </a:solidFill>
                <a:latin typeface="Times New Roman" panose="02020603050405020304" pitchFamily="18" charset="0"/>
                <a:cs typeface="Times New Roman" panose="02020603050405020304" pitchFamily="18" charset="0"/>
                <a:sym typeface="Calibri"/>
              </a:rPr>
              <a:t>columns_description.csv</a:t>
            </a:r>
            <a:r>
              <a:rPr lang="en-US" dirty="0">
                <a:solidFill>
                  <a:schemeClr val="tx1"/>
                </a:solidFill>
                <a:latin typeface="Times New Roman" panose="02020603050405020304" pitchFamily="18" charset="0"/>
                <a:cs typeface="Times New Roman" panose="02020603050405020304" pitchFamily="18" charset="0"/>
                <a:sym typeface="Calibri"/>
              </a:rPr>
              <a:t>’ - It is data dictionary which describes the meaning of the variables.</a:t>
            </a:r>
          </a:p>
          <a:p>
            <a:pPr marL="1944" indent="0">
              <a:buNone/>
            </a:pPr>
            <a:endParaRPr lang="en-US" dirty="0">
              <a:solidFill>
                <a:schemeClr val="tx1"/>
              </a:solidFill>
              <a:latin typeface="Times New Roman" panose="02020603050405020304" pitchFamily="18" charset="0"/>
              <a:cs typeface="Times New Roman" panose="02020603050405020304" pitchFamily="18" charset="0"/>
              <a:sym typeface="Calibri"/>
            </a:endParaRPr>
          </a:p>
          <a:p>
            <a:pPr marL="1944" indent="0">
              <a:buNone/>
            </a:pPr>
            <a:endParaRPr lang="en-US" dirty="0">
              <a:solidFill>
                <a:schemeClr val="tx1"/>
              </a:solidFill>
              <a:latin typeface="Times New Roman" panose="02020603050405020304" pitchFamily="18" charset="0"/>
              <a:ea typeface="Calibri"/>
              <a:cs typeface="Times New Roman" panose="02020603050405020304" pitchFamily="18" charset="0"/>
              <a:sym typeface="Calibri"/>
            </a:endParaRPr>
          </a:p>
          <a:p>
            <a:pPr marL="1944" indent="0">
              <a:buNone/>
            </a:pPr>
            <a:endParaRPr lang="en-US" dirty="0">
              <a:solidFill>
                <a:schemeClr val="tx1"/>
              </a:solidFill>
              <a:latin typeface="Times New Roman" panose="02020603050405020304" pitchFamily="18" charset="0"/>
              <a:ea typeface="Calibri"/>
              <a:cs typeface="Times New Roman" panose="02020603050405020304" pitchFamily="18" charset="0"/>
              <a:sym typeface="Calibri"/>
            </a:endParaRPr>
          </a:p>
          <a:p>
            <a:pPr marL="1944" indent="0">
              <a:buNone/>
            </a:pPr>
            <a:endParaRPr lang="en-US" dirty="0">
              <a:solidFill>
                <a:schemeClr val="tx1"/>
              </a:solidFill>
              <a:latin typeface="Times New Roman" panose="02020603050405020304" pitchFamily="18" charset="0"/>
              <a:ea typeface="Calibri"/>
              <a:cs typeface="Times New Roman" panose="02020603050405020304" pitchFamily="18" charset="0"/>
              <a:sym typeface="Calibri"/>
            </a:endParaRPr>
          </a:p>
          <a:p>
            <a:pPr marL="1944" indent="0">
              <a:buNone/>
            </a:pPr>
            <a:endParaRPr lang="en-US" dirty="0"/>
          </a:p>
        </p:txBody>
      </p:sp>
    </p:spTree>
    <p:extLst>
      <p:ext uri="{BB962C8B-B14F-4D97-AF65-F5344CB8AC3E}">
        <p14:creationId xmlns:p14="http://schemas.microsoft.com/office/powerpoint/2010/main" val="2057786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3E905E4-EF0C-4890-85FA-2CF6EEF55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F41EFF-2D9B-0453-5F0E-780B6A7A4DF6}"/>
              </a:ext>
            </a:extLst>
          </p:cNvPr>
          <p:cNvSpPr>
            <a:spLocks noGrp="1"/>
          </p:cNvSpPr>
          <p:nvPr>
            <p:ph type="title"/>
          </p:nvPr>
        </p:nvSpPr>
        <p:spPr>
          <a:xfrm>
            <a:off x="448056" y="388800"/>
            <a:ext cx="3452432" cy="860400"/>
          </a:xfrm>
        </p:spPr>
        <p:txBody>
          <a:bodyPr anchor="b">
            <a:normAutofit/>
          </a:bodyPr>
          <a:lstStyle/>
          <a:p>
            <a:r>
              <a:rPr lang="en-US" b="1" i="0" dirty="0">
                <a:latin typeface="Times New Roman" panose="02020603050405020304" pitchFamily="18" charset="0"/>
                <a:cs typeface="Times New Roman" panose="02020603050405020304" pitchFamily="18" charset="0"/>
              </a:rPr>
              <a:t>Data Cleaning and Processing</a:t>
            </a:r>
          </a:p>
        </p:txBody>
      </p:sp>
      <p:cxnSp>
        <p:nvCxnSpPr>
          <p:cNvPr id="13" name="Straight Connector 12">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3454116"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C5A2B5F-9261-18D5-0000-0BC043267857}"/>
              </a:ext>
            </a:extLst>
          </p:cNvPr>
          <p:cNvSpPr>
            <a:spLocks noGrp="1"/>
          </p:cNvSpPr>
          <p:nvPr>
            <p:ph idx="1"/>
          </p:nvPr>
        </p:nvSpPr>
        <p:spPr>
          <a:xfrm>
            <a:off x="448056" y="1944000"/>
            <a:ext cx="3452432" cy="4006800"/>
          </a:xfrm>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Missing values percentage in columns</a:t>
            </a:r>
          </a:p>
          <a:p>
            <a:r>
              <a:rPr lang="en-US" dirty="0">
                <a:solidFill>
                  <a:schemeClr val="tx1"/>
                </a:solidFill>
                <a:latin typeface="Times New Roman" panose="02020603050405020304" pitchFamily="18" charset="0"/>
                <a:cs typeface="Times New Roman" panose="02020603050405020304" pitchFamily="18" charset="0"/>
              </a:rPr>
              <a:t>Columns with </a:t>
            </a:r>
            <a:r>
              <a:rPr lang="en-US" dirty="0">
                <a:solidFill>
                  <a:schemeClr val="tx1"/>
                </a:solidFill>
                <a:effectLst/>
                <a:latin typeface="Times New Roman" panose="02020603050405020304" pitchFamily="18" charset="0"/>
                <a:cs typeface="Times New Roman" panose="02020603050405020304" pitchFamily="18" charset="0"/>
              </a:rPr>
              <a:t>more than 40% missing values, we will have to remove them as filling 40~50% missing values would be too much</a:t>
            </a:r>
            <a:endParaRPr lang="en-US" dirty="0">
              <a:solidFill>
                <a:schemeClr val="tx1">
                  <a:alpha val="55000"/>
                </a:schemeClr>
              </a:solidFill>
              <a:latin typeface="Times New Roman" panose="02020603050405020304" pitchFamily="18" charset="0"/>
              <a:cs typeface="Times New Roman" panose="02020603050405020304" pitchFamily="18" charset="0"/>
            </a:endParaRPr>
          </a:p>
          <a:p>
            <a:pPr marL="1944" indent="0">
              <a:buNone/>
            </a:pPr>
            <a:endParaRPr lang="en-US" dirty="0"/>
          </a:p>
          <a:p>
            <a:pPr marL="1944" indent="0">
              <a:buNone/>
            </a:pPr>
            <a:endParaRPr lang="en-US" dirty="0"/>
          </a:p>
          <a:p>
            <a:pPr marL="1944" indent="0">
              <a:buNone/>
            </a:pPr>
            <a:endParaRPr lang="en-US" dirty="0"/>
          </a:p>
        </p:txBody>
      </p:sp>
      <p:pic>
        <p:nvPicPr>
          <p:cNvPr id="6" name="Google Shape;93;p8">
            <a:extLst>
              <a:ext uri="{FF2B5EF4-FFF2-40B4-BE49-F238E27FC236}">
                <a16:creationId xmlns:a16="http://schemas.microsoft.com/office/drawing/2014/main" id="{852B8B07-ECA9-3B1E-3778-36C7C1E6406D}"/>
              </a:ext>
            </a:extLst>
          </p:cNvPr>
          <p:cNvPicPr preferRelativeResize="0"/>
          <p:nvPr/>
        </p:nvPicPr>
        <p:blipFill>
          <a:blip r:embed="rId2"/>
          <a:stretch>
            <a:fillRect/>
          </a:stretch>
        </p:blipFill>
        <p:spPr>
          <a:xfrm>
            <a:off x="4367213" y="1432470"/>
            <a:ext cx="7381375" cy="3543060"/>
          </a:xfrm>
          <a:prstGeom prst="rect">
            <a:avLst/>
          </a:prstGeom>
          <a:noFill/>
        </p:spPr>
      </p:pic>
    </p:spTree>
    <p:extLst>
      <p:ext uri="{BB962C8B-B14F-4D97-AF65-F5344CB8AC3E}">
        <p14:creationId xmlns:p14="http://schemas.microsoft.com/office/powerpoint/2010/main" val="2815598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3E905E4-EF0C-4890-85FA-2CF6EEF55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3E44BB-B918-9A61-C361-64699587B5C0}"/>
              </a:ext>
            </a:extLst>
          </p:cNvPr>
          <p:cNvSpPr>
            <a:spLocks noGrp="1"/>
          </p:cNvSpPr>
          <p:nvPr>
            <p:ph type="title"/>
          </p:nvPr>
        </p:nvSpPr>
        <p:spPr>
          <a:xfrm>
            <a:off x="448056" y="388800"/>
            <a:ext cx="3452432" cy="860400"/>
          </a:xfrm>
        </p:spPr>
        <p:txBody>
          <a:bodyPr anchor="b">
            <a:normAutofit/>
          </a:bodyPr>
          <a:lstStyle/>
          <a:p>
            <a:r>
              <a:rPr lang="en-US" b="1" i="0">
                <a:latin typeface="Times New Roman" panose="02020603050405020304" pitchFamily="18" charset="0"/>
                <a:cs typeface="Times New Roman" panose="02020603050405020304" pitchFamily="18" charset="0"/>
              </a:rPr>
              <a:t>Exploratory Data Analysis</a:t>
            </a:r>
            <a:endParaRPr lang="en-US"/>
          </a:p>
        </p:txBody>
      </p:sp>
      <p:cxnSp>
        <p:nvCxnSpPr>
          <p:cNvPr id="11" name="Straight Connector 10">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3454116"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5736527-5646-44F5-E517-BEACA7AD85F2}"/>
              </a:ext>
            </a:extLst>
          </p:cNvPr>
          <p:cNvSpPr>
            <a:spLocks noGrp="1"/>
          </p:cNvSpPr>
          <p:nvPr>
            <p:ph idx="1"/>
          </p:nvPr>
        </p:nvSpPr>
        <p:spPr>
          <a:xfrm>
            <a:off x="448056" y="1944000"/>
            <a:ext cx="3452432" cy="4006800"/>
          </a:xfrm>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Distribution of Target</a:t>
            </a:r>
          </a:p>
        </p:txBody>
      </p:sp>
      <p:pic>
        <p:nvPicPr>
          <p:cNvPr id="4" name="Google Shape;116;p10">
            <a:extLst>
              <a:ext uri="{FF2B5EF4-FFF2-40B4-BE49-F238E27FC236}">
                <a16:creationId xmlns:a16="http://schemas.microsoft.com/office/drawing/2014/main" id="{2DD8446E-D423-2A48-945D-4C4EB2754838}"/>
              </a:ext>
            </a:extLst>
          </p:cNvPr>
          <p:cNvPicPr preferRelativeResize="0"/>
          <p:nvPr/>
        </p:nvPicPr>
        <p:blipFill>
          <a:blip r:embed="rId2"/>
          <a:stretch>
            <a:fillRect/>
          </a:stretch>
        </p:blipFill>
        <p:spPr>
          <a:xfrm>
            <a:off x="4668361" y="450000"/>
            <a:ext cx="6779078" cy="5508000"/>
          </a:xfrm>
          <a:prstGeom prst="rect">
            <a:avLst/>
          </a:prstGeom>
          <a:noFill/>
        </p:spPr>
      </p:pic>
    </p:spTree>
    <p:extLst>
      <p:ext uri="{BB962C8B-B14F-4D97-AF65-F5344CB8AC3E}">
        <p14:creationId xmlns:p14="http://schemas.microsoft.com/office/powerpoint/2010/main" val="1908592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3E905E4-EF0C-4890-85FA-2CF6EEF55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3E44BB-B918-9A61-C361-64699587B5C0}"/>
              </a:ext>
            </a:extLst>
          </p:cNvPr>
          <p:cNvSpPr>
            <a:spLocks noGrp="1"/>
          </p:cNvSpPr>
          <p:nvPr>
            <p:ph type="title"/>
          </p:nvPr>
        </p:nvSpPr>
        <p:spPr>
          <a:xfrm>
            <a:off x="448056" y="388800"/>
            <a:ext cx="3452432" cy="860400"/>
          </a:xfrm>
        </p:spPr>
        <p:txBody>
          <a:bodyPr anchor="b">
            <a:normAutofit/>
          </a:bodyPr>
          <a:lstStyle/>
          <a:p>
            <a:r>
              <a:rPr lang="en-US" b="1" i="0">
                <a:latin typeface="Times New Roman" panose="02020603050405020304" pitchFamily="18" charset="0"/>
                <a:cs typeface="Times New Roman" panose="02020603050405020304" pitchFamily="18" charset="0"/>
              </a:rPr>
              <a:t>Exploratory Data Analysis</a:t>
            </a:r>
            <a:endParaRPr lang="en-US"/>
          </a:p>
        </p:txBody>
      </p:sp>
      <p:cxnSp>
        <p:nvCxnSpPr>
          <p:cNvPr id="11" name="Straight Connector 10">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3454116"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5736527-5646-44F5-E517-BEACA7AD85F2}"/>
              </a:ext>
            </a:extLst>
          </p:cNvPr>
          <p:cNvSpPr>
            <a:spLocks noGrp="1"/>
          </p:cNvSpPr>
          <p:nvPr>
            <p:ph idx="1"/>
          </p:nvPr>
        </p:nvSpPr>
        <p:spPr>
          <a:xfrm>
            <a:off x="448056" y="1944000"/>
            <a:ext cx="3452432" cy="4006800"/>
          </a:xfrm>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Distribution of  Gender</a:t>
            </a:r>
          </a:p>
        </p:txBody>
      </p:sp>
      <p:pic>
        <p:nvPicPr>
          <p:cNvPr id="6" name="Google Shape;128;p11">
            <a:extLst>
              <a:ext uri="{FF2B5EF4-FFF2-40B4-BE49-F238E27FC236}">
                <a16:creationId xmlns:a16="http://schemas.microsoft.com/office/drawing/2014/main" id="{2A5B8254-0687-6E08-987A-684D3E1C5BB9}"/>
              </a:ext>
            </a:extLst>
          </p:cNvPr>
          <p:cNvPicPr preferRelativeResize="0"/>
          <p:nvPr/>
        </p:nvPicPr>
        <p:blipFill>
          <a:blip r:embed="rId2">
            <a:alphaModFix/>
          </a:blip>
          <a:stretch>
            <a:fillRect/>
          </a:stretch>
        </p:blipFill>
        <p:spPr>
          <a:xfrm>
            <a:off x="5477230" y="388800"/>
            <a:ext cx="5621311" cy="5569200"/>
          </a:xfrm>
          <a:prstGeom prst="rect">
            <a:avLst/>
          </a:prstGeom>
          <a:noFill/>
          <a:ln>
            <a:noFill/>
          </a:ln>
        </p:spPr>
      </p:pic>
    </p:spTree>
    <p:extLst>
      <p:ext uri="{BB962C8B-B14F-4D97-AF65-F5344CB8AC3E}">
        <p14:creationId xmlns:p14="http://schemas.microsoft.com/office/powerpoint/2010/main" val="3775376895"/>
      </p:ext>
    </p:extLst>
  </p:cSld>
  <p:clrMapOvr>
    <a:masterClrMapping/>
  </p:clrMapOvr>
</p:sld>
</file>

<file path=ppt/theme/theme1.xml><?xml version="1.0" encoding="utf-8"?>
<a:theme xmlns:a="http://schemas.openxmlformats.org/drawingml/2006/main" name="ThinLine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3">
      <a:majorFont>
        <a:latin typeface="Sagona Book"/>
        <a:ea typeface=""/>
        <a:cs typeface=""/>
      </a:majorFont>
      <a:minorFont>
        <a:latin typeface="Univer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inLineVTI" id="{DA2A884B-D36C-4F63-9FE8-3C89F2B99A40}" vid="{62C1F77B-42AE-47B9-869B-5CE48C8ED8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484</TotalTime>
  <Words>1409</Words>
  <Application>Microsoft Macintosh PowerPoint</Application>
  <PresentationFormat>Widescreen</PresentationFormat>
  <Paragraphs>94</Paragraphs>
  <Slides>21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Calibri</vt:lpstr>
      <vt:lpstr>Calibri Light</vt:lpstr>
      <vt:lpstr>Helvetica</vt:lpstr>
      <vt:lpstr>IKUAFT+TimesNewRomanPS-BoldMT</vt:lpstr>
      <vt:lpstr>Sagona Book</vt:lpstr>
      <vt:lpstr>Times</vt:lpstr>
      <vt:lpstr>Times New Roman</vt:lpstr>
      <vt:lpstr>Univers</vt:lpstr>
      <vt:lpstr>ThinLineVTI</vt:lpstr>
      <vt:lpstr>INFO6105, Data Science Engineering Methods &amp; Tools  Fall 2023   </vt:lpstr>
      <vt:lpstr>Contents</vt:lpstr>
      <vt:lpstr>Introduction</vt:lpstr>
      <vt:lpstr>Methodology </vt:lpstr>
      <vt:lpstr>      </vt:lpstr>
      <vt:lpstr>Description of the Dataset </vt:lpstr>
      <vt:lpstr>Data Cleaning and Processing</vt:lpstr>
      <vt:lpstr>Exploratory Data Analysis</vt:lpstr>
      <vt:lpstr>Exploratory Data Analysis</vt:lpstr>
      <vt:lpstr>Exploratory Data Analysis</vt:lpstr>
      <vt:lpstr>Exploratory Data Analysis</vt:lpstr>
      <vt:lpstr>Exploratory Data Analysis</vt:lpstr>
      <vt:lpstr>Exploratory Data Analysis</vt:lpstr>
      <vt:lpstr>Models Employed</vt:lpstr>
      <vt:lpstr>Logistic Regression</vt:lpstr>
      <vt:lpstr>Decision Trees</vt:lpstr>
      <vt:lpstr>XGB Classifier</vt:lpstr>
      <vt:lpstr>K-Nearest Neighbors</vt:lpstr>
      <vt:lpstr>Result and Analysis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INFO6105, Data Science Engineering Methods &amp; Tools  Fall 2023   </dc:title>
  <dc:creator>Anshul Singh</dc:creator>
  <cp:lastModifiedBy>Anshul Singh</cp:lastModifiedBy>
  <cp:revision>2</cp:revision>
  <dcterms:created xsi:type="dcterms:W3CDTF">2023-12-10T19:41:15Z</dcterms:created>
  <dcterms:modified xsi:type="dcterms:W3CDTF">2023-12-11T04:40:52Z</dcterms:modified>
</cp:coreProperties>
</file>