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372"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439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882292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34506"/>
            <a:ext cx="14630400" cy="8229600"/>
          </a:xfrm>
          <a:prstGeom prst="rect">
            <a:avLst/>
          </a:prstGeom>
          <a:solidFill>
            <a:srgbClr val="080E26"/>
          </a:solidFill>
          <a:ln w="7620">
            <a:solidFill>
              <a:srgbClr val="565151"/>
            </a:solidFill>
            <a:prstDash val="solid"/>
          </a:ln>
        </p:spPr>
      </p:sp>
      <p:sp>
        <p:nvSpPr>
          <p:cNvPr id="4" name="Text 2"/>
          <p:cNvSpPr/>
          <p:nvPr/>
        </p:nvSpPr>
        <p:spPr>
          <a:xfrm>
            <a:off x="833199" y="2262426"/>
            <a:ext cx="7477601" cy="1666399"/>
          </a:xfrm>
          <a:prstGeom prst="rect">
            <a:avLst/>
          </a:prstGeom>
          <a:noFill/>
          <a:ln/>
        </p:spPr>
        <p:txBody>
          <a:bodyPr wrap="square" rtlCol="0" anchor="t"/>
          <a:lstStyle/>
          <a:p>
            <a:pPr marL="0" indent="0">
              <a:lnSpc>
                <a:spcPts val="6561"/>
              </a:lnSpc>
              <a:buNone/>
            </a:pPr>
            <a:r>
              <a:rPr lang="en-US" sz="5249" dirty="0">
                <a:solidFill>
                  <a:srgbClr val="FFFFFF"/>
                </a:solidFill>
                <a:latin typeface="Fraunces" pitchFamily="34" charset="0"/>
                <a:ea typeface="Fraunces" pitchFamily="34" charset="-122"/>
                <a:cs typeface="Fraunces" pitchFamily="34" charset="-120"/>
              </a:rPr>
              <a:t>Analysis of Weather Dataset</a:t>
            </a:r>
            <a:endParaRPr lang="en-US" sz="5249" dirty="0"/>
          </a:p>
        </p:txBody>
      </p:sp>
      <p:sp>
        <p:nvSpPr>
          <p:cNvPr id="5" name="Text 3"/>
          <p:cNvSpPr/>
          <p:nvPr/>
        </p:nvSpPr>
        <p:spPr>
          <a:xfrm>
            <a:off x="833199" y="4262080"/>
            <a:ext cx="7477601"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Discover the hidden insights in meteorological data and unveil the secrets that weather patterns hold. Join me in an exploration of weather data analysis!</a:t>
            </a:r>
            <a:endParaRPr lang="en-US" sz="1750" dirty="0"/>
          </a:p>
        </p:txBody>
      </p:sp>
      <p:sp>
        <p:nvSpPr>
          <p:cNvPr id="6" name="Shape 4"/>
          <p:cNvSpPr/>
          <p:nvPr/>
        </p:nvSpPr>
        <p:spPr>
          <a:xfrm>
            <a:off x="833199" y="5594866"/>
            <a:ext cx="355402" cy="355402"/>
          </a:xfrm>
          <a:prstGeom prst="roundRect">
            <a:avLst>
              <a:gd name="adj" fmla="val 25726039"/>
            </a:avLst>
          </a:prstGeom>
          <a:noFill/>
          <a:ln w="7620">
            <a:solidFill>
              <a:srgbClr val="FFFFFF"/>
            </a:solidFill>
            <a:prstDash val="solid"/>
          </a:ln>
        </p:spPr>
      </p:sp>
      <p:sp>
        <p:nvSpPr>
          <p:cNvPr id="8" name="Text 5"/>
          <p:cNvSpPr/>
          <p:nvPr/>
        </p:nvSpPr>
        <p:spPr>
          <a:xfrm>
            <a:off x="1299686" y="5578197"/>
            <a:ext cx="1211580" cy="388858"/>
          </a:xfrm>
          <a:prstGeom prst="rect">
            <a:avLst/>
          </a:prstGeom>
          <a:noFill/>
          <a:ln/>
        </p:spPr>
        <p:txBody>
          <a:bodyPr wrap="none" rtlCol="0" anchor="t"/>
          <a:lstStyle/>
          <a:p>
            <a:pPr marL="0" indent="0" algn="l">
              <a:lnSpc>
                <a:spcPts val="3062"/>
              </a:lnSpc>
              <a:buNone/>
            </a:pPr>
            <a:r>
              <a:rPr lang="en-US" sz="2187" b="1" dirty="0">
                <a:solidFill>
                  <a:srgbClr val="EBECEF"/>
                </a:solidFill>
                <a:latin typeface="Epilogue" pitchFamily="34" charset="0"/>
                <a:ea typeface="Epilogue" pitchFamily="34" charset="-122"/>
                <a:cs typeface="Epilogue" pitchFamily="34" charset="-120"/>
              </a:rPr>
              <a:t>By Anshul Sharma</a:t>
            </a:r>
          </a:p>
          <a:p>
            <a:pPr marL="0" indent="0" algn="l">
              <a:lnSpc>
                <a:spcPts val="3062"/>
              </a:lnSpc>
              <a:buNone/>
            </a:pPr>
            <a:endParaRPr lang="en-US" sz="2187" dirty="0"/>
          </a:p>
        </p:txBody>
      </p:sp>
      <p:pic>
        <p:nvPicPr>
          <p:cNvPr id="9" name="Image 1"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0672"/>
          </a:xfrm>
          <a:prstGeom prst="rect">
            <a:avLst/>
          </a:prstGeom>
          <a:solidFill>
            <a:srgbClr val="080E26"/>
          </a:solidFill>
          <a:ln w="7620">
            <a:solidFill>
              <a:srgbClr val="565151"/>
            </a:solidFill>
            <a:prstDash val="solid"/>
          </a:ln>
        </p:spPr>
      </p:sp>
      <p:sp>
        <p:nvSpPr>
          <p:cNvPr id="4" name="Text 2"/>
          <p:cNvSpPr/>
          <p:nvPr/>
        </p:nvSpPr>
        <p:spPr>
          <a:xfrm>
            <a:off x="2865953" y="515064"/>
            <a:ext cx="3992880" cy="585430"/>
          </a:xfrm>
          <a:prstGeom prst="rect">
            <a:avLst/>
          </a:prstGeom>
          <a:noFill/>
          <a:ln/>
        </p:spPr>
        <p:txBody>
          <a:bodyPr wrap="none" rtlCol="0" anchor="t"/>
          <a:lstStyle/>
          <a:p>
            <a:pPr marL="0" indent="0">
              <a:lnSpc>
                <a:spcPts val="4610"/>
              </a:lnSpc>
              <a:buNone/>
            </a:pPr>
            <a:r>
              <a:rPr lang="en-US" sz="3688" dirty="0">
                <a:solidFill>
                  <a:srgbClr val="FFFFFF"/>
                </a:solidFill>
                <a:latin typeface="Fraunces" pitchFamily="34" charset="0"/>
                <a:ea typeface="Fraunces" pitchFamily="34" charset="-122"/>
                <a:cs typeface="Fraunces" pitchFamily="34" charset="-120"/>
              </a:rPr>
              <a:t>Seasonal Patterns</a:t>
            </a:r>
            <a:endParaRPr lang="en-US" sz="3688" dirty="0"/>
          </a:p>
        </p:txBody>
      </p:sp>
      <p:sp>
        <p:nvSpPr>
          <p:cNvPr id="5" name="Shape 3"/>
          <p:cNvSpPr/>
          <p:nvPr/>
        </p:nvSpPr>
        <p:spPr>
          <a:xfrm>
            <a:off x="2865953" y="4595336"/>
            <a:ext cx="8898374" cy="37386"/>
          </a:xfrm>
          <a:prstGeom prst="rect">
            <a:avLst/>
          </a:prstGeom>
          <a:solidFill>
            <a:srgbClr val="303B69"/>
          </a:solidFill>
          <a:ln/>
        </p:spPr>
      </p:sp>
      <p:sp>
        <p:nvSpPr>
          <p:cNvPr id="6" name="Shape 4"/>
          <p:cNvSpPr/>
          <p:nvPr/>
        </p:nvSpPr>
        <p:spPr>
          <a:xfrm>
            <a:off x="4570690" y="4595336"/>
            <a:ext cx="37386" cy="655558"/>
          </a:xfrm>
          <a:prstGeom prst="rect">
            <a:avLst/>
          </a:prstGeom>
          <a:solidFill>
            <a:srgbClr val="303B69"/>
          </a:solidFill>
          <a:ln/>
        </p:spPr>
      </p:sp>
      <p:sp>
        <p:nvSpPr>
          <p:cNvPr id="7" name="Shape 5"/>
          <p:cNvSpPr/>
          <p:nvPr/>
        </p:nvSpPr>
        <p:spPr>
          <a:xfrm>
            <a:off x="4378643" y="4384596"/>
            <a:ext cx="421481" cy="421481"/>
          </a:xfrm>
          <a:prstGeom prst="roundRect">
            <a:avLst>
              <a:gd name="adj" fmla="val 13017"/>
            </a:avLst>
          </a:prstGeom>
          <a:solidFill>
            <a:srgbClr val="283157"/>
          </a:solidFill>
          <a:ln w="7620">
            <a:solidFill>
              <a:srgbClr val="303B69"/>
            </a:solidFill>
            <a:prstDash val="solid"/>
          </a:ln>
        </p:spPr>
      </p:sp>
      <p:sp>
        <p:nvSpPr>
          <p:cNvPr id="8" name="Text 6"/>
          <p:cNvSpPr/>
          <p:nvPr/>
        </p:nvSpPr>
        <p:spPr>
          <a:xfrm>
            <a:off x="4524613" y="4419719"/>
            <a:ext cx="129540" cy="351234"/>
          </a:xfrm>
          <a:prstGeom prst="rect">
            <a:avLst/>
          </a:prstGeom>
          <a:noFill/>
          <a:ln/>
        </p:spPr>
        <p:txBody>
          <a:bodyPr wrap="none" rtlCol="0" anchor="t"/>
          <a:lstStyle/>
          <a:p>
            <a:pPr marL="0" indent="0" algn="ctr">
              <a:lnSpc>
                <a:spcPts val="2766"/>
              </a:lnSpc>
              <a:buNone/>
            </a:pPr>
            <a:r>
              <a:rPr lang="en-US" sz="2213" dirty="0">
                <a:solidFill>
                  <a:srgbClr val="EBECEF"/>
                </a:solidFill>
                <a:latin typeface="Fraunces" pitchFamily="34" charset="0"/>
                <a:ea typeface="Fraunces" pitchFamily="34" charset="-122"/>
                <a:cs typeface="Fraunces" pitchFamily="34" charset="-120"/>
              </a:rPr>
              <a:t>1</a:t>
            </a:r>
            <a:endParaRPr lang="en-US" sz="2213" dirty="0"/>
          </a:p>
        </p:txBody>
      </p:sp>
      <p:sp>
        <p:nvSpPr>
          <p:cNvPr id="9" name="Text 7"/>
          <p:cNvSpPr/>
          <p:nvPr/>
        </p:nvSpPr>
        <p:spPr>
          <a:xfrm>
            <a:off x="3652718" y="5438299"/>
            <a:ext cx="1873329" cy="292656"/>
          </a:xfrm>
          <a:prstGeom prst="rect">
            <a:avLst/>
          </a:prstGeom>
          <a:noFill/>
          <a:ln/>
        </p:spPr>
        <p:txBody>
          <a:bodyPr wrap="none" rtlCol="0" anchor="t"/>
          <a:lstStyle/>
          <a:p>
            <a:pPr marL="0" indent="0" algn="ctr">
              <a:lnSpc>
                <a:spcPts val="2305"/>
              </a:lnSpc>
              <a:buNone/>
            </a:pPr>
            <a:r>
              <a:rPr lang="en-US" sz="1844" dirty="0">
                <a:solidFill>
                  <a:srgbClr val="EBECEF"/>
                </a:solidFill>
                <a:latin typeface="Fraunces" pitchFamily="34" charset="0"/>
                <a:ea typeface="Fraunces" pitchFamily="34" charset="-122"/>
                <a:cs typeface="Fraunces" pitchFamily="34" charset="-120"/>
              </a:rPr>
              <a:t>Winter</a:t>
            </a:r>
            <a:endParaRPr lang="en-US" sz="1844" dirty="0"/>
          </a:p>
        </p:txBody>
      </p:sp>
      <p:sp>
        <p:nvSpPr>
          <p:cNvPr id="10" name="Text 8"/>
          <p:cNvSpPr/>
          <p:nvPr/>
        </p:nvSpPr>
        <p:spPr>
          <a:xfrm>
            <a:off x="3053239" y="5918240"/>
            <a:ext cx="3072408" cy="1797368"/>
          </a:xfrm>
          <a:prstGeom prst="rect">
            <a:avLst/>
          </a:prstGeom>
          <a:noFill/>
          <a:ln/>
        </p:spPr>
        <p:txBody>
          <a:bodyPr wrap="square" rtlCol="0" anchor="t"/>
          <a:lstStyle/>
          <a:p>
            <a:pPr marL="0" indent="0" algn="ctr">
              <a:lnSpc>
                <a:spcPts val="2360"/>
              </a:lnSpc>
              <a:buNone/>
            </a:pPr>
            <a:r>
              <a:rPr lang="en-US" sz="1475" dirty="0">
                <a:solidFill>
                  <a:srgbClr val="EBECEF"/>
                </a:solidFill>
                <a:latin typeface="Epilogue" pitchFamily="34" charset="0"/>
                <a:ea typeface="Epilogue" pitchFamily="34" charset="-122"/>
                <a:cs typeface="Epilogue" pitchFamily="34" charset="-120"/>
              </a:rPr>
              <a:t>In winter, temperatures are generally low  , with some areas experiencing heavy snowfall and harsh weather conditions that can cause road closures and other hazards.</a:t>
            </a:r>
            <a:endParaRPr lang="en-US" sz="1475" dirty="0"/>
          </a:p>
        </p:txBody>
      </p:sp>
      <p:sp>
        <p:nvSpPr>
          <p:cNvPr id="11" name="Shape 9"/>
          <p:cNvSpPr/>
          <p:nvPr/>
        </p:nvSpPr>
        <p:spPr>
          <a:xfrm>
            <a:off x="6387822" y="3939778"/>
            <a:ext cx="37386" cy="655558"/>
          </a:xfrm>
          <a:prstGeom prst="rect">
            <a:avLst/>
          </a:prstGeom>
          <a:solidFill>
            <a:srgbClr val="303B69"/>
          </a:solidFill>
          <a:ln/>
        </p:spPr>
      </p:sp>
      <p:sp>
        <p:nvSpPr>
          <p:cNvPr id="12" name="Shape 10"/>
          <p:cNvSpPr/>
          <p:nvPr/>
        </p:nvSpPr>
        <p:spPr>
          <a:xfrm>
            <a:off x="6195774" y="4384596"/>
            <a:ext cx="421481" cy="421481"/>
          </a:xfrm>
          <a:prstGeom prst="roundRect">
            <a:avLst>
              <a:gd name="adj" fmla="val 13017"/>
            </a:avLst>
          </a:prstGeom>
          <a:solidFill>
            <a:srgbClr val="283157"/>
          </a:solidFill>
          <a:ln w="7620">
            <a:solidFill>
              <a:srgbClr val="303B69"/>
            </a:solidFill>
            <a:prstDash val="solid"/>
          </a:ln>
        </p:spPr>
      </p:sp>
      <p:sp>
        <p:nvSpPr>
          <p:cNvPr id="13" name="Text 11"/>
          <p:cNvSpPr/>
          <p:nvPr/>
        </p:nvSpPr>
        <p:spPr>
          <a:xfrm>
            <a:off x="6322695" y="4419719"/>
            <a:ext cx="167640" cy="351234"/>
          </a:xfrm>
          <a:prstGeom prst="rect">
            <a:avLst/>
          </a:prstGeom>
          <a:noFill/>
          <a:ln/>
        </p:spPr>
        <p:txBody>
          <a:bodyPr wrap="none" rtlCol="0" anchor="t"/>
          <a:lstStyle/>
          <a:p>
            <a:pPr marL="0" indent="0" algn="ctr">
              <a:lnSpc>
                <a:spcPts val="2766"/>
              </a:lnSpc>
              <a:buNone/>
            </a:pPr>
            <a:r>
              <a:rPr lang="en-US" sz="2213" dirty="0">
                <a:solidFill>
                  <a:srgbClr val="EBECEF"/>
                </a:solidFill>
                <a:latin typeface="Fraunces" pitchFamily="34" charset="0"/>
                <a:ea typeface="Fraunces" pitchFamily="34" charset="-122"/>
                <a:cs typeface="Fraunces" pitchFamily="34" charset="-120"/>
              </a:rPr>
              <a:t>2</a:t>
            </a:r>
            <a:endParaRPr lang="en-US" sz="2213" dirty="0"/>
          </a:p>
        </p:txBody>
      </p:sp>
      <p:sp>
        <p:nvSpPr>
          <p:cNvPr id="14" name="Text 12"/>
          <p:cNvSpPr/>
          <p:nvPr/>
        </p:nvSpPr>
        <p:spPr>
          <a:xfrm>
            <a:off x="5469850" y="1475065"/>
            <a:ext cx="1873329" cy="292656"/>
          </a:xfrm>
          <a:prstGeom prst="rect">
            <a:avLst/>
          </a:prstGeom>
          <a:noFill/>
          <a:ln/>
        </p:spPr>
        <p:txBody>
          <a:bodyPr wrap="none" rtlCol="0" anchor="t"/>
          <a:lstStyle/>
          <a:p>
            <a:pPr marL="0" indent="0" algn="ctr">
              <a:lnSpc>
                <a:spcPts val="2305"/>
              </a:lnSpc>
              <a:buNone/>
            </a:pPr>
            <a:r>
              <a:rPr lang="en-US" sz="1844" dirty="0">
                <a:solidFill>
                  <a:srgbClr val="EBECEF"/>
                </a:solidFill>
                <a:latin typeface="Fraunces" pitchFamily="34" charset="0"/>
                <a:ea typeface="Fraunces" pitchFamily="34" charset="-122"/>
                <a:cs typeface="Fraunces" pitchFamily="34" charset="-120"/>
              </a:rPr>
              <a:t>Spring</a:t>
            </a:r>
            <a:endParaRPr lang="en-US" sz="1844" dirty="0"/>
          </a:p>
        </p:txBody>
      </p:sp>
      <p:sp>
        <p:nvSpPr>
          <p:cNvPr id="15" name="Text 13"/>
          <p:cNvSpPr/>
          <p:nvPr/>
        </p:nvSpPr>
        <p:spPr>
          <a:xfrm>
            <a:off x="4870371" y="1955006"/>
            <a:ext cx="3072408" cy="1797368"/>
          </a:xfrm>
          <a:prstGeom prst="rect">
            <a:avLst/>
          </a:prstGeom>
          <a:noFill/>
          <a:ln/>
        </p:spPr>
        <p:txBody>
          <a:bodyPr wrap="square" rtlCol="0" anchor="t"/>
          <a:lstStyle/>
          <a:p>
            <a:pPr marL="0" indent="0" algn="ctr">
              <a:lnSpc>
                <a:spcPts val="2360"/>
              </a:lnSpc>
              <a:buNone/>
            </a:pPr>
            <a:r>
              <a:rPr lang="en-US" sz="1475" dirty="0">
                <a:solidFill>
                  <a:srgbClr val="EBECEF"/>
                </a:solidFill>
                <a:latin typeface="Epilogue" pitchFamily="34" charset="0"/>
                <a:ea typeface="Epilogue" pitchFamily="34" charset="-122"/>
                <a:cs typeface="Epilogue" pitchFamily="34" charset="-120"/>
              </a:rPr>
              <a:t>In spring, temperatures gradually increase and flowers start to bloom. However, this season often means an increase in rain and thunderstorms in some areas.</a:t>
            </a:r>
            <a:endParaRPr lang="en-US" sz="1475" dirty="0"/>
          </a:p>
        </p:txBody>
      </p:sp>
      <p:sp>
        <p:nvSpPr>
          <p:cNvPr id="16" name="Shape 14"/>
          <p:cNvSpPr/>
          <p:nvPr/>
        </p:nvSpPr>
        <p:spPr>
          <a:xfrm>
            <a:off x="8204954" y="4595336"/>
            <a:ext cx="37386" cy="655558"/>
          </a:xfrm>
          <a:prstGeom prst="rect">
            <a:avLst/>
          </a:prstGeom>
          <a:solidFill>
            <a:srgbClr val="303B69"/>
          </a:solidFill>
          <a:ln/>
        </p:spPr>
      </p:sp>
      <p:sp>
        <p:nvSpPr>
          <p:cNvPr id="17" name="Shape 15"/>
          <p:cNvSpPr/>
          <p:nvPr/>
        </p:nvSpPr>
        <p:spPr>
          <a:xfrm>
            <a:off x="8012906" y="4384596"/>
            <a:ext cx="421481" cy="421481"/>
          </a:xfrm>
          <a:prstGeom prst="roundRect">
            <a:avLst>
              <a:gd name="adj" fmla="val 13017"/>
            </a:avLst>
          </a:prstGeom>
          <a:solidFill>
            <a:srgbClr val="283157"/>
          </a:solidFill>
          <a:ln w="7620">
            <a:solidFill>
              <a:srgbClr val="303B69"/>
            </a:solidFill>
            <a:prstDash val="solid"/>
          </a:ln>
        </p:spPr>
      </p:sp>
      <p:sp>
        <p:nvSpPr>
          <p:cNvPr id="18" name="Text 16"/>
          <p:cNvSpPr/>
          <p:nvPr/>
        </p:nvSpPr>
        <p:spPr>
          <a:xfrm>
            <a:off x="8147447" y="4419719"/>
            <a:ext cx="152400" cy="351234"/>
          </a:xfrm>
          <a:prstGeom prst="rect">
            <a:avLst/>
          </a:prstGeom>
          <a:noFill/>
          <a:ln/>
        </p:spPr>
        <p:txBody>
          <a:bodyPr wrap="none" rtlCol="0" anchor="t"/>
          <a:lstStyle/>
          <a:p>
            <a:pPr marL="0" indent="0" algn="ctr">
              <a:lnSpc>
                <a:spcPts val="2766"/>
              </a:lnSpc>
              <a:buNone/>
            </a:pPr>
            <a:r>
              <a:rPr lang="en-US" sz="2213" dirty="0">
                <a:solidFill>
                  <a:srgbClr val="EBECEF"/>
                </a:solidFill>
                <a:latin typeface="Fraunces" pitchFamily="34" charset="0"/>
                <a:ea typeface="Fraunces" pitchFamily="34" charset="-122"/>
                <a:cs typeface="Fraunces" pitchFamily="34" charset="-120"/>
              </a:rPr>
              <a:t>3</a:t>
            </a:r>
            <a:endParaRPr lang="en-US" sz="2213" dirty="0"/>
          </a:p>
        </p:txBody>
      </p:sp>
      <p:sp>
        <p:nvSpPr>
          <p:cNvPr id="19" name="Text 17"/>
          <p:cNvSpPr/>
          <p:nvPr/>
        </p:nvSpPr>
        <p:spPr>
          <a:xfrm>
            <a:off x="7286982" y="5438299"/>
            <a:ext cx="1873329" cy="292656"/>
          </a:xfrm>
          <a:prstGeom prst="rect">
            <a:avLst/>
          </a:prstGeom>
          <a:noFill/>
          <a:ln/>
        </p:spPr>
        <p:txBody>
          <a:bodyPr wrap="none" rtlCol="0" anchor="t"/>
          <a:lstStyle/>
          <a:p>
            <a:pPr marL="0" indent="0" algn="ctr">
              <a:lnSpc>
                <a:spcPts val="2305"/>
              </a:lnSpc>
              <a:buNone/>
            </a:pPr>
            <a:r>
              <a:rPr lang="en-US" sz="1844" dirty="0">
                <a:solidFill>
                  <a:srgbClr val="EBECEF"/>
                </a:solidFill>
                <a:latin typeface="Fraunces" pitchFamily="34" charset="0"/>
                <a:ea typeface="Fraunces" pitchFamily="34" charset="-122"/>
                <a:cs typeface="Fraunces" pitchFamily="34" charset="-120"/>
              </a:rPr>
              <a:t>Summer</a:t>
            </a:r>
            <a:endParaRPr lang="en-US" sz="1844" dirty="0"/>
          </a:p>
        </p:txBody>
      </p:sp>
      <p:sp>
        <p:nvSpPr>
          <p:cNvPr id="20" name="Text 18"/>
          <p:cNvSpPr/>
          <p:nvPr/>
        </p:nvSpPr>
        <p:spPr>
          <a:xfrm>
            <a:off x="6687503" y="5918240"/>
            <a:ext cx="3072408" cy="1497806"/>
          </a:xfrm>
          <a:prstGeom prst="rect">
            <a:avLst/>
          </a:prstGeom>
          <a:noFill/>
          <a:ln/>
        </p:spPr>
        <p:txBody>
          <a:bodyPr wrap="square" rtlCol="0" anchor="t"/>
          <a:lstStyle/>
          <a:p>
            <a:pPr marL="0" indent="0" algn="ctr">
              <a:lnSpc>
                <a:spcPts val="2360"/>
              </a:lnSpc>
              <a:buNone/>
            </a:pPr>
            <a:r>
              <a:rPr lang="en-US" sz="1475" dirty="0">
                <a:solidFill>
                  <a:srgbClr val="EBECEF"/>
                </a:solidFill>
                <a:latin typeface="Epilogue" pitchFamily="34" charset="0"/>
                <a:ea typeface="Epilogue" pitchFamily="34" charset="-122"/>
                <a:cs typeface="Epilogue" pitchFamily="34" charset="-120"/>
              </a:rPr>
              <a:t>Summer is the hottest season of the year, with temperatures peaking in July and August. In some areas, heatwaves can pose health risks.</a:t>
            </a:r>
            <a:endParaRPr lang="en-US" sz="1475" dirty="0"/>
          </a:p>
        </p:txBody>
      </p:sp>
      <p:sp>
        <p:nvSpPr>
          <p:cNvPr id="21" name="Shape 19"/>
          <p:cNvSpPr/>
          <p:nvPr/>
        </p:nvSpPr>
        <p:spPr>
          <a:xfrm>
            <a:off x="10022086" y="3939778"/>
            <a:ext cx="37386" cy="655558"/>
          </a:xfrm>
          <a:prstGeom prst="rect">
            <a:avLst/>
          </a:prstGeom>
          <a:solidFill>
            <a:srgbClr val="303B69"/>
          </a:solidFill>
          <a:ln/>
        </p:spPr>
      </p:sp>
      <p:sp>
        <p:nvSpPr>
          <p:cNvPr id="22" name="Shape 20"/>
          <p:cNvSpPr/>
          <p:nvPr/>
        </p:nvSpPr>
        <p:spPr>
          <a:xfrm>
            <a:off x="9830038" y="4384596"/>
            <a:ext cx="421481" cy="421481"/>
          </a:xfrm>
          <a:prstGeom prst="roundRect">
            <a:avLst>
              <a:gd name="adj" fmla="val 13017"/>
            </a:avLst>
          </a:prstGeom>
          <a:solidFill>
            <a:srgbClr val="283157"/>
          </a:solidFill>
          <a:ln w="7620">
            <a:solidFill>
              <a:srgbClr val="303B69"/>
            </a:solidFill>
            <a:prstDash val="solid"/>
          </a:ln>
        </p:spPr>
      </p:sp>
      <p:sp>
        <p:nvSpPr>
          <p:cNvPr id="23" name="Text 21"/>
          <p:cNvSpPr/>
          <p:nvPr/>
        </p:nvSpPr>
        <p:spPr>
          <a:xfrm>
            <a:off x="9953149" y="4419719"/>
            <a:ext cx="175260" cy="351234"/>
          </a:xfrm>
          <a:prstGeom prst="rect">
            <a:avLst/>
          </a:prstGeom>
          <a:noFill/>
          <a:ln/>
        </p:spPr>
        <p:txBody>
          <a:bodyPr wrap="none" rtlCol="0" anchor="t"/>
          <a:lstStyle/>
          <a:p>
            <a:pPr marL="0" indent="0" algn="ctr">
              <a:lnSpc>
                <a:spcPts val="2766"/>
              </a:lnSpc>
              <a:buNone/>
            </a:pPr>
            <a:r>
              <a:rPr lang="en-US" sz="2213" dirty="0">
                <a:solidFill>
                  <a:srgbClr val="EBECEF"/>
                </a:solidFill>
                <a:latin typeface="Fraunces" pitchFamily="34" charset="0"/>
                <a:ea typeface="Fraunces" pitchFamily="34" charset="-122"/>
                <a:cs typeface="Fraunces" pitchFamily="34" charset="-120"/>
              </a:rPr>
              <a:t>4</a:t>
            </a:r>
            <a:endParaRPr lang="en-US" sz="2213" dirty="0"/>
          </a:p>
        </p:txBody>
      </p:sp>
      <p:sp>
        <p:nvSpPr>
          <p:cNvPr id="24" name="Text 22"/>
          <p:cNvSpPr/>
          <p:nvPr/>
        </p:nvSpPr>
        <p:spPr>
          <a:xfrm>
            <a:off x="9104114" y="1475065"/>
            <a:ext cx="1873329" cy="292656"/>
          </a:xfrm>
          <a:prstGeom prst="rect">
            <a:avLst/>
          </a:prstGeom>
          <a:noFill/>
          <a:ln/>
        </p:spPr>
        <p:txBody>
          <a:bodyPr wrap="none" rtlCol="0" anchor="t"/>
          <a:lstStyle/>
          <a:p>
            <a:pPr marL="0" indent="0" algn="ctr">
              <a:lnSpc>
                <a:spcPts val="2305"/>
              </a:lnSpc>
              <a:buNone/>
            </a:pPr>
            <a:r>
              <a:rPr lang="en-US" sz="1844" dirty="0">
                <a:solidFill>
                  <a:srgbClr val="EBECEF"/>
                </a:solidFill>
                <a:latin typeface="Fraunces" pitchFamily="34" charset="0"/>
                <a:ea typeface="Fraunces" pitchFamily="34" charset="-122"/>
                <a:cs typeface="Fraunces" pitchFamily="34" charset="-120"/>
              </a:rPr>
              <a:t>Fall</a:t>
            </a:r>
            <a:endParaRPr lang="en-US" sz="1844" dirty="0"/>
          </a:p>
        </p:txBody>
      </p:sp>
      <p:sp>
        <p:nvSpPr>
          <p:cNvPr id="25" name="Text 23"/>
          <p:cNvSpPr/>
          <p:nvPr/>
        </p:nvSpPr>
        <p:spPr>
          <a:xfrm>
            <a:off x="8504634" y="1955006"/>
            <a:ext cx="3072408" cy="1797368"/>
          </a:xfrm>
          <a:prstGeom prst="rect">
            <a:avLst/>
          </a:prstGeom>
          <a:noFill/>
          <a:ln/>
        </p:spPr>
        <p:txBody>
          <a:bodyPr wrap="square" rtlCol="0" anchor="t"/>
          <a:lstStyle/>
          <a:p>
            <a:pPr marL="0" indent="0" algn="ctr">
              <a:lnSpc>
                <a:spcPts val="2360"/>
              </a:lnSpc>
              <a:buNone/>
            </a:pPr>
            <a:r>
              <a:rPr lang="en-US" sz="1475" dirty="0">
                <a:solidFill>
                  <a:srgbClr val="EBECEF"/>
                </a:solidFill>
                <a:latin typeface="Epilogue" pitchFamily="34" charset="0"/>
                <a:ea typeface="Epilogue" pitchFamily="34" charset="-122"/>
                <a:cs typeface="Epilogue" pitchFamily="34" charset="-120"/>
              </a:rPr>
              <a:t>Fall is characterized by cooler weather and changing colors of leaves. It can also bring strong winds and occasional storms across different areas of the country.</a:t>
            </a:r>
            <a:endParaRPr lang="en-US" sz="147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sp>
      <p:sp>
        <p:nvSpPr>
          <p:cNvPr id="4" name="Text 2"/>
          <p:cNvSpPr/>
          <p:nvPr/>
        </p:nvSpPr>
        <p:spPr>
          <a:xfrm>
            <a:off x="2037993" y="1328261"/>
            <a:ext cx="649986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Extreme Weather Events</a:t>
            </a:r>
            <a:endParaRPr lang="en-US" sz="4374" dirty="0"/>
          </a:p>
        </p:txBody>
      </p:sp>
      <p:sp>
        <p:nvSpPr>
          <p:cNvPr id="5" name="Text 3"/>
          <p:cNvSpPr/>
          <p:nvPr/>
        </p:nvSpPr>
        <p:spPr>
          <a:xfrm>
            <a:off x="2037993" y="2578060"/>
            <a:ext cx="2221944" cy="347186"/>
          </a:xfrm>
          <a:prstGeom prst="rect">
            <a:avLst/>
          </a:prstGeom>
          <a:noFill/>
          <a:ln/>
        </p:spPr>
        <p:txBody>
          <a:bodyPr wrap="non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Heatwaves</a:t>
            </a:r>
            <a:endParaRPr lang="en-US" sz="2187" dirty="0"/>
          </a:p>
        </p:txBody>
      </p:sp>
      <p:sp>
        <p:nvSpPr>
          <p:cNvPr id="6" name="Text 4"/>
          <p:cNvSpPr/>
          <p:nvPr/>
        </p:nvSpPr>
        <p:spPr>
          <a:xfrm>
            <a:off x="2037993" y="3147417"/>
            <a:ext cx="3156347" cy="3198614"/>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Heatwaves can cause serious health risks, especially for vulnerable populations. We investigated heatwaves across the US and found that some areas - such as Arizona, Florida, and Georgia - are more prone to heatwaves than others.</a:t>
            </a:r>
            <a:endParaRPr lang="en-US" sz="1750" dirty="0"/>
          </a:p>
        </p:txBody>
      </p:sp>
      <p:sp>
        <p:nvSpPr>
          <p:cNvPr id="7" name="Text 5"/>
          <p:cNvSpPr/>
          <p:nvPr/>
        </p:nvSpPr>
        <p:spPr>
          <a:xfrm>
            <a:off x="5743932" y="2578060"/>
            <a:ext cx="2221944" cy="347186"/>
          </a:xfrm>
          <a:prstGeom prst="rect">
            <a:avLst/>
          </a:prstGeom>
          <a:noFill/>
          <a:ln/>
        </p:spPr>
        <p:txBody>
          <a:bodyPr wrap="non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Storms</a:t>
            </a:r>
            <a:endParaRPr lang="en-US" sz="2187" dirty="0"/>
          </a:p>
        </p:txBody>
      </p:sp>
      <p:sp>
        <p:nvSpPr>
          <p:cNvPr id="8" name="Text 6"/>
          <p:cNvSpPr/>
          <p:nvPr/>
        </p:nvSpPr>
        <p:spPr>
          <a:xfrm>
            <a:off x="5743932" y="3147417"/>
            <a:ext cx="3156347" cy="355401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Storms can cause damage to buildings, power lines, and other infrastructure. We analyzed the frequency of storms across the US and identified some areas - such as the Southeast and the Midwest - that are more prone to storms than others.</a:t>
            </a:r>
            <a:endParaRPr lang="en-US" sz="1750" dirty="0"/>
          </a:p>
        </p:txBody>
      </p:sp>
      <p:sp>
        <p:nvSpPr>
          <p:cNvPr id="9" name="Text 7"/>
          <p:cNvSpPr/>
          <p:nvPr/>
        </p:nvSpPr>
        <p:spPr>
          <a:xfrm>
            <a:off x="9449872" y="2578060"/>
            <a:ext cx="2221944" cy="347186"/>
          </a:xfrm>
          <a:prstGeom prst="rect">
            <a:avLst/>
          </a:prstGeom>
          <a:noFill/>
          <a:ln/>
        </p:spPr>
        <p:txBody>
          <a:bodyPr wrap="non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Cold Snaps</a:t>
            </a:r>
            <a:endParaRPr lang="en-US" sz="2187" dirty="0"/>
          </a:p>
        </p:txBody>
      </p:sp>
      <p:sp>
        <p:nvSpPr>
          <p:cNvPr id="10" name="Text 8"/>
          <p:cNvSpPr/>
          <p:nvPr/>
        </p:nvSpPr>
        <p:spPr>
          <a:xfrm>
            <a:off x="9449872" y="3147417"/>
            <a:ext cx="3156347" cy="355401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Cold snaps can cause frostbite and hypothermia in humans and animals. We analyzed the frequency of cold snaps across the US and identified some areas - such as the Northeast and the Great Lakes region - that are more prone to cold snaps than others.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sp>
      <p:sp>
        <p:nvSpPr>
          <p:cNvPr id="4" name="Text 2"/>
          <p:cNvSpPr/>
          <p:nvPr/>
        </p:nvSpPr>
        <p:spPr>
          <a:xfrm>
            <a:off x="2037993" y="2736175"/>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Data Insights</a:t>
            </a:r>
            <a:endParaRPr lang="en-US" sz="4374" dirty="0"/>
          </a:p>
        </p:txBody>
      </p:sp>
      <p:sp>
        <p:nvSpPr>
          <p:cNvPr id="5" name="Shape 3"/>
          <p:cNvSpPr/>
          <p:nvPr/>
        </p:nvSpPr>
        <p:spPr>
          <a:xfrm>
            <a:off x="2037993" y="3937397"/>
            <a:ext cx="499943" cy="499943"/>
          </a:xfrm>
          <a:prstGeom prst="roundRect">
            <a:avLst>
              <a:gd name="adj" fmla="val 10974"/>
            </a:avLst>
          </a:prstGeom>
          <a:solidFill>
            <a:srgbClr val="283157"/>
          </a:solidFill>
          <a:ln w="7620">
            <a:solidFill>
              <a:srgbClr val="303B69"/>
            </a:solidFill>
            <a:prstDash val="solid"/>
          </a:ln>
        </p:spPr>
      </p:sp>
      <p:sp>
        <p:nvSpPr>
          <p:cNvPr id="6" name="Text 4"/>
          <p:cNvSpPr/>
          <p:nvPr/>
        </p:nvSpPr>
        <p:spPr>
          <a:xfrm>
            <a:off x="2211705" y="3979069"/>
            <a:ext cx="15240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7" name="Text 5"/>
          <p:cNvSpPr/>
          <p:nvPr/>
        </p:nvSpPr>
        <p:spPr>
          <a:xfrm>
            <a:off x="2760107" y="4013716"/>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Main Findings</a:t>
            </a:r>
            <a:endParaRPr lang="en-US" sz="2187" dirty="0"/>
          </a:p>
        </p:txBody>
      </p:sp>
      <p:sp>
        <p:nvSpPr>
          <p:cNvPr id="8" name="Text 6"/>
          <p:cNvSpPr/>
          <p:nvPr/>
        </p:nvSpPr>
        <p:spPr>
          <a:xfrm>
            <a:off x="2760107" y="4583073"/>
            <a:ext cx="4444008" cy="2132409"/>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Our analysis revealed that there is a correlation between temperature, humidity. We also identified a gradual upward trend in temperature, with periodic heatwaves and cold snaps that pose health risks.</a:t>
            </a:r>
            <a:endParaRPr lang="en-US" sz="1750" dirty="0"/>
          </a:p>
        </p:txBody>
      </p:sp>
      <p:sp>
        <p:nvSpPr>
          <p:cNvPr id="9" name="Shape 7"/>
          <p:cNvSpPr/>
          <p:nvPr/>
        </p:nvSpPr>
        <p:spPr>
          <a:xfrm>
            <a:off x="7426285" y="3937397"/>
            <a:ext cx="499943" cy="499943"/>
          </a:xfrm>
          <a:prstGeom prst="roundRect">
            <a:avLst>
              <a:gd name="adj" fmla="val 10974"/>
            </a:avLst>
          </a:prstGeom>
          <a:solidFill>
            <a:srgbClr val="283157"/>
          </a:solidFill>
          <a:ln w="7620">
            <a:solidFill>
              <a:srgbClr val="303B69"/>
            </a:solidFill>
            <a:prstDash val="solid"/>
          </a:ln>
        </p:spPr>
      </p:sp>
      <p:sp>
        <p:nvSpPr>
          <p:cNvPr id="10" name="Text 8"/>
          <p:cNvSpPr/>
          <p:nvPr/>
        </p:nvSpPr>
        <p:spPr>
          <a:xfrm>
            <a:off x="7573327" y="3979069"/>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1" name="Text 9"/>
          <p:cNvSpPr/>
          <p:nvPr/>
        </p:nvSpPr>
        <p:spPr>
          <a:xfrm>
            <a:off x="8148399" y="4013716"/>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Insights Gained</a:t>
            </a:r>
            <a:endParaRPr lang="en-US" sz="2187" dirty="0"/>
          </a:p>
        </p:txBody>
      </p:sp>
      <p:sp>
        <p:nvSpPr>
          <p:cNvPr id="12" name="Text 10"/>
          <p:cNvSpPr/>
          <p:nvPr/>
        </p:nvSpPr>
        <p:spPr>
          <a:xfrm>
            <a:off x="8148399" y="4583073"/>
            <a:ext cx="4444008" cy="1777008"/>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The analysis provides insights into weather patterns across the Finland , which can aid in urban planning, resource allocation, and policymaking in the context of climate change.</a:t>
            </a:r>
            <a:endParaRPr lang="en-US" sz="1750" dirty="0"/>
          </a:p>
        </p:txBody>
      </p:sp>
      <p:pic>
        <p:nvPicPr>
          <p:cNvPr id="13" name="Image 0" descr="preencoded.png"/>
          <p:cNvPicPr>
            <a:picLocks noChangeAspect="1"/>
          </p:cNvPicPr>
          <p:nvPr/>
        </p:nvPicPr>
        <p:blipFill>
          <a:blip r:embed="rId3"/>
          <a:stretch>
            <a:fillRect/>
          </a:stretch>
        </p:blipFill>
        <p:spPr>
          <a:xfrm>
            <a:off x="0" y="0"/>
            <a:ext cx="14630400" cy="12220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sp>
      <p:sp>
        <p:nvSpPr>
          <p:cNvPr id="4" name="Text 2"/>
          <p:cNvSpPr/>
          <p:nvPr/>
        </p:nvSpPr>
        <p:spPr>
          <a:xfrm>
            <a:off x="2037993" y="1964769"/>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Limitations</a:t>
            </a:r>
            <a:endParaRPr lang="en-US" sz="4374" dirty="0"/>
          </a:p>
        </p:txBody>
      </p:sp>
      <p:sp>
        <p:nvSpPr>
          <p:cNvPr id="5" name="Shape 3"/>
          <p:cNvSpPr/>
          <p:nvPr/>
        </p:nvSpPr>
        <p:spPr>
          <a:xfrm>
            <a:off x="2037993" y="3103483"/>
            <a:ext cx="5166122" cy="3161348"/>
          </a:xfrm>
          <a:prstGeom prst="roundRect">
            <a:avLst>
              <a:gd name="adj" fmla="val 1735"/>
            </a:avLst>
          </a:prstGeom>
          <a:solidFill>
            <a:srgbClr val="283157"/>
          </a:solidFill>
          <a:ln w="7620">
            <a:solidFill>
              <a:srgbClr val="303B69"/>
            </a:solidFill>
            <a:prstDash val="solid"/>
          </a:ln>
        </p:spPr>
      </p:sp>
      <p:sp>
        <p:nvSpPr>
          <p:cNvPr id="6" name="Text 4"/>
          <p:cNvSpPr/>
          <p:nvPr/>
        </p:nvSpPr>
        <p:spPr>
          <a:xfrm>
            <a:off x="2267783" y="3333274"/>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Data Limitations</a:t>
            </a:r>
            <a:endParaRPr lang="en-US" sz="2187" dirty="0"/>
          </a:p>
        </p:txBody>
      </p:sp>
      <p:sp>
        <p:nvSpPr>
          <p:cNvPr id="7" name="Text 5"/>
          <p:cNvSpPr/>
          <p:nvPr/>
        </p:nvSpPr>
        <p:spPr>
          <a:xfrm>
            <a:off x="2267783" y="3902631"/>
            <a:ext cx="4706541" cy="2132409"/>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The dataset is limited to weather observations across the Finland, which means that our analysis is also limited to this geographical area. We also acknowledge that the dataset does not account for potential systemic biases or errors.</a:t>
            </a:r>
            <a:endParaRPr lang="en-US" sz="1750" dirty="0"/>
          </a:p>
        </p:txBody>
      </p:sp>
      <p:sp>
        <p:nvSpPr>
          <p:cNvPr id="8" name="Shape 6"/>
          <p:cNvSpPr/>
          <p:nvPr/>
        </p:nvSpPr>
        <p:spPr>
          <a:xfrm>
            <a:off x="7426285" y="3103483"/>
            <a:ext cx="5166122" cy="3161348"/>
          </a:xfrm>
          <a:prstGeom prst="roundRect">
            <a:avLst>
              <a:gd name="adj" fmla="val 1735"/>
            </a:avLst>
          </a:prstGeom>
          <a:solidFill>
            <a:srgbClr val="283157"/>
          </a:solidFill>
          <a:ln w="7620">
            <a:solidFill>
              <a:srgbClr val="303B69"/>
            </a:solidFill>
            <a:prstDash val="solid"/>
          </a:ln>
        </p:spPr>
      </p:sp>
      <p:sp>
        <p:nvSpPr>
          <p:cNvPr id="9" name="Text 7"/>
          <p:cNvSpPr/>
          <p:nvPr/>
        </p:nvSpPr>
        <p:spPr>
          <a:xfrm>
            <a:off x="7656076" y="3333274"/>
            <a:ext cx="268986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Analysis Limitations</a:t>
            </a:r>
            <a:endParaRPr lang="en-US" sz="2187" dirty="0"/>
          </a:p>
        </p:txBody>
      </p:sp>
      <p:sp>
        <p:nvSpPr>
          <p:cNvPr id="10" name="Text 8"/>
          <p:cNvSpPr/>
          <p:nvPr/>
        </p:nvSpPr>
        <p:spPr>
          <a:xfrm>
            <a:off x="7656076" y="3902631"/>
            <a:ext cx="4706541" cy="1777008"/>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We recognize that our analysis has limitations as well, specifically limited scope and exploratory nature. Further research is needed to determine causality and predictive power.</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sp>
      <p:sp>
        <p:nvSpPr>
          <p:cNvPr id="4" name="Text 2"/>
          <p:cNvSpPr/>
          <p:nvPr/>
        </p:nvSpPr>
        <p:spPr>
          <a:xfrm>
            <a:off x="2037993" y="654129"/>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Conclusion</a:t>
            </a:r>
            <a:endParaRPr lang="en-US" sz="4374" dirty="0"/>
          </a:p>
        </p:txBody>
      </p:sp>
      <p:pic>
        <p:nvPicPr>
          <p:cNvPr id="5" name="Image 0" descr="preencoded.png"/>
          <p:cNvPicPr>
            <a:picLocks noChangeAspect="1"/>
          </p:cNvPicPr>
          <p:nvPr/>
        </p:nvPicPr>
        <p:blipFill>
          <a:blip r:embed="rId3"/>
          <a:stretch>
            <a:fillRect/>
          </a:stretch>
        </p:blipFill>
        <p:spPr>
          <a:xfrm>
            <a:off x="2037993" y="1792843"/>
            <a:ext cx="5110520" cy="3158490"/>
          </a:xfrm>
          <a:prstGeom prst="rect">
            <a:avLst/>
          </a:prstGeom>
        </p:spPr>
      </p:pic>
      <p:sp>
        <p:nvSpPr>
          <p:cNvPr id="6" name="Text 3"/>
          <p:cNvSpPr/>
          <p:nvPr/>
        </p:nvSpPr>
        <p:spPr>
          <a:xfrm>
            <a:off x="2037993" y="5228987"/>
            <a:ext cx="2221944"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Main Points</a:t>
            </a:r>
            <a:endParaRPr lang="en-US" sz="2187" dirty="0"/>
          </a:p>
        </p:txBody>
      </p:sp>
      <p:sp>
        <p:nvSpPr>
          <p:cNvPr id="7" name="Text 4"/>
          <p:cNvSpPr/>
          <p:nvPr/>
        </p:nvSpPr>
        <p:spPr>
          <a:xfrm>
            <a:off x="2037993" y="5798344"/>
            <a:ext cx="5110520" cy="1777008"/>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In this analysis, we explored weather patterns, seasonal variations, and extreme weather events across the Finland  and </a:t>
            </a:r>
            <a:r>
              <a:rPr lang="en-US" sz="1600" dirty="0">
                <a:solidFill>
                  <a:schemeClr val="bg1"/>
                </a:solidFill>
                <a:latin typeface="source-serif-pro"/>
                <a:ea typeface="Epilogue" pitchFamily="34" charset="-122"/>
                <a:cs typeface="Epilogue" pitchFamily="34" charset="-120"/>
              </a:rPr>
              <a:t>w</a:t>
            </a:r>
            <a:r>
              <a:rPr lang="en-US" sz="1600" b="0" i="0" dirty="0">
                <a:solidFill>
                  <a:schemeClr val="bg1"/>
                </a:solidFill>
                <a:effectLst/>
                <a:latin typeface="source-serif-pro"/>
              </a:rPr>
              <a:t>e can conclude that the Apparent temperature and humidity compared monthly across 10 years of the data indicate an increase due to Global warming.</a:t>
            </a:r>
            <a:endParaRPr lang="en-US" sz="1750" dirty="0">
              <a:solidFill>
                <a:schemeClr val="bg1"/>
              </a:solidFill>
            </a:endParaRPr>
          </a:p>
        </p:txBody>
      </p:sp>
      <p:pic>
        <p:nvPicPr>
          <p:cNvPr id="8" name="Image 1" descr="preencoded.png"/>
          <p:cNvPicPr>
            <a:picLocks noChangeAspect="1"/>
          </p:cNvPicPr>
          <p:nvPr/>
        </p:nvPicPr>
        <p:blipFill>
          <a:blip r:embed="rId4"/>
          <a:stretch>
            <a:fillRect/>
          </a:stretch>
        </p:blipFill>
        <p:spPr>
          <a:xfrm>
            <a:off x="7481768" y="1792843"/>
            <a:ext cx="5110639" cy="3158609"/>
          </a:xfrm>
          <a:prstGeom prst="rect">
            <a:avLst/>
          </a:prstGeom>
        </p:spPr>
      </p:pic>
      <p:sp>
        <p:nvSpPr>
          <p:cNvPr id="9" name="Text 5"/>
          <p:cNvSpPr/>
          <p:nvPr/>
        </p:nvSpPr>
        <p:spPr>
          <a:xfrm>
            <a:off x="7481768" y="5229106"/>
            <a:ext cx="411480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Value of Weather Data Analysis</a:t>
            </a:r>
            <a:endParaRPr lang="en-US" sz="2187" dirty="0"/>
          </a:p>
        </p:txBody>
      </p:sp>
      <p:sp>
        <p:nvSpPr>
          <p:cNvPr id="10" name="Text 6"/>
          <p:cNvSpPr/>
          <p:nvPr/>
        </p:nvSpPr>
        <p:spPr>
          <a:xfrm>
            <a:off x="7481768" y="5798463"/>
            <a:ext cx="5110639" cy="1777008"/>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By analyzing weather data, we can gain valuable insights into the environment around us. This analysis can help us create solutions to mitigate the effects of climate change and to create a better, more sustainable world and also help to reduce global warming .</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310551" y="0"/>
            <a:ext cx="14630400" cy="8229600"/>
          </a:xfrm>
          <a:prstGeom prst="rect">
            <a:avLst/>
          </a:prstGeom>
          <a:solidFill>
            <a:srgbClr val="080E26"/>
          </a:solidFill>
          <a:ln w="7620">
            <a:solidFill>
              <a:srgbClr val="565151"/>
            </a:solidFill>
            <a:prstDash val="solid"/>
          </a:ln>
        </p:spPr>
        <p:txBody>
          <a:bodyPr/>
          <a:lstStyle/>
          <a:p>
            <a:endParaRPr lang="en-IN" dirty="0"/>
          </a:p>
        </p:txBody>
      </p:sp>
      <p:sp>
        <p:nvSpPr>
          <p:cNvPr id="4" name="Text 2"/>
          <p:cNvSpPr/>
          <p:nvPr/>
        </p:nvSpPr>
        <p:spPr>
          <a:xfrm>
            <a:off x="4422238" y="2743201"/>
            <a:ext cx="5808510" cy="3762628"/>
          </a:xfrm>
          <a:prstGeom prst="rect">
            <a:avLst/>
          </a:prstGeom>
          <a:noFill/>
          <a:ln/>
        </p:spPr>
        <p:txBody>
          <a:bodyPr wrap="none" rtlCol="0" anchor="t"/>
          <a:lstStyle/>
          <a:p>
            <a:pPr marL="0" indent="0">
              <a:lnSpc>
                <a:spcPts val="5468"/>
              </a:lnSpc>
              <a:buNone/>
            </a:pPr>
            <a:r>
              <a:rPr lang="en-US" sz="9600" dirty="0">
                <a:solidFill>
                  <a:srgbClr val="FFFFFF"/>
                </a:solidFill>
                <a:latin typeface="Fraunces" pitchFamily="34" charset="0"/>
                <a:ea typeface="Fraunces" pitchFamily="34" charset="-122"/>
              </a:rPr>
              <a:t>Thank </a:t>
            </a:r>
          </a:p>
          <a:p>
            <a:pPr marL="0" indent="0">
              <a:lnSpc>
                <a:spcPts val="5468"/>
              </a:lnSpc>
              <a:buNone/>
            </a:pPr>
            <a:endParaRPr lang="en-US" sz="9600" dirty="0">
              <a:solidFill>
                <a:srgbClr val="FFFFFF"/>
              </a:solidFill>
              <a:latin typeface="Fraunces" pitchFamily="34" charset="0"/>
              <a:ea typeface="Fraunces" pitchFamily="34" charset="-122"/>
            </a:endParaRPr>
          </a:p>
          <a:p>
            <a:pPr marL="0" indent="0">
              <a:lnSpc>
                <a:spcPts val="5468"/>
              </a:lnSpc>
              <a:buNone/>
            </a:pPr>
            <a:r>
              <a:rPr lang="en-US" sz="9600" dirty="0">
                <a:solidFill>
                  <a:srgbClr val="FFFFFF"/>
                </a:solidFill>
                <a:latin typeface="Fraunces" pitchFamily="34" charset="0"/>
                <a:ea typeface="Fraunces" pitchFamily="34" charset="-122"/>
              </a:rPr>
              <a:t>          You!!!</a:t>
            </a:r>
            <a:endParaRPr lang="en-US" sz="9600" dirty="0"/>
          </a:p>
        </p:txBody>
      </p:sp>
      <p:sp>
        <p:nvSpPr>
          <p:cNvPr id="6" name="Text 3"/>
          <p:cNvSpPr/>
          <p:nvPr/>
        </p:nvSpPr>
        <p:spPr>
          <a:xfrm>
            <a:off x="2037993" y="5228987"/>
            <a:ext cx="2221944" cy="347186"/>
          </a:xfrm>
          <a:prstGeom prst="rect">
            <a:avLst/>
          </a:prstGeom>
          <a:noFill/>
          <a:ln/>
        </p:spPr>
        <p:txBody>
          <a:bodyPr wrap="none" rtlCol="0" anchor="t"/>
          <a:lstStyle/>
          <a:p>
            <a:pPr marL="0" indent="0" algn="l">
              <a:lnSpc>
                <a:spcPts val="2734"/>
              </a:lnSpc>
              <a:buNone/>
            </a:pPr>
            <a:endParaRPr lang="en-US" sz="2187" dirty="0"/>
          </a:p>
        </p:txBody>
      </p:sp>
      <p:sp>
        <p:nvSpPr>
          <p:cNvPr id="7" name="Text 4"/>
          <p:cNvSpPr/>
          <p:nvPr/>
        </p:nvSpPr>
        <p:spPr>
          <a:xfrm>
            <a:off x="2037993" y="5798344"/>
            <a:ext cx="5110520" cy="1777008"/>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7481768" y="5229106"/>
            <a:ext cx="4114800"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7481768" y="5798463"/>
            <a:ext cx="5110639" cy="1777008"/>
          </a:xfrm>
          <a:prstGeom prst="rect">
            <a:avLst/>
          </a:prstGeom>
          <a:noFill/>
          <a:ln/>
        </p:spPr>
        <p:txBody>
          <a:bodyPr wrap="square" rtlCol="0" anchor="t"/>
          <a:lstStyle/>
          <a:p>
            <a:pPr marL="0" indent="0" algn="l">
              <a:lnSpc>
                <a:spcPts val="2799"/>
              </a:lnSpc>
              <a:buNone/>
            </a:pPr>
            <a:endParaRPr lang="en-US" sz="1750" dirty="0"/>
          </a:p>
        </p:txBody>
      </p:sp>
    </p:spTree>
    <p:extLst>
      <p:ext uri="{BB962C8B-B14F-4D97-AF65-F5344CB8AC3E}">
        <p14:creationId xmlns:p14="http://schemas.microsoft.com/office/powerpoint/2010/main" val="176983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sp>
      <p:sp>
        <p:nvSpPr>
          <p:cNvPr id="4" name="Text 2"/>
          <p:cNvSpPr/>
          <p:nvPr/>
        </p:nvSpPr>
        <p:spPr>
          <a:xfrm>
            <a:off x="2037993" y="2142411"/>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Introduction</a:t>
            </a:r>
            <a:endParaRPr lang="en-US" sz="4374" dirty="0"/>
          </a:p>
        </p:txBody>
      </p:sp>
      <p:sp>
        <p:nvSpPr>
          <p:cNvPr id="5" name="Shape 3"/>
          <p:cNvSpPr/>
          <p:nvPr/>
        </p:nvSpPr>
        <p:spPr>
          <a:xfrm>
            <a:off x="1808202" y="3144253"/>
            <a:ext cx="5166122" cy="2973656"/>
          </a:xfrm>
          <a:prstGeom prst="roundRect">
            <a:avLst>
              <a:gd name="adj" fmla="val 1955"/>
            </a:avLst>
          </a:prstGeom>
          <a:solidFill>
            <a:srgbClr val="283157"/>
          </a:solidFill>
          <a:ln w="7620">
            <a:solidFill>
              <a:srgbClr val="303B69"/>
            </a:solidFill>
            <a:prstDash val="solid"/>
          </a:ln>
        </p:spPr>
        <p:txBody>
          <a:bodyPr/>
          <a:lstStyle/>
          <a:p>
            <a:endParaRPr lang="en-IN" dirty="0"/>
          </a:p>
        </p:txBody>
      </p:sp>
      <p:sp>
        <p:nvSpPr>
          <p:cNvPr id="6" name="Text 4"/>
          <p:cNvSpPr/>
          <p:nvPr/>
        </p:nvSpPr>
        <p:spPr>
          <a:xfrm>
            <a:off x="2037993" y="3265076"/>
            <a:ext cx="236982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About the Dataset</a:t>
            </a:r>
            <a:endParaRPr lang="en-US" sz="2187" dirty="0"/>
          </a:p>
        </p:txBody>
      </p:sp>
      <p:sp>
        <p:nvSpPr>
          <p:cNvPr id="7" name="Text 5"/>
          <p:cNvSpPr/>
          <p:nvPr/>
        </p:nvSpPr>
        <p:spPr>
          <a:xfrm>
            <a:off x="2054542" y="3858101"/>
            <a:ext cx="4706541" cy="2192191"/>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Our weather dataset comes from Kaggle.com .                       </a:t>
            </a:r>
          </a:p>
          <a:p>
            <a:pPr marL="0" indent="0">
              <a:lnSpc>
                <a:spcPts val="2799"/>
              </a:lnSpc>
              <a:buNone/>
            </a:pPr>
            <a:r>
              <a:rPr lang="en-US" sz="1750" u="sng" dirty="0">
                <a:solidFill>
                  <a:srgbClr val="EBECEF"/>
                </a:solidFill>
                <a:latin typeface="Epilogue" pitchFamily="34" charset="0"/>
                <a:ea typeface="Epilogue" pitchFamily="34" charset="-122"/>
                <a:cs typeface="Epilogue" pitchFamily="34" charset="-120"/>
              </a:rPr>
              <a:t>URL</a:t>
            </a:r>
            <a:r>
              <a:rPr lang="en-US" sz="1750" dirty="0">
                <a:solidFill>
                  <a:srgbClr val="EBECEF"/>
                </a:solidFill>
                <a:latin typeface="Epilogue" pitchFamily="34" charset="0"/>
                <a:ea typeface="Epilogue" pitchFamily="34" charset="-122"/>
                <a:cs typeface="Epilogue" pitchFamily="34" charset="-120"/>
              </a:rPr>
              <a:t>-https://www.kaggle.com/datasets/muthuj7/weather-dataset</a:t>
            </a:r>
            <a:endParaRPr lang="en-US" sz="1750" dirty="0"/>
          </a:p>
        </p:txBody>
      </p:sp>
      <p:sp>
        <p:nvSpPr>
          <p:cNvPr id="8" name="Shape 6"/>
          <p:cNvSpPr/>
          <p:nvPr/>
        </p:nvSpPr>
        <p:spPr>
          <a:xfrm>
            <a:off x="7426285" y="3281124"/>
            <a:ext cx="5166122" cy="2805946"/>
          </a:xfrm>
          <a:prstGeom prst="roundRect">
            <a:avLst>
              <a:gd name="adj" fmla="val 1955"/>
            </a:avLst>
          </a:prstGeom>
          <a:solidFill>
            <a:srgbClr val="283157"/>
          </a:solidFill>
          <a:ln w="7620">
            <a:solidFill>
              <a:srgbClr val="303B69"/>
            </a:solidFill>
            <a:prstDash val="solid"/>
          </a:ln>
        </p:spPr>
        <p:txBody>
          <a:bodyPr/>
          <a:lstStyle/>
          <a:p>
            <a:endParaRPr lang="en-IN" dirty="0"/>
          </a:p>
        </p:txBody>
      </p:sp>
      <p:sp>
        <p:nvSpPr>
          <p:cNvPr id="9" name="Text 7"/>
          <p:cNvSpPr/>
          <p:nvPr/>
        </p:nvSpPr>
        <p:spPr>
          <a:xfrm>
            <a:off x="7656076" y="3510915"/>
            <a:ext cx="223266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Goals of Analysis</a:t>
            </a:r>
          </a:p>
          <a:p>
            <a:pPr marL="0" indent="0">
              <a:lnSpc>
                <a:spcPts val="2734"/>
              </a:lnSpc>
              <a:buNone/>
            </a:pPr>
            <a:r>
              <a:rPr lang="en-US" b="0" i="0" dirty="0">
                <a:solidFill>
                  <a:schemeClr val="bg1"/>
                </a:solidFill>
                <a:effectLst/>
                <a:latin typeface="source-serif-pro"/>
              </a:rPr>
              <a:t>The main focus of our project was to</a:t>
            </a:r>
          </a:p>
          <a:p>
            <a:pPr marL="0" indent="0">
              <a:lnSpc>
                <a:spcPts val="2734"/>
              </a:lnSpc>
              <a:buNone/>
            </a:pPr>
            <a:r>
              <a:rPr lang="en-US" b="0" i="0" dirty="0">
                <a:solidFill>
                  <a:schemeClr val="bg1"/>
                </a:solidFill>
                <a:effectLst/>
                <a:latin typeface="source-serif-pro"/>
              </a:rPr>
              <a:t> perform analysis for testing the</a:t>
            </a:r>
          </a:p>
          <a:p>
            <a:pPr marL="0" indent="0">
              <a:lnSpc>
                <a:spcPts val="2734"/>
              </a:lnSpc>
              <a:buNone/>
            </a:pPr>
            <a:r>
              <a:rPr lang="en-US" b="0" i="0" dirty="0">
                <a:solidFill>
                  <a:schemeClr val="bg1"/>
                </a:solidFill>
                <a:effectLst/>
                <a:latin typeface="source-serif-pro"/>
              </a:rPr>
              <a:t> Influences of Global Warming and finally</a:t>
            </a:r>
          </a:p>
          <a:p>
            <a:pPr marL="0" indent="0">
              <a:lnSpc>
                <a:spcPts val="2734"/>
              </a:lnSpc>
              <a:buNone/>
            </a:pPr>
            <a:r>
              <a:rPr lang="en-US" b="0" i="0" dirty="0">
                <a:solidFill>
                  <a:schemeClr val="bg1"/>
                </a:solidFill>
                <a:effectLst/>
                <a:latin typeface="source-serif-pro"/>
              </a:rPr>
              <a:t> put forth a conclusion.</a:t>
            </a:r>
            <a:endParaRPr lang="en-US" dirty="0">
              <a:solidFill>
                <a:schemeClr val="bg1"/>
              </a:solidFill>
            </a:endParaRPr>
          </a:p>
        </p:txBody>
      </p:sp>
      <p:sp>
        <p:nvSpPr>
          <p:cNvPr id="10" name="Text 8"/>
          <p:cNvSpPr/>
          <p:nvPr/>
        </p:nvSpPr>
        <p:spPr>
          <a:xfrm>
            <a:off x="7656076" y="4080272"/>
            <a:ext cx="4706541" cy="1970020"/>
          </a:xfrm>
          <a:prstGeom prst="rect">
            <a:avLst/>
          </a:prstGeom>
          <a:noFill/>
          <a:ln/>
        </p:spPr>
        <p:txBody>
          <a:bodyPr wrap="square" rtlCol="0" anchor="t"/>
          <a:lstStyle/>
          <a:p>
            <a:pPr marL="0" indent="0">
              <a:lnSpc>
                <a:spcPts val="2799"/>
              </a:lnSpc>
              <a:buNone/>
            </a:pPr>
            <a:endParaRPr lang="en-US" sz="1750" dirty="0">
              <a:solidFill>
                <a:srgbClr val="EBECEF"/>
              </a:solidFill>
              <a:latin typeface="Epilogue" pitchFamily="34" charset="0"/>
              <a:ea typeface="Epilogue" pitchFamily="34" charset="-122"/>
              <a:cs typeface="Epilogue" pitchFamily="34" charset="-120"/>
            </a:endParaRPr>
          </a:p>
          <a:p>
            <a:pPr marL="0" indent="0">
              <a:lnSpc>
                <a:spcPts val="2799"/>
              </a:lnSpc>
              <a:buNone/>
            </a:pPr>
            <a:endParaRPr lang="en-US" sz="1750" dirty="0">
              <a:solidFill>
                <a:srgbClr val="EBECEF"/>
              </a:solidFill>
              <a:latin typeface="Epilogue" pitchFamily="34" charset="0"/>
              <a:ea typeface="Epilogue" pitchFamily="34" charset="-122"/>
              <a:cs typeface="Epilogue" pitchFamily="34" charset="-120"/>
            </a:endParaRPr>
          </a:p>
          <a:p>
            <a:pPr marL="0" indent="0">
              <a:lnSpc>
                <a:spcPts val="2799"/>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9482852"/>
          </a:xfrm>
          <a:prstGeom prst="rect">
            <a:avLst/>
          </a:prstGeom>
          <a:solidFill>
            <a:srgbClr val="080E26"/>
          </a:solidFill>
          <a:ln w="7620">
            <a:solidFill>
              <a:srgbClr val="565151"/>
            </a:solidFill>
            <a:prstDash val="solid"/>
          </a:ln>
        </p:spPr>
      </p:sp>
      <p:sp>
        <p:nvSpPr>
          <p:cNvPr id="4" name="Text 2"/>
          <p:cNvSpPr/>
          <p:nvPr/>
        </p:nvSpPr>
        <p:spPr>
          <a:xfrm>
            <a:off x="3621167" y="427673"/>
            <a:ext cx="3261360" cy="486013"/>
          </a:xfrm>
          <a:prstGeom prst="rect">
            <a:avLst/>
          </a:prstGeom>
          <a:noFill/>
          <a:ln/>
        </p:spPr>
        <p:txBody>
          <a:bodyPr wrap="none" rtlCol="0" anchor="t"/>
          <a:lstStyle/>
          <a:p>
            <a:pPr marL="0" indent="0">
              <a:lnSpc>
                <a:spcPts val="3827"/>
              </a:lnSpc>
              <a:buNone/>
            </a:pPr>
            <a:r>
              <a:rPr lang="en-US" sz="3062" dirty="0">
                <a:solidFill>
                  <a:srgbClr val="FFFFFF"/>
                </a:solidFill>
                <a:latin typeface="Fraunces" pitchFamily="34" charset="0"/>
                <a:ea typeface="Fraunces" pitchFamily="34" charset="-122"/>
                <a:cs typeface="Fraunces" pitchFamily="34" charset="-120"/>
              </a:rPr>
              <a:t>Dataset Overview</a:t>
            </a:r>
            <a:endParaRPr lang="en-US" sz="3062" dirty="0"/>
          </a:p>
        </p:txBody>
      </p:sp>
      <p:sp>
        <p:nvSpPr>
          <p:cNvPr id="6" name="Text 3"/>
          <p:cNvSpPr/>
          <p:nvPr/>
        </p:nvSpPr>
        <p:spPr>
          <a:xfrm>
            <a:off x="3621167" y="3629858"/>
            <a:ext cx="2545080" cy="243007"/>
          </a:xfrm>
          <a:prstGeom prst="rect">
            <a:avLst/>
          </a:prstGeom>
          <a:noFill/>
          <a:ln/>
        </p:spPr>
        <p:txBody>
          <a:bodyPr wrap="none" rtlCol="0" anchor="t"/>
          <a:lstStyle/>
          <a:p>
            <a:pPr marL="0" indent="0" algn="l">
              <a:lnSpc>
                <a:spcPts val="1914"/>
              </a:lnSpc>
              <a:buNone/>
            </a:pPr>
            <a:r>
              <a:rPr lang="en-US" sz="1531" dirty="0">
                <a:solidFill>
                  <a:srgbClr val="FFFFFF"/>
                </a:solidFill>
                <a:latin typeface="Fraunces" pitchFamily="34" charset="0"/>
                <a:ea typeface="Fraunces" pitchFamily="34" charset="-122"/>
                <a:cs typeface="Fraunces" pitchFamily="34" charset="-120"/>
              </a:rPr>
              <a:t>Source of the Weather Data</a:t>
            </a:r>
            <a:endParaRPr lang="en-US" sz="1531" dirty="0"/>
          </a:p>
        </p:txBody>
      </p:sp>
      <p:sp>
        <p:nvSpPr>
          <p:cNvPr id="7" name="Text 4"/>
          <p:cNvSpPr/>
          <p:nvPr/>
        </p:nvSpPr>
        <p:spPr>
          <a:xfrm>
            <a:off x="3621167" y="4028361"/>
            <a:ext cx="3577352" cy="746165"/>
          </a:xfrm>
          <a:prstGeom prst="rect">
            <a:avLst/>
          </a:prstGeom>
          <a:noFill/>
          <a:ln/>
        </p:spPr>
        <p:txBody>
          <a:bodyPr wrap="square" rtlCol="0" anchor="t"/>
          <a:lstStyle/>
          <a:p>
            <a:pPr marL="0" indent="0" algn="l">
              <a:lnSpc>
                <a:spcPts val="1960"/>
              </a:lnSpc>
              <a:buNone/>
            </a:pPr>
            <a:r>
              <a:rPr lang="en-US" sz="1225" dirty="0">
                <a:solidFill>
                  <a:srgbClr val="EBECEF"/>
                </a:solidFill>
                <a:latin typeface="Epilogue" pitchFamily="34" charset="0"/>
                <a:ea typeface="Epilogue" pitchFamily="34" charset="-122"/>
                <a:cs typeface="Epilogue" pitchFamily="34" charset="-120"/>
              </a:rPr>
              <a:t>Our weather data comes from the Kaggle.com.</a:t>
            </a:r>
            <a:endParaRPr lang="en-US" sz="1225" dirty="0"/>
          </a:p>
        </p:txBody>
      </p:sp>
      <p:sp>
        <p:nvSpPr>
          <p:cNvPr id="9" name="Text 5"/>
          <p:cNvSpPr/>
          <p:nvPr/>
        </p:nvSpPr>
        <p:spPr>
          <a:xfrm>
            <a:off x="7431762" y="3629978"/>
            <a:ext cx="3230880" cy="243007"/>
          </a:xfrm>
          <a:prstGeom prst="rect">
            <a:avLst/>
          </a:prstGeom>
          <a:noFill/>
          <a:ln/>
        </p:spPr>
        <p:txBody>
          <a:bodyPr wrap="none" rtlCol="0" anchor="t"/>
          <a:lstStyle/>
          <a:p>
            <a:pPr marL="0" indent="0" algn="l">
              <a:lnSpc>
                <a:spcPts val="1914"/>
              </a:lnSpc>
              <a:buNone/>
            </a:pPr>
            <a:r>
              <a:rPr lang="en-US" sz="1531" dirty="0">
                <a:solidFill>
                  <a:srgbClr val="FFFFFF"/>
                </a:solidFill>
                <a:latin typeface="Fraunces" pitchFamily="34" charset="0"/>
                <a:ea typeface="Fraunces" pitchFamily="34" charset="-122"/>
                <a:cs typeface="Fraunces" pitchFamily="34" charset="-120"/>
              </a:rPr>
              <a:t>Number of Records and Time Span</a:t>
            </a:r>
            <a:endParaRPr lang="en-US" sz="1531" dirty="0"/>
          </a:p>
        </p:txBody>
      </p:sp>
      <p:sp>
        <p:nvSpPr>
          <p:cNvPr id="10" name="Text 6"/>
          <p:cNvSpPr/>
          <p:nvPr/>
        </p:nvSpPr>
        <p:spPr>
          <a:xfrm>
            <a:off x="7431762" y="4028480"/>
            <a:ext cx="3577471" cy="994886"/>
          </a:xfrm>
          <a:prstGeom prst="rect">
            <a:avLst/>
          </a:prstGeom>
          <a:noFill/>
          <a:ln/>
        </p:spPr>
        <p:txBody>
          <a:bodyPr wrap="square" rtlCol="0" anchor="t"/>
          <a:lstStyle/>
          <a:p>
            <a:pPr marL="0" indent="0" algn="l">
              <a:lnSpc>
                <a:spcPts val="1960"/>
              </a:lnSpc>
              <a:buNone/>
            </a:pPr>
            <a:r>
              <a:rPr lang="en-US" sz="1225" dirty="0">
                <a:solidFill>
                  <a:srgbClr val="EBECEF"/>
                </a:solidFill>
                <a:latin typeface="Epilogue" pitchFamily="34" charset="0"/>
                <a:ea typeface="Epilogue" pitchFamily="34" charset="-122"/>
                <a:cs typeface="Epilogue" pitchFamily="34" charset="-120"/>
              </a:rPr>
              <a:t>The dataset covers a time span of 10 years, from 2006 to 2016, and includes  over 90000 rows x  12 columns with weather observations from across the Finland.</a:t>
            </a:r>
            <a:endParaRPr lang="en-US" sz="1225" dirty="0"/>
          </a:p>
        </p:txBody>
      </p:sp>
      <p:pic>
        <p:nvPicPr>
          <p:cNvPr id="11" name="Image 2" descr="preencoded.png"/>
          <p:cNvPicPr>
            <a:picLocks noChangeAspect="1"/>
          </p:cNvPicPr>
          <p:nvPr/>
        </p:nvPicPr>
        <p:blipFill>
          <a:blip r:embed="rId3"/>
          <a:stretch>
            <a:fillRect/>
          </a:stretch>
        </p:blipFill>
        <p:spPr>
          <a:xfrm>
            <a:off x="3621167" y="5256609"/>
            <a:ext cx="3577352" cy="2210872"/>
          </a:xfrm>
          <a:prstGeom prst="rect">
            <a:avLst/>
          </a:prstGeom>
        </p:spPr>
      </p:pic>
      <p:sp>
        <p:nvSpPr>
          <p:cNvPr id="12" name="Text 7"/>
          <p:cNvSpPr/>
          <p:nvPr/>
        </p:nvSpPr>
        <p:spPr>
          <a:xfrm>
            <a:off x="3621167" y="7661791"/>
            <a:ext cx="1950720" cy="243007"/>
          </a:xfrm>
          <a:prstGeom prst="rect">
            <a:avLst/>
          </a:prstGeom>
          <a:noFill/>
          <a:ln/>
        </p:spPr>
        <p:txBody>
          <a:bodyPr wrap="none" rtlCol="0" anchor="t"/>
          <a:lstStyle/>
          <a:p>
            <a:pPr marL="0" indent="0" algn="l">
              <a:lnSpc>
                <a:spcPts val="1914"/>
              </a:lnSpc>
              <a:buNone/>
            </a:pPr>
            <a:r>
              <a:rPr lang="en-US" sz="1531" dirty="0">
                <a:solidFill>
                  <a:srgbClr val="FFFFFF"/>
                </a:solidFill>
                <a:latin typeface="Fraunces" pitchFamily="34" charset="0"/>
                <a:ea typeface="Fraunces" pitchFamily="34" charset="-122"/>
                <a:cs typeface="Fraunces" pitchFamily="34" charset="-120"/>
              </a:rPr>
              <a:t>Features or Variables</a:t>
            </a:r>
            <a:endParaRPr lang="en-US" sz="1531" dirty="0"/>
          </a:p>
        </p:txBody>
      </p:sp>
      <p:sp>
        <p:nvSpPr>
          <p:cNvPr id="13" name="Text 8"/>
          <p:cNvSpPr/>
          <p:nvPr/>
        </p:nvSpPr>
        <p:spPr>
          <a:xfrm>
            <a:off x="3621167" y="8060293"/>
            <a:ext cx="3577352" cy="994886"/>
          </a:xfrm>
          <a:prstGeom prst="rect">
            <a:avLst/>
          </a:prstGeom>
          <a:noFill/>
          <a:ln/>
        </p:spPr>
        <p:txBody>
          <a:bodyPr wrap="square" rtlCol="0" anchor="t"/>
          <a:lstStyle/>
          <a:p>
            <a:pPr marL="0" indent="0" algn="l">
              <a:lnSpc>
                <a:spcPts val="1960"/>
              </a:lnSpc>
              <a:buNone/>
            </a:pPr>
            <a:r>
              <a:rPr lang="en-US" sz="1225" dirty="0">
                <a:solidFill>
                  <a:srgbClr val="EBECEF"/>
                </a:solidFill>
                <a:latin typeface="Epilogue" pitchFamily="34" charset="0"/>
                <a:ea typeface="Epilogue" pitchFamily="34" charset="-122"/>
                <a:cs typeface="Epilogue" pitchFamily="34" charset="-120"/>
              </a:rPr>
              <a:t>The dataset includes various features, such as temperature, humidity, wind speed,  visibility etc. We have 12 rows to analyze.</a:t>
            </a:r>
            <a:endParaRPr lang="en-US" sz="1225" dirty="0"/>
          </a:p>
        </p:txBody>
      </p:sp>
      <p:pic>
        <p:nvPicPr>
          <p:cNvPr id="16" name="Picture 2" descr="Kaggle, logo, logos icon - Free download on Iconfinder">
            <a:extLst>
              <a:ext uri="{FF2B5EF4-FFF2-40B4-BE49-F238E27FC236}">
                <a16:creationId xmlns:a16="http://schemas.microsoft.com/office/drawing/2014/main" id="{921B8E17-60CB-F6E3-8C5B-17E4E8BE58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4745" y="1299411"/>
            <a:ext cx="2973831" cy="21749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Picture 6">
            <a:extLst>
              <a:ext uri="{FF2B5EF4-FFF2-40B4-BE49-F238E27FC236}">
                <a16:creationId xmlns:a16="http://schemas.microsoft.com/office/drawing/2014/main" id="{50D9FF0C-3511-D881-8E72-83B51D5305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0414" y="1110490"/>
            <a:ext cx="5334000"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sp>
      <p:sp>
        <p:nvSpPr>
          <p:cNvPr id="4" name="Text 2"/>
          <p:cNvSpPr/>
          <p:nvPr/>
        </p:nvSpPr>
        <p:spPr>
          <a:xfrm>
            <a:off x="2037993" y="2562582"/>
            <a:ext cx="518922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Data Preprocessing</a:t>
            </a:r>
            <a:endParaRPr lang="en-US" sz="4374" dirty="0"/>
          </a:p>
        </p:txBody>
      </p:sp>
      <p:sp>
        <p:nvSpPr>
          <p:cNvPr id="5" name="Shape 3"/>
          <p:cNvSpPr/>
          <p:nvPr/>
        </p:nvSpPr>
        <p:spPr>
          <a:xfrm>
            <a:off x="2037993" y="3763804"/>
            <a:ext cx="499943" cy="499943"/>
          </a:xfrm>
          <a:prstGeom prst="roundRect">
            <a:avLst>
              <a:gd name="adj" fmla="val 10974"/>
            </a:avLst>
          </a:prstGeom>
          <a:solidFill>
            <a:srgbClr val="283157"/>
          </a:solidFill>
          <a:ln w="7620">
            <a:solidFill>
              <a:srgbClr val="303B69"/>
            </a:solidFill>
            <a:prstDash val="solid"/>
          </a:ln>
        </p:spPr>
      </p:sp>
      <p:sp>
        <p:nvSpPr>
          <p:cNvPr id="6" name="Text 4"/>
          <p:cNvSpPr/>
          <p:nvPr/>
        </p:nvSpPr>
        <p:spPr>
          <a:xfrm>
            <a:off x="2211705" y="3805476"/>
            <a:ext cx="15240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7" name="Text 5"/>
          <p:cNvSpPr/>
          <p:nvPr/>
        </p:nvSpPr>
        <p:spPr>
          <a:xfrm>
            <a:off x="2760107" y="3840123"/>
            <a:ext cx="4444008" cy="694373"/>
          </a:xfrm>
          <a:prstGeom prst="rect">
            <a:avLst/>
          </a:prstGeom>
          <a:noFill/>
          <a:ln/>
        </p:spPr>
        <p:txBody>
          <a:bodyPr wrap="squar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The Importance of Data Preprocessing</a:t>
            </a:r>
            <a:endParaRPr lang="en-US" sz="2187" dirty="0"/>
          </a:p>
        </p:txBody>
      </p:sp>
      <p:sp>
        <p:nvSpPr>
          <p:cNvPr id="8" name="Text 6"/>
          <p:cNvSpPr/>
          <p:nvPr/>
        </p:nvSpPr>
        <p:spPr>
          <a:xfrm>
            <a:off x="2760107" y="4756666"/>
            <a:ext cx="4444008" cy="2132409"/>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Clean and well-formatted data is essential to enable accurate analysis. In our analysis, we took great care to handle missing values, clean up data inconsistencies, and ensure the dataset was in the correct format.</a:t>
            </a:r>
            <a:endParaRPr lang="en-US" sz="1750" dirty="0"/>
          </a:p>
        </p:txBody>
      </p:sp>
      <p:sp>
        <p:nvSpPr>
          <p:cNvPr id="9" name="Shape 7"/>
          <p:cNvSpPr/>
          <p:nvPr/>
        </p:nvSpPr>
        <p:spPr>
          <a:xfrm>
            <a:off x="7426285" y="3763804"/>
            <a:ext cx="499943" cy="499943"/>
          </a:xfrm>
          <a:prstGeom prst="roundRect">
            <a:avLst>
              <a:gd name="adj" fmla="val 10974"/>
            </a:avLst>
          </a:prstGeom>
          <a:solidFill>
            <a:srgbClr val="283157"/>
          </a:solidFill>
          <a:ln w="7620">
            <a:solidFill>
              <a:srgbClr val="303B69"/>
            </a:solidFill>
            <a:prstDash val="solid"/>
          </a:ln>
        </p:spPr>
      </p:sp>
      <p:sp>
        <p:nvSpPr>
          <p:cNvPr id="10" name="Text 8"/>
          <p:cNvSpPr/>
          <p:nvPr/>
        </p:nvSpPr>
        <p:spPr>
          <a:xfrm>
            <a:off x="7573327" y="3805476"/>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1" name="Text 9"/>
          <p:cNvSpPr/>
          <p:nvPr/>
        </p:nvSpPr>
        <p:spPr>
          <a:xfrm>
            <a:off x="8148399" y="3840123"/>
            <a:ext cx="4444008" cy="694373"/>
          </a:xfrm>
          <a:prstGeom prst="rect">
            <a:avLst/>
          </a:prstGeom>
          <a:noFill/>
          <a:ln/>
        </p:spPr>
        <p:txBody>
          <a:bodyPr wrap="squar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Steps Taken for Data Preprocessing</a:t>
            </a:r>
            <a:endParaRPr lang="en-US" sz="2187" dirty="0"/>
          </a:p>
        </p:txBody>
      </p:sp>
      <p:sp>
        <p:nvSpPr>
          <p:cNvPr id="12" name="Text 10"/>
          <p:cNvSpPr/>
          <p:nvPr/>
        </p:nvSpPr>
        <p:spPr>
          <a:xfrm>
            <a:off x="8148399" y="4756666"/>
            <a:ext cx="4444008" cy="2132409"/>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We started by finding the information of data then we find the descriptive statistical details. We also checked for distinct element in data frame and remove unnecessary column. Finally, we normalized and standardized data for more accurate analysis.</a:t>
            </a:r>
            <a:endParaRPr lang="en-US" sz="1750" dirty="0"/>
          </a:p>
        </p:txBody>
      </p:sp>
      <p:pic>
        <p:nvPicPr>
          <p:cNvPr id="13" name="Image 0" descr="preencoded.png"/>
          <p:cNvPicPr>
            <a:picLocks noChangeAspect="1"/>
          </p:cNvPicPr>
          <p:nvPr/>
        </p:nvPicPr>
        <p:blipFill>
          <a:blip r:embed="rId3"/>
          <a:stretch>
            <a:fillRect/>
          </a:stretch>
        </p:blipFill>
        <p:spPr>
          <a:xfrm>
            <a:off x="0" y="0"/>
            <a:ext cx="14630400" cy="12220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sp>
      <p:sp>
        <p:nvSpPr>
          <p:cNvPr id="4" name="Text 2"/>
          <p:cNvSpPr/>
          <p:nvPr/>
        </p:nvSpPr>
        <p:spPr>
          <a:xfrm>
            <a:off x="2037993" y="1396841"/>
            <a:ext cx="865632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Exploratory Data Analysis (EDA)</a:t>
            </a:r>
            <a:endParaRPr lang="en-US" sz="4374" dirty="0"/>
          </a:p>
        </p:txBody>
      </p:sp>
      <p:sp>
        <p:nvSpPr>
          <p:cNvPr id="5" name="Shape 3"/>
          <p:cNvSpPr/>
          <p:nvPr/>
        </p:nvSpPr>
        <p:spPr>
          <a:xfrm>
            <a:off x="7293054" y="2535555"/>
            <a:ext cx="44410" cy="4297204"/>
          </a:xfrm>
          <a:prstGeom prst="rect">
            <a:avLst/>
          </a:prstGeom>
          <a:solidFill>
            <a:srgbClr val="303B69"/>
          </a:solidFill>
          <a:ln/>
        </p:spPr>
      </p:sp>
      <p:sp>
        <p:nvSpPr>
          <p:cNvPr id="6" name="Shape 4"/>
          <p:cNvSpPr/>
          <p:nvPr/>
        </p:nvSpPr>
        <p:spPr>
          <a:xfrm>
            <a:off x="7565172" y="2936855"/>
            <a:ext cx="777597" cy="44410"/>
          </a:xfrm>
          <a:prstGeom prst="rect">
            <a:avLst/>
          </a:prstGeom>
          <a:solidFill>
            <a:srgbClr val="303B69"/>
          </a:solidFill>
          <a:ln/>
        </p:spPr>
      </p:sp>
      <p:sp>
        <p:nvSpPr>
          <p:cNvPr id="7" name="Shape 5"/>
          <p:cNvSpPr/>
          <p:nvPr/>
        </p:nvSpPr>
        <p:spPr>
          <a:xfrm>
            <a:off x="7065228" y="2709148"/>
            <a:ext cx="499943" cy="499943"/>
          </a:xfrm>
          <a:prstGeom prst="roundRect">
            <a:avLst>
              <a:gd name="adj" fmla="val 10974"/>
            </a:avLst>
          </a:prstGeom>
          <a:solidFill>
            <a:srgbClr val="283157"/>
          </a:solidFill>
          <a:ln w="7620">
            <a:solidFill>
              <a:srgbClr val="303B69"/>
            </a:solidFill>
            <a:prstDash val="solid"/>
          </a:ln>
        </p:spPr>
      </p:sp>
      <p:sp>
        <p:nvSpPr>
          <p:cNvPr id="8" name="Text 6"/>
          <p:cNvSpPr/>
          <p:nvPr/>
        </p:nvSpPr>
        <p:spPr>
          <a:xfrm>
            <a:off x="7238940" y="2750820"/>
            <a:ext cx="15240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9" name="Text 7"/>
          <p:cNvSpPr/>
          <p:nvPr/>
        </p:nvSpPr>
        <p:spPr>
          <a:xfrm>
            <a:off x="8537258" y="2757726"/>
            <a:ext cx="2221944"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What is EDA?</a:t>
            </a:r>
            <a:endParaRPr lang="en-US" sz="2187" dirty="0"/>
          </a:p>
        </p:txBody>
      </p:sp>
      <p:sp>
        <p:nvSpPr>
          <p:cNvPr id="10" name="Text 8"/>
          <p:cNvSpPr/>
          <p:nvPr/>
        </p:nvSpPr>
        <p:spPr>
          <a:xfrm>
            <a:off x="8537258" y="3327083"/>
            <a:ext cx="4055150" cy="1777008"/>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EDA is a process of analyzing data to understand its characteristics and uncover patterns or relationships in the data. It can help us identify potential trends and insights.</a:t>
            </a:r>
            <a:endParaRPr lang="en-US" sz="1750" dirty="0"/>
          </a:p>
        </p:txBody>
      </p:sp>
      <p:sp>
        <p:nvSpPr>
          <p:cNvPr id="11" name="Shape 9"/>
          <p:cNvSpPr/>
          <p:nvPr/>
        </p:nvSpPr>
        <p:spPr>
          <a:xfrm>
            <a:off x="6287631" y="4047708"/>
            <a:ext cx="777597" cy="44410"/>
          </a:xfrm>
          <a:prstGeom prst="rect">
            <a:avLst/>
          </a:prstGeom>
          <a:solidFill>
            <a:srgbClr val="303B69"/>
          </a:solidFill>
          <a:ln/>
        </p:spPr>
      </p:sp>
      <p:sp>
        <p:nvSpPr>
          <p:cNvPr id="12" name="Shape 10"/>
          <p:cNvSpPr/>
          <p:nvPr/>
        </p:nvSpPr>
        <p:spPr>
          <a:xfrm>
            <a:off x="7065228" y="3820001"/>
            <a:ext cx="499943" cy="499943"/>
          </a:xfrm>
          <a:prstGeom prst="roundRect">
            <a:avLst>
              <a:gd name="adj" fmla="val 10974"/>
            </a:avLst>
          </a:prstGeom>
          <a:solidFill>
            <a:srgbClr val="283157"/>
          </a:solidFill>
          <a:ln w="7620">
            <a:solidFill>
              <a:srgbClr val="303B69"/>
            </a:solidFill>
            <a:prstDash val="solid"/>
          </a:ln>
        </p:spPr>
      </p:sp>
      <p:sp>
        <p:nvSpPr>
          <p:cNvPr id="13" name="Text 11"/>
          <p:cNvSpPr/>
          <p:nvPr/>
        </p:nvSpPr>
        <p:spPr>
          <a:xfrm>
            <a:off x="7212270" y="3861673"/>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4" name="Text 12"/>
          <p:cNvSpPr/>
          <p:nvPr/>
        </p:nvSpPr>
        <p:spPr>
          <a:xfrm>
            <a:off x="3871198" y="3868579"/>
            <a:ext cx="2221944" cy="347186"/>
          </a:xfrm>
          <a:prstGeom prst="rect">
            <a:avLst/>
          </a:prstGeom>
          <a:noFill/>
          <a:ln/>
        </p:spPr>
        <p:txBody>
          <a:bodyPr wrap="none" rtlCol="0" anchor="t"/>
          <a:lstStyle/>
          <a:p>
            <a:pPr marL="0" indent="0" algn="r">
              <a:lnSpc>
                <a:spcPts val="2734"/>
              </a:lnSpc>
              <a:buNone/>
            </a:pPr>
            <a:r>
              <a:rPr lang="en-US" sz="2187" dirty="0">
                <a:solidFill>
                  <a:srgbClr val="EBECEF"/>
                </a:solidFill>
                <a:latin typeface="Fraunces" pitchFamily="34" charset="0"/>
                <a:ea typeface="Fraunces" pitchFamily="34" charset="-122"/>
                <a:cs typeface="Fraunces" pitchFamily="34" charset="-120"/>
              </a:rPr>
              <a:t>Why Do EDA?</a:t>
            </a:r>
            <a:endParaRPr lang="en-US" sz="2187" dirty="0"/>
          </a:p>
        </p:txBody>
      </p:sp>
      <p:sp>
        <p:nvSpPr>
          <p:cNvPr id="15" name="Text 13"/>
          <p:cNvSpPr/>
          <p:nvPr/>
        </p:nvSpPr>
        <p:spPr>
          <a:xfrm>
            <a:off x="2037993" y="4437936"/>
            <a:ext cx="4055150" cy="1777008"/>
          </a:xfrm>
          <a:prstGeom prst="rect">
            <a:avLst/>
          </a:prstGeom>
          <a:noFill/>
          <a:ln/>
        </p:spPr>
        <p:txBody>
          <a:bodyPr wrap="square" rtlCol="0" anchor="t"/>
          <a:lstStyle/>
          <a:p>
            <a:pPr marL="0" indent="0" algn="r">
              <a:lnSpc>
                <a:spcPts val="2799"/>
              </a:lnSpc>
              <a:buNone/>
            </a:pPr>
            <a:r>
              <a:rPr lang="en-US" sz="1750" dirty="0">
                <a:solidFill>
                  <a:srgbClr val="EBECEF"/>
                </a:solidFill>
                <a:latin typeface="Epilogue" pitchFamily="34" charset="0"/>
                <a:ea typeface="Epilogue" pitchFamily="34" charset="-122"/>
                <a:cs typeface="Epilogue" pitchFamily="34" charset="-120"/>
              </a:rPr>
              <a:t>EDA is a crucial step before building a model or hypothesis testing. It allows us to get a deep understanding of the data and form hypotheses to test later.</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sp>
      <p:sp>
        <p:nvSpPr>
          <p:cNvPr id="4" name="Text 2"/>
          <p:cNvSpPr/>
          <p:nvPr/>
        </p:nvSpPr>
        <p:spPr>
          <a:xfrm>
            <a:off x="2037993" y="1787009"/>
            <a:ext cx="482346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Data Visualization</a:t>
            </a:r>
            <a:endParaRPr lang="en-US" sz="4374" dirty="0"/>
          </a:p>
        </p:txBody>
      </p:sp>
      <p:sp>
        <p:nvSpPr>
          <p:cNvPr id="5" name="Shape 3"/>
          <p:cNvSpPr/>
          <p:nvPr/>
        </p:nvSpPr>
        <p:spPr>
          <a:xfrm>
            <a:off x="2037993" y="2925723"/>
            <a:ext cx="5166122" cy="3516749"/>
          </a:xfrm>
          <a:prstGeom prst="roundRect">
            <a:avLst>
              <a:gd name="adj" fmla="val 1560"/>
            </a:avLst>
          </a:prstGeom>
          <a:solidFill>
            <a:srgbClr val="283157"/>
          </a:solidFill>
          <a:ln w="7620">
            <a:solidFill>
              <a:srgbClr val="303B69"/>
            </a:solidFill>
            <a:prstDash val="solid"/>
          </a:ln>
        </p:spPr>
      </p:sp>
      <p:sp>
        <p:nvSpPr>
          <p:cNvPr id="6" name="Text 4"/>
          <p:cNvSpPr/>
          <p:nvPr/>
        </p:nvSpPr>
        <p:spPr>
          <a:xfrm>
            <a:off x="2267783" y="3155513"/>
            <a:ext cx="395478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The Role of Data Visualization</a:t>
            </a:r>
            <a:endParaRPr lang="en-US" sz="2187" dirty="0"/>
          </a:p>
        </p:txBody>
      </p:sp>
      <p:sp>
        <p:nvSpPr>
          <p:cNvPr id="7" name="Text 5"/>
          <p:cNvSpPr/>
          <p:nvPr/>
        </p:nvSpPr>
        <p:spPr>
          <a:xfrm>
            <a:off x="2267783" y="3724870"/>
            <a:ext cx="4706541" cy="2487811"/>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Data visualization is an important tool for EDA. It helps us understand data relationships and recognize patterns that might be hidden in the raw data. By using visual representation of the data, we can identify trends quickly and draw insights from them.</a:t>
            </a:r>
            <a:endParaRPr lang="en-US" sz="1750" dirty="0"/>
          </a:p>
        </p:txBody>
      </p:sp>
      <p:sp>
        <p:nvSpPr>
          <p:cNvPr id="8" name="Shape 6"/>
          <p:cNvSpPr/>
          <p:nvPr/>
        </p:nvSpPr>
        <p:spPr>
          <a:xfrm>
            <a:off x="7426285" y="2925723"/>
            <a:ext cx="5166122" cy="3516749"/>
          </a:xfrm>
          <a:prstGeom prst="roundRect">
            <a:avLst>
              <a:gd name="adj" fmla="val 1560"/>
            </a:avLst>
          </a:prstGeom>
          <a:solidFill>
            <a:srgbClr val="283157"/>
          </a:solidFill>
          <a:ln w="7620">
            <a:solidFill>
              <a:srgbClr val="303B69"/>
            </a:solidFill>
            <a:prstDash val="solid"/>
          </a:ln>
        </p:spPr>
      </p:sp>
      <p:sp>
        <p:nvSpPr>
          <p:cNvPr id="9" name="Text 7"/>
          <p:cNvSpPr/>
          <p:nvPr/>
        </p:nvSpPr>
        <p:spPr>
          <a:xfrm>
            <a:off x="7656076" y="3155513"/>
            <a:ext cx="418338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Types of Plots for Weather Data</a:t>
            </a:r>
            <a:endParaRPr lang="en-US" sz="2187" dirty="0"/>
          </a:p>
        </p:txBody>
      </p:sp>
      <p:sp>
        <p:nvSpPr>
          <p:cNvPr id="10" name="Text 8"/>
          <p:cNvSpPr/>
          <p:nvPr/>
        </p:nvSpPr>
        <p:spPr>
          <a:xfrm>
            <a:off x="7656076" y="3724870"/>
            <a:ext cx="4706541" cy="1777008"/>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We used a variety of plots for weather data visualization, including line plots to check variation between Humidity and Apparent Temperature, reg plots to study relationships between variables, and heatmaps to study patterns.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557927" y="-15120"/>
            <a:ext cx="14630400" cy="10223302"/>
          </a:xfrm>
          <a:prstGeom prst="rect">
            <a:avLst/>
          </a:prstGeom>
          <a:solidFill>
            <a:srgbClr val="080E26"/>
          </a:solidFill>
          <a:ln w="7620">
            <a:solidFill>
              <a:srgbClr val="565151"/>
            </a:solidFill>
            <a:prstDash val="solid"/>
          </a:ln>
        </p:spPr>
      </p:sp>
      <p:sp>
        <p:nvSpPr>
          <p:cNvPr id="4" name="Text 2"/>
          <p:cNvSpPr/>
          <p:nvPr/>
        </p:nvSpPr>
        <p:spPr>
          <a:xfrm>
            <a:off x="3621167" y="427673"/>
            <a:ext cx="4251960" cy="486013"/>
          </a:xfrm>
          <a:prstGeom prst="rect">
            <a:avLst/>
          </a:prstGeom>
          <a:noFill/>
          <a:ln/>
        </p:spPr>
        <p:txBody>
          <a:bodyPr wrap="none" rtlCol="0" anchor="t"/>
          <a:lstStyle/>
          <a:p>
            <a:pPr marL="0" indent="0">
              <a:lnSpc>
                <a:spcPts val="3827"/>
              </a:lnSpc>
              <a:buNone/>
            </a:pPr>
            <a:r>
              <a:rPr lang="en-US" sz="3062" dirty="0">
                <a:solidFill>
                  <a:srgbClr val="FFFFFF"/>
                </a:solidFill>
                <a:latin typeface="Fraunces" pitchFamily="34" charset="0"/>
                <a:ea typeface="Fraunces" pitchFamily="34" charset="-122"/>
                <a:cs typeface="Fraunces" pitchFamily="34" charset="-120"/>
              </a:rPr>
              <a:t>Weather Visualizations</a:t>
            </a:r>
            <a:endParaRPr lang="en-US" sz="3062" dirty="0"/>
          </a:p>
        </p:txBody>
      </p:sp>
      <p:sp>
        <p:nvSpPr>
          <p:cNvPr id="6" name="Text 3"/>
          <p:cNvSpPr/>
          <p:nvPr/>
        </p:nvSpPr>
        <p:spPr>
          <a:xfrm>
            <a:off x="3036451" y="3629858"/>
            <a:ext cx="2232660" cy="243007"/>
          </a:xfrm>
          <a:prstGeom prst="rect">
            <a:avLst/>
          </a:prstGeom>
          <a:noFill/>
          <a:ln/>
        </p:spPr>
        <p:txBody>
          <a:bodyPr wrap="none" rtlCol="0" anchor="t"/>
          <a:lstStyle/>
          <a:p>
            <a:pPr marL="0" indent="0" algn="l">
              <a:lnSpc>
                <a:spcPts val="1914"/>
              </a:lnSpc>
              <a:buNone/>
            </a:pPr>
            <a:r>
              <a:rPr lang="en-US" sz="1531" dirty="0">
                <a:solidFill>
                  <a:srgbClr val="FFFFFF"/>
                </a:solidFill>
                <a:latin typeface="Fraunces" pitchFamily="34" charset="0"/>
                <a:ea typeface="Fraunces" pitchFamily="34" charset="-122"/>
                <a:cs typeface="Fraunces" pitchFamily="34" charset="-120"/>
              </a:rPr>
              <a:t>Temperature Over Time</a:t>
            </a:r>
            <a:endParaRPr lang="en-US" sz="1531" dirty="0"/>
          </a:p>
        </p:txBody>
      </p:sp>
      <p:sp>
        <p:nvSpPr>
          <p:cNvPr id="7" name="Text 4"/>
          <p:cNvSpPr/>
          <p:nvPr/>
        </p:nvSpPr>
        <p:spPr>
          <a:xfrm>
            <a:off x="3036451" y="4028361"/>
            <a:ext cx="3577352" cy="1243608"/>
          </a:xfrm>
          <a:prstGeom prst="rect">
            <a:avLst/>
          </a:prstGeom>
          <a:noFill/>
          <a:ln/>
        </p:spPr>
        <p:txBody>
          <a:bodyPr wrap="square" rtlCol="0" anchor="t"/>
          <a:lstStyle/>
          <a:p>
            <a:pPr marL="0" indent="0" algn="l">
              <a:lnSpc>
                <a:spcPts val="1960"/>
              </a:lnSpc>
              <a:buNone/>
            </a:pPr>
            <a:r>
              <a:rPr lang="en-US" sz="1225" dirty="0">
                <a:solidFill>
                  <a:srgbClr val="EBECEF"/>
                </a:solidFill>
                <a:latin typeface="Epilogue" pitchFamily="34" charset="0"/>
                <a:ea typeface="Epilogue" pitchFamily="34" charset="-122"/>
                <a:cs typeface="Epilogue" pitchFamily="34" charset="-120"/>
              </a:rPr>
              <a:t>Examining temperature patterns across the time span of every month of the dataset reveals a strong fluctuation between summer and winter, as well as a gradual upward trend in temperature over the years.</a:t>
            </a:r>
            <a:endParaRPr lang="en-US" sz="1225" dirty="0"/>
          </a:p>
        </p:txBody>
      </p:sp>
      <p:sp>
        <p:nvSpPr>
          <p:cNvPr id="9" name="Text 5"/>
          <p:cNvSpPr/>
          <p:nvPr/>
        </p:nvSpPr>
        <p:spPr>
          <a:xfrm>
            <a:off x="7431762" y="3629978"/>
            <a:ext cx="2552700" cy="243007"/>
          </a:xfrm>
          <a:prstGeom prst="rect">
            <a:avLst/>
          </a:prstGeom>
          <a:noFill/>
          <a:ln/>
        </p:spPr>
        <p:txBody>
          <a:bodyPr wrap="none" rtlCol="0" anchor="t"/>
          <a:lstStyle/>
          <a:p>
            <a:pPr marL="0" indent="0" algn="l">
              <a:lnSpc>
                <a:spcPts val="1914"/>
              </a:lnSpc>
              <a:buNone/>
            </a:pPr>
            <a:r>
              <a:rPr lang="en-US" sz="1531" dirty="0">
                <a:solidFill>
                  <a:srgbClr val="FFFFFF"/>
                </a:solidFill>
                <a:latin typeface="Fraunces" pitchFamily="34" charset="0"/>
                <a:ea typeface="Fraunces" pitchFamily="34" charset="-122"/>
                <a:cs typeface="Fraunces" pitchFamily="34" charset="-120"/>
              </a:rPr>
              <a:t>Temperature and Humidity</a:t>
            </a:r>
            <a:endParaRPr lang="en-US" sz="1531" dirty="0"/>
          </a:p>
        </p:txBody>
      </p:sp>
      <p:sp>
        <p:nvSpPr>
          <p:cNvPr id="10" name="Text 6"/>
          <p:cNvSpPr/>
          <p:nvPr/>
        </p:nvSpPr>
        <p:spPr>
          <a:xfrm>
            <a:off x="7431762" y="4028480"/>
            <a:ext cx="3577471" cy="994886"/>
          </a:xfrm>
          <a:prstGeom prst="rect">
            <a:avLst/>
          </a:prstGeom>
          <a:noFill/>
          <a:ln/>
        </p:spPr>
        <p:txBody>
          <a:bodyPr wrap="square" rtlCol="0" anchor="t"/>
          <a:lstStyle/>
          <a:p>
            <a:pPr marL="0" indent="0" algn="l">
              <a:lnSpc>
                <a:spcPts val="1960"/>
              </a:lnSpc>
              <a:buNone/>
            </a:pPr>
            <a:r>
              <a:rPr lang="en-US" sz="1225" dirty="0">
                <a:solidFill>
                  <a:srgbClr val="EBECEF"/>
                </a:solidFill>
                <a:latin typeface="Epilogue" pitchFamily="34" charset="0"/>
                <a:ea typeface="Epilogue" pitchFamily="34" charset="-122"/>
                <a:cs typeface="Epilogue" pitchFamily="34" charset="-120"/>
              </a:rPr>
              <a:t>A scatter plot of temperature and humidity shows a negative correlation between the two variables. As temperature goes up, humidity generally decreases.</a:t>
            </a:r>
            <a:endParaRPr lang="en-US" sz="1225" dirty="0"/>
          </a:p>
        </p:txBody>
      </p:sp>
      <p:sp>
        <p:nvSpPr>
          <p:cNvPr id="12" name="Text 7"/>
          <p:cNvSpPr/>
          <p:nvPr/>
        </p:nvSpPr>
        <p:spPr>
          <a:xfrm>
            <a:off x="3001923" y="7910513"/>
            <a:ext cx="2407920" cy="243007"/>
          </a:xfrm>
          <a:prstGeom prst="rect">
            <a:avLst/>
          </a:prstGeom>
          <a:noFill/>
          <a:ln/>
        </p:spPr>
        <p:txBody>
          <a:bodyPr wrap="none" rtlCol="0" anchor="t"/>
          <a:lstStyle/>
          <a:p>
            <a:pPr marL="0" indent="0" algn="l">
              <a:lnSpc>
                <a:spcPts val="1914"/>
              </a:lnSpc>
              <a:buNone/>
            </a:pPr>
            <a:r>
              <a:rPr lang="en-US" sz="1531" dirty="0">
                <a:solidFill>
                  <a:srgbClr val="FFFFFF"/>
                </a:solidFill>
                <a:latin typeface="Fraunces" pitchFamily="34" charset="0"/>
                <a:ea typeface="Fraunces" pitchFamily="34" charset="-122"/>
              </a:rPr>
              <a:t>Variation of Temperature and Humidity with time</a:t>
            </a:r>
            <a:endParaRPr lang="en-US" sz="1531" dirty="0"/>
          </a:p>
        </p:txBody>
      </p:sp>
      <p:sp>
        <p:nvSpPr>
          <p:cNvPr id="13" name="Text 8"/>
          <p:cNvSpPr/>
          <p:nvPr/>
        </p:nvSpPr>
        <p:spPr>
          <a:xfrm>
            <a:off x="3001923" y="8290680"/>
            <a:ext cx="3577352" cy="994886"/>
          </a:xfrm>
          <a:prstGeom prst="rect">
            <a:avLst/>
          </a:prstGeom>
          <a:noFill/>
          <a:ln/>
        </p:spPr>
        <p:txBody>
          <a:bodyPr wrap="square" rtlCol="0" anchor="t"/>
          <a:lstStyle/>
          <a:p>
            <a:pPr marL="0" indent="0" algn="l">
              <a:lnSpc>
                <a:spcPts val="1960"/>
              </a:lnSpc>
              <a:buNone/>
            </a:pPr>
            <a:r>
              <a:rPr lang="en-US" sz="1225" dirty="0">
                <a:solidFill>
                  <a:srgbClr val="EBECEF"/>
                </a:solidFill>
                <a:latin typeface="Epilogue" pitchFamily="34" charset="0"/>
                <a:ea typeface="Epilogue" pitchFamily="34" charset="-122"/>
              </a:rPr>
              <a:t>The above graph displays average temperature and humidity for all 12 months over 10 years. Also tells that humidity remain constant but temperature change on regular intervals with constant amplitude.</a:t>
            </a:r>
            <a:endParaRPr lang="en-US" sz="1225" dirty="0"/>
          </a:p>
        </p:txBody>
      </p:sp>
      <p:sp>
        <p:nvSpPr>
          <p:cNvPr id="15" name="Text 9"/>
          <p:cNvSpPr/>
          <p:nvPr/>
        </p:nvSpPr>
        <p:spPr>
          <a:xfrm>
            <a:off x="7431762" y="7910513"/>
            <a:ext cx="3577471" cy="486013"/>
          </a:xfrm>
          <a:prstGeom prst="rect">
            <a:avLst/>
          </a:prstGeom>
          <a:noFill/>
          <a:ln/>
        </p:spPr>
        <p:txBody>
          <a:bodyPr wrap="square" rtlCol="0" anchor="t"/>
          <a:lstStyle/>
          <a:p>
            <a:pPr marL="0" indent="0" algn="l">
              <a:lnSpc>
                <a:spcPts val="1914"/>
              </a:lnSpc>
              <a:buNone/>
            </a:pPr>
            <a:r>
              <a:rPr lang="en-US" sz="1531" dirty="0">
                <a:solidFill>
                  <a:srgbClr val="FFFFFF"/>
                </a:solidFill>
                <a:latin typeface="Fraunces" pitchFamily="34" charset="0"/>
                <a:ea typeface="Fraunces" pitchFamily="34" charset="-122"/>
              </a:rPr>
              <a:t>Correlation of columns in the dataframe</a:t>
            </a:r>
            <a:endParaRPr lang="en-US" sz="1531" dirty="0"/>
          </a:p>
        </p:txBody>
      </p:sp>
      <p:sp>
        <p:nvSpPr>
          <p:cNvPr id="16" name="Text 10"/>
          <p:cNvSpPr/>
          <p:nvPr/>
        </p:nvSpPr>
        <p:spPr>
          <a:xfrm>
            <a:off x="7431761" y="8244720"/>
            <a:ext cx="3577471" cy="1243608"/>
          </a:xfrm>
          <a:prstGeom prst="rect">
            <a:avLst/>
          </a:prstGeom>
          <a:noFill/>
          <a:ln/>
        </p:spPr>
        <p:txBody>
          <a:bodyPr wrap="square" rtlCol="0" anchor="t"/>
          <a:lstStyle/>
          <a:p>
            <a:pPr marL="0" indent="0" algn="l">
              <a:lnSpc>
                <a:spcPts val="1960"/>
              </a:lnSpc>
              <a:buNone/>
            </a:pPr>
            <a:r>
              <a:rPr lang="en-US" sz="1225" dirty="0">
                <a:solidFill>
                  <a:srgbClr val="EBECEF"/>
                </a:solidFill>
                <a:latin typeface="Epilogue" pitchFamily="34" charset="0"/>
                <a:ea typeface="Epilogue" pitchFamily="34" charset="-122"/>
              </a:rPr>
              <a:t>From the Pairwise correlation chart , we can see that temperature and humidity have a high degree of correlation  with each other. </a:t>
            </a:r>
            <a:endParaRPr lang="en-US" sz="1225" dirty="0"/>
          </a:p>
        </p:txBody>
      </p:sp>
      <p:pic>
        <p:nvPicPr>
          <p:cNvPr id="1026" name="Picture 2">
            <a:extLst>
              <a:ext uri="{FF2B5EF4-FFF2-40B4-BE49-F238E27FC236}">
                <a16:creationId xmlns:a16="http://schemas.microsoft.com/office/drawing/2014/main" id="{09C7CF0F-E52B-A0DF-91AB-C8EFE266D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1398091"/>
            <a:ext cx="3973830" cy="2037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8" name="Picture 4">
            <a:extLst>
              <a:ext uri="{FF2B5EF4-FFF2-40B4-BE49-F238E27FC236}">
                <a16:creationId xmlns:a16="http://schemas.microsoft.com/office/drawing/2014/main" id="{2A981882-8943-9850-98E5-3093E5CBB9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398091"/>
            <a:ext cx="3694033" cy="20763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0" name="Picture 6">
            <a:extLst>
              <a:ext uri="{FF2B5EF4-FFF2-40B4-BE49-F238E27FC236}">
                <a16:creationId xmlns:a16="http://schemas.microsoft.com/office/drawing/2014/main" id="{49AAE0D7-D4F7-B930-A665-97E62C2FBE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1762" y="5505212"/>
            <a:ext cx="3577471" cy="22108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2" name="Picture 8">
            <a:extLst>
              <a:ext uri="{FF2B5EF4-FFF2-40B4-BE49-F238E27FC236}">
                <a16:creationId xmlns:a16="http://schemas.microsoft.com/office/drawing/2014/main" id="{CB8CBB20-B23C-A556-BFE3-E5489C77D6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2750" y="5505212"/>
            <a:ext cx="3973830" cy="22382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sp>
      <p:sp>
        <p:nvSpPr>
          <p:cNvPr id="4" name="Text 2"/>
          <p:cNvSpPr/>
          <p:nvPr/>
        </p:nvSpPr>
        <p:spPr>
          <a:xfrm>
            <a:off x="2037993" y="2727603"/>
            <a:ext cx="54406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Correlation Analysis</a:t>
            </a:r>
            <a:endParaRPr lang="en-US" sz="4374" dirty="0"/>
          </a:p>
        </p:txBody>
      </p:sp>
      <p:sp>
        <p:nvSpPr>
          <p:cNvPr id="5" name="Text 3"/>
          <p:cNvSpPr/>
          <p:nvPr/>
        </p:nvSpPr>
        <p:spPr>
          <a:xfrm>
            <a:off x="2037993" y="3755231"/>
            <a:ext cx="2720340" cy="347186"/>
          </a:xfrm>
          <a:prstGeom prst="rect">
            <a:avLst/>
          </a:prstGeom>
          <a:noFill/>
          <a:ln/>
        </p:spPr>
        <p:txBody>
          <a:bodyPr wrap="non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What is Correlation?</a:t>
            </a:r>
            <a:endParaRPr lang="en-US" sz="2187" dirty="0"/>
          </a:p>
        </p:txBody>
      </p:sp>
      <p:sp>
        <p:nvSpPr>
          <p:cNvPr id="6" name="Text 4"/>
          <p:cNvSpPr/>
          <p:nvPr/>
        </p:nvSpPr>
        <p:spPr>
          <a:xfrm>
            <a:off x="2037993" y="4435673"/>
            <a:ext cx="10554414"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Correlation is a measure of the relationship between two variables. It indicates how much one variable changes with respect to another variable. A strong correlation between two variables means that they are highly related to each other.</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111086"/>
            <a:ext cx="14630400" cy="8229600"/>
          </a:xfrm>
          <a:prstGeom prst="rect">
            <a:avLst/>
          </a:prstGeom>
          <a:solidFill>
            <a:srgbClr val="080E26"/>
          </a:solidFill>
          <a:ln w="7620">
            <a:solidFill>
              <a:srgbClr val="565151"/>
            </a:solidFill>
            <a:prstDash val="solid"/>
          </a:ln>
        </p:spPr>
      </p:sp>
      <p:sp>
        <p:nvSpPr>
          <p:cNvPr id="4" name="Text 2"/>
          <p:cNvSpPr/>
          <p:nvPr/>
        </p:nvSpPr>
        <p:spPr>
          <a:xfrm>
            <a:off x="6319599" y="1604367"/>
            <a:ext cx="545592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Temperature Trends</a:t>
            </a:r>
            <a:endParaRPr lang="en-US" sz="4374" dirty="0"/>
          </a:p>
        </p:txBody>
      </p:sp>
      <p:sp>
        <p:nvSpPr>
          <p:cNvPr id="5" name="Shape 3"/>
          <p:cNvSpPr/>
          <p:nvPr/>
        </p:nvSpPr>
        <p:spPr>
          <a:xfrm>
            <a:off x="6319599" y="2805589"/>
            <a:ext cx="499943" cy="499943"/>
          </a:xfrm>
          <a:prstGeom prst="roundRect">
            <a:avLst>
              <a:gd name="adj" fmla="val 10974"/>
            </a:avLst>
          </a:prstGeom>
          <a:solidFill>
            <a:srgbClr val="283157"/>
          </a:solidFill>
          <a:ln w="7620">
            <a:solidFill>
              <a:srgbClr val="303B69"/>
            </a:solidFill>
            <a:prstDash val="solid"/>
          </a:ln>
        </p:spPr>
      </p:sp>
      <p:sp>
        <p:nvSpPr>
          <p:cNvPr id="6" name="Text 4"/>
          <p:cNvSpPr/>
          <p:nvPr/>
        </p:nvSpPr>
        <p:spPr>
          <a:xfrm>
            <a:off x="6493312" y="2847261"/>
            <a:ext cx="15240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7" name="Text 5"/>
          <p:cNvSpPr/>
          <p:nvPr/>
        </p:nvSpPr>
        <p:spPr>
          <a:xfrm>
            <a:off x="7041713" y="2881908"/>
            <a:ext cx="424434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Trends in Temperature Patterns</a:t>
            </a:r>
            <a:endParaRPr lang="en-US" sz="2187" dirty="0"/>
          </a:p>
        </p:txBody>
      </p:sp>
      <p:sp>
        <p:nvSpPr>
          <p:cNvPr id="8" name="Text 6"/>
          <p:cNvSpPr/>
          <p:nvPr/>
        </p:nvSpPr>
        <p:spPr>
          <a:xfrm>
            <a:off x="7041713" y="3451265"/>
            <a:ext cx="6755487" cy="1549242"/>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rPr>
              <a:t>The Apparent Temperature has a tremendous fluctuation over this time period.There is sharp rise of temperature between year 2008-09 which again decreases in year 2009-10.</a:t>
            </a:r>
            <a:endParaRPr lang="en-US" sz="1750" dirty="0"/>
          </a:p>
        </p:txBody>
      </p:sp>
      <p:sp>
        <p:nvSpPr>
          <p:cNvPr id="9" name="Shape 7"/>
          <p:cNvSpPr/>
          <p:nvPr/>
        </p:nvSpPr>
        <p:spPr>
          <a:xfrm>
            <a:off x="6319540" y="5086766"/>
            <a:ext cx="499943" cy="499943"/>
          </a:xfrm>
          <a:prstGeom prst="roundRect">
            <a:avLst>
              <a:gd name="adj" fmla="val 10974"/>
            </a:avLst>
          </a:prstGeom>
          <a:solidFill>
            <a:srgbClr val="283157"/>
          </a:solidFill>
          <a:ln w="7620">
            <a:solidFill>
              <a:srgbClr val="303B69"/>
            </a:solidFill>
            <a:prstDash val="solid"/>
          </a:ln>
        </p:spPr>
      </p:sp>
      <p:sp>
        <p:nvSpPr>
          <p:cNvPr id="10" name="Text 8"/>
          <p:cNvSpPr/>
          <p:nvPr/>
        </p:nvSpPr>
        <p:spPr>
          <a:xfrm>
            <a:off x="6493312" y="5086766"/>
            <a:ext cx="179070" cy="498396"/>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1" name="Text 9"/>
          <p:cNvSpPr/>
          <p:nvPr/>
        </p:nvSpPr>
        <p:spPr>
          <a:xfrm>
            <a:off x="7041713" y="5106115"/>
            <a:ext cx="289560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Anomalies in the Data</a:t>
            </a:r>
            <a:endParaRPr lang="en-US" sz="2187" dirty="0"/>
          </a:p>
        </p:txBody>
      </p:sp>
      <p:sp>
        <p:nvSpPr>
          <p:cNvPr id="12" name="Text 10"/>
          <p:cNvSpPr/>
          <p:nvPr/>
        </p:nvSpPr>
        <p:spPr>
          <a:xfrm>
            <a:off x="7041713" y="5590993"/>
            <a:ext cx="6755487" cy="1010364"/>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We found some anomalies in temperature patterns, such as in July August there is more temperature then overall so it a inconsistency.</a:t>
            </a:r>
            <a:endParaRPr lang="en-US" sz="1750" dirty="0"/>
          </a:p>
        </p:txBody>
      </p:sp>
      <p:pic>
        <p:nvPicPr>
          <p:cNvPr id="13"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1209</Words>
  <Application>Microsoft Office PowerPoint</Application>
  <PresentationFormat>Custom</PresentationFormat>
  <Paragraphs>113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Epilogue</vt:lpstr>
      <vt:lpstr>Fraunces</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Anshul Sharma</cp:lastModifiedBy>
  <cp:revision>26</cp:revision>
  <dcterms:created xsi:type="dcterms:W3CDTF">2023-08-10T13:44:07Z</dcterms:created>
  <dcterms:modified xsi:type="dcterms:W3CDTF">2023-08-13T05:15:50Z</dcterms:modified>
</cp:coreProperties>
</file>