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71E7-743C-4EE0-8975-A5DDE628FCE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2E4A-4B2C-4FD8-ACA1-4FE0C2DD0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37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71E7-743C-4EE0-8975-A5DDE628FCE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2E4A-4B2C-4FD8-ACA1-4FE0C2DD0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27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71E7-743C-4EE0-8975-A5DDE628FCE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2E4A-4B2C-4FD8-ACA1-4FE0C2DD034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2610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71E7-743C-4EE0-8975-A5DDE628FCE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2E4A-4B2C-4FD8-ACA1-4FE0C2DD0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829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71E7-743C-4EE0-8975-A5DDE628FCE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2E4A-4B2C-4FD8-ACA1-4FE0C2DD034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5448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71E7-743C-4EE0-8975-A5DDE628FCE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2E4A-4B2C-4FD8-ACA1-4FE0C2DD0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971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71E7-743C-4EE0-8975-A5DDE628FCE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2E4A-4B2C-4FD8-ACA1-4FE0C2DD0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616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71E7-743C-4EE0-8975-A5DDE628FCE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2E4A-4B2C-4FD8-ACA1-4FE0C2DD0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47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71E7-743C-4EE0-8975-A5DDE628FCE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2E4A-4B2C-4FD8-ACA1-4FE0C2DD0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45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71E7-743C-4EE0-8975-A5DDE628FCE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2E4A-4B2C-4FD8-ACA1-4FE0C2DD0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78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71E7-743C-4EE0-8975-A5DDE628FCE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2E4A-4B2C-4FD8-ACA1-4FE0C2DD0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64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71E7-743C-4EE0-8975-A5DDE628FCE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2E4A-4B2C-4FD8-ACA1-4FE0C2DD0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35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71E7-743C-4EE0-8975-A5DDE628FCE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2E4A-4B2C-4FD8-ACA1-4FE0C2DD0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05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71E7-743C-4EE0-8975-A5DDE628FCE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2E4A-4B2C-4FD8-ACA1-4FE0C2DD0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49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71E7-743C-4EE0-8975-A5DDE628FCE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2E4A-4B2C-4FD8-ACA1-4FE0C2DD0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81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71E7-743C-4EE0-8975-A5DDE628FCE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2E4A-4B2C-4FD8-ACA1-4FE0C2DD0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45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71E7-743C-4EE0-8975-A5DDE628FCE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072E4A-4B2C-4FD8-ACA1-4FE0C2DD0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18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4A2F-E439-900D-525A-F1965DF54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852928"/>
            <a:ext cx="7766936" cy="2551220"/>
          </a:xfrm>
        </p:spPr>
        <p:txBody>
          <a:bodyPr/>
          <a:lstStyle/>
          <a:p>
            <a:pPr algn="ctr"/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Content based Recommendation System for Electronics and Multi-category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C5B54-B3D6-1429-556B-FF9235EFD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672625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								</a:t>
            </a:r>
          </a:p>
          <a:p>
            <a:endParaRPr lang="en-IN" dirty="0"/>
          </a:p>
          <a:p>
            <a:r>
              <a:rPr lang="en-IN" dirty="0"/>
              <a:t>Anshul Patil</a:t>
            </a:r>
          </a:p>
        </p:txBody>
      </p:sp>
    </p:spTree>
    <p:extLst>
      <p:ext uri="{BB962C8B-B14F-4D97-AF65-F5344CB8AC3E}">
        <p14:creationId xmlns:p14="http://schemas.microsoft.com/office/powerpoint/2010/main" val="317442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14D5-4574-AB4C-43BF-32F2BE07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176"/>
            <a:ext cx="10515600" cy="1279208"/>
          </a:xfrm>
        </p:spPr>
        <p:txBody>
          <a:bodyPr/>
          <a:lstStyle/>
          <a:p>
            <a:r>
              <a:rPr lang="en-IN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ACA6B-27AE-F34A-0F59-CD4A2FF25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519" y="904780"/>
            <a:ext cx="10515600" cy="5596128"/>
          </a:xfrm>
        </p:spPr>
        <p:txBody>
          <a:bodyPr>
            <a:normAutofit/>
          </a:bodyPr>
          <a:lstStyle/>
          <a:p>
            <a:r>
              <a:rPr lang="en-IN" sz="2000" dirty="0"/>
              <a:t>The dataset used are open source datasets available on Kaggle, consists of three csv files, where each csv files holds the transaction records for and electronics and multicategory stores.</a:t>
            </a:r>
          </a:p>
          <a:p>
            <a:r>
              <a:rPr lang="en-IN" sz="2000" dirty="0"/>
              <a:t>Each of these CSVs various attributes to provide information regarding the transactions like </a:t>
            </a:r>
            <a:r>
              <a:rPr lang="en-IN" sz="2000" dirty="0" err="1"/>
              <a:t>event_time</a:t>
            </a:r>
            <a:r>
              <a:rPr lang="en-IN" sz="2000" dirty="0"/>
              <a:t>, </a:t>
            </a:r>
            <a:r>
              <a:rPr lang="en-IN" sz="2000" dirty="0" err="1"/>
              <a:t>event_type</a:t>
            </a:r>
            <a:r>
              <a:rPr lang="en-IN" sz="2000" dirty="0"/>
              <a:t>, </a:t>
            </a:r>
            <a:r>
              <a:rPr lang="en-IN" sz="2000" dirty="0" err="1"/>
              <a:t>product_id</a:t>
            </a:r>
            <a:r>
              <a:rPr lang="en-IN" sz="2000" dirty="0"/>
              <a:t>, </a:t>
            </a:r>
            <a:r>
              <a:rPr lang="en-IN" sz="2000" dirty="0" err="1"/>
              <a:t>category_id</a:t>
            </a:r>
            <a:r>
              <a:rPr lang="en-IN" sz="2000" dirty="0"/>
              <a:t>, </a:t>
            </a:r>
            <a:r>
              <a:rPr lang="en-IN" sz="2000" dirty="0" err="1"/>
              <a:t>category_code</a:t>
            </a:r>
            <a:r>
              <a:rPr lang="en-IN" sz="2000" dirty="0"/>
              <a:t>, brand, price, </a:t>
            </a:r>
            <a:r>
              <a:rPr lang="en-IN" sz="2000" dirty="0" err="1"/>
              <a:t>user_id</a:t>
            </a:r>
            <a:r>
              <a:rPr lang="en-IN" sz="2000" dirty="0"/>
              <a:t>, </a:t>
            </a:r>
            <a:r>
              <a:rPr lang="en-IN" sz="2000" dirty="0" err="1"/>
              <a:t>user_session</a:t>
            </a:r>
            <a:r>
              <a:rPr lang="en-IN" sz="2000" dirty="0"/>
              <a:t>.</a:t>
            </a:r>
          </a:p>
          <a:p>
            <a:r>
              <a:rPr lang="en-IN" sz="2000" dirty="0"/>
              <a:t>The attributes define the user id, the </a:t>
            </a:r>
            <a:r>
              <a:rPr lang="en-IN" sz="2000" dirty="0" err="1"/>
              <a:t>event_type</a:t>
            </a:r>
            <a:r>
              <a:rPr lang="en-IN" sz="2000" dirty="0"/>
              <a:t> attribute defines whether the user has bought the product, viewed the product or added it to the cart.</a:t>
            </a:r>
          </a:p>
          <a:p>
            <a:r>
              <a:rPr lang="en-IN" sz="2000" dirty="0"/>
              <a:t>Attributes like </a:t>
            </a:r>
            <a:r>
              <a:rPr lang="en-IN" sz="2000" dirty="0" err="1"/>
              <a:t>product_id</a:t>
            </a:r>
            <a:r>
              <a:rPr lang="en-IN" sz="2000" dirty="0"/>
              <a:t>, </a:t>
            </a:r>
            <a:r>
              <a:rPr lang="en-IN" sz="2000" dirty="0" err="1"/>
              <a:t>category_id</a:t>
            </a:r>
            <a:r>
              <a:rPr lang="en-IN" sz="2000" dirty="0"/>
              <a:t>, </a:t>
            </a:r>
            <a:r>
              <a:rPr lang="en-IN" sz="2000" dirty="0" err="1"/>
              <a:t>category_code</a:t>
            </a:r>
            <a:r>
              <a:rPr lang="en-IN" sz="2000" dirty="0"/>
              <a:t> and brand help us to determine the unique number of products, the category they lie in and what brand they belong to.</a:t>
            </a:r>
          </a:p>
          <a:p>
            <a:r>
              <a:rPr lang="en-IN" sz="2000" dirty="0"/>
              <a:t>The attribute price describes the selling price of the product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A2F3D-8C28-2D15-5A70-F683F5DC8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36" y="5142428"/>
            <a:ext cx="9762744" cy="162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3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97DD-2902-FAB6-0A40-C767B07D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072"/>
            <a:ext cx="10515600" cy="932688"/>
          </a:xfrm>
        </p:spPr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8FBA-CA05-CDF3-672E-270FF6978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913"/>
            <a:ext cx="5407152" cy="4782312"/>
          </a:xfrm>
        </p:spPr>
        <p:txBody>
          <a:bodyPr>
            <a:normAutofit fontScale="77500" lnSpcReduction="20000"/>
          </a:bodyPr>
          <a:lstStyle/>
          <a:p>
            <a:r>
              <a:rPr lang="en-IN" sz="2200" dirty="0"/>
              <a:t>This is a crucial step in any machine learning process as it helps us to identify the data distribution and the hidden patterns in the data.</a:t>
            </a:r>
          </a:p>
          <a:p>
            <a:r>
              <a:rPr lang="en-IN" sz="2200" dirty="0"/>
              <a:t>In this project, I have utilized EDA techniques for the following tasks</a:t>
            </a:r>
          </a:p>
          <a:p>
            <a:pPr marL="457200" indent="-457200">
              <a:buAutoNum type="alphaLcPeriod"/>
            </a:pPr>
            <a:r>
              <a:rPr lang="en-IN" sz="2200" dirty="0"/>
              <a:t>To get the statistical attributes for the numerical columns</a:t>
            </a:r>
          </a:p>
          <a:p>
            <a:pPr marL="457200" indent="-457200">
              <a:buAutoNum type="alphaLcPeriod"/>
            </a:pPr>
            <a:r>
              <a:rPr lang="en-IN" sz="2200" dirty="0"/>
              <a:t>To visualize the distribution of the price column, to figure out the price range of the frequently bought products.</a:t>
            </a:r>
          </a:p>
          <a:p>
            <a:pPr marL="457200" indent="-457200">
              <a:buAutoNum type="alphaLcPeriod"/>
            </a:pPr>
            <a:r>
              <a:rPr lang="en-IN" sz="2200" dirty="0"/>
              <a:t>To identify the outliers in the price column using boxplot</a:t>
            </a:r>
          </a:p>
          <a:p>
            <a:pPr marL="457200" indent="-457200">
              <a:buAutoNum type="alphaLcPeriod"/>
            </a:pPr>
            <a:r>
              <a:rPr lang="en-IN" sz="2200" dirty="0"/>
              <a:t>Utilizing bar chart to understand the distribution of values in </a:t>
            </a:r>
            <a:r>
              <a:rPr lang="en-IN" sz="2200" dirty="0" err="1"/>
              <a:t>event_type</a:t>
            </a:r>
            <a:r>
              <a:rPr lang="en-IN" sz="2200" dirty="0"/>
              <a:t> column</a:t>
            </a:r>
          </a:p>
          <a:p>
            <a:pPr marL="457200" indent="-457200">
              <a:buAutoNum type="alphaLcPeriod"/>
            </a:pPr>
            <a:r>
              <a:rPr lang="en-IN" sz="2200" dirty="0"/>
              <a:t>Using horizontal bar chart to find the brands with most sold products</a:t>
            </a:r>
          </a:p>
          <a:p>
            <a:pPr marL="457200" indent="-457200">
              <a:buAutoNum type="alphaLcPeriod"/>
            </a:pPr>
            <a:r>
              <a:rPr lang="en-IN" sz="2200" dirty="0"/>
              <a:t>To visualize the most bought product by users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38E7BB-7702-72E1-280C-78488414D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156" y="2036817"/>
            <a:ext cx="2572541" cy="1682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94C267-FCBB-5251-7453-43AFF4C42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886" y="3719304"/>
            <a:ext cx="2576368" cy="13556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60F03C-7C6C-E14B-256D-E02619528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886" y="5153981"/>
            <a:ext cx="2576368" cy="15623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6CFAD2-20E1-7AE9-9F01-9FC37295B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886" y="231443"/>
            <a:ext cx="2563811" cy="185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5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3CE2-8BE4-4D15-45EE-B641218B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4696"/>
            <a:ext cx="8596668" cy="862584"/>
          </a:xfrm>
        </p:spPr>
        <p:txBody>
          <a:bodyPr/>
          <a:lstStyle/>
          <a:p>
            <a:r>
              <a:rPr lang="en-IN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ADBDF-F7B0-1C3D-EDEE-85FAB47F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77824"/>
            <a:ext cx="5604594" cy="589788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Three different models(approaches) were used to build the content based recommendation system: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TF-IDF and cosine similarity: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In this approach the textual data was vectorized using the ‘term frequency- inverse document frequency’ vectorizer. Then after stacking the categorical data onto the numerical columns the cosine similarity was calculated among the vectors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Based on the highest cosine similarity values, users were provided with personalized recommendations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 err="1"/>
              <a:t>XGBoost</a:t>
            </a:r>
            <a:r>
              <a:rPr lang="en-IN" dirty="0"/>
              <a:t>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The </a:t>
            </a:r>
            <a:r>
              <a:rPr lang="en-IN" dirty="0" err="1"/>
              <a:t>XGBoost</a:t>
            </a:r>
            <a:r>
              <a:rPr lang="en-IN" dirty="0"/>
              <a:t> model was trained and tuned to find the best set of parameters on the transaction data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The users were then provided with personalized recommendations on the best model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Random Forest: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The random forest estimator was trained on a specific set of set of attributes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The estimator was then used for recommending products to users.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9E8CBD-9BEB-A46C-331E-9D0CFACE6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794" y="665989"/>
            <a:ext cx="4229665" cy="14971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11E58B-9C3A-2CBB-DE97-3CEC2BB00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197" y="3153627"/>
            <a:ext cx="4256262" cy="11440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7E59BD-3394-68D1-3820-CCA4AF08B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795" y="4995793"/>
            <a:ext cx="4229664" cy="119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0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99F0-62BD-0C33-4DA4-63481555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432"/>
          </a:xfrm>
        </p:spPr>
        <p:txBody>
          <a:bodyPr/>
          <a:lstStyle/>
          <a:p>
            <a:r>
              <a:rPr lang="en-IN" dirty="0"/>
              <a:t>Takeaways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68258-0458-B27D-0697-31804CEB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2184"/>
            <a:ext cx="8596668" cy="5166359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/>
              <a:t>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Model Performance</a:t>
            </a:r>
            <a:r>
              <a:rPr lang="en-IN" dirty="0"/>
              <a:t>: TF-IDF, </a:t>
            </a:r>
            <a:r>
              <a:rPr lang="en-IN" dirty="0" err="1"/>
              <a:t>XGBRanker</a:t>
            </a:r>
            <a:r>
              <a:rPr lang="en-IN" dirty="0"/>
              <a:t>, and Random Forest showed varied recommendation outcomes, but all yielded zero Precision@5 and NDCG@5, indicating challenges in capturing significant user actions (e.g., cart or purchase) on the training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Limitations</a:t>
            </a:r>
            <a:r>
              <a:rPr lang="en-IN" dirty="0"/>
              <a:t>: Using a smaller dataset due to computational constraints likely contributed to sparse interactions, impacting metric scores and recommendation relevance.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Approach Strengths</a:t>
            </a:r>
            <a:r>
              <a:rPr lang="en-IN" dirty="0"/>
              <a:t>: TF-IDF excels in content-based similarity, </a:t>
            </a:r>
            <a:r>
              <a:rPr lang="en-IN" dirty="0" err="1"/>
              <a:t>XGBRanker</a:t>
            </a:r>
            <a:r>
              <a:rPr lang="en-IN" dirty="0"/>
              <a:t> in ranking, and Random Forest in pattern recognition, offering complementary insights for recommendation systems.</a:t>
            </a:r>
          </a:p>
          <a:p>
            <a:r>
              <a:rPr lang="en-IN" b="1" dirty="0"/>
              <a:t>Future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Larger Dataset</a:t>
            </a:r>
            <a:r>
              <a:rPr lang="en-IN" dirty="0"/>
              <a:t>: Incorporate a larger dataset to capture more user interactions, potentially improving metric scores and recommendation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Hyperparameter Tuning</a:t>
            </a:r>
            <a:r>
              <a:rPr lang="en-IN" dirty="0"/>
              <a:t>: Optimize Random Forest and </a:t>
            </a:r>
            <a:r>
              <a:rPr lang="en-IN" dirty="0" err="1"/>
              <a:t>XGBRanker</a:t>
            </a:r>
            <a:r>
              <a:rPr lang="en-IN" dirty="0"/>
              <a:t> models through hyperparameter tuning to enhance predictive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Hybrid Approach</a:t>
            </a:r>
            <a:r>
              <a:rPr lang="en-IN" dirty="0"/>
              <a:t>: Combine TF-IDF, </a:t>
            </a:r>
            <a:r>
              <a:rPr lang="en-IN" dirty="0" err="1"/>
              <a:t>XGBRanker</a:t>
            </a:r>
            <a:r>
              <a:rPr lang="en-IN" dirty="0"/>
              <a:t>, and Random Forest into a hybrid model to leverage their strengths, improving overall recommendation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Evaluation Metrics</a:t>
            </a:r>
            <a:r>
              <a:rPr lang="en-IN" dirty="0"/>
              <a:t>: Refine Precision@5 by thresholding predicted scores, ensuring more accurate relevance assessment.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8530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244</TotalTime>
  <Words>617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   Content based Recommendation System for Electronics and Multi-category Store</vt:lpstr>
      <vt:lpstr>Data Overview</vt:lpstr>
      <vt:lpstr>Exploratory Data Analysis</vt:lpstr>
      <vt:lpstr>Model Selection</vt:lpstr>
      <vt:lpstr>Takeaways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Patil, Anshul</dc:creator>
  <cp:lastModifiedBy>Patil, Anshul</cp:lastModifiedBy>
  <cp:revision>9</cp:revision>
  <dcterms:created xsi:type="dcterms:W3CDTF">2025-04-12T22:15:41Z</dcterms:created>
  <dcterms:modified xsi:type="dcterms:W3CDTF">2025-04-13T02:19:47Z</dcterms:modified>
</cp:coreProperties>
</file>