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0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18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2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7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3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0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2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7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495BEA-0111-4974-8280-C640FD204DC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6BCE82-75E5-4C4B-98B9-CA337BEB948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1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DD81-0372-AC30-1569-BD14B4C00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Recommendation System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CD39B-7F64-BE38-0E42-C54F64B45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- Anshul Patil</a:t>
            </a:r>
          </a:p>
        </p:txBody>
      </p:sp>
    </p:spTree>
    <p:extLst>
      <p:ext uri="{BB962C8B-B14F-4D97-AF65-F5344CB8AC3E}">
        <p14:creationId xmlns:p14="http://schemas.microsoft.com/office/powerpoint/2010/main" val="378402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54D7-5599-6B69-F7B9-5C10D284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B0E3-01A6-DDA0-3526-BF6FE750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488"/>
            <a:ext cx="10515600" cy="5038344"/>
          </a:xfrm>
        </p:spPr>
        <p:txBody>
          <a:bodyPr>
            <a:normAutofit/>
          </a:bodyPr>
          <a:lstStyle/>
          <a:p>
            <a:r>
              <a:rPr lang="en-IN" sz="2400" dirty="0"/>
              <a:t>The project demonstrates implementation of a content based recommendation system that recommends products to users based on their historical data in electronics and multi-categorical stores.</a:t>
            </a:r>
          </a:p>
          <a:p>
            <a:r>
              <a:rPr lang="en-IN" sz="2400" dirty="0"/>
              <a:t>The dataset used was obtained from Kaggle, it consisted of csv files storing transactions of products bought in the electronics and the multi-category store, with various attributes describing the transactions in detail.</a:t>
            </a:r>
          </a:p>
          <a:p>
            <a:r>
              <a:rPr lang="en-IN" sz="2400" dirty="0"/>
              <a:t>Three approaches (algorithms) were followed in this project:</a:t>
            </a:r>
          </a:p>
          <a:p>
            <a:pPr marL="514350" indent="-514350">
              <a:buAutoNum type="alphaLcPeriod"/>
            </a:pPr>
            <a:r>
              <a:rPr lang="en-IN" sz="2400" dirty="0"/>
              <a:t>TF-IDF and Cosine Similarity</a:t>
            </a:r>
          </a:p>
          <a:p>
            <a:pPr marL="514350" indent="-514350">
              <a:buAutoNum type="alphaLcPeriod"/>
            </a:pPr>
            <a:r>
              <a:rPr lang="en-IN" sz="2400" dirty="0" err="1"/>
              <a:t>XGBoost</a:t>
            </a:r>
            <a:endParaRPr lang="en-IN" sz="2400" dirty="0"/>
          </a:p>
          <a:p>
            <a:pPr marL="514350" indent="-514350">
              <a:buAutoNum type="alphaLcPeriod"/>
            </a:pPr>
            <a:r>
              <a:rPr lang="en-IN" sz="2400" dirty="0"/>
              <a:t>Random Forest</a:t>
            </a:r>
          </a:p>
          <a:p>
            <a:r>
              <a:rPr lang="en-IN" sz="2400" dirty="0"/>
              <a:t>Precision and NDCG were used as an evaluation metric</a:t>
            </a:r>
          </a:p>
        </p:txBody>
      </p:sp>
    </p:spTree>
    <p:extLst>
      <p:ext uri="{BB962C8B-B14F-4D97-AF65-F5344CB8AC3E}">
        <p14:creationId xmlns:p14="http://schemas.microsoft.com/office/powerpoint/2010/main" val="273183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9354-5F2E-9BBA-C887-81399868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7A80-5A21-54A4-59B6-C1DC8FFCC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5632704"/>
          </a:xfrm>
        </p:spPr>
        <p:txBody>
          <a:bodyPr>
            <a:noAutofit/>
          </a:bodyPr>
          <a:lstStyle/>
          <a:p>
            <a:r>
              <a:rPr lang="en-US" sz="2200" b="1" dirty="0"/>
              <a:t>Dataset</a:t>
            </a:r>
            <a:r>
              <a:rPr lang="en-US" sz="2200" dirty="0"/>
              <a:t>: Kaggle e-commerce data (transactions, 3 CSV files)</a:t>
            </a:r>
          </a:p>
          <a:p>
            <a:r>
              <a:rPr lang="en-US" sz="2200" dirty="0"/>
              <a:t> Columns: </a:t>
            </a:r>
            <a:r>
              <a:rPr lang="en-US" sz="2200" dirty="0" err="1"/>
              <a:t>event_time</a:t>
            </a:r>
            <a:r>
              <a:rPr lang="en-US" sz="2200" dirty="0"/>
              <a:t>, </a:t>
            </a:r>
            <a:r>
              <a:rPr lang="en-US" sz="2200" dirty="0" err="1"/>
              <a:t>event_type</a:t>
            </a:r>
            <a:r>
              <a:rPr lang="en-US" sz="2200" dirty="0"/>
              <a:t>, </a:t>
            </a:r>
            <a:r>
              <a:rPr lang="en-US" sz="2200" dirty="0" err="1"/>
              <a:t>product_id</a:t>
            </a:r>
            <a:r>
              <a:rPr lang="en-US" sz="2200" dirty="0"/>
              <a:t>, </a:t>
            </a:r>
            <a:r>
              <a:rPr lang="en-US" sz="2200" dirty="0" err="1"/>
              <a:t>category_code</a:t>
            </a:r>
            <a:r>
              <a:rPr lang="en-US" sz="2200" dirty="0"/>
              <a:t>, brand, price, </a:t>
            </a:r>
            <a:r>
              <a:rPr lang="en-US" sz="2200" dirty="0" err="1"/>
              <a:t>user_id</a:t>
            </a:r>
            <a:endParaRPr lang="en-US" sz="2200" dirty="0"/>
          </a:p>
          <a:p>
            <a:r>
              <a:rPr lang="en-US" sz="2200" dirty="0"/>
              <a:t>Preprocessing: Handled missing values, encoded </a:t>
            </a:r>
            <a:r>
              <a:rPr lang="en-US" sz="2200" dirty="0" err="1"/>
              <a:t>category_code</a:t>
            </a:r>
            <a:r>
              <a:rPr lang="en-US" sz="2200" dirty="0"/>
              <a:t> &amp; brand, scaled price, created </a:t>
            </a:r>
            <a:r>
              <a:rPr lang="en-US" sz="2200" dirty="0" err="1"/>
              <a:t>interaction_score</a:t>
            </a:r>
            <a:endParaRPr lang="en-US" sz="2200" dirty="0"/>
          </a:p>
          <a:p>
            <a:r>
              <a:rPr lang="en-US" sz="2200" b="1" dirty="0"/>
              <a:t>EDA</a:t>
            </a:r>
            <a:r>
              <a:rPr lang="en-US" sz="2200" dirty="0"/>
              <a:t>: Found data imbalance (views dominate purchases), top brands (Apple, Samsung), price outliers</a:t>
            </a:r>
          </a:p>
          <a:p>
            <a:r>
              <a:rPr lang="en-US" sz="2200" b="1" dirty="0"/>
              <a:t>Models</a:t>
            </a:r>
            <a:r>
              <a:rPr lang="en-US" sz="2200" dirty="0"/>
              <a:t>:</a:t>
            </a:r>
          </a:p>
          <a:p>
            <a:pPr marL="514350" indent="-514350">
              <a:buAutoNum type="alphaLcPeriod"/>
            </a:pPr>
            <a:r>
              <a:rPr lang="en-US" sz="2200" b="1" dirty="0" err="1"/>
              <a:t>TF-IDF</a:t>
            </a:r>
            <a:r>
              <a:rPr lang="en-US" sz="2200" dirty="0" err="1"/>
              <a:t>:Combined</a:t>
            </a:r>
            <a:r>
              <a:rPr lang="en-US" sz="2200" dirty="0"/>
              <a:t> categorical features into text, applied </a:t>
            </a:r>
            <a:r>
              <a:rPr lang="en-US" sz="2200" dirty="0" err="1"/>
              <a:t>TfidfVectorizer</a:t>
            </a:r>
            <a:r>
              <a:rPr lang="en-US" sz="2200" dirty="0"/>
              <a:t>, appended scaled price. Built user profiles, computed cosine similarity, recommended top 5 products</a:t>
            </a:r>
          </a:p>
          <a:p>
            <a:pPr marL="514350" indent="-514350">
              <a:buAutoNum type="alphaLcPeriod"/>
            </a:pPr>
            <a:r>
              <a:rPr lang="en-US" sz="2200" b="1" dirty="0" err="1"/>
              <a:t>XGBRanker</a:t>
            </a:r>
            <a:r>
              <a:rPr lang="en-US" sz="2200" b="1" dirty="0"/>
              <a:t>: </a:t>
            </a:r>
            <a:r>
              <a:rPr lang="en-US" sz="2200" dirty="0"/>
              <a:t>Encoded features, created user-product stats, used </a:t>
            </a:r>
            <a:r>
              <a:rPr lang="en-US" sz="2200" dirty="0" err="1"/>
              <a:t>interaction_score</a:t>
            </a:r>
            <a:r>
              <a:rPr lang="en-US" sz="2200" dirty="0"/>
              <a:t> as target. Trained with </a:t>
            </a:r>
            <a:r>
              <a:rPr lang="en-US" sz="2200" dirty="0" err="1"/>
              <a:t>rank:pairwise</a:t>
            </a:r>
            <a:r>
              <a:rPr lang="en-US" sz="2200" dirty="0"/>
              <a:t>, tuned with </a:t>
            </a:r>
            <a:r>
              <a:rPr lang="en-US" sz="2200" dirty="0" err="1"/>
              <a:t>GroupKFold</a:t>
            </a:r>
            <a:r>
              <a:rPr lang="en-US" sz="2200" dirty="0"/>
              <a:t>, recommended top 5 product.</a:t>
            </a:r>
          </a:p>
          <a:p>
            <a:pPr marL="514350" indent="-514350">
              <a:buAutoNum type="alphaLcPeriod"/>
            </a:pPr>
            <a:r>
              <a:rPr lang="en-US" sz="2200" b="1" dirty="0"/>
              <a:t>Random Forest</a:t>
            </a:r>
            <a:r>
              <a:rPr lang="en-US" sz="2200" dirty="0"/>
              <a:t>: Used encoded features and user-product stats with </a:t>
            </a:r>
            <a:r>
              <a:rPr lang="en-US" sz="2200" dirty="0" err="1"/>
              <a:t>interaction_score</a:t>
            </a:r>
            <a:r>
              <a:rPr lang="en-US" sz="2200" dirty="0"/>
              <a:t> as target. Trained </a:t>
            </a:r>
            <a:r>
              <a:rPr lang="en-US" sz="2200" dirty="0" err="1"/>
              <a:t>RandomForestRegressor</a:t>
            </a:r>
            <a:r>
              <a:rPr lang="en-US" sz="2200" dirty="0"/>
              <a:t>, predicted scores, recommended top 5 products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1960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81F1-2457-28F5-9162-411E1D19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B3A6-548A-C95A-5C7C-19915F60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TF-IDF achieved Precision@5 of 0.8 on training data, recommending Apple smartphones, but struggled with unseen data</a:t>
            </a:r>
          </a:p>
          <a:p>
            <a:r>
              <a:rPr lang="en-US" sz="2400" dirty="0" err="1"/>
              <a:t>XGBRanker</a:t>
            </a:r>
            <a:r>
              <a:rPr lang="en-US" sz="2400" dirty="0"/>
              <a:t> scored Precision@5 of 1.0 on training (</a:t>
            </a:r>
            <a:r>
              <a:rPr lang="en-US" sz="2400" dirty="0" err="1"/>
              <a:t>product_id</a:t>
            </a:r>
            <a:r>
              <a:rPr lang="en-US" sz="2400" dirty="0"/>
              <a:t> 1003317, score 0.418), dropping to 0.6 on test set</a:t>
            </a:r>
          </a:p>
          <a:p>
            <a:r>
              <a:rPr lang="en-US" sz="2400" dirty="0"/>
              <a:t>Random Forest also hit Precision@5 of 1.0 on training (</a:t>
            </a:r>
            <a:r>
              <a:rPr lang="en-US" sz="2400" dirty="0" err="1"/>
              <a:t>product_id</a:t>
            </a:r>
            <a:r>
              <a:rPr lang="en-US" sz="2400" dirty="0"/>
              <a:t> 1003317, score 3.0), falling to 0.8 on test set</a:t>
            </a:r>
          </a:p>
          <a:p>
            <a:r>
              <a:rPr lang="en-US" sz="2400" dirty="0"/>
              <a:t>Overall precision often poor (mostly 0) due to data imbalance—views dominate purchases</a:t>
            </a:r>
          </a:p>
          <a:p>
            <a:r>
              <a:rPr lang="en-US" sz="2400" dirty="0"/>
              <a:t> Small dataset limited model generalization, and computational constraints restricted hyperparameter tuning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276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E38B-E81C-5656-8467-3D66BF7F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Tool- </a:t>
            </a:r>
            <a:r>
              <a:rPr lang="en-IN" dirty="0" err="1"/>
              <a:t>Streamlit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503C-B71A-7ECB-D481-CF7D437E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9384"/>
            <a:ext cx="9720073" cy="462686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Interactive web app for users to input their </a:t>
            </a:r>
            <a:r>
              <a:rPr lang="en-US" sz="2400" dirty="0" err="1"/>
              <a:t>user_id</a:t>
            </a:r>
            <a:r>
              <a:rPr lang="en-US" sz="2400" dirty="0"/>
              <a:t> and get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Displays top 5 products from TF-IDF, </a:t>
            </a:r>
            <a:r>
              <a:rPr lang="en-US" sz="2400" dirty="0" err="1"/>
              <a:t>XGBRanker</a:t>
            </a:r>
            <a:r>
              <a:rPr lang="en-US" sz="2400" dirty="0"/>
              <a:t>, and Random Forest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Shows detailed outputs: </a:t>
            </a:r>
            <a:r>
              <a:rPr lang="en-US" sz="2400" dirty="0" err="1"/>
              <a:t>product_id</a:t>
            </a:r>
            <a:r>
              <a:rPr lang="en-US" sz="2400" dirty="0"/>
              <a:t>, brand, subcategory, and predicted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Includes evaluation metrics like Precision@5 and NDCG@5 for each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Handles errors gracefully with messages if </a:t>
            </a:r>
            <a:r>
              <a:rPr lang="en-US" sz="2400" dirty="0" err="1"/>
              <a:t>user_id</a:t>
            </a:r>
            <a:r>
              <a:rPr lang="en-US" sz="2400" dirty="0"/>
              <a:t> is not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Future Work</a:t>
            </a:r>
            <a:r>
              <a:rPr lang="en-US" sz="2400" dirty="0"/>
              <a:t>:</a:t>
            </a:r>
          </a:p>
          <a:p>
            <a:pPr marL="457200" indent="-457200">
              <a:buAutoNum type="alphaLcPeriod"/>
            </a:pPr>
            <a:r>
              <a:rPr lang="en-US" sz="2400" dirty="0"/>
              <a:t>Use a larger dataset for better interaction capture</a:t>
            </a:r>
          </a:p>
          <a:p>
            <a:pPr marL="457200" indent="-457200">
              <a:buAutoNum type="alphaLcPeriod"/>
            </a:pPr>
            <a:r>
              <a:rPr lang="en-US" sz="2400" dirty="0"/>
              <a:t>Tune </a:t>
            </a:r>
            <a:r>
              <a:rPr lang="en-US" sz="2400" dirty="0" err="1"/>
              <a:t>XGBRanker</a:t>
            </a:r>
            <a:r>
              <a:rPr lang="en-US" sz="2400" dirty="0"/>
              <a:t> &amp; Random Forest hyperparameter </a:t>
            </a:r>
          </a:p>
          <a:p>
            <a:pPr marL="457200" indent="-457200">
              <a:buAutoNum type="alphaLcPeriod"/>
            </a:pPr>
            <a:r>
              <a:rPr lang="en-US" sz="2400" dirty="0"/>
              <a:t>Develop a hybrid model combining all three approaches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67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468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Recommendation System Dashboard</vt:lpstr>
      <vt:lpstr>Summary</vt:lpstr>
      <vt:lpstr>Methodology</vt:lpstr>
      <vt:lpstr>Findings</vt:lpstr>
      <vt:lpstr>Tool- 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Patil, Anshul</dc:creator>
  <cp:lastModifiedBy>Patil, Anshul</cp:lastModifiedBy>
  <cp:revision>2</cp:revision>
  <dcterms:created xsi:type="dcterms:W3CDTF">2025-04-23T06:49:58Z</dcterms:created>
  <dcterms:modified xsi:type="dcterms:W3CDTF">2025-04-23T07:08:56Z</dcterms:modified>
</cp:coreProperties>
</file>