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1D5D-0A9E-4000-82C4-321F743616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9E89C7-7703-455A-9F96-4042BB528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E0DD8-E8FE-45B3-9A29-0904E60DEFA6}"/>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73F3016B-BA0A-474C-8BB1-3BA3CDDE7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2E305-1798-45A8-AD64-A0AA38F7E903}"/>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55828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B152-F251-40C4-83CC-CFA071FFB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D7791-1279-4A07-BBB1-1168CEAC1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E1A55-1225-473C-B9C2-878B865FF86A}"/>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5ED5B0AB-75C7-4ADE-92A1-475986891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1D2E0-0AF5-487F-99A2-0902354BA1DD}"/>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11330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DEBDE-6695-4300-8C91-22F8B23A8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7CC660-6B57-4392-9BAD-209AA0B0D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8AEDF-2AEA-447B-9C34-18CF772E2D01}"/>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C874051D-389A-4D84-AB0E-B09B6A6B3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8C7C8-59E2-4DCF-98AC-EFA97EA82319}"/>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1206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836A-5065-4F18-855B-B5557C0FB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50589-C946-40F5-94E8-D312906DC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BF5FF-832F-4E93-9E4D-A5FB91A5696B}"/>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1A9F5167-6BD3-4861-9D8D-21699FCC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2B436-2166-41B1-B027-A1105944A2F9}"/>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67563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91C1-AF78-4BD1-946B-390D0FA23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E9AFF9-93E0-4AEE-A282-225DC3DE8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6252E-FDEC-4848-B888-A1DF813D4D4F}"/>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2CAE5A97-2172-4C62-AB07-2DD2D1BFE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0B7C8-EEFD-4F6D-9C59-113B571CDA39}"/>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208819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9330-56CC-4079-A134-DF1980245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C2005-1A68-4C4B-8207-BE7F68B09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562C0-8A41-4A78-85D6-3E9C77DB2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88308-FDC4-43B5-A01E-A74D328229E0}"/>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6" name="Footer Placeholder 5">
            <a:extLst>
              <a:ext uri="{FF2B5EF4-FFF2-40B4-BE49-F238E27FC236}">
                <a16:creationId xmlns:a16="http://schemas.microsoft.com/office/drawing/2014/main" id="{9B189A81-DBEA-4D76-9207-4778AA264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C0D65-F207-4E97-92BD-42044D738A67}"/>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81345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AAC-1148-43B1-844D-D873488A4E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BE515-B6D0-4B30-AC8B-9B7F48524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12AE8-A34F-4DA1-BED2-66E1F1936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3746AD-199C-485A-B222-0E1EF83C8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D8E2C-1352-44A2-8918-76D85E19D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A6300-7A0E-4A1A-9558-B56A5398642E}"/>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8" name="Footer Placeholder 7">
            <a:extLst>
              <a:ext uri="{FF2B5EF4-FFF2-40B4-BE49-F238E27FC236}">
                <a16:creationId xmlns:a16="http://schemas.microsoft.com/office/drawing/2014/main" id="{D5A1801B-5C6D-4484-B602-C35EBA6BB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16E26-A861-488C-A017-C0FBD06F5A51}"/>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127168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59BA-D642-4B68-B745-C5CB6DF7A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50048-6DF8-4A88-96F0-F19257B2EC70}"/>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4" name="Footer Placeholder 3">
            <a:extLst>
              <a:ext uri="{FF2B5EF4-FFF2-40B4-BE49-F238E27FC236}">
                <a16:creationId xmlns:a16="http://schemas.microsoft.com/office/drawing/2014/main" id="{2E8F3A0A-67DF-4BD3-9FE2-65995061BE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943B9-7F6A-471B-8F43-DD86A1C1A50E}"/>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165799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55885-9698-4386-A10D-B250C4CD810D}"/>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3" name="Footer Placeholder 2">
            <a:extLst>
              <a:ext uri="{FF2B5EF4-FFF2-40B4-BE49-F238E27FC236}">
                <a16:creationId xmlns:a16="http://schemas.microsoft.com/office/drawing/2014/main" id="{552FF78F-3A85-4BE0-9A21-B075CBDF8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2BB99-CEF7-43F8-AF3C-F3210968FAD0}"/>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83159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4EC6-AC0D-46E1-B37E-99586562F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DB1A01-2DA3-4687-B466-7E7F7ABCF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49855-065F-4995-BCDC-76EC41C92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B419A-100C-4432-A1B5-1439BB3E4435}"/>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6" name="Footer Placeholder 5">
            <a:extLst>
              <a:ext uri="{FF2B5EF4-FFF2-40B4-BE49-F238E27FC236}">
                <a16:creationId xmlns:a16="http://schemas.microsoft.com/office/drawing/2014/main" id="{1D09FCF7-79B2-4174-B4A0-3DC54C24A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A5918-A654-4005-A0AA-420D97C556CA}"/>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91930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27AA-6A52-4C70-B3C0-8BEEAC93B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B6483-6137-481F-A7AA-CBAB79267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0A240-046A-4070-9E9D-8EFC6C83A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CF51A-D483-4B25-863A-5EA9AAD6BA82}"/>
              </a:ext>
            </a:extLst>
          </p:cNvPr>
          <p:cNvSpPr>
            <a:spLocks noGrp="1"/>
          </p:cNvSpPr>
          <p:nvPr>
            <p:ph type="dt" sz="half" idx="10"/>
          </p:nvPr>
        </p:nvSpPr>
        <p:spPr/>
        <p:txBody>
          <a:bodyPr/>
          <a:lstStyle/>
          <a:p>
            <a:fld id="{2A3FE949-275E-4299-A629-D132B98CAF7B}" type="datetimeFigureOut">
              <a:rPr lang="en-US" smtClean="0"/>
              <a:t>9/30/2019</a:t>
            </a:fld>
            <a:endParaRPr lang="en-US"/>
          </a:p>
        </p:txBody>
      </p:sp>
      <p:sp>
        <p:nvSpPr>
          <p:cNvPr id="6" name="Footer Placeholder 5">
            <a:extLst>
              <a:ext uri="{FF2B5EF4-FFF2-40B4-BE49-F238E27FC236}">
                <a16:creationId xmlns:a16="http://schemas.microsoft.com/office/drawing/2014/main" id="{24CDB0EC-D638-41F2-8055-B63457E76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7EEF4-461D-44BC-885B-7AB98FC96563}"/>
              </a:ext>
            </a:extLst>
          </p:cNvPr>
          <p:cNvSpPr>
            <a:spLocks noGrp="1"/>
          </p:cNvSpPr>
          <p:nvPr>
            <p:ph type="sldNum" sz="quarter" idx="12"/>
          </p:nvPr>
        </p:nvSpPr>
        <p:spPr/>
        <p:txBody>
          <a:bodyPr/>
          <a:lstStyle/>
          <a:p>
            <a:fld id="{7A0C4B74-A0C2-4B71-964A-95D2658C9AC4}" type="slidenum">
              <a:rPr lang="en-US" smtClean="0"/>
              <a:t>‹#›</a:t>
            </a:fld>
            <a:endParaRPr lang="en-US"/>
          </a:p>
        </p:txBody>
      </p:sp>
    </p:spTree>
    <p:extLst>
      <p:ext uri="{BB962C8B-B14F-4D97-AF65-F5344CB8AC3E}">
        <p14:creationId xmlns:p14="http://schemas.microsoft.com/office/powerpoint/2010/main" val="366330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C342F-50A9-4750-B72A-836072BFC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05F38-4633-485D-B680-CD5D2E51F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484B2-BAEF-47F5-B9F4-C30B5CB81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FE949-275E-4299-A629-D132B98CAF7B}" type="datetimeFigureOut">
              <a:rPr lang="en-US" smtClean="0"/>
              <a:t>9/30/2019</a:t>
            </a:fld>
            <a:endParaRPr lang="en-US"/>
          </a:p>
        </p:txBody>
      </p:sp>
      <p:sp>
        <p:nvSpPr>
          <p:cNvPr id="5" name="Footer Placeholder 4">
            <a:extLst>
              <a:ext uri="{FF2B5EF4-FFF2-40B4-BE49-F238E27FC236}">
                <a16:creationId xmlns:a16="http://schemas.microsoft.com/office/drawing/2014/main" id="{41166FC8-C222-4A4E-85FE-329C0D1E6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4885B-4166-478A-AC11-2BD95A3F0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C4B74-A0C2-4B71-964A-95D2658C9AC4}" type="slidenum">
              <a:rPr lang="en-US" smtClean="0"/>
              <a:t>‹#›</a:t>
            </a:fld>
            <a:endParaRPr lang="en-US"/>
          </a:p>
        </p:txBody>
      </p:sp>
    </p:spTree>
    <p:extLst>
      <p:ext uri="{BB962C8B-B14F-4D97-AF65-F5344CB8AC3E}">
        <p14:creationId xmlns:p14="http://schemas.microsoft.com/office/powerpoint/2010/main" val="127402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4830-169A-4906-975B-97742DE21DFB}"/>
              </a:ext>
            </a:extLst>
          </p:cNvPr>
          <p:cNvSpPr>
            <a:spLocks noGrp="1"/>
          </p:cNvSpPr>
          <p:nvPr>
            <p:ph type="ctrTitle"/>
          </p:nvPr>
        </p:nvSpPr>
        <p:spPr>
          <a:xfrm>
            <a:off x="1524000" y="1122363"/>
            <a:ext cx="9144000" cy="1554162"/>
          </a:xfrm>
        </p:spPr>
        <p:txBody>
          <a:bodyPr>
            <a:normAutofit fontScale="90000"/>
          </a:bodyPr>
          <a:lstStyle/>
          <a:p>
            <a:r>
              <a:rPr lang="en-US" b="1" dirty="0"/>
              <a:t>Capstone Project - The Battle of Neighborhoods </a:t>
            </a:r>
            <a:br>
              <a:rPr lang="en-US" dirty="0"/>
            </a:br>
            <a:endParaRPr lang="en-US" dirty="0"/>
          </a:p>
        </p:txBody>
      </p:sp>
      <p:sp>
        <p:nvSpPr>
          <p:cNvPr id="3" name="Subtitle 2">
            <a:extLst>
              <a:ext uri="{FF2B5EF4-FFF2-40B4-BE49-F238E27FC236}">
                <a16:creationId xmlns:a16="http://schemas.microsoft.com/office/drawing/2014/main" id="{0D2209AC-13FF-4B7B-817D-BFBC776BC340}"/>
              </a:ext>
            </a:extLst>
          </p:cNvPr>
          <p:cNvSpPr>
            <a:spLocks noGrp="1"/>
          </p:cNvSpPr>
          <p:nvPr>
            <p:ph type="subTitle" idx="1"/>
          </p:nvPr>
        </p:nvSpPr>
        <p:spPr>
          <a:xfrm>
            <a:off x="1524000" y="3602038"/>
            <a:ext cx="9144000" cy="2646362"/>
          </a:xfrm>
        </p:spPr>
        <p:txBody>
          <a:bodyPr>
            <a:normAutofit fontScale="92500" lnSpcReduction="20000"/>
          </a:bodyPr>
          <a:lstStyle/>
          <a:p>
            <a:r>
              <a:rPr lang="en-IN" b="1" dirty="0"/>
              <a:t>Coursera Capstone </a:t>
            </a:r>
            <a:endParaRPr lang="en-US" dirty="0"/>
          </a:p>
          <a:p>
            <a:r>
              <a:rPr lang="en-IN" b="1" dirty="0"/>
              <a:t>IBM Applied Data Science Capstone </a:t>
            </a:r>
          </a:p>
          <a:p>
            <a:r>
              <a:rPr lang="en-US" b="1" dirty="0"/>
              <a:t> </a:t>
            </a:r>
            <a:endParaRPr lang="en-US" dirty="0"/>
          </a:p>
          <a:p>
            <a:r>
              <a:rPr lang="en-IN" b="1" i="1" dirty="0"/>
              <a:t>Opening a New Restaurant In New York or Toronto</a:t>
            </a:r>
            <a:endParaRPr lang="en-US" b="1" dirty="0"/>
          </a:p>
          <a:p>
            <a:r>
              <a:rPr lang="en-IN" dirty="0"/>
              <a:t> </a:t>
            </a:r>
            <a:endParaRPr lang="en-US" dirty="0"/>
          </a:p>
          <a:p>
            <a:r>
              <a:rPr lang="en-IN" dirty="0"/>
              <a:t>By: Anshul Tiwari</a:t>
            </a:r>
            <a:endParaRPr lang="en-US" dirty="0"/>
          </a:p>
          <a:p>
            <a:r>
              <a:rPr lang="en-IN" dirty="0"/>
              <a:t>September 2019 </a:t>
            </a:r>
            <a:endParaRPr lang="en-US" dirty="0"/>
          </a:p>
          <a:p>
            <a:endParaRPr lang="en-US" dirty="0"/>
          </a:p>
          <a:p>
            <a:endParaRPr lang="en-US" dirty="0"/>
          </a:p>
        </p:txBody>
      </p:sp>
      <p:sp>
        <p:nvSpPr>
          <p:cNvPr id="4" name="Rectangle 3">
            <a:extLst>
              <a:ext uri="{FF2B5EF4-FFF2-40B4-BE49-F238E27FC236}">
                <a16:creationId xmlns:a16="http://schemas.microsoft.com/office/drawing/2014/main" id="{A63254A5-A0E6-4E70-8A91-CC397FA3FAC4}"/>
              </a:ext>
            </a:extLst>
          </p:cNvPr>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endParaRPr lang="en-US" sz="1000">
              <a:solidFill>
                <a:srgbClr val="000000"/>
              </a:solidFill>
            </a:endParaRPr>
          </a:p>
        </p:txBody>
      </p:sp>
      <p:sp>
        <p:nvSpPr>
          <p:cNvPr id="5" name="Rectangle 4">
            <a:extLst>
              <a:ext uri="{FF2B5EF4-FFF2-40B4-BE49-F238E27FC236}">
                <a16:creationId xmlns:a16="http://schemas.microsoft.com/office/drawing/2014/main" id="{86CA8B57-3B44-4ACA-BC5E-7221285CA117}"/>
              </a:ext>
            </a:extLst>
          </p:cNvPr>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a:solidFill>
                  <a:srgbClr val="000000"/>
                </a:solidFill>
              </a:rPr>
              <a:t>Unrestricted</a:t>
            </a:r>
          </a:p>
        </p:txBody>
      </p:sp>
    </p:spTree>
    <p:extLst>
      <p:ext uri="{BB962C8B-B14F-4D97-AF65-F5344CB8AC3E}">
        <p14:creationId xmlns:p14="http://schemas.microsoft.com/office/powerpoint/2010/main" val="183714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6810-822A-4AFE-8A2A-0A3151FDC558}"/>
              </a:ext>
            </a:extLst>
          </p:cNvPr>
          <p:cNvSpPr>
            <a:spLocks noGrp="1"/>
          </p:cNvSpPr>
          <p:nvPr>
            <p:ph type="title"/>
          </p:nvPr>
        </p:nvSpPr>
        <p:spPr>
          <a:xfrm>
            <a:off x="838200" y="365125"/>
            <a:ext cx="10515600" cy="777875"/>
          </a:xfrm>
        </p:spPr>
        <p:txBody>
          <a:bodyPr>
            <a:normAutofit fontScale="90000"/>
          </a:bodyPr>
          <a:lstStyle/>
          <a:p>
            <a:r>
              <a:rPr lang="en-US" b="1" dirty="0"/>
              <a:t>Introduction </a:t>
            </a:r>
            <a:br>
              <a:rPr lang="en-US" dirty="0"/>
            </a:br>
            <a:endParaRPr lang="en-US" dirty="0"/>
          </a:p>
        </p:txBody>
      </p:sp>
      <p:sp>
        <p:nvSpPr>
          <p:cNvPr id="3" name="Content Placeholder 2">
            <a:extLst>
              <a:ext uri="{FF2B5EF4-FFF2-40B4-BE49-F238E27FC236}">
                <a16:creationId xmlns:a16="http://schemas.microsoft.com/office/drawing/2014/main" id="{EB963BF8-D83F-45A1-89E7-5AE1C6A40D74}"/>
              </a:ext>
            </a:extLst>
          </p:cNvPr>
          <p:cNvSpPr>
            <a:spLocks noGrp="1"/>
          </p:cNvSpPr>
          <p:nvPr>
            <p:ph idx="1"/>
          </p:nvPr>
        </p:nvSpPr>
        <p:spPr/>
        <p:txBody>
          <a:bodyPr>
            <a:normAutofit/>
          </a:bodyPr>
          <a:lstStyle/>
          <a:p>
            <a:pPr marL="0" indent="0">
              <a:buNone/>
            </a:pPr>
            <a:r>
              <a:rPr lang="en-IN" i="1" u="sng" dirty="0"/>
              <a:t>As far back as I can remember, I have always liked going out to eat .</a:t>
            </a:r>
            <a:endParaRPr lang="en-US" i="1" u="sng" dirty="0"/>
          </a:p>
          <a:p>
            <a:pPr marL="0" indent="0">
              <a:buNone/>
            </a:pPr>
            <a:r>
              <a:rPr lang="en-IN" dirty="0"/>
              <a:t>For most of us, visiting restaurants is a great way to relax and enjoy themselves during weekends and holiday. For retailers, the central location. As a result, there are many restaurants  in the city of New York or Toronto  and many more are being built. Opening restaurants  allows property developers to earn consistent rental income.  Now, as with any business decision, opening a new restaurant requires serious consideration and is a lot more complicated than it seems. Particularly, the location of the restaurant is one of the most important decisions that will determine whether the mall will be a success or a failure.  </a:t>
            </a:r>
            <a:endParaRPr lang="en-US" dirty="0"/>
          </a:p>
          <a:p>
            <a:pPr marL="0" indent="0">
              <a:buNone/>
            </a:pPr>
            <a:endParaRPr lang="en-US" dirty="0"/>
          </a:p>
        </p:txBody>
      </p:sp>
    </p:spTree>
    <p:extLst>
      <p:ext uri="{BB962C8B-B14F-4D97-AF65-F5344CB8AC3E}">
        <p14:creationId xmlns:p14="http://schemas.microsoft.com/office/powerpoint/2010/main" val="68462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3727-D780-44A8-8449-56F05996E51A}"/>
              </a:ext>
            </a:extLst>
          </p:cNvPr>
          <p:cNvSpPr>
            <a:spLocks noGrp="1"/>
          </p:cNvSpPr>
          <p:nvPr>
            <p:ph type="title"/>
          </p:nvPr>
        </p:nvSpPr>
        <p:spPr/>
        <p:txBody>
          <a:bodyPr/>
          <a:lstStyle/>
          <a:p>
            <a:r>
              <a:rPr lang="en-IN" b="1" dirty="0"/>
              <a:t>Business Problem </a:t>
            </a:r>
            <a:endParaRPr lang="en-US" b="1" dirty="0"/>
          </a:p>
        </p:txBody>
      </p:sp>
      <p:sp>
        <p:nvSpPr>
          <p:cNvPr id="3" name="Content Placeholder 2">
            <a:extLst>
              <a:ext uri="{FF2B5EF4-FFF2-40B4-BE49-F238E27FC236}">
                <a16:creationId xmlns:a16="http://schemas.microsoft.com/office/drawing/2014/main" id="{E194A36B-D1BE-4605-848D-2756074513D9}"/>
              </a:ext>
            </a:extLst>
          </p:cNvPr>
          <p:cNvSpPr>
            <a:spLocks noGrp="1"/>
          </p:cNvSpPr>
          <p:nvPr>
            <p:ph idx="1"/>
          </p:nvPr>
        </p:nvSpPr>
        <p:spPr/>
        <p:txBody>
          <a:bodyPr/>
          <a:lstStyle/>
          <a:p>
            <a:r>
              <a:rPr lang="en-IN" dirty="0"/>
              <a:t>Goal of this capstone project is to analyse the best locations between </a:t>
            </a:r>
            <a:r>
              <a:rPr lang="en-IN" dirty="0" err="1"/>
              <a:t>NewYork</a:t>
            </a:r>
            <a:r>
              <a:rPr lang="en-IN" dirty="0"/>
              <a:t> and Toronto to open a new Restaurant. Using machine learning techniques like clustering and also the concepts of data science this project aims to provide solutions to answer the business question: if a property developer is looking to open a new restaurant, where would you recommend that they open it?  </a:t>
            </a:r>
            <a:endParaRPr lang="en-US" dirty="0"/>
          </a:p>
        </p:txBody>
      </p:sp>
    </p:spTree>
    <p:extLst>
      <p:ext uri="{BB962C8B-B14F-4D97-AF65-F5344CB8AC3E}">
        <p14:creationId xmlns:p14="http://schemas.microsoft.com/office/powerpoint/2010/main" val="418690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085-7F81-4BE4-B9AD-74F68613D98A}"/>
              </a:ext>
            </a:extLst>
          </p:cNvPr>
          <p:cNvSpPr>
            <a:spLocks noGrp="1"/>
          </p:cNvSpPr>
          <p:nvPr>
            <p:ph type="title"/>
          </p:nvPr>
        </p:nvSpPr>
        <p:spPr/>
        <p:txBody>
          <a:bodyPr>
            <a:normAutofit fontScale="90000"/>
          </a:bodyPr>
          <a:lstStyle/>
          <a:p>
            <a:r>
              <a:rPr lang="en-IN" b="1" dirty="0"/>
              <a:t>Target Audience of this project </a:t>
            </a:r>
            <a:br>
              <a:rPr lang="en-US" b="1" dirty="0"/>
            </a:br>
            <a:br>
              <a:rPr lang="en-US" dirty="0"/>
            </a:br>
            <a:endParaRPr lang="en-US" dirty="0"/>
          </a:p>
        </p:txBody>
      </p:sp>
      <p:sp>
        <p:nvSpPr>
          <p:cNvPr id="3" name="Content Placeholder 2">
            <a:extLst>
              <a:ext uri="{FF2B5EF4-FFF2-40B4-BE49-F238E27FC236}">
                <a16:creationId xmlns:a16="http://schemas.microsoft.com/office/drawing/2014/main" id="{D0CD4D3C-832D-4C58-9A5C-DDF1169FB9CD}"/>
              </a:ext>
            </a:extLst>
          </p:cNvPr>
          <p:cNvSpPr>
            <a:spLocks noGrp="1"/>
          </p:cNvSpPr>
          <p:nvPr>
            <p:ph idx="1"/>
          </p:nvPr>
        </p:nvSpPr>
        <p:spPr/>
        <p:txBody>
          <a:bodyPr/>
          <a:lstStyle/>
          <a:p>
            <a:r>
              <a:rPr lang="en-IN" dirty="0"/>
              <a:t>This project is particularly useful to property developers and investors looking to open or invest in new restaurants  New York or Toronto</a:t>
            </a:r>
            <a:endParaRPr lang="en-US" dirty="0"/>
          </a:p>
          <a:p>
            <a:endParaRPr lang="en-US" dirty="0"/>
          </a:p>
        </p:txBody>
      </p:sp>
    </p:spTree>
    <p:extLst>
      <p:ext uri="{BB962C8B-B14F-4D97-AF65-F5344CB8AC3E}">
        <p14:creationId xmlns:p14="http://schemas.microsoft.com/office/powerpoint/2010/main" val="264892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085-7F81-4BE4-B9AD-74F68613D98A}"/>
              </a:ext>
            </a:extLst>
          </p:cNvPr>
          <p:cNvSpPr>
            <a:spLocks noGrp="1"/>
          </p:cNvSpPr>
          <p:nvPr>
            <p:ph type="title"/>
          </p:nvPr>
        </p:nvSpPr>
        <p:spPr/>
        <p:txBody>
          <a:bodyPr/>
          <a:lstStyle/>
          <a:p>
            <a:r>
              <a:rPr lang="en-US" b="1" dirty="0"/>
              <a:t>Data Collection Methodology</a:t>
            </a:r>
            <a:br>
              <a:rPr lang="en-US" dirty="0"/>
            </a:br>
            <a:endParaRPr lang="en-US" dirty="0"/>
          </a:p>
        </p:txBody>
      </p:sp>
      <p:sp>
        <p:nvSpPr>
          <p:cNvPr id="3" name="Content Placeholder 2">
            <a:extLst>
              <a:ext uri="{FF2B5EF4-FFF2-40B4-BE49-F238E27FC236}">
                <a16:creationId xmlns:a16="http://schemas.microsoft.com/office/drawing/2014/main" id="{D0CD4D3C-832D-4C58-9A5C-DDF1169FB9CD}"/>
              </a:ext>
            </a:extLst>
          </p:cNvPr>
          <p:cNvSpPr>
            <a:spLocks noGrp="1"/>
          </p:cNvSpPr>
          <p:nvPr>
            <p:ph idx="1"/>
          </p:nvPr>
        </p:nvSpPr>
        <p:spPr/>
        <p:txBody>
          <a:bodyPr/>
          <a:lstStyle/>
          <a:p>
            <a:r>
              <a:rPr lang="en-IN" b="1" dirty="0"/>
              <a:t>To solve the problem, we will need the following data: </a:t>
            </a:r>
            <a:endParaRPr lang="en-US" dirty="0"/>
          </a:p>
          <a:p>
            <a:pPr lvl="0" fontAlgn="base"/>
            <a:r>
              <a:rPr lang="en-IN" dirty="0"/>
              <a:t>List of neighbourhoods in both the cities.</a:t>
            </a:r>
            <a:endParaRPr lang="en-US" dirty="0"/>
          </a:p>
          <a:p>
            <a:pPr lvl="0" fontAlgn="base"/>
            <a:r>
              <a:rPr lang="en-IN" dirty="0"/>
              <a:t>Latitude and longitude coordinates of those neighbourhoods. This is required in order to plot the map and also to get the venue data. </a:t>
            </a:r>
            <a:endParaRPr lang="en-US" dirty="0"/>
          </a:p>
          <a:p>
            <a:pPr lvl="0" fontAlgn="base"/>
            <a:r>
              <a:rPr lang="en-IN" dirty="0"/>
              <a:t>Venue data, particularly data related to shopping malls. We will use this data to perform clustering on the neighbourhoods. </a:t>
            </a:r>
            <a:endParaRPr lang="en-US" dirty="0"/>
          </a:p>
          <a:p>
            <a:endParaRPr lang="en-US" dirty="0"/>
          </a:p>
        </p:txBody>
      </p:sp>
    </p:spTree>
    <p:extLst>
      <p:ext uri="{BB962C8B-B14F-4D97-AF65-F5344CB8AC3E}">
        <p14:creationId xmlns:p14="http://schemas.microsoft.com/office/powerpoint/2010/main" val="24029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085-7F81-4BE4-B9AD-74F68613D98A}"/>
              </a:ext>
            </a:extLst>
          </p:cNvPr>
          <p:cNvSpPr>
            <a:spLocks noGrp="1"/>
          </p:cNvSpPr>
          <p:nvPr>
            <p:ph type="title"/>
          </p:nvPr>
        </p:nvSpPr>
        <p:spPr/>
        <p:txBody>
          <a:bodyPr/>
          <a:lstStyle/>
          <a:p>
            <a:r>
              <a:rPr lang="en-IN" b="1" dirty="0"/>
              <a:t>Sources of data and methods to extract them </a:t>
            </a:r>
            <a:endParaRPr lang="en-US" b="1" dirty="0"/>
          </a:p>
        </p:txBody>
      </p:sp>
      <p:sp>
        <p:nvSpPr>
          <p:cNvPr id="3" name="Content Placeholder 2">
            <a:extLst>
              <a:ext uri="{FF2B5EF4-FFF2-40B4-BE49-F238E27FC236}">
                <a16:creationId xmlns:a16="http://schemas.microsoft.com/office/drawing/2014/main" id="{D0CD4D3C-832D-4C58-9A5C-DDF1169FB9CD}"/>
              </a:ext>
            </a:extLst>
          </p:cNvPr>
          <p:cNvSpPr>
            <a:spLocks noGrp="1"/>
          </p:cNvSpPr>
          <p:nvPr>
            <p:ph idx="1"/>
          </p:nvPr>
        </p:nvSpPr>
        <p:spPr/>
        <p:txBody>
          <a:bodyPr/>
          <a:lstStyle/>
          <a:p>
            <a:r>
              <a:rPr lang="en-IN" dirty="0"/>
              <a:t>For the analysis, the required data will be collected in the following manner:</a:t>
            </a:r>
            <a:endParaRPr lang="en-US" dirty="0"/>
          </a:p>
          <a:p>
            <a:r>
              <a:rPr lang="en-IN" dirty="0"/>
              <a:t>- For Toronto City: From Wikipedia link</a:t>
            </a:r>
            <a:endParaRPr lang="en-US" dirty="0"/>
          </a:p>
          <a:p>
            <a:r>
              <a:rPr lang="en-IN" dirty="0"/>
              <a:t>- For New York City: From the csv file of earlier assignment taken from https://cocl.us/new_york_dataset, for </a:t>
            </a:r>
            <a:r>
              <a:rPr lang="en-IN" dirty="0" err="1"/>
              <a:t>NewYork</a:t>
            </a:r>
            <a:r>
              <a:rPr lang="en-IN" dirty="0"/>
              <a:t> city</a:t>
            </a:r>
            <a:endParaRPr lang="en-US" dirty="0"/>
          </a:p>
          <a:p>
            <a:endParaRPr lang="en-US" dirty="0"/>
          </a:p>
        </p:txBody>
      </p:sp>
    </p:spTree>
    <p:extLst>
      <p:ext uri="{BB962C8B-B14F-4D97-AF65-F5344CB8AC3E}">
        <p14:creationId xmlns:p14="http://schemas.microsoft.com/office/powerpoint/2010/main" val="196170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392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Project - The Battle of Neighborhoods  </vt:lpstr>
      <vt:lpstr>Introduction  </vt:lpstr>
      <vt:lpstr>Business Problem </vt:lpstr>
      <vt:lpstr>Target Audience of this project   </vt:lpstr>
      <vt:lpstr>Data Collection Methodology </vt:lpstr>
      <vt:lpstr>Sources of data and methods to extract them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Anshul Tiwari</dc:creator>
  <cp:keywords>C_Unrestricted</cp:keywords>
  <cp:lastModifiedBy>Tiwari, Anshul (SLN OC GEC AP)</cp:lastModifiedBy>
  <cp:revision>4</cp:revision>
  <dcterms:created xsi:type="dcterms:W3CDTF">2019-09-26T11:00:26Z</dcterms:created>
  <dcterms:modified xsi:type="dcterms:W3CDTF">2019-09-30T12:44:43Z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