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96" r:id="rId2"/>
    <p:sldId id="270" r:id="rId3"/>
    <p:sldId id="257" r:id="rId4"/>
    <p:sldId id="258" r:id="rId5"/>
    <p:sldId id="272" r:id="rId6"/>
    <p:sldId id="271" r:id="rId7"/>
    <p:sldId id="292" r:id="rId8"/>
    <p:sldId id="293" r:id="rId9"/>
    <p:sldId id="259" r:id="rId10"/>
    <p:sldId id="260" r:id="rId11"/>
    <p:sldId id="261" r:id="rId12"/>
    <p:sldId id="263" r:id="rId13"/>
    <p:sldId id="265" r:id="rId14"/>
    <p:sldId id="266" r:id="rId15"/>
    <p:sldId id="276" r:id="rId16"/>
    <p:sldId id="277" r:id="rId17"/>
    <p:sldId id="267" r:id="rId18"/>
    <p:sldId id="268" r:id="rId19"/>
    <p:sldId id="269" r:id="rId20"/>
    <p:sldId id="294"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5" r:id="rId36"/>
    <p:sldId id="273"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1904" autoAdjust="0"/>
  </p:normalViewPr>
  <p:slideViewPr>
    <p:cSldViewPr snapToGrid="0">
      <p:cViewPr varScale="1">
        <p:scale>
          <a:sx n="56" d="100"/>
          <a:sy n="56" d="100"/>
        </p:scale>
        <p:origin x="120" y="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AA69B-682F-450F-BECB-76B5F94AB91C}"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49622-72E9-4471-9509-8487D8EC01B6}" type="slidenum">
              <a:rPr lang="en-IN" smtClean="0"/>
              <a:t>‹#›</a:t>
            </a:fld>
            <a:endParaRPr lang="en-IN"/>
          </a:p>
        </p:txBody>
      </p:sp>
    </p:spTree>
    <p:extLst>
      <p:ext uri="{BB962C8B-B14F-4D97-AF65-F5344CB8AC3E}">
        <p14:creationId xmlns:p14="http://schemas.microsoft.com/office/powerpoint/2010/main" val="425119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C49622-72E9-4471-9509-8487D8EC01B6}" type="slidenum">
              <a:rPr lang="en-IN" smtClean="0"/>
              <a:t>25</a:t>
            </a:fld>
            <a:endParaRPr lang="en-IN"/>
          </a:p>
        </p:txBody>
      </p:sp>
    </p:spTree>
    <p:extLst>
      <p:ext uri="{BB962C8B-B14F-4D97-AF65-F5344CB8AC3E}">
        <p14:creationId xmlns:p14="http://schemas.microsoft.com/office/powerpoint/2010/main" val="89841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lfd.uci.edu/~gohlke/pythonlibs/" TargetMode="External"/><Relationship Id="rId3" Type="http://schemas.openxmlformats.org/officeDocument/2006/relationships/hyperlink" Target="https://www.youtube.com/" TargetMode="External"/><Relationship Id="rId7" Type="http://schemas.openxmlformats.org/officeDocument/2006/relationships/hyperlink" Target="https://www.tutorialspoint.com/python/python_modules.htm#:~:text=A%20module%20is%20a%20Python,can%20also%20include%20runnable%20code" TargetMode="External"/><Relationship Id="rId2" Type="http://schemas.openxmlformats.org/officeDocument/2006/relationships/hyperlink" Target="https://en.wikipedia.org/wiki" TargetMode="External"/><Relationship Id="rId1" Type="http://schemas.openxmlformats.org/officeDocument/2006/relationships/slideLayout" Target="../slideLayouts/slideLayout2.xml"/><Relationship Id="rId6" Type="http://schemas.openxmlformats.org/officeDocument/2006/relationships/hyperlink" Target="https://www.geeksforgeeks.org/introduction-to-pygame/" TargetMode="External"/><Relationship Id="rId5" Type="http://schemas.openxmlformats.org/officeDocument/2006/relationships/hyperlink" Target="https://www.pygame.org/news" TargetMode="External"/><Relationship Id="rId4" Type="http://schemas.openxmlformats.org/officeDocument/2006/relationships/hyperlink" Target="https://www.cs.bham.ac.uk/"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C13C-4CEA-464D-B18B-568775C6D94D}"/>
              </a:ext>
            </a:extLst>
          </p:cNvPr>
          <p:cNvSpPr>
            <a:spLocks noGrp="1"/>
          </p:cNvSpPr>
          <p:nvPr>
            <p:ph type="title"/>
          </p:nvPr>
        </p:nvSpPr>
        <p:spPr>
          <a:xfrm>
            <a:off x="810000" y="0"/>
            <a:ext cx="10571998" cy="6857999"/>
          </a:xfrm>
        </p:spPr>
        <p:txBody>
          <a:bodyPr/>
          <a:lstStyle/>
          <a:p>
            <a:pPr algn="ctr">
              <a:buNone/>
            </a:pPr>
            <a:r>
              <a:rPr lang="en-US" sz="4800" dirty="0">
                <a:solidFill>
                  <a:schemeClr val="tx1"/>
                </a:solidFill>
              </a:rPr>
              <a:t>Snake Game Using Python</a:t>
            </a:r>
            <a:br>
              <a:rPr lang="en-US" sz="1800" dirty="0">
                <a:solidFill>
                  <a:schemeClr val="tx1"/>
                </a:solidFill>
              </a:rPr>
            </a:br>
            <a:br>
              <a:rPr lang="en-US" sz="1800" dirty="0">
                <a:solidFill>
                  <a:schemeClr val="tx1"/>
                </a:solidFill>
              </a:rPr>
            </a:br>
            <a:r>
              <a:rPr lang="en-IN" sz="1800" dirty="0">
                <a:solidFill>
                  <a:schemeClr val="tx1"/>
                </a:solidFill>
              </a:rPr>
              <a:t>BACHELOR OF TECHNOLOGY</a:t>
            </a:r>
            <a:br>
              <a:rPr lang="en-US" sz="1800" dirty="0">
                <a:solidFill>
                  <a:schemeClr val="tx1"/>
                </a:solidFill>
              </a:rPr>
            </a:br>
            <a:r>
              <a:rPr lang="en-IN" sz="1800" i="1" dirty="0">
                <a:solidFill>
                  <a:schemeClr val="tx1"/>
                </a:solidFill>
              </a:rPr>
              <a:t>In</a:t>
            </a:r>
            <a:br>
              <a:rPr lang="en-US" sz="1800" i="1" dirty="0">
                <a:solidFill>
                  <a:schemeClr val="tx1"/>
                </a:solidFill>
              </a:rPr>
            </a:br>
            <a:r>
              <a:rPr lang="en-IN" sz="1800" i="1" dirty="0">
                <a:solidFill>
                  <a:schemeClr val="tx1"/>
                </a:solidFill>
              </a:rPr>
              <a:t>Computer Science and Engineering</a:t>
            </a:r>
            <a:br>
              <a:rPr lang="en-US" sz="1800" i="1" dirty="0">
                <a:solidFill>
                  <a:schemeClr val="tx1"/>
                </a:solidFill>
              </a:rPr>
            </a:br>
            <a:r>
              <a:rPr lang="en-US" sz="1800" i="1" dirty="0">
                <a:solidFill>
                  <a:schemeClr val="tx1"/>
                </a:solidFill>
              </a:rPr>
              <a:t> </a:t>
            </a:r>
            <a:br>
              <a:rPr lang="en-US" sz="1800" dirty="0">
                <a:solidFill>
                  <a:schemeClr val="tx1"/>
                </a:solidFill>
              </a:rPr>
            </a:br>
            <a:r>
              <a:rPr lang="en-US" sz="1600" b="0" i="1" dirty="0">
                <a:solidFill>
                  <a:schemeClr val="tx1"/>
                </a:solidFill>
              </a:rPr>
              <a:t>by</a:t>
            </a:r>
            <a:br>
              <a:rPr lang="en-US" sz="1600" dirty="0">
                <a:solidFill>
                  <a:schemeClr val="tx1"/>
                </a:solidFill>
              </a:rPr>
            </a:br>
            <a:r>
              <a:rPr lang="en-US" sz="2200" dirty="0">
                <a:solidFill>
                  <a:schemeClr val="tx1"/>
                </a:solidFill>
                <a:latin typeface="+mn-lt"/>
              </a:rPr>
              <a:t>SAIF AHMED KHAN(1/18/FET/BCS/066)</a:t>
            </a:r>
            <a:br>
              <a:rPr lang="en-US" sz="2200" dirty="0">
                <a:solidFill>
                  <a:schemeClr val="tx1"/>
                </a:solidFill>
                <a:latin typeface="+mn-lt"/>
              </a:rPr>
            </a:br>
            <a:r>
              <a:rPr lang="en-US" sz="2200" dirty="0">
                <a:solidFill>
                  <a:schemeClr val="tx1"/>
                </a:solidFill>
                <a:latin typeface="+mn-lt"/>
              </a:rPr>
              <a:t>ANSHUL BHARDWAJ(1/18/FET/BCS/080)</a:t>
            </a:r>
            <a:br>
              <a:rPr lang="en-US" sz="2200" dirty="0">
                <a:solidFill>
                  <a:schemeClr val="tx1"/>
                </a:solidFill>
                <a:latin typeface="+mn-lt"/>
              </a:rPr>
            </a:br>
            <a:r>
              <a:rPr lang="en-US" sz="2200" dirty="0">
                <a:solidFill>
                  <a:schemeClr val="tx1"/>
                </a:solidFill>
                <a:latin typeface="+mn-lt"/>
              </a:rPr>
              <a:t>SHREY JAIN(1/18/FET/BCS/092)</a:t>
            </a:r>
            <a:br>
              <a:rPr lang="en-US" sz="1200" dirty="0">
                <a:solidFill>
                  <a:schemeClr val="tx1"/>
                </a:solidFill>
                <a:latin typeface="+mn-lt"/>
              </a:rPr>
            </a:br>
            <a:br>
              <a:rPr lang="en-US" sz="2200" b="0" dirty="0">
                <a:solidFill>
                  <a:schemeClr val="tx1"/>
                </a:solidFill>
                <a:latin typeface="+mn-lt"/>
              </a:rPr>
            </a:br>
            <a:r>
              <a:rPr lang="en-US" sz="1600" b="0" dirty="0"/>
              <a:t>Under the supervision of</a:t>
            </a:r>
            <a:br>
              <a:rPr lang="en-US" sz="1600" dirty="0"/>
            </a:br>
            <a:br>
              <a:rPr lang="en-US" sz="1600" b="1" dirty="0"/>
            </a:br>
            <a:r>
              <a:rPr lang="en-US" sz="1800" b="1" dirty="0"/>
              <a:t>DR.SUMAN BHATIA</a:t>
            </a:r>
            <a:br>
              <a:rPr lang="en-US" sz="1600" b="1" dirty="0"/>
            </a:br>
            <a:r>
              <a:rPr lang="en-US" sz="1600" b="1" dirty="0"/>
              <a:t>Associate Professor</a:t>
            </a:r>
            <a:br>
              <a:rPr lang="en-US" sz="1800" dirty="0">
                <a:solidFill>
                  <a:schemeClr val="tx1"/>
                </a:solidFill>
              </a:rPr>
            </a:br>
            <a:r>
              <a:rPr lang="en-US" sz="1800" b="1" dirty="0">
                <a:solidFill>
                  <a:schemeClr val="tx1"/>
                </a:solidFill>
              </a:rPr>
              <a:t>Faculty of Engineering &amp; Technology</a:t>
            </a:r>
            <a:br>
              <a:rPr lang="en-US" sz="1800" dirty="0">
                <a:solidFill>
                  <a:schemeClr val="tx1"/>
                </a:solidFill>
              </a:rPr>
            </a:br>
            <a:r>
              <a:rPr lang="en-US" sz="1800" b="1" dirty="0">
                <a:solidFill>
                  <a:schemeClr val="tx1"/>
                </a:solidFill>
              </a:rPr>
              <a:t>Manav Rachna International Institute of Research and Studies</a:t>
            </a:r>
            <a:r>
              <a:rPr lang="en-US" sz="1600" b="1" dirty="0">
                <a:solidFill>
                  <a:schemeClr val="tx1"/>
                </a:solidFill>
              </a:rPr>
              <a:t> </a:t>
            </a:r>
            <a:br>
              <a:rPr lang="en-US" sz="1600" dirty="0">
                <a:solidFill>
                  <a:schemeClr val="tx1"/>
                </a:solidFill>
              </a:rPr>
            </a:br>
            <a:br>
              <a:rPr lang="en-US" sz="1600" b="1" dirty="0">
                <a:solidFill>
                  <a:schemeClr val="tx1"/>
                </a:solidFill>
              </a:rPr>
            </a:br>
            <a:br>
              <a:rPr lang="en-US" sz="1600" b="1" dirty="0">
                <a:solidFill>
                  <a:schemeClr val="tx1"/>
                </a:solidFill>
              </a:rPr>
            </a:br>
            <a:r>
              <a:rPr lang="en-US" sz="1400" b="0" dirty="0">
                <a:solidFill>
                  <a:schemeClr val="tx1"/>
                </a:solidFill>
              </a:rPr>
              <a:t> </a:t>
            </a:r>
            <a:br>
              <a:rPr lang="en-US" sz="1400" b="0" dirty="0">
                <a:solidFill>
                  <a:schemeClr val="tx1"/>
                </a:solidFill>
              </a:rPr>
            </a:br>
            <a:br>
              <a:rPr lang="en-US" sz="1400" b="0" dirty="0">
                <a:solidFill>
                  <a:schemeClr val="tx1"/>
                </a:solidFill>
              </a:rPr>
            </a:br>
            <a:r>
              <a:rPr lang="en-US" sz="1200" b="0" dirty="0">
                <a:solidFill>
                  <a:schemeClr val="tx1"/>
                </a:solidFill>
              </a:rPr>
              <a:t>FACULTY OF ENGINEERING &amp; TECHNOLOGY, </a:t>
            </a:r>
            <a:br>
              <a:rPr lang="en-US" sz="1200" b="0" dirty="0">
                <a:solidFill>
                  <a:schemeClr val="tx1"/>
                </a:solidFill>
              </a:rPr>
            </a:br>
            <a:r>
              <a:rPr lang="en-US" sz="1200" b="0" dirty="0">
                <a:solidFill>
                  <a:schemeClr val="tx1"/>
                </a:solidFill>
              </a:rPr>
              <a:t>MANAV RACHNA INTERNATIONAL INSTITUTE OF RESEARCH &amp; STUDIES </a:t>
            </a:r>
            <a:br>
              <a:rPr lang="en-US" sz="1200" b="0" dirty="0">
                <a:solidFill>
                  <a:schemeClr val="tx1"/>
                </a:solidFill>
              </a:rPr>
            </a:br>
            <a:r>
              <a:rPr lang="en-US" sz="1200" b="0" dirty="0">
                <a:solidFill>
                  <a:schemeClr val="tx1"/>
                </a:solidFill>
              </a:rPr>
              <a:t>SECTOR-43, SURAJKUND –DELHI ROAD, FARIDABAD – 121001</a:t>
            </a:r>
            <a:endParaRPr lang="en-IN" sz="1400" b="0" dirty="0"/>
          </a:p>
        </p:txBody>
      </p:sp>
      <p:pic>
        <p:nvPicPr>
          <p:cNvPr id="3" name="image1.jpeg">
            <a:extLst>
              <a:ext uri="{FF2B5EF4-FFF2-40B4-BE49-F238E27FC236}">
                <a16:creationId xmlns:a16="http://schemas.microsoft.com/office/drawing/2014/main" id="{2C9473BA-D4E7-4412-A7BF-862BA82CB193}"/>
              </a:ext>
            </a:extLst>
          </p:cNvPr>
          <p:cNvPicPr/>
          <p:nvPr/>
        </p:nvPicPr>
        <p:blipFill>
          <a:blip r:embed="rId2" cstate="print"/>
          <a:stretch>
            <a:fillRect/>
          </a:stretch>
        </p:blipFill>
        <p:spPr>
          <a:xfrm>
            <a:off x="4368800" y="5418662"/>
            <a:ext cx="3420533" cy="745067"/>
          </a:xfrm>
          <a:prstGeom prst="rect">
            <a:avLst/>
          </a:prstGeom>
        </p:spPr>
      </p:pic>
    </p:spTree>
    <p:extLst>
      <p:ext uri="{BB962C8B-B14F-4D97-AF65-F5344CB8AC3E}">
        <p14:creationId xmlns:p14="http://schemas.microsoft.com/office/powerpoint/2010/main" val="15691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2BFA-6FCE-4D36-8172-A682D0978713}"/>
              </a:ext>
            </a:extLst>
          </p:cNvPr>
          <p:cNvSpPr>
            <a:spLocks noGrp="1"/>
          </p:cNvSpPr>
          <p:nvPr>
            <p:ph type="title"/>
          </p:nvPr>
        </p:nvSpPr>
        <p:spPr/>
        <p:txBody>
          <a:bodyPr/>
          <a:lstStyle/>
          <a:p>
            <a:r>
              <a:rPr lang="en-US" dirty="0"/>
              <a:t>PYTHON MODULE USED</a:t>
            </a:r>
            <a:endParaRPr lang="en-IN" dirty="0"/>
          </a:p>
        </p:txBody>
      </p:sp>
      <p:sp>
        <p:nvSpPr>
          <p:cNvPr id="3" name="Content Placeholder 2">
            <a:extLst>
              <a:ext uri="{FF2B5EF4-FFF2-40B4-BE49-F238E27FC236}">
                <a16:creationId xmlns:a16="http://schemas.microsoft.com/office/drawing/2014/main" id="{CC5C4ED6-E814-4A21-8698-CA20C2F2DE7C}"/>
              </a:ext>
            </a:extLst>
          </p:cNvPr>
          <p:cNvSpPr>
            <a:spLocks noGrp="1"/>
          </p:cNvSpPr>
          <p:nvPr>
            <p:ph idx="1"/>
          </p:nvPr>
        </p:nvSpPr>
        <p:spPr>
          <a:xfrm>
            <a:off x="818712" y="2222287"/>
            <a:ext cx="10554574" cy="3856780"/>
          </a:xfrm>
        </p:spPr>
        <p:txBody>
          <a:bodyPr numCol="2"/>
          <a:lstStyle/>
          <a:p>
            <a:pPr algn="l" fontAlgn="base">
              <a:buFont typeface="Arial" panose="020B0604020202020204" pitchFamily="34" charset="0"/>
              <a:buChar char="•"/>
            </a:pPr>
            <a:r>
              <a:rPr lang="en-US" b="1" i="0" dirty="0">
                <a:solidFill>
                  <a:schemeClr val="accent2">
                    <a:lumMod val="60000"/>
                    <a:lumOff val="40000"/>
                  </a:schemeClr>
                </a:solidFill>
                <a:effectLst/>
                <a:latin typeface="Roboto"/>
              </a:rPr>
              <a:t>Turtle:</a:t>
            </a:r>
            <a:r>
              <a:rPr lang="en-US" b="0" i="0" dirty="0">
                <a:solidFill>
                  <a:schemeClr val="accent2">
                    <a:lumMod val="60000"/>
                    <a:lumOff val="40000"/>
                  </a:schemeClr>
                </a:solidFill>
                <a:effectLst/>
                <a:latin typeface="Roboto"/>
              </a:rPr>
              <a:t> It is a pre-installed python library that enables users to create shapes and pictures by providing them a virtual canvas.</a:t>
            </a:r>
          </a:p>
          <a:p>
            <a:pPr algn="l" fontAlgn="base">
              <a:buFont typeface="Arial" panose="020B0604020202020204" pitchFamily="34" charset="0"/>
              <a:buChar char="•"/>
            </a:pPr>
            <a:r>
              <a:rPr lang="en-US" b="1" i="0" dirty="0">
                <a:solidFill>
                  <a:schemeClr val="accent2">
                    <a:lumMod val="60000"/>
                    <a:lumOff val="40000"/>
                  </a:schemeClr>
                </a:solidFill>
                <a:effectLst/>
                <a:latin typeface="Roboto"/>
              </a:rPr>
              <a:t>Time:</a:t>
            </a:r>
            <a:r>
              <a:rPr lang="en-US" b="0" i="0" dirty="0">
                <a:solidFill>
                  <a:schemeClr val="accent2">
                    <a:lumMod val="60000"/>
                    <a:lumOff val="40000"/>
                  </a:schemeClr>
                </a:solidFill>
                <a:effectLst/>
                <a:latin typeface="Roboto"/>
              </a:rPr>
              <a:t> This function is used to count the number of seconds elapsed since the epoch.</a:t>
            </a:r>
          </a:p>
          <a:p>
            <a:pPr algn="l" fontAlgn="base">
              <a:buFont typeface="Arial" panose="020B0604020202020204" pitchFamily="34" charset="0"/>
              <a:buChar char="•"/>
            </a:pPr>
            <a:r>
              <a:rPr lang="en-US" b="1" i="0" dirty="0">
                <a:solidFill>
                  <a:schemeClr val="accent2">
                    <a:lumMod val="60000"/>
                    <a:lumOff val="40000"/>
                  </a:schemeClr>
                </a:solidFill>
                <a:effectLst/>
                <a:latin typeface="Roboto"/>
              </a:rPr>
              <a:t>Random:</a:t>
            </a:r>
            <a:r>
              <a:rPr lang="en-US" b="0" i="0" dirty="0">
                <a:solidFill>
                  <a:schemeClr val="accent2">
                    <a:lumMod val="60000"/>
                    <a:lumOff val="40000"/>
                  </a:schemeClr>
                </a:solidFill>
                <a:effectLst/>
                <a:latin typeface="Roboto"/>
              </a:rPr>
              <a:t> This function is used to generate random numbers in Python by using </a:t>
            </a:r>
            <a:r>
              <a:rPr lang="en-US" b="0" i="1" dirty="0">
                <a:solidFill>
                  <a:schemeClr val="accent2">
                    <a:lumMod val="60000"/>
                    <a:lumOff val="40000"/>
                  </a:schemeClr>
                </a:solidFill>
                <a:effectLst/>
                <a:latin typeface="Roboto"/>
              </a:rPr>
              <a:t>random</a:t>
            </a:r>
            <a:r>
              <a:rPr lang="en-US" b="0" i="0" dirty="0">
                <a:solidFill>
                  <a:schemeClr val="accent2">
                    <a:lumMod val="60000"/>
                    <a:lumOff val="40000"/>
                  </a:schemeClr>
                </a:solidFill>
                <a:effectLst/>
                <a:latin typeface="Roboto"/>
              </a:rPr>
              <a:t> module</a:t>
            </a:r>
            <a:r>
              <a:rPr lang="en-US" b="0" i="0" dirty="0">
                <a:solidFill>
                  <a:srgbClr val="40424E"/>
                </a:solidFill>
                <a:effectLst/>
                <a:latin typeface="Roboto"/>
              </a:rPr>
              <a:t>.</a:t>
            </a:r>
            <a:endParaRPr lang="en-US" b="0" i="0" dirty="0">
              <a:solidFill>
                <a:schemeClr val="accent2">
                  <a:lumMod val="60000"/>
                  <a:lumOff val="40000"/>
                </a:schemeClr>
              </a:solidFill>
              <a:effectLst/>
              <a:latin typeface="Roboto"/>
            </a:endParaRPr>
          </a:p>
          <a:p>
            <a:pPr fontAlgn="base">
              <a:buFont typeface="Arial" panose="020B0604020202020204" pitchFamily="34" charset="0"/>
              <a:buChar char="•"/>
            </a:pPr>
            <a:r>
              <a:rPr lang="en-US" b="1" dirty="0">
                <a:solidFill>
                  <a:schemeClr val="accent2">
                    <a:lumMod val="60000"/>
                    <a:lumOff val="40000"/>
                  </a:schemeClr>
                </a:solidFill>
                <a:latin typeface="Roboto"/>
              </a:rPr>
              <a:t>Pygame: </a:t>
            </a:r>
            <a:r>
              <a:rPr lang="en-US" b="0" dirty="0">
                <a:solidFill>
                  <a:schemeClr val="accent2">
                    <a:lumMod val="60000"/>
                    <a:lumOff val="40000"/>
                  </a:schemeClr>
                </a:solidFill>
                <a:effectLst/>
                <a:latin typeface="Roboto" panose="02000000000000000000" pitchFamily="2" charset="0"/>
                <a:ea typeface="Roboto" panose="02000000000000000000" pitchFamily="2" charset="0"/>
              </a:rPr>
              <a:t>This is a cross-platform set of Python modules which is used to create video games.</a:t>
            </a:r>
            <a:endParaRPr lang="en-US" b="1" i="0" dirty="0">
              <a:solidFill>
                <a:schemeClr val="accent2">
                  <a:lumMod val="60000"/>
                  <a:lumOff val="40000"/>
                </a:schemeClr>
              </a:solidFill>
              <a:effectLst/>
              <a:latin typeface="Roboto"/>
            </a:endParaRPr>
          </a:p>
          <a:p>
            <a:endParaRPr lang="en-US" dirty="0"/>
          </a:p>
          <a:p>
            <a:endParaRPr lang="en-IN" dirty="0"/>
          </a:p>
        </p:txBody>
      </p:sp>
      <p:pic>
        <p:nvPicPr>
          <p:cNvPr id="6" name="Picture 5">
            <a:extLst>
              <a:ext uri="{FF2B5EF4-FFF2-40B4-BE49-F238E27FC236}">
                <a16:creationId xmlns:a16="http://schemas.microsoft.com/office/drawing/2014/main" id="{D502B9B0-1866-427F-B117-1689C1B20866}"/>
              </a:ext>
            </a:extLst>
          </p:cNvPr>
          <p:cNvPicPr>
            <a:picLocks noChangeAspect="1"/>
          </p:cNvPicPr>
          <p:nvPr/>
        </p:nvPicPr>
        <p:blipFill rotWithShape="1">
          <a:blip r:embed="rId2"/>
          <a:srcRect l="1354" r="2115"/>
          <a:stretch/>
        </p:blipFill>
        <p:spPr>
          <a:xfrm>
            <a:off x="7193280" y="2222287"/>
            <a:ext cx="3870960" cy="4238625"/>
          </a:xfrm>
          <a:prstGeom prst="rect">
            <a:avLst/>
          </a:prstGeom>
        </p:spPr>
      </p:pic>
    </p:spTree>
    <p:extLst>
      <p:ext uri="{BB962C8B-B14F-4D97-AF65-F5344CB8AC3E}">
        <p14:creationId xmlns:p14="http://schemas.microsoft.com/office/powerpoint/2010/main" val="381077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C896-CA20-4102-9455-DF520BA4D8E3}"/>
              </a:ext>
            </a:extLst>
          </p:cNvPr>
          <p:cNvSpPr>
            <a:spLocks noGrp="1"/>
          </p:cNvSpPr>
          <p:nvPr>
            <p:ph type="title"/>
          </p:nvPr>
        </p:nvSpPr>
        <p:spPr>
          <a:xfrm>
            <a:off x="810000" y="320040"/>
            <a:ext cx="10571998" cy="975360"/>
          </a:xfrm>
        </p:spPr>
        <p:txBody>
          <a:bodyPr/>
          <a:lstStyle/>
          <a:p>
            <a:pPr algn="ctr"/>
            <a:r>
              <a:rPr lang="en-US" dirty="0">
                <a:solidFill>
                  <a:schemeClr val="tx1"/>
                </a:solidFill>
              </a:rPr>
              <a:t>FLOW CHART</a:t>
            </a:r>
            <a:endParaRPr lang="en-IN" dirty="0">
              <a:solidFill>
                <a:schemeClr val="tx1"/>
              </a:solidFill>
            </a:endParaRPr>
          </a:p>
        </p:txBody>
      </p:sp>
      <p:pic>
        <p:nvPicPr>
          <p:cNvPr id="6" name="Content Placeholder 5">
            <a:extLst>
              <a:ext uri="{FF2B5EF4-FFF2-40B4-BE49-F238E27FC236}">
                <a16:creationId xmlns:a16="http://schemas.microsoft.com/office/drawing/2014/main" id="{E1D56A3B-1A26-4C82-A7C3-0DB9D137B29C}"/>
              </a:ext>
            </a:extLst>
          </p:cNvPr>
          <p:cNvPicPr>
            <a:picLocks noGrp="1" noChangeAspect="1"/>
          </p:cNvPicPr>
          <p:nvPr>
            <p:ph idx="1"/>
          </p:nvPr>
        </p:nvPicPr>
        <p:blipFill>
          <a:blip r:embed="rId2"/>
          <a:stretch>
            <a:fillRect/>
          </a:stretch>
        </p:blipFill>
        <p:spPr>
          <a:xfrm>
            <a:off x="2293620" y="1493520"/>
            <a:ext cx="7604760" cy="5044440"/>
          </a:xfrm>
        </p:spPr>
      </p:pic>
    </p:spTree>
    <p:extLst>
      <p:ext uri="{BB962C8B-B14F-4D97-AF65-F5344CB8AC3E}">
        <p14:creationId xmlns:p14="http://schemas.microsoft.com/office/powerpoint/2010/main" val="200044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5DDC-A3B7-4D12-A990-8D9E7296AFCE}"/>
              </a:ext>
            </a:extLst>
          </p:cNvPr>
          <p:cNvSpPr>
            <a:spLocks noGrp="1"/>
          </p:cNvSpPr>
          <p:nvPr>
            <p:ph type="title"/>
          </p:nvPr>
        </p:nvSpPr>
        <p:spPr>
          <a:xfrm>
            <a:off x="810001" y="408214"/>
            <a:ext cx="10571998" cy="1975757"/>
          </a:xfrm>
        </p:spPr>
        <p:txBody>
          <a:bodyPr/>
          <a:lstStyle/>
          <a:p>
            <a:r>
              <a:rPr lang="en-US" b="1" i="0" dirty="0">
                <a:solidFill>
                  <a:schemeClr val="tx1"/>
                </a:solidFill>
                <a:effectLst/>
              </a:rPr>
              <a:t>Step-by-step Approach To Create A Snake Game Using Turtle Module</a:t>
            </a:r>
            <a:br>
              <a:rPr lang="en-US" b="1" i="0" dirty="0">
                <a:solidFill>
                  <a:srgbClr val="40424E"/>
                </a:solidFill>
                <a:effectLst/>
                <a:latin typeface="urw-din"/>
              </a:rPr>
            </a:br>
            <a:endParaRPr lang="en-IN" dirty="0"/>
          </a:p>
        </p:txBody>
      </p:sp>
      <p:pic>
        <p:nvPicPr>
          <p:cNvPr id="1026" name="Picture 2" descr="Snake game">
            <a:extLst>
              <a:ext uri="{FF2B5EF4-FFF2-40B4-BE49-F238E27FC236}">
                <a16:creationId xmlns:a16="http://schemas.microsoft.com/office/drawing/2014/main" id="{73616821-44E4-4E21-B5F6-354E49D8A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7" y="2569030"/>
            <a:ext cx="69056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68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7E66-35C5-43AF-BA34-9F6D7553F8D8}"/>
              </a:ext>
            </a:extLst>
          </p:cNvPr>
          <p:cNvSpPr>
            <a:spLocks noGrp="1"/>
          </p:cNvSpPr>
          <p:nvPr>
            <p:ph type="title"/>
          </p:nvPr>
        </p:nvSpPr>
        <p:spPr/>
        <p:txBody>
          <a:bodyPr/>
          <a:lstStyle/>
          <a:p>
            <a:r>
              <a:rPr lang="en-US" sz="4400" b="1" i="0" dirty="0">
                <a:solidFill>
                  <a:schemeClr val="tx1"/>
                </a:solidFill>
                <a:effectLst/>
              </a:rPr>
              <a:t>Step 1</a:t>
            </a:r>
            <a:r>
              <a:rPr lang="en-US" sz="4400" b="0" i="0" dirty="0">
                <a:solidFill>
                  <a:schemeClr val="tx1"/>
                </a:solidFill>
                <a:effectLst/>
              </a:rPr>
              <a:t>: importing modules</a:t>
            </a:r>
            <a:endParaRPr lang="en-IN" sz="4400" dirty="0">
              <a:solidFill>
                <a:schemeClr val="tx1"/>
              </a:solidFill>
            </a:endParaRPr>
          </a:p>
        </p:txBody>
      </p:sp>
      <p:pic>
        <p:nvPicPr>
          <p:cNvPr id="5" name="Content Placeholder 4">
            <a:extLst>
              <a:ext uri="{FF2B5EF4-FFF2-40B4-BE49-F238E27FC236}">
                <a16:creationId xmlns:a16="http://schemas.microsoft.com/office/drawing/2014/main" id="{3DCBFE26-3811-4E1B-9408-7C76FFD3B394}"/>
              </a:ext>
            </a:extLst>
          </p:cNvPr>
          <p:cNvPicPr>
            <a:picLocks noGrp="1" noChangeAspect="1"/>
          </p:cNvPicPr>
          <p:nvPr>
            <p:ph idx="1"/>
          </p:nvPr>
        </p:nvPicPr>
        <p:blipFill>
          <a:blip r:embed="rId2"/>
          <a:stretch>
            <a:fillRect/>
          </a:stretch>
        </p:blipFill>
        <p:spPr>
          <a:xfrm>
            <a:off x="1295401" y="2416629"/>
            <a:ext cx="7660790" cy="4131128"/>
          </a:xfrm>
        </p:spPr>
      </p:pic>
    </p:spTree>
    <p:extLst>
      <p:ext uri="{BB962C8B-B14F-4D97-AF65-F5344CB8AC3E}">
        <p14:creationId xmlns:p14="http://schemas.microsoft.com/office/powerpoint/2010/main" val="101764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13F2-3C23-458C-AF5E-F2D961DBF62A}"/>
              </a:ext>
            </a:extLst>
          </p:cNvPr>
          <p:cNvSpPr>
            <a:spLocks noGrp="1"/>
          </p:cNvSpPr>
          <p:nvPr>
            <p:ph type="title"/>
          </p:nvPr>
        </p:nvSpPr>
        <p:spPr>
          <a:xfrm>
            <a:off x="810000" y="146957"/>
            <a:ext cx="10571998" cy="1270681"/>
          </a:xfrm>
        </p:spPr>
        <p:txBody>
          <a:bodyPr/>
          <a:lstStyle/>
          <a:p>
            <a:r>
              <a:rPr lang="en-US" b="1" i="0" dirty="0">
                <a:solidFill>
                  <a:schemeClr val="tx1"/>
                </a:solidFill>
                <a:effectLst/>
              </a:rPr>
              <a:t>Step 2</a:t>
            </a:r>
            <a:r>
              <a:rPr lang="en-US" b="0" i="0" dirty="0">
                <a:solidFill>
                  <a:schemeClr val="tx1"/>
                </a:solidFill>
                <a:effectLst/>
              </a:rPr>
              <a:t>: Now , Create the display of the game</a:t>
            </a:r>
            <a:endParaRPr lang="en-IN" dirty="0">
              <a:solidFill>
                <a:schemeClr val="tx1"/>
              </a:solidFill>
            </a:endParaRPr>
          </a:p>
        </p:txBody>
      </p:sp>
      <p:pic>
        <p:nvPicPr>
          <p:cNvPr id="5" name="Content Placeholder 4">
            <a:extLst>
              <a:ext uri="{FF2B5EF4-FFF2-40B4-BE49-F238E27FC236}">
                <a16:creationId xmlns:a16="http://schemas.microsoft.com/office/drawing/2014/main" id="{D1B8EF94-BC5E-419C-AC71-170F20065A68}"/>
              </a:ext>
            </a:extLst>
          </p:cNvPr>
          <p:cNvPicPr>
            <a:picLocks noGrp="1" noChangeAspect="1"/>
          </p:cNvPicPr>
          <p:nvPr>
            <p:ph idx="1"/>
          </p:nvPr>
        </p:nvPicPr>
        <p:blipFill rotWithShape="1">
          <a:blip r:embed="rId2"/>
          <a:srcRect r="2707"/>
          <a:stretch/>
        </p:blipFill>
        <p:spPr>
          <a:xfrm>
            <a:off x="320143" y="2619127"/>
            <a:ext cx="7044043" cy="3459279"/>
          </a:xfrm>
        </p:spPr>
      </p:pic>
      <p:pic>
        <p:nvPicPr>
          <p:cNvPr id="2050" name="Picture 2">
            <a:extLst>
              <a:ext uri="{FF2B5EF4-FFF2-40B4-BE49-F238E27FC236}">
                <a16:creationId xmlns:a16="http://schemas.microsoft.com/office/drawing/2014/main" id="{7E43AE61-B735-4F43-BE6A-DB252E3388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53" t="11368" r="28353" b="8095"/>
          <a:stretch/>
        </p:blipFill>
        <p:spPr bwMode="auto">
          <a:xfrm>
            <a:off x="7560129" y="2049946"/>
            <a:ext cx="4437095" cy="466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61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E74A-D4D5-4837-86A8-C87553267F9B}"/>
              </a:ext>
            </a:extLst>
          </p:cNvPr>
          <p:cNvSpPr>
            <a:spLocks noGrp="1"/>
          </p:cNvSpPr>
          <p:nvPr>
            <p:ph type="title"/>
          </p:nvPr>
        </p:nvSpPr>
        <p:spPr/>
        <p:txBody>
          <a:bodyPr/>
          <a:lstStyle/>
          <a:p>
            <a:r>
              <a:rPr lang="en-US" b="1" i="0" dirty="0">
                <a:solidFill>
                  <a:schemeClr val="tx1"/>
                </a:solidFill>
                <a:effectLst/>
              </a:rPr>
              <a:t>Step 3</a:t>
            </a:r>
            <a:r>
              <a:rPr lang="en-US" b="0" i="0" dirty="0">
                <a:solidFill>
                  <a:schemeClr val="tx1"/>
                </a:solidFill>
                <a:effectLst/>
              </a:rPr>
              <a:t>: Now , Creating Head of snake </a:t>
            </a:r>
            <a:endParaRPr lang="en-IN" dirty="0"/>
          </a:p>
        </p:txBody>
      </p:sp>
      <p:pic>
        <p:nvPicPr>
          <p:cNvPr id="7" name="Picture 6">
            <a:extLst>
              <a:ext uri="{FF2B5EF4-FFF2-40B4-BE49-F238E27FC236}">
                <a16:creationId xmlns:a16="http://schemas.microsoft.com/office/drawing/2014/main" id="{85F74BA0-925B-4DC1-9FC9-207C28F5E20C}"/>
              </a:ext>
            </a:extLst>
          </p:cNvPr>
          <p:cNvPicPr>
            <a:picLocks noChangeAspect="1"/>
          </p:cNvPicPr>
          <p:nvPr/>
        </p:nvPicPr>
        <p:blipFill>
          <a:blip r:embed="rId2"/>
          <a:stretch>
            <a:fillRect/>
          </a:stretch>
        </p:blipFill>
        <p:spPr>
          <a:xfrm>
            <a:off x="960891" y="2682888"/>
            <a:ext cx="5658756" cy="2992197"/>
          </a:xfrm>
          <a:prstGeom prst="rect">
            <a:avLst/>
          </a:prstGeom>
        </p:spPr>
      </p:pic>
      <p:pic>
        <p:nvPicPr>
          <p:cNvPr id="8" name="Picture 2">
            <a:extLst>
              <a:ext uri="{FF2B5EF4-FFF2-40B4-BE49-F238E27FC236}">
                <a16:creationId xmlns:a16="http://schemas.microsoft.com/office/drawing/2014/main" id="{7C11D218-AC7F-446E-80D8-9073DB0AC77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8353" t="11368" r="28353" b="8095"/>
          <a:stretch/>
        </p:blipFill>
        <p:spPr bwMode="auto">
          <a:xfrm>
            <a:off x="7035541" y="2222060"/>
            <a:ext cx="4195568" cy="440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85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836E-8AB2-4814-AE87-EA75373CAECC}"/>
              </a:ext>
            </a:extLst>
          </p:cNvPr>
          <p:cNvSpPr>
            <a:spLocks noGrp="1"/>
          </p:cNvSpPr>
          <p:nvPr>
            <p:ph type="title"/>
          </p:nvPr>
        </p:nvSpPr>
        <p:spPr/>
        <p:txBody>
          <a:bodyPr/>
          <a:lstStyle/>
          <a:p>
            <a:r>
              <a:rPr lang="en-US" b="1" i="0" dirty="0">
                <a:solidFill>
                  <a:schemeClr val="tx1"/>
                </a:solidFill>
                <a:effectLst/>
              </a:rPr>
              <a:t>Step 4</a:t>
            </a:r>
            <a:r>
              <a:rPr lang="en-US" b="0" i="0" dirty="0">
                <a:solidFill>
                  <a:schemeClr val="tx1"/>
                </a:solidFill>
                <a:effectLst/>
              </a:rPr>
              <a:t>: Now , Creating Food Particle </a:t>
            </a:r>
            <a:endParaRPr lang="en-IN" dirty="0"/>
          </a:p>
        </p:txBody>
      </p:sp>
      <p:pic>
        <p:nvPicPr>
          <p:cNvPr id="5" name="Content Placeholder 4">
            <a:extLst>
              <a:ext uri="{FF2B5EF4-FFF2-40B4-BE49-F238E27FC236}">
                <a16:creationId xmlns:a16="http://schemas.microsoft.com/office/drawing/2014/main" id="{FD6951D9-112E-4B9B-8F5C-40D4DDC12626}"/>
              </a:ext>
            </a:extLst>
          </p:cNvPr>
          <p:cNvPicPr>
            <a:picLocks noGrp="1" noChangeAspect="1"/>
          </p:cNvPicPr>
          <p:nvPr>
            <p:ph idx="1"/>
          </p:nvPr>
        </p:nvPicPr>
        <p:blipFill>
          <a:blip r:embed="rId2"/>
          <a:stretch>
            <a:fillRect/>
          </a:stretch>
        </p:blipFill>
        <p:spPr>
          <a:xfrm>
            <a:off x="809999" y="2433637"/>
            <a:ext cx="9354911" cy="3430134"/>
          </a:xfrm>
        </p:spPr>
      </p:pic>
    </p:spTree>
    <p:extLst>
      <p:ext uri="{BB962C8B-B14F-4D97-AF65-F5344CB8AC3E}">
        <p14:creationId xmlns:p14="http://schemas.microsoft.com/office/powerpoint/2010/main" val="279541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60E8-8595-4090-A17D-9040622500C8}"/>
              </a:ext>
            </a:extLst>
          </p:cNvPr>
          <p:cNvSpPr>
            <a:spLocks noGrp="1"/>
          </p:cNvSpPr>
          <p:nvPr>
            <p:ph type="title"/>
          </p:nvPr>
        </p:nvSpPr>
        <p:spPr/>
        <p:txBody>
          <a:bodyPr/>
          <a:lstStyle/>
          <a:p>
            <a:r>
              <a:rPr lang="en-US" b="1" i="0" dirty="0">
                <a:solidFill>
                  <a:schemeClr val="tx1"/>
                </a:solidFill>
                <a:effectLst/>
              </a:rPr>
              <a:t>Step 5</a:t>
            </a:r>
            <a:r>
              <a:rPr lang="en-US" b="0" i="0" dirty="0">
                <a:solidFill>
                  <a:schemeClr val="tx1"/>
                </a:solidFill>
                <a:effectLst/>
              </a:rPr>
              <a:t>: Validating the key for the snake’s movements. </a:t>
            </a:r>
            <a:endParaRPr lang="en-IN" dirty="0">
              <a:solidFill>
                <a:schemeClr val="tx1"/>
              </a:solidFill>
            </a:endParaRPr>
          </a:p>
        </p:txBody>
      </p:sp>
      <p:pic>
        <p:nvPicPr>
          <p:cNvPr id="5" name="Content Placeholder 4">
            <a:extLst>
              <a:ext uri="{FF2B5EF4-FFF2-40B4-BE49-F238E27FC236}">
                <a16:creationId xmlns:a16="http://schemas.microsoft.com/office/drawing/2014/main" id="{E446B4F4-F894-42AE-A712-1F7E44C6B74C}"/>
              </a:ext>
            </a:extLst>
          </p:cNvPr>
          <p:cNvPicPr>
            <a:picLocks noGrp="1" noChangeAspect="1"/>
          </p:cNvPicPr>
          <p:nvPr>
            <p:ph idx="1"/>
          </p:nvPr>
        </p:nvPicPr>
        <p:blipFill>
          <a:blip r:embed="rId2"/>
          <a:stretch>
            <a:fillRect/>
          </a:stretch>
        </p:blipFill>
        <p:spPr>
          <a:xfrm>
            <a:off x="645659" y="2337276"/>
            <a:ext cx="4222993" cy="1548834"/>
          </a:xfrm>
        </p:spPr>
      </p:pic>
      <p:pic>
        <p:nvPicPr>
          <p:cNvPr id="7" name="Picture 6">
            <a:extLst>
              <a:ext uri="{FF2B5EF4-FFF2-40B4-BE49-F238E27FC236}">
                <a16:creationId xmlns:a16="http://schemas.microsoft.com/office/drawing/2014/main" id="{BBCB112F-3A11-458C-8F6B-16F4B4EE7C18}"/>
              </a:ext>
            </a:extLst>
          </p:cNvPr>
          <p:cNvPicPr>
            <a:picLocks noChangeAspect="1"/>
          </p:cNvPicPr>
          <p:nvPr/>
        </p:nvPicPr>
        <p:blipFill>
          <a:blip r:embed="rId3"/>
          <a:stretch>
            <a:fillRect/>
          </a:stretch>
        </p:blipFill>
        <p:spPr>
          <a:xfrm>
            <a:off x="716414" y="4300536"/>
            <a:ext cx="4152237" cy="1374172"/>
          </a:xfrm>
          <a:prstGeom prst="rect">
            <a:avLst/>
          </a:prstGeom>
        </p:spPr>
      </p:pic>
      <p:pic>
        <p:nvPicPr>
          <p:cNvPr id="9" name="Picture 8">
            <a:extLst>
              <a:ext uri="{FF2B5EF4-FFF2-40B4-BE49-F238E27FC236}">
                <a16:creationId xmlns:a16="http://schemas.microsoft.com/office/drawing/2014/main" id="{E3C887E1-F614-49CC-9A24-B997F31464B1}"/>
              </a:ext>
            </a:extLst>
          </p:cNvPr>
          <p:cNvPicPr>
            <a:picLocks noChangeAspect="1"/>
          </p:cNvPicPr>
          <p:nvPr/>
        </p:nvPicPr>
        <p:blipFill>
          <a:blip r:embed="rId4"/>
          <a:stretch>
            <a:fillRect/>
          </a:stretch>
        </p:blipFill>
        <p:spPr>
          <a:xfrm>
            <a:off x="5991017" y="2349304"/>
            <a:ext cx="5390981" cy="1548833"/>
          </a:xfrm>
          <a:prstGeom prst="rect">
            <a:avLst/>
          </a:prstGeom>
        </p:spPr>
      </p:pic>
      <p:pic>
        <p:nvPicPr>
          <p:cNvPr id="11" name="Picture 10">
            <a:extLst>
              <a:ext uri="{FF2B5EF4-FFF2-40B4-BE49-F238E27FC236}">
                <a16:creationId xmlns:a16="http://schemas.microsoft.com/office/drawing/2014/main" id="{2188EC3D-7F5A-4461-B60E-914B86D7E5C3}"/>
              </a:ext>
            </a:extLst>
          </p:cNvPr>
          <p:cNvPicPr>
            <a:picLocks noChangeAspect="1"/>
          </p:cNvPicPr>
          <p:nvPr/>
        </p:nvPicPr>
        <p:blipFill>
          <a:blip r:embed="rId5"/>
          <a:stretch>
            <a:fillRect/>
          </a:stretch>
        </p:blipFill>
        <p:spPr>
          <a:xfrm>
            <a:off x="5991017" y="4396415"/>
            <a:ext cx="5390981" cy="1374172"/>
          </a:xfrm>
          <a:prstGeom prst="rect">
            <a:avLst/>
          </a:prstGeom>
        </p:spPr>
      </p:pic>
      <p:sp>
        <p:nvSpPr>
          <p:cNvPr id="4" name="Rectangle 3">
            <a:extLst>
              <a:ext uri="{FF2B5EF4-FFF2-40B4-BE49-F238E27FC236}">
                <a16:creationId xmlns:a16="http://schemas.microsoft.com/office/drawing/2014/main" id="{375EF8E4-5260-4AF3-AB09-0DFCA189458B}"/>
              </a:ext>
            </a:extLst>
          </p:cNvPr>
          <p:cNvSpPr/>
          <p:nvPr/>
        </p:nvSpPr>
        <p:spPr>
          <a:xfrm>
            <a:off x="5690070" y="768341"/>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1280A5C-D877-4AE6-96AA-9F8D96CD595B}"/>
              </a:ext>
            </a:extLst>
          </p:cNvPr>
          <p:cNvSpPr/>
          <p:nvPr/>
        </p:nvSpPr>
        <p:spPr>
          <a:xfrm>
            <a:off x="4687126" y="1339646"/>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FCF4972-460E-4E8A-91C8-FD5F7CE8C265}"/>
              </a:ext>
            </a:extLst>
          </p:cNvPr>
          <p:cNvSpPr/>
          <p:nvPr/>
        </p:nvSpPr>
        <p:spPr>
          <a:xfrm>
            <a:off x="6693014" y="1354392"/>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8EDBC4D8-FF8C-40D4-8EF4-628DC9FC72A4}"/>
              </a:ext>
            </a:extLst>
          </p:cNvPr>
          <p:cNvSpPr/>
          <p:nvPr/>
        </p:nvSpPr>
        <p:spPr>
          <a:xfrm>
            <a:off x="5690070" y="1365394"/>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562BFA4B-B66A-4F8E-814B-6530E71D2C55}"/>
              </a:ext>
            </a:extLst>
          </p:cNvPr>
          <p:cNvSpPr/>
          <p:nvPr/>
        </p:nvSpPr>
        <p:spPr>
          <a:xfrm rot="16200000">
            <a:off x="5847944" y="906340"/>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E096B7CD-AD74-47D5-84E1-6EE3C6EE8FCC}"/>
              </a:ext>
            </a:extLst>
          </p:cNvPr>
          <p:cNvSpPr/>
          <p:nvPr/>
        </p:nvSpPr>
        <p:spPr>
          <a:xfrm rot="5400000">
            <a:off x="5847944" y="1515950"/>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B1813171-9C0F-42A6-AA07-59F6098448A4}"/>
              </a:ext>
            </a:extLst>
          </p:cNvPr>
          <p:cNvSpPr/>
          <p:nvPr/>
        </p:nvSpPr>
        <p:spPr>
          <a:xfrm>
            <a:off x="6838318" y="1495328"/>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4CE165A-2136-46A8-A7FB-DE8871BE8928}"/>
              </a:ext>
            </a:extLst>
          </p:cNvPr>
          <p:cNvSpPr/>
          <p:nvPr/>
        </p:nvSpPr>
        <p:spPr>
          <a:xfrm rot="10800000">
            <a:off x="4832431" y="1495328"/>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14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248F-B342-47F5-B9EC-6743D02555E1}"/>
              </a:ext>
            </a:extLst>
          </p:cNvPr>
          <p:cNvSpPr>
            <a:spLocks noGrp="1"/>
          </p:cNvSpPr>
          <p:nvPr>
            <p:ph type="title"/>
          </p:nvPr>
        </p:nvSpPr>
        <p:spPr>
          <a:xfrm>
            <a:off x="810000" y="1"/>
            <a:ext cx="10571998" cy="1861456"/>
          </a:xfrm>
        </p:spPr>
        <p:txBody>
          <a:bodyPr/>
          <a:lstStyle/>
          <a:p>
            <a:r>
              <a:rPr lang="en-US" b="1" i="0" dirty="0">
                <a:solidFill>
                  <a:schemeClr val="tx1"/>
                </a:solidFill>
                <a:effectLst/>
              </a:rPr>
              <a:t>Step 6</a:t>
            </a:r>
            <a:r>
              <a:rPr lang="en-US" b="0" i="0" dirty="0">
                <a:solidFill>
                  <a:schemeClr val="tx1"/>
                </a:solidFill>
                <a:effectLst/>
              </a:rPr>
              <a:t>: Now, lastly, we will create the gameplay where the following will be happening</a:t>
            </a:r>
            <a:endParaRPr lang="en-IN" dirty="0">
              <a:solidFill>
                <a:schemeClr val="tx1"/>
              </a:solidFill>
            </a:endParaRPr>
          </a:p>
        </p:txBody>
      </p:sp>
      <p:sp>
        <p:nvSpPr>
          <p:cNvPr id="3" name="Content Placeholder 2">
            <a:extLst>
              <a:ext uri="{FF2B5EF4-FFF2-40B4-BE49-F238E27FC236}">
                <a16:creationId xmlns:a16="http://schemas.microsoft.com/office/drawing/2014/main" id="{C80E9573-2232-489D-B787-E35BC0160000}"/>
              </a:ext>
            </a:extLst>
          </p:cNvPr>
          <p:cNvSpPr>
            <a:spLocks noGrp="1"/>
          </p:cNvSpPr>
          <p:nvPr>
            <p:ph idx="1"/>
          </p:nvPr>
        </p:nvSpPr>
        <p:spPr/>
        <p:txBody>
          <a:bodyPr/>
          <a:lstStyle/>
          <a:p>
            <a:pPr algn="l" fontAlgn="base">
              <a:buFont typeface="Arial" panose="020B0604020202020204" pitchFamily="34" charset="0"/>
              <a:buChar char="•"/>
            </a:pPr>
            <a:r>
              <a:rPr lang="en-US" b="0" i="0" dirty="0">
                <a:solidFill>
                  <a:schemeClr val="accent2">
                    <a:lumMod val="60000"/>
                    <a:lumOff val="40000"/>
                  </a:schemeClr>
                </a:solidFill>
                <a:effectLst/>
                <a:latin typeface="Roboto"/>
              </a:rPr>
              <a:t>The snake will grow its body when the snake eats the fruits.</a:t>
            </a:r>
          </a:p>
          <a:p>
            <a:pPr algn="l" fontAlgn="base">
              <a:buFont typeface="Arial" panose="020B0604020202020204" pitchFamily="34" charset="0"/>
              <a:buChar char="•"/>
            </a:pPr>
            <a:r>
              <a:rPr lang="en-US" b="0" i="0" dirty="0">
                <a:solidFill>
                  <a:schemeClr val="accent2">
                    <a:lumMod val="60000"/>
                    <a:lumOff val="40000"/>
                  </a:schemeClr>
                </a:solidFill>
                <a:effectLst/>
                <a:latin typeface="Roboto"/>
              </a:rPr>
              <a:t>Giving color to the snake’s tail.</a:t>
            </a:r>
          </a:p>
          <a:p>
            <a:pPr algn="l" fontAlgn="base">
              <a:buFont typeface="Arial" panose="020B0604020202020204" pitchFamily="34" charset="0"/>
              <a:buChar char="•"/>
            </a:pPr>
            <a:r>
              <a:rPr lang="en-US" b="0" i="0" dirty="0">
                <a:solidFill>
                  <a:schemeClr val="accent2">
                    <a:lumMod val="60000"/>
                    <a:lumOff val="40000"/>
                  </a:schemeClr>
                </a:solidFill>
                <a:effectLst/>
                <a:latin typeface="Roboto"/>
              </a:rPr>
              <a:t>After the fruit is eaten, the score will be counted.</a:t>
            </a:r>
          </a:p>
          <a:p>
            <a:pPr algn="l" fontAlgn="base">
              <a:buFont typeface="Arial" panose="020B0604020202020204" pitchFamily="34" charset="0"/>
              <a:buChar char="•"/>
            </a:pPr>
            <a:r>
              <a:rPr lang="en-US" b="0" i="0" dirty="0">
                <a:solidFill>
                  <a:schemeClr val="accent2">
                    <a:lumMod val="60000"/>
                    <a:lumOff val="40000"/>
                  </a:schemeClr>
                </a:solidFill>
                <a:effectLst/>
                <a:latin typeface="Roboto"/>
              </a:rPr>
              <a:t>Checking for the snake’s head collisions with the body or the wall of the window screen.</a:t>
            </a:r>
          </a:p>
          <a:p>
            <a:pPr algn="l" fontAlgn="base">
              <a:buFont typeface="Arial" panose="020B0604020202020204" pitchFamily="34" charset="0"/>
              <a:buChar char="•"/>
            </a:pPr>
            <a:r>
              <a:rPr lang="en-US" b="0" i="0" dirty="0">
                <a:solidFill>
                  <a:schemeClr val="accent2">
                    <a:lumMod val="60000"/>
                    <a:lumOff val="40000"/>
                  </a:schemeClr>
                </a:solidFill>
                <a:effectLst/>
                <a:latin typeface="Roboto"/>
              </a:rPr>
              <a:t>Restarting the game automatically from the start after the collision.</a:t>
            </a:r>
          </a:p>
          <a:p>
            <a:pPr algn="l" fontAlgn="base">
              <a:buFont typeface="Arial" panose="020B0604020202020204" pitchFamily="34" charset="0"/>
              <a:buChar char="•"/>
            </a:pPr>
            <a:r>
              <a:rPr lang="en-US" b="0" i="0" dirty="0">
                <a:solidFill>
                  <a:schemeClr val="accent2">
                    <a:lumMod val="60000"/>
                    <a:lumOff val="40000"/>
                  </a:schemeClr>
                </a:solidFill>
                <a:effectLst/>
                <a:latin typeface="Roboto"/>
              </a:rPr>
              <a:t>The new shape and color of the fruit will be introduced every time the window is restarted.</a:t>
            </a:r>
          </a:p>
          <a:p>
            <a:pPr algn="l" fontAlgn="base">
              <a:buFont typeface="Arial" panose="020B0604020202020204" pitchFamily="34" charset="0"/>
              <a:buChar char="•"/>
            </a:pPr>
            <a:r>
              <a:rPr lang="en-US" b="0" i="0" dirty="0">
                <a:solidFill>
                  <a:schemeClr val="accent2">
                    <a:lumMod val="60000"/>
                    <a:lumOff val="40000"/>
                  </a:schemeClr>
                </a:solidFill>
                <a:effectLst/>
                <a:latin typeface="Roboto"/>
              </a:rPr>
              <a:t>The score will be returned to zero and a high score will be retained until the window is not closed.</a:t>
            </a:r>
          </a:p>
          <a:p>
            <a:pPr marL="0" indent="0">
              <a:buNone/>
            </a:pPr>
            <a:endParaRPr lang="en-IN" dirty="0"/>
          </a:p>
        </p:txBody>
      </p:sp>
    </p:spTree>
    <p:extLst>
      <p:ext uri="{BB962C8B-B14F-4D97-AF65-F5344CB8AC3E}">
        <p14:creationId xmlns:p14="http://schemas.microsoft.com/office/powerpoint/2010/main" val="64282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053A-47B8-4D87-A780-D30675103AE7}"/>
              </a:ext>
            </a:extLst>
          </p:cNvPr>
          <p:cNvSpPr>
            <a:spLocks noGrp="1"/>
          </p:cNvSpPr>
          <p:nvPr>
            <p:ph type="title"/>
          </p:nvPr>
        </p:nvSpPr>
        <p:spPr/>
        <p:txBody>
          <a:bodyPr/>
          <a:lstStyle/>
          <a:p>
            <a:r>
              <a:rPr lang="en-IN" dirty="0">
                <a:solidFill>
                  <a:schemeClr val="tx1"/>
                </a:solidFill>
              </a:rPr>
              <a:t>First Phase Output</a:t>
            </a:r>
          </a:p>
        </p:txBody>
      </p:sp>
      <p:pic>
        <p:nvPicPr>
          <p:cNvPr id="3074" name="Picture 2" descr="Lightbox">
            <a:extLst>
              <a:ext uri="{FF2B5EF4-FFF2-40B4-BE49-F238E27FC236}">
                <a16:creationId xmlns:a16="http://schemas.microsoft.com/office/drawing/2014/main" id="{19831A08-59CA-447F-B3AC-30A785110ECB}"/>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9243" y="2222500"/>
            <a:ext cx="4702628" cy="4357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8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8754-541F-4DA3-9B6E-BF6DCEE26F72}"/>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D5BAA021-C6A1-4807-8074-C5C436A1339A}"/>
              </a:ext>
            </a:extLst>
          </p:cNvPr>
          <p:cNvSpPr>
            <a:spLocks noGrp="1"/>
          </p:cNvSpPr>
          <p:nvPr>
            <p:ph idx="1"/>
          </p:nvPr>
        </p:nvSpPr>
        <p:spPr>
          <a:xfrm>
            <a:off x="827424" y="2326977"/>
            <a:ext cx="10554574" cy="4310890"/>
          </a:xfrm>
        </p:spPr>
        <p:txBody>
          <a:bodyPr>
            <a:normAutofit/>
          </a:bodyPr>
          <a:lstStyle/>
          <a:p>
            <a:r>
              <a:rPr lang="en-US" dirty="0"/>
              <a:t>INTRODUCTION TO PYTHON</a:t>
            </a:r>
          </a:p>
          <a:p>
            <a:r>
              <a:rPr lang="en-IN" dirty="0">
                <a:solidFill>
                  <a:schemeClr val="tx1"/>
                </a:solidFill>
                <a:latin typeface="arial" panose="020B0604020202020204" pitchFamily="34" charset="0"/>
              </a:rPr>
              <a:t>GAME DEVELOPMENT USING PYTHON</a:t>
            </a:r>
          </a:p>
          <a:p>
            <a:r>
              <a:rPr lang="en-IN" dirty="0">
                <a:solidFill>
                  <a:schemeClr val="tx1"/>
                </a:solidFill>
                <a:effectLst/>
                <a:ea typeface="Calibri" panose="020F0502020204030204" pitchFamily="34" charset="0"/>
              </a:rPr>
              <a:t>PROBLEM </a:t>
            </a:r>
            <a:r>
              <a:rPr lang="en-IN" dirty="0">
                <a:effectLst/>
                <a:ea typeface="Calibri" panose="020F0502020204030204" pitchFamily="34" charset="0"/>
              </a:rPr>
              <a:t>DEFINITION</a:t>
            </a:r>
            <a:endParaRPr lang="en-IN" dirty="0">
              <a:solidFill>
                <a:schemeClr val="tx1"/>
              </a:solidFill>
              <a:latin typeface="arial" panose="020B0604020202020204" pitchFamily="34" charset="0"/>
            </a:endParaRPr>
          </a:p>
          <a:p>
            <a:r>
              <a:rPr lang="en-IN" dirty="0">
                <a:effectLst/>
                <a:ea typeface="Calibri" panose="020F0502020204030204" pitchFamily="34" charset="0"/>
              </a:rPr>
              <a:t>ABSTRACT AND  OJECTIVES</a:t>
            </a:r>
          </a:p>
          <a:p>
            <a:r>
              <a:rPr lang="en-IN" dirty="0">
                <a:ea typeface="Calibri" panose="020F0502020204030204" pitchFamily="34" charset="0"/>
              </a:rPr>
              <a:t>HARDWARE AND SOFTWARE REQUIREMENTS</a:t>
            </a:r>
            <a:endParaRPr lang="en-IN" dirty="0">
              <a:effectLst/>
              <a:ea typeface="Calibri" panose="020F0502020204030204" pitchFamily="34" charset="0"/>
            </a:endParaRPr>
          </a:p>
          <a:p>
            <a:r>
              <a:rPr lang="en-US" dirty="0"/>
              <a:t>SNAKE GAME USING PYTHON</a:t>
            </a:r>
          </a:p>
          <a:p>
            <a:r>
              <a:rPr lang="en-US" dirty="0"/>
              <a:t>PYTHON MODULE USED</a:t>
            </a:r>
          </a:p>
          <a:p>
            <a:r>
              <a:rPr lang="en-US" dirty="0"/>
              <a:t>METHODOLOGY</a:t>
            </a:r>
          </a:p>
          <a:p>
            <a:r>
              <a:rPr lang="en-US" dirty="0"/>
              <a:t>PROJECT SCOPE</a:t>
            </a:r>
          </a:p>
          <a:p>
            <a:r>
              <a:rPr lang="en-US" dirty="0"/>
              <a:t>REFERENCES</a:t>
            </a:r>
          </a:p>
          <a:p>
            <a:endParaRPr lang="en-US" dirty="0"/>
          </a:p>
        </p:txBody>
      </p:sp>
    </p:spTree>
    <p:extLst>
      <p:ext uri="{BB962C8B-B14F-4D97-AF65-F5344CB8AC3E}">
        <p14:creationId xmlns:p14="http://schemas.microsoft.com/office/powerpoint/2010/main" val="74574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73A7-07CA-4A62-9390-E2635A63FDBA}"/>
              </a:ext>
            </a:extLst>
          </p:cNvPr>
          <p:cNvSpPr>
            <a:spLocks noGrp="1"/>
          </p:cNvSpPr>
          <p:nvPr>
            <p:ph type="title"/>
          </p:nvPr>
        </p:nvSpPr>
        <p:spPr/>
        <p:txBody>
          <a:bodyPr/>
          <a:lstStyle/>
          <a:p>
            <a:r>
              <a:rPr lang="en-IN" dirty="0"/>
              <a:t>NEW UPDATE!!</a:t>
            </a:r>
          </a:p>
        </p:txBody>
      </p:sp>
      <p:sp>
        <p:nvSpPr>
          <p:cNvPr id="3" name="Content Placeholder 2">
            <a:extLst>
              <a:ext uri="{FF2B5EF4-FFF2-40B4-BE49-F238E27FC236}">
                <a16:creationId xmlns:a16="http://schemas.microsoft.com/office/drawing/2014/main" id="{306EF135-75A1-4089-92D2-2F25CB041C15}"/>
              </a:ext>
            </a:extLst>
          </p:cNvPr>
          <p:cNvSpPr>
            <a:spLocks noGrp="1"/>
          </p:cNvSpPr>
          <p:nvPr>
            <p:ph idx="1"/>
          </p:nvPr>
        </p:nvSpPr>
        <p:spPr/>
        <p:txBody>
          <a:bodyPr>
            <a:normAutofit/>
          </a:bodyPr>
          <a:lstStyle/>
          <a:p>
            <a:pPr>
              <a:buFont typeface="Courier New" panose="02070309020205020404" pitchFamily="49" charset="0"/>
              <a:buChar char="o"/>
            </a:pPr>
            <a:r>
              <a:rPr lang="en-US" sz="2000" dirty="0">
                <a:solidFill>
                  <a:schemeClr val="accent2">
                    <a:lumMod val="60000"/>
                    <a:lumOff val="40000"/>
                  </a:schemeClr>
                </a:solidFill>
                <a:latin typeface="Roboto" panose="02000000000000000000" pitchFamily="2" charset="0"/>
                <a:ea typeface="Roboto" panose="02000000000000000000" pitchFamily="2" charset="0"/>
              </a:rPr>
              <a:t>Earlier we have designed the snake game by using basic turtle and random module. Now in this version we have introduced new modules and new user interface, which had completely changed the face of our game and to make it more user interactive we have added sound of churping the food🌝 </a:t>
            </a:r>
          </a:p>
          <a:p>
            <a:pPr>
              <a:buFont typeface="Courier New" panose="02070309020205020404" pitchFamily="49" charset="0"/>
              <a:buChar char="o"/>
            </a:pPr>
            <a:r>
              <a:rPr lang="en-US" dirty="0">
                <a:solidFill>
                  <a:schemeClr val="accent2">
                    <a:lumMod val="60000"/>
                    <a:lumOff val="40000"/>
                  </a:schemeClr>
                </a:solidFill>
                <a:latin typeface="Roboto" panose="02000000000000000000" pitchFamily="2" charset="0"/>
                <a:ea typeface="Roboto" panose="02000000000000000000" pitchFamily="2" charset="0"/>
              </a:rPr>
              <a:t>The new modules are-:</a:t>
            </a:r>
          </a:p>
          <a:p>
            <a:pPr>
              <a:buFont typeface="Arial" panose="020B0604020202020204" pitchFamily="34" charset="0"/>
              <a:buChar char="•"/>
            </a:pPr>
            <a:r>
              <a:rPr lang="en-US" dirty="0">
                <a:solidFill>
                  <a:schemeClr val="accent2">
                    <a:lumMod val="60000"/>
                    <a:lumOff val="40000"/>
                  </a:schemeClr>
                </a:solidFill>
                <a:latin typeface="Roboto" panose="02000000000000000000" pitchFamily="2" charset="0"/>
                <a:ea typeface="Roboto" panose="02000000000000000000" pitchFamily="2" charset="0"/>
              </a:rPr>
              <a:t>Pygame</a:t>
            </a:r>
          </a:p>
          <a:p>
            <a:pPr>
              <a:buFont typeface="Arial" panose="020B0604020202020204" pitchFamily="34" charset="0"/>
              <a:buChar char="•"/>
            </a:pPr>
            <a:r>
              <a:rPr lang="en-US" dirty="0">
                <a:solidFill>
                  <a:schemeClr val="accent2">
                    <a:lumMod val="60000"/>
                    <a:lumOff val="40000"/>
                  </a:schemeClr>
                </a:solidFill>
                <a:latin typeface="Roboto" panose="02000000000000000000" pitchFamily="2" charset="0"/>
                <a:ea typeface="Roboto" panose="02000000000000000000" pitchFamily="2" charset="0"/>
              </a:rPr>
              <a:t>Sys (</a:t>
            </a:r>
            <a:r>
              <a:rPr lang="en-IN" b="0" i="0" dirty="0">
                <a:solidFill>
                  <a:schemeClr val="accent2">
                    <a:lumMod val="60000"/>
                    <a:lumOff val="40000"/>
                  </a:schemeClr>
                </a:solidFill>
                <a:effectLst/>
                <a:latin typeface="Roboto" panose="02000000000000000000" pitchFamily="2" charset="0"/>
                <a:ea typeface="Roboto" panose="02000000000000000000" pitchFamily="2" charset="0"/>
              </a:rPr>
              <a:t>System-specific parameters and functions</a:t>
            </a:r>
            <a:r>
              <a:rPr lang="en-US" dirty="0">
                <a:solidFill>
                  <a:schemeClr val="accent2">
                    <a:lumMod val="60000"/>
                    <a:lumOff val="40000"/>
                  </a:schemeClr>
                </a:solidFill>
                <a:latin typeface="Roboto" panose="02000000000000000000" pitchFamily="2" charset="0"/>
                <a:ea typeface="Roboto" panose="02000000000000000000" pitchFamily="2" charset="0"/>
              </a:rPr>
              <a:t>)</a:t>
            </a:r>
          </a:p>
          <a:p>
            <a:pPr>
              <a:buFont typeface="Arial" panose="020B0604020202020204" pitchFamily="34" charset="0"/>
              <a:buChar char="•"/>
            </a:pPr>
            <a:r>
              <a:rPr lang="en-US" dirty="0">
                <a:solidFill>
                  <a:schemeClr val="accent2">
                    <a:lumMod val="60000"/>
                    <a:lumOff val="40000"/>
                  </a:schemeClr>
                </a:solidFill>
                <a:latin typeface="Roboto" panose="02000000000000000000" pitchFamily="2" charset="0"/>
                <a:ea typeface="Roboto" panose="02000000000000000000" pitchFamily="2" charset="0"/>
              </a:rPr>
              <a:t>vector</a:t>
            </a:r>
          </a:p>
          <a:p>
            <a:pPr>
              <a:buFont typeface="Arial" panose="020B0604020202020204" pitchFamily="34" charset="0"/>
              <a:buChar char="•"/>
            </a:pPr>
            <a:endParaRPr lang="en-US" sz="2000" dirty="0">
              <a:solidFill>
                <a:schemeClr val="accent2">
                  <a:lumMod val="60000"/>
                  <a:lumOff val="4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5277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FDA5-DA43-4008-B264-04C70689353A}"/>
              </a:ext>
            </a:extLst>
          </p:cNvPr>
          <p:cNvSpPr>
            <a:spLocks noGrp="1"/>
          </p:cNvSpPr>
          <p:nvPr>
            <p:ph type="title"/>
          </p:nvPr>
        </p:nvSpPr>
        <p:spPr/>
        <p:txBody>
          <a:bodyPr/>
          <a:lstStyle/>
          <a:p>
            <a:r>
              <a:rPr lang="en-IN" dirty="0"/>
              <a:t>What is Pygame?</a:t>
            </a:r>
          </a:p>
        </p:txBody>
      </p:sp>
      <p:sp>
        <p:nvSpPr>
          <p:cNvPr id="3" name="Content Placeholder 2">
            <a:extLst>
              <a:ext uri="{FF2B5EF4-FFF2-40B4-BE49-F238E27FC236}">
                <a16:creationId xmlns:a16="http://schemas.microsoft.com/office/drawing/2014/main" id="{0C8E07CE-9E5E-4E56-AEAB-CB837C27C296}"/>
              </a:ext>
            </a:extLst>
          </p:cNvPr>
          <p:cNvSpPr>
            <a:spLocks noGrp="1"/>
          </p:cNvSpPr>
          <p:nvPr>
            <p:ph idx="1"/>
          </p:nvPr>
        </p:nvSpPr>
        <p:spPr>
          <a:xfrm>
            <a:off x="818712" y="2222287"/>
            <a:ext cx="10554574" cy="3890646"/>
          </a:xfrm>
        </p:spPr>
        <p:txBody>
          <a:bodyPr/>
          <a:lstStyle/>
          <a:p>
            <a:pPr algn="l">
              <a:buFont typeface="Arial" panose="020B0604020202020204" pitchFamily="34" charset="0"/>
              <a:buChar char="•"/>
            </a:pPr>
            <a:r>
              <a:rPr lang="en-US" sz="2000" b="0" dirty="0">
                <a:solidFill>
                  <a:schemeClr val="accent2">
                    <a:lumMod val="60000"/>
                    <a:lumOff val="40000"/>
                  </a:schemeClr>
                </a:solidFill>
                <a:effectLst/>
                <a:latin typeface="Roboto" panose="02000000000000000000" pitchFamily="2" charset="0"/>
                <a:ea typeface="Roboto" panose="02000000000000000000" pitchFamily="2" charset="0"/>
              </a:rPr>
              <a:t>Pygame is a cross-platform set of Python modules which is used to create video games.</a:t>
            </a:r>
          </a:p>
          <a:p>
            <a:pPr algn="l">
              <a:buFont typeface="Arial" panose="020B0604020202020204" pitchFamily="34" charset="0"/>
              <a:buChar char="•"/>
            </a:pPr>
            <a:r>
              <a:rPr lang="en-US" sz="2000" b="0" dirty="0">
                <a:solidFill>
                  <a:schemeClr val="accent2">
                    <a:lumMod val="60000"/>
                    <a:lumOff val="40000"/>
                  </a:schemeClr>
                </a:solidFill>
                <a:effectLst/>
                <a:latin typeface="Roboto" panose="02000000000000000000" pitchFamily="2" charset="0"/>
                <a:ea typeface="Roboto" panose="02000000000000000000" pitchFamily="2" charset="0"/>
              </a:rPr>
              <a:t>It consists of computer graphics and sound libraries designed to be used with the Python programming language.</a:t>
            </a:r>
          </a:p>
          <a:p>
            <a:pPr algn="l">
              <a:buFont typeface="Arial" panose="020B0604020202020204" pitchFamily="34" charset="0"/>
              <a:buChar char="•"/>
            </a:pPr>
            <a:r>
              <a:rPr lang="en-US" sz="2000" b="0" dirty="0">
                <a:solidFill>
                  <a:schemeClr val="accent2">
                    <a:lumMod val="60000"/>
                    <a:lumOff val="40000"/>
                  </a:schemeClr>
                </a:solidFill>
                <a:effectLst/>
                <a:latin typeface="Roboto" panose="02000000000000000000" pitchFamily="2" charset="0"/>
                <a:ea typeface="Roboto" panose="02000000000000000000" pitchFamily="2" charset="0"/>
              </a:rPr>
              <a:t>Pygame was officially written by </a:t>
            </a:r>
            <a:r>
              <a:rPr lang="en-US" sz="2000" b="1" dirty="0">
                <a:solidFill>
                  <a:schemeClr val="accent2">
                    <a:lumMod val="60000"/>
                    <a:lumOff val="40000"/>
                  </a:schemeClr>
                </a:solidFill>
                <a:effectLst/>
                <a:latin typeface="Roboto" panose="02000000000000000000" pitchFamily="2" charset="0"/>
                <a:ea typeface="Roboto" panose="02000000000000000000" pitchFamily="2" charset="0"/>
              </a:rPr>
              <a:t>Pete Shinners</a:t>
            </a:r>
            <a:r>
              <a:rPr lang="en-US" sz="2000" b="0" dirty="0">
                <a:solidFill>
                  <a:schemeClr val="accent2">
                    <a:lumMod val="60000"/>
                    <a:lumOff val="40000"/>
                  </a:schemeClr>
                </a:solidFill>
                <a:effectLst/>
                <a:latin typeface="Roboto" panose="02000000000000000000" pitchFamily="2" charset="0"/>
                <a:ea typeface="Roboto" panose="02000000000000000000" pitchFamily="2" charset="0"/>
              </a:rPr>
              <a:t> to replace PySDL.</a:t>
            </a:r>
          </a:p>
          <a:p>
            <a:pPr algn="l">
              <a:buFont typeface="Arial" panose="020B0604020202020204" pitchFamily="34" charset="0"/>
              <a:buChar char="•"/>
            </a:pPr>
            <a:r>
              <a:rPr lang="en-US" sz="2000" b="0" dirty="0">
                <a:solidFill>
                  <a:schemeClr val="accent2">
                    <a:lumMod val="60000"/>
                    <a:lumOff val="40000"/>
                  </a:schemeClr>
                </a:solidFill>
                <a:effectLst/>
                <a:latin typeface="Roboto" panose="02000000000000000000" pitchFamily="2" charset="0"/>
                <a:ea typeface="Roboto" panose="02000000000000000000" pitchFamily="2" charset="0"/>
              </a:rPr>
              <a:t>Pygame is suitable to create client-side applications that can be potentially wrapped in a standalone executable.</a:t>
            </a:r>
          </a:p>
          <a:p>
            <a:pPr marL="0" indent="0">
              <a:buNone/>
            </a:pPr>
            <a:endParaRPr lang="en-IN" dirty="0"/>
          </a:p>
        </p:txBody>
      </p:sp>
    </p:spTree>
    <p:extLst>
      <p:ext uri="{BB962C8B-B14F-4D97-AF65-F5344CB8AC3E}">
        <p14:creationId xmlns:p14="http://schemas.microsoft.com/office/powerpoint/2010/main" val="209747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554-0CD6-43FB-87F5-BF419265C157}"/>
              </a:ext>
            </a:extLst>
          </p:cNvPr>
          <p:cNvSpPr>
            <a:spLocks noGrp="1"/>
          </p:cNvSpPr>
          <p:nvPr>
            <p:ph type="title"/>
          </p:nvPr>
        </p:nvSpPr>
        <p:spPr/>
        <p:txBody>
          <a:bodyPr/>
          <a:lstStyle/>
          <a:p>
            <a:r>
              <a:rPr lang="en-IN" dirty="0"/>
              <a:t>Importing New Modules  </a:t>
            </a:r>
          </a:p>
        </p:txBody>
      </p:sp>
      <p:sp>
        <p:nvSpPr>
          <p:cNvPr id="3" name="Content Placeholder 2">
            <a:extLst>
              <a:ext uri="{FF2B5EF4-FFF2-40B4-BE49-F238E27FC236}">
                <a16:creationId xmlns:a16="http://schemas.microsoft.com/office/drawing/2014/main" id="{CD7AAD6B-F435-47F6-B770-4F5D47CE928D}"/>
              </a:ext>
            </a:extLst>
          </p:cNvPr>
          <p:cNvSpPr>
            <a:spLocks noGrp="1"/>
          </p:cNvSpPr>
          <p:nvPr>
            <p:ph idx="1"/>
          </p:nvPr>
        </p:nvSpPr>
        <p:spPr/>
        <p:txBody>
          <a:bodyPr numCol="2"/>
          <a:lstStyle/>
          <a:p>
            <a:r>
              <a:rPr lang="en-US" b="1" i="0" dirty="0">
                <a:solidFill>
                  <a:schemeClr val="accent2">
                    <a:lumMod val="60000"/>
                    <a:lumOff val="40000"/>
                  </a:schemeClr>
                </a:solidFill>
                <a:effectLst/>
                <a:latin typeface="Roboto" panose="02000000000000000000" pitchFamily="2" charset="0"/>
                <a:ea typeface="Roboto" panose="02000000000000000000" pitchFamily="2" charset="0"/>
              </a:rPr>
              <a:t>Random:</a:t>
            </a:r>
            <a:r>
              <a:rPr lang="en-US" b="0" i="0" dirty="0">
                <a:solidFill>
                  <a:schemeClr val="accent2">
                    <a:lumMod val="60000"/>
                    <a:lumOff val="40000"/>
                  </a:schemeClr>
                </a:solidFill>
                <a:effectLst/>
                <a:latin typeface="Roboto" panose="02000000000000000000" pitchFamily="2" charset="0"/>
                <a:ea typeface="Roboto" panose="02000000000000000000" pitchFamily="2" charset="0"/>
              </a:rPr>
              <a:t> This function is used to generate random numbers in Python by using </a:t>
            </a:r>
            <a:r>
              <a:rPr lang="en-US" b="0" i="1" dirty="0">
                <a:solidFill>
                  <a:schemeClr val="accent2">
                    <a:lumMod val="60000"/>
                    <a:lumOff val="40000"/>
                  </a:schemeClr>
                </a:solidFill>
                <a:effectLst/>
                <a:latin typeface="Roboto" panose="02000000000000000000" pitchFamily="2" charset="0"/>
                <a:ea typeface="Roboto" panose="02000000000000000000" pitchFamily="2" charset="0"/>
              </a:rPr>
              <a:t>random</a:t>
            </a:r>
            <a:r>
              <a:rPr lang="en-US" b="0" i="0" dirty="0">
                <a:solidFill>
                  <a:schemeClr val="accent2">
                    <a:lumMod val="60000"/>
                    <a:lumOff val="40000"/>
                  </a:schemeClr>
                </a:solidFill>
                <a:effectLst/>
                <a:latin typeface="Roboto" panose="02000000000000000000" pitchFamily="2" charset="0"/>
                <a:ea typeface="Roboto" panose="02000000000000000000" pitchFamily="2" charset="0"/>
              </a:rPr>
              <a:t> module</a:t>
            </a:r>
          </a:p>
          <a:p>
            <a:r>
              <a:rPr lang="en-US" b="0" dirty="0">
                <a:solidFill>
                  <a:schemeClr val="accent2">
                    <a:lumMod val="60000"/>
                    <a:lumOff val="40000"/>
                  </a:schemeClr>
                </a:solidFill>
                <a:effectLst/>
                <a:latin typeface="Roboto" panose="02000000000000000000" pitchFamily="2" charset="0"/>
                <a:ea typeface="Roboto" panose="02000000000000000000" pitchFamily="2" charset="0"/>
              </a:rPr>
              <a:t>Pygame: This is a cross-platform set of Python modules which is used to create video games.</a:t>
            </a:r>
          </a:p>
          <a:p>
            <a:r>
              <a:rPr lang="en-US" dirty="0">
                <a:solidFill>
                  <a:schemeClr val="accent2">
                    <a:lumMod val="60000"/>
                    <a:lumOff val="40000"/>
                  </a:schemeClr>
                </a:solidFill>
                <a:latin typeface="Roboto" panose="02000000000000000000" pitchFamily="2" charset="0"/>
                <a:ea typeface="Roboto" panose="02000000000000000000" pitchFamily="2" charset="0"/>
              </a:rPr>
              <a:t>Sys: </a:t>
            </a:r>
            <a:r>
              <a:rPr lang="en-IN" b="0" i="0" dirty="0">
                <a:solidFill>
                  <a:schemeClr val="accent2">
                    <a:lumMod val="60000"/>
                    <a:lumOff val="40000"/>
                  </a:schemeClr>
                </a:solidFill>
                <a:effectLst/>
                <a:latin typeface="Roboto" panose="02000000000000000000" pitchFamily="2" charset="0"/>
                <a:ea typeface="Roboto" panose="02000000000000000000" pitchFamily="2" charset="0"/>
              </a:rPr>
              <a:t>System-specific parameters and functions.</a:t>
            </a:r>
            <a:r>
              <a:rPr lang="en-US" b="0" i="0" dirty="0">
                <a:solidFill>
                  <a:srgbClr val="222222"/>
                </a:solidFill>
                <a:effectLst/>
                <a:latin typeface="Roboto" panose="02000000000000000000" pitchFamily="2" charset="0"/>
                <a:ea typeface="Roboto" panose="02000000000000000000" pitchFamily="2" charset="0"/>
              </a:rPr>
              <a:t> </a:t>
            </a:r>
            <a:r>
              <a:rPr lang="en-US" b="0" i="0" dirty="0">
                <a:solidFill>
                  <a:schemeClr val="accent2">
                    <a:lumMod val="60000"/>
                    <a:lumOff val="40000"/>
                  </a:schemeClr>
                </a:solidFill>
                <a:effectLst/>
                <a:latin typeface="Roboto" panose="02000000000000000000" pitchFamily="2" charset="0"/>
                <a:ea typeface="Roboto" panose="02000000000000000000" pitchFamily="2" charset="0"/>
              </a:rPr>
              <a:t>This module provides access to some variables used or maintained by the interpreter and to functions that interact strongly with the interpreter. It is always available.</a:t>
            </a:r>
            <a:endParaRPr lang="en-IN" b="0" i="0" dirty="0">
              <a:solidFill>
                <a:schemeClr val="accent2">
                  <a:lumMod val="60000"/>
                  <a:lumOff val="40000"/>
                </a:schemeClr>
              </a:solidFill>
              <a:effectLst/>
              <a:latin typeface="Roboto" panose="02000000000000000000" pitchFamily="2" charset="0"/>
              <a:ea typeface="Roboto" panose="02000000000000000000" pitchFamily="2" charset="0"/>
            </a:endParaRPr>
          </a:p>
          <a:p>
            <a:pPr marL="0" indent="0">
              <a:buNone/>
            </a:pPr>
            <a:endParaRPr lang="en-US" b="0" dirty="0">
              <a:solidFill>
                <a:schemeClr val="accent2">
                  <a:lumMod val="60000"/>
                  <a:lumOff val="40000"/>
                </a:schemeClr>
              </a:solidFill>
              <a:effectLst/>
              <a:latin typeface="verdana" panose="020B0604030504040204" pitchFamily="34" charset="0"/>
            </a:endParaRPr>
          </a:p>
        </p:txBody>
      </p:sp>
      <p:pic>
        <p:nvPicPr>
          <p:cNvPr id="7" name="Picture 6">
            <a:extLst>
              <a:ext uri="{FF2B5EF4-FFF2-40B4-BE49-F238E27FC236}">
                <a16:creationId xmlns:a16="http://schemas.microsoft.com/office/drawing/2014/main" id="{477926F8-66ED-4313-84EE-511E098E5E91}"/>
              </a:ext>
            </a:extLst>
          </p:cNvPr>
          <p:cNvPicPr>
            <a:picLocks noChangeAspect="1"/>
          </p:cNvPicPr>
          <p:nvPr/>
        </p:nvPicPr>
        <p:blipFill rotWithShape="1">
          <a:blip r:embed="rId2"/>
          <a:srcRect l="1" r="16197"/>
          <a:stretch/>
        </p:blipFill>
        <p:spPr>
          <a:xfrm>
            <a:off x="6485511" y="3409257"/>
            <a:ext cx="5586515" cy="1262570"/>
          </a:xfrm>
          <a:prstGeom prst="rect">
            <a:avLst/>
          </a:prstGeom>
        </p:spPr>
      </p:pic>
    </p:spTree>
    <p:extLst>
      <p:ext uri="{BB962C8B-B14F-4D97-AF65-F5344CB8AC3E}">
        <p14:creationId xmlns:p14="http://schemas.microsoft.com/office/powerpoint/2010/main" val="9666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0335-3845-461C-BAB5-4D1C4971A219}"/>
              </a:ext>
            </a:extLst>
          </p:cNvPr>
          <p:cNvSpPr>
            <a:spLocks noGrp="1"/>
          </p:cNvSpPr>
          <p:nvPr>
            <p:ph type="title"/>
          </p:nvPr>
        </p:nvSpPr>
        <p:spPr/>
        <p:txBody>
          <a:bodyPr/>
          <a:lstStyle/>
          <a:p>
            <a:r>
              <a:rPr lang="en-IN" dirty="0"/>
              <a:t>Creating main screen    </a:t>
            </a:r>
          </a:p>
        </p:txBody>
      </p:sp>
      <p:pic>
        <p:nvPicPr>
          <p:cNvPr id="7" name="Picture 6">
            <a:extLst>
              <a:ext uri="{FF2B5EF4-FFF2-40B4-BE49-F238E27FC236}">
                <a16:creationId xmlns:a16="http://schemas.microsoft.com/office/drawing/2014/main" id="{311CCDC2-F108-4CE2-A518-672585F6E650}"/>
              </a:ext>
            </a:extLst>
          </p:cNvPr>
          <p:cNvPicPr>
            <a:picLocks noChangeAspect="1"/>
          </p:cNvPicPr>
          <p:nvPr/>
        </p:nvPicPr>
        <p:blipFill>
          <a:blip r:embed="rId2"/>
          <a:stretch>
            <a:fillRect/>
          </a:stretch>
        </p:blipFill>
        <p:spPr>
          <a:xfrm>
            <a:off x="488989" y="2067329"/>
            <a:ext cx="6049764" cy="4343483"/>
          </a:xfrm>
          <a:prstGeom prst="rect">
            <a:avLst/>
          </a:prstGeom>
        </p:spPr>
      </p:pic>
      <p:pic>
        <p:nvPicPr>
          <p:cNvPr id="16" name="Picture 15">
            <a:extLst>
              <a:ext uri="{FF2B5EF4-FFF2-40B4-BE49-F238E27FC236}">
                <a16:creationId xmlns:a16="http://schemas.microsoft.com/office/drawing/2014/main" id="{5C915BE8-69DE-4C38-B4D0-5A4A7FF1957B}"/>
              </a:ext>
            </a:extLst>
          </p:cNvPr>
          <p:cNvPicPr>
            <a:picLocks noChangeAspect="1"/>
          </p:cNvPicPr>
          <p:nvPr/>
        </p:nvPicPr>
        <p:blipFill>
          <a:blip r:embed="rId3"/>
          <a:stretch>
            <a:fillRect/>
          </a:stretch>
        </p:blipFill>
        <p:spPr>
          <a:xfrm>
            <a:off x="7538025" y="2067329"/>
            <a:ext cx="4164984" cy="4343484"/>
          </a:xfrm>
          <a:prstGeom prst="rect">
            <a:avLst/>
          </a:prstGeom>
        </p:spPr>
      </p:pic>
    </p:spTree>
    <p:extLst>
      <p:ext uri="{BB962C8B-B14F-4D97-AF65-F5344CB8AC3E}">
        <p14:creationId xmlns:p14="http://schemas.microsoft.com/office/powerpoint/2010/main" val="3327136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C765-4894-46A3-BB4F-5EF129FC4C12}"/>
              </a:ext>
            </a:extLst>
          </p:cNvPr>
          <p:cNvSpPr>
            <a:spLocks noGrp="1"/>
          </p:cNvSpPr>
          <p:nvPr>
            <p:ph type="title"/>
          </p:nvPr>
        </p:nvSpPr>
        <p:spPr/>
        <p:txBody>
          <a:bodyPr/>
          <a:lstStyle/>
          <a:p>
            <a:r>
              <a:rPr lang="en-IN" dirty="0"/>
              <a:t>Creating the snake and fruit </a:t>
            </a:r>
          </a:p>
        </p:txBody>
      </p:sp>
      <p:pic>
        <p:nvPicPr>
          <p:cNvPr id="5" name="Content Placeholder 4">
            <a:extLst>
              <a:ext uri="{FF2B5EF4-FFF2-40B4-BE49-F238E27FC236}">
                <a16:creationId xmlns:a16="http://schemas.microsoft.com/office/drawing/2014/main" id="{5F5C6436-F744-4CEF-AEDB-ADE612FB0DD2}"/>
              </a:ext>
            </a:extLst>
          </p:cNvPr>
          <p:cNvPicPr>
            <a:picLocks noGrp="1" noChangeAspect="1"/>
          </p:cNvPicPr>
          <p:nvPr>
            <p:ph idx="1"/>
          </p:nvPr>
        </p:nvPicPr>
        <p:blipFill>
          <a:blip r:embed="rId2"/>
          <a:stretch>
            <a:fillRect/>
          </a:stretch>
        </p:blipFill>
        <p:spPr>
          <a:xfrm>
            <a:off x="401438" y="2154406"/>
            <a:ext cx="7400145" cy="3624916"/>
          </a:xfrm>
        </p:spPr>
      </p:pic>
      <p:pic>
        <p:nvPicPr>
          <p:cNvPr id="7" name="Picture 6">
            <a:extLst>
              <a:ext uri="{FF2B5EF4-FFF2-40B4-BE49-F238E27FC236}">
                <a16:creationId xmlns:a16="http://schemas.microsoft.com/office/drawing/2014/main" id="{0183B4EE-FD1C-4DF3-A286-50BA36AB86CD}"/>
              </a:ext>
            </a:extLst>
          </p:cNvPr>
          <p:cNvPicPr>
            <a:picLocks noChangeAspect="1"/>
          </p:cNvPicPr>
          <p:nvPr/>
        </p:nvPicPr>
        <p:blipFill>
          <a:blip r:embed="rId3"/>
          <a:stretch>
            <a:fillRect/>
          </a:stretch>
        </p:blipFill>
        <p:spPr>
          <a:xfrm>
            <a:off x="8310843" y="2129540"/>
            <a:ext cx="3479719" cy="3624916"/>
          </a:xfrm>
          <a:prstGeom prst="rect">
            <a:avLst/>
          </a:prstGeom>
        </p:spPr>
      </p:pic>
    </p:spTree>
    <p:extLst>
      <p:ext uri="{BB962C8B-B14F-4D97-AF65-F5344CB8AC3E}">
        <p14:creationId xmlns:p14="http://schemas.microsoft.com/office/powerpoint/2010/main" val="121650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4302-2900-42AD-A09F-4DF5E3DFB3EA}"/>
              </a:ext>
            </a:extLst>
          </p:cNvPr>
          <p:cNvSpPr>
            <a:spLocks noGrp="1"/>
          </p:cNvSpPr>
          <p:nvPr>
            <p:ph type="title"/>
          </p:nvPr>
        </p:nvSpPr>
        <p:spPr/>
        <p:txBody>
          <a:bodyPr/>
          <a:lstStyle/>
          <a:p>
            <a:r>
              <a:rPr lang="en-IN" dirty="0"/>
              <a:t>Movement of Snake</a:t>
            </a:r>
          </a:p>
        </p:txBody>
      </p:sp>
      <p:sp>
        <p:nvSpPr>
          <p:cNvPr id="3" name="Content Placeholder 2">
            <a:extLst>
              <a:ext uri="{FF2B5EF4-FFF2-40B4-BE49-F238E27FC236}">
                <a16:creationId xmlns:a16="http://schemas.microsoft.com/office/drawing/2014/main" id="{30C40BEC-DCA8-4CB6-B166-ADD7D654D5DC}"/>
              </a:ext>
            </a:extLst>
          </p:cNvPr>
          <p:cNvSpPr>
            <a:spLocks noGrp="1"/>
          </p:cNvSpPr>
          <p:nvPr>
            <p:ph idx="1"/>
          </p:nvPr>
        </p:nvSpPr>
        <p:spPr/>
        <p:txBody>
          <a:bodyPr numCol="2"/>
          <a:lstStyle/>
          <a:p>
            <a:r>
              <a:rPr lang="en-IN" sz="2000" dirty="0">
                <a:solidFill>
                  <a:schemeClr val="accent2">
                    <a:lumMod val="60000"/>
                    <a:lumOff val="40000"/>
                  </a:schemeClr>
                </a:solidFill>
                <a:latin typeface="Roboto" panose="02000000000000000000" pitchFamily="2" charset="0"/>
                <a:ea typeface="Roboto" panose="02000000000000000000" pitchFamily="2" charset="0"/>
              </a:rPr>
              <a:t>Now, moving the snake</a:t>
            </a:r>
          </a:p>
          <a:p>
            <a:pPr marL="0" indent="0">
              <a:buNone/>
            </a:pPr>
            <a:r>
              <a:rPr lang="en-IN" dirty="0">
                <a:solidFill>
                  <a:schemeClr val="accent2">
                    <a:lumMod val="60000"/>
                    <a:lumOff val="40000"/>
                  </a:schemeClr>
                </a:solidFill>
                <a:latin typeface="Roboto" panose="02000000000000000000" pitchFamily="2" charset="0"/>
                <a:ea typeface="Roboto" panose="02000000000000000000" pitchFamily="2" charset="0"/>
              </a:rPr>
              <a:t>The head is moved to a new block and the block before the head gets the position where the head used to be and each block is moved to the position of the before that used to be before it (this deletes the last block) </a:t>
            </a:r>
          </a:p>
          <a:p>
            <a:pPr marL="0" indent="0">
              <a:buNone/>
            </a:pPr>
            <a:r>
              <a:rPr lang="en-IN" dirty="0">
                <a:solidFill>
                  <a:schemeClr val="accent2">
                    <a:lumMod val="60000"/>
                    <a:lumOff val="40000"/>
                  </a:schemeClr>
                </a:solidFill>
                <a:latin typeface="Roboto" panose="02000000000000000000" pitchFamily="2" charset="0"/>
                <a:ea typeface="Roboto" panose="02000000000000000000" pitchFamily="2" charset="0"/>
              </a:rPr>
              <a:t>Like:</a:t>
            </a:r>
            <a:br>
              <a:rPr lang="en-IN" dirty="0">
                <a:solidFill>
                  <a:schemeClr val="accent2">
                    <a:lumMod val="60000"/>
                    <a:lumOff val="40000"/>
                  </a:schemeClr>
                </a:solidFill>
                <a:latin typeface="Roboto" panose="02000000000000000000" pitchFamily="2" charset="0"/>
                <a:ea typeface="Roboto" panose="02000000000000000000" pitchFamily="2" charset="0"/>
              </a:rPr>
            </a:br>
            <a:r>
              <a:rPr lang="en-IN" dirty="0">
                <a:solidFill>
                  <a:schemeClr val="accent2">
                    <a:lumMod val="60000"/>
                    <a:lumOff val="40000"/>
                  </a:schemeClr>
                </a:solidFill>
                <a:latin typeface="Roboto" panose="02000000000000000000" pitchFamily="2" charset="0"/>
                <a:ea typeface="Roboto" panose="02000000000000000000" pitchFamily="2" charset="0"/>
              </a:rPr>
              <a:t>[ pos1, pos2, pos3 ] [ direction ]</a:t>
            </a:r>
          </a:p>
          <a:p>
            <a:pPr marL="0" indent="0">
              <a:buNone/>
            </a:pPr>
            <a:endParaRPr lang="en-IN"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32750985-FCEF-47D2-A173-BE03ECBE9109}"/>
              </a:ext>
            </a:extLst>
          </p:cNvPr>
          <p:cNvPicPr>
            <a:picLocks noChangeAspect="1"/>
          </p:cNvPicPr>
          <p:nvPr/>
        </p:nvPicPr>
        <p:blipFill>
          <a:blip r:embed="rId3"/>
          <a:stretch>
            <a:fillRect/>
          </a:stretch>
        </p:blipFill>
        <p:spPr>
          <a:xfrm>
            <a:off x="7105650" y="2057400"/>
            <a:ext cx="4514849" cy="4514849"/>
          </a:xfrm>
          <a:prstGeom prst="rect">
            <a:avLst/>
          </a:prstGeom>
        </p:spPr>
      </p:pic>
      <p:sp>
        <p:nvSpPr>
          <p:cNvPr id="10" name="Rectangle 9">
            <a:extLst>
              <a:ext uri="{FF2B5EF4-FFF2-40B4-BE49-F238E27FC236}">
                <a16:creationId xmlns:a16="http://schemas.microsoft.com/office/drawing/2014/main" id="{A8E508D3-F46C-42C2-97D3-6B7E9143B31A}"/>
              </a:ext>
            </a:extLst>
          </p:cNvPr>
          <p:cNvSpPr/>
          <p:nvPr/>
        </p:nvSpPr>
        <p:spPr>
          <a:xfrm>
            <a:off x="8815412" y="618213"/>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2B303AA-C8F8-42D6-90D3-12532C7250DC}"/>
              </a:ext>
            </a:extLst>
          </p:cNvPr>
          <p:cNvSpPr/>
          <p:nvPr/>
        </p:nvSpPr>
        <p:spPr>
          <a:xfrm>
            <a:off x="7812468" y="1189518"/>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E44CA90-1D0E-44AC-BCB0-FED32A6BEE96}"/>
              </a:ext>
            </a:extLst>
          </p:cNvPr>
          <p:cNvSpPr/>
          <p:nvPr/>
        </p:nvSpPr>
        <p:spPr>
          <a:xfrm>
            <a:off x="9818356" y="1204264"/>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7B79AC9-88C1-46B8-816C-F4B007332E1C}"/>
              </a:ext>
            </a:extLst>
          </p:cNvPr>
          <p:cNvSpPr/>
          <p:nvPr/>
        </p:nvSpPr>
        <p:spPr>
          <a:xfrm>
            <a:off x="8815412" y="1215266"/>
            <a:ext cx="601894" cy="444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0C3292F-7C84-4D78-8079-F2E4EC09665A}"/>
              </a:ext>
            </a:extLst>
          </p:cNvPr>
          <p:cNvSpPr/>
          <p:nvPr/>
        </p:nvSpPr>
        <p:spPr>
          <a:xfrm rot="16200000">
            <a:off x="8973286" y="756212"/>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F921596C-6460-4C79-9559-FDE9A868E681}"/>
              </a:ext>
            </a:extLst>
          </p:cNvPr>
          <p:cNvSpPr/>
          <p:nvPr/>
        </p:nvSpPr>
        <p:spPr>
          <a:xfrm rot="5400000">
            <a:off x="8973286" y="1365822"/>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95D0B340-7392-4B41-8BF1-934496AE2BCA}"/>
              </a:ext>
            </a:extLst>
          </p:cNvPr>
          <p:cNvSpPr/>
          <p:nvPr/>
        </p:nvSpPr>
        <p:spPr>
          <a:xfrm>
            <a:off x="9963660" y="1345200"/>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4AF334C-54CD-4354-BA0F-6D633974F043}"/>
              </a:ext>
            </a:extLst>
          </p:cNvPr>
          <p:cNvSpPr/>
          <p:nvPr/>
        </p:nvSpPr>
        <p:spPr>
          <a:xfrm rot="10800000">
            <a:off x="7957773" y="1345200"/>
            <a:ext cx="311285" cy="184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537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F437-6AD5-4388-A735-24F515C0CDBF}"/>
              </a:ext>
            </a:extLst>
          </p:cNvPr>
          <p:cNvSpPr>
            <a:spLocks noGrp="1"/>
          </p:cNvSpPr>
          <p:nvPr>
            <p:ph type="title"/>
          </p:nvPr>
        </p:nvSpPr>
        <p:spPr>
          <a:xfrm>
            <a:off x="810000" y="447187"/>
            <a:ext cx="10571998" cy="5676027"/>
          </a:xfrm>
        </p:spPr>
        <p:txBody>
          <a:bodyPr/>
          <a:lstStyle/>
          <a:p>
            <a:r>
              <a:rPr lang="en-IN" sz="4400" dirty="0"/>
              <a:t>Adding graphics in fruit and snake</a:t>
            </a:r>
            <a:br>
              <a:rPr lang="en-IN" sz="4400" dirty="0"/>
            </a:br>
            <a:br>
              <a:rPr lang="en-IN" dirty="0"/>
            </a:br>
            <a:br>
              <a:rPr lang="en-IN" dirty="0"/>
            </a:br>
            <a:br>
              <a:rPr lang="en-IN" dirty="0"/>
            </a:br>
            <a:endParaRPr lang="en-IN" dirty="0"/>
          </a:p>
        </p:txBody>
      </p:sp>
    </p:spTree>
    <p:extLst>
      <p:ext uri="{BB962C8B-B14F-4D97-AF65-F5344CB8AC3E}">
        <p14:creationId xmlns:p14="http://schemas.microsoft.com/office/powerpoint/2010/main" val="21197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58FF-80BE-4436-AD37-848D9CE36A92}"/>
              </a:ext>
            </a:extLst>
          </p:cNvPr>
          <p:cNvSpPr>
            <a:spLocks noGrp="1"/>
          </p:cNvSpPr>
          <p:nvPr>
            <p:ph type="title"/>
          </p:nvPr>
        </p:nvSpPr>
        <p:spPr/>
        <p:txBody>
          <a:bodyPr/>
          <a:lstStyle/>
          <a:p>
            <a:r>
              <a:rPr lang="en-IN" dirty="0"/>
              <a:t>For snake</a:t>
            </a:r>
          </a:p>
        </p:txBody>
      </p:sp>
      <p:pic>
        <p:nvPicPr>
          <p:cNvPr id="5" name="Content Placeholder 4">
            <a:extLst>
              <a:ext uri="{FF2B5EF4-FFF2-40B4-BE49-F238E27FC236}">
                <a16:creationId xmlns:a16="http://schemas.microsoft.com/office/drawing/2014/main" id="{3E668CFD-D892-4D96-A8B9-5D4FD08602B0}"/>
              </a:ext>
            </a:extLst>
          </p:cNvPr>
          <p:cNvPicPr>
            <a:picLocks noGrp="1" noChangeAspect="1"/>
          </p:cNvPicPr>
          <p:nvPr>
            <p:ph idx="1"/>
          </p:nvPr>
        </p:nvPicPr>
        <p:blipFill>
          <a:blip r:embed="rId2"/>
          <a:stretch>
            <a:fillRect/>
          </a:stretch>
        </p:blipFill>
        <p:spPr>
          <a:xfrm>
            <a:off x="1992086" y="1894114"/>
            <a:ext cx="7837713" cy="4686300"/>
          </a:xfrm>
        </p:spPr>
      </p:pic>
    </p:spTree>
    <p:extLst>
      <p:ext uri="{BB962C8B-B14F-4D97-AF65-F5344CB8AC3E}">
        <p14:creationId xmlns:p14="http://schemas.microsoft.com/office/powerpoint/2010/main" val="2292500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7D52-7063-4047-AB48-96CA8B72A372}"/>
              </a:ext>
            </a:extLst>
          </p:cNvPr>
          <p:cNvSpPr>
            <a:spLocks noGrp="1"/>
          </p:cNvSpPr>
          <p:nvPr>
            <p:ph type="title"/>
          </p:nvPr>
        </p:nvSpPr>
        <p:spPr/>
        <p:txBody>
          <a:bodyPr/>
          <a:lstStyle/>
          <a:p>
            <a:r>
              <a:rPr lang="en-IN" dirty="0"/>
              <a:t>For Fruit </a:t>
            </a:r>
          </a:p>
        </p:txBody>
      </p:sp>
      <p:pic>
        <p:nvPicPr>
          <p:cNvPr id="5" name="Content Placeholder 4">
            <a:extLst>
              <a:ext uri="{FF2B5EF4-FFF2-40B4-BE49-F238E27FC236}">
                <a16:creationId xmlns:a16="http://schemas.microsoft.com/office/drawing/2014/main" id="{FBC43799-E385-4341-A535-5D012DF4786C}"/>
              </a:ext>
            </a:extLst>
          </p:cNvPr>
          <p:cNvPicPr>
            <a:picLocks noGrp="1" noChangeAspect="1"/>
          </p:cNvPicPr>
          <p:nvPr>
            <p:ph idx="1"/>
          </p:nvPr>
        </p:nvPicPr>
        <p:blipFill>
          <a:blip r:embed="rId2"/>
          <a:stretch>
            <a:fillRect/>
          </a:stretch>
        </p:blipFill>
        <p:spPr>
          <a:xfrm>
            <a:off x="810000" y="1919287"/>
            <a:ext cx="10487025" cy="3248025"/>
          </a:xfrm>
        </p:spPr>
      </p:pic>
      <p:pic>
        <p:nvPicPr>
          <p:cNvPr id="7" name="Picture 6">
            <a:extLst>
              <a:ext uri="{FF2B5EF4-FFF2-40B4-BE49-F238E27FC236}">
                <a16:creationId xmlns:a16="http://schemas.microsoft.com/office/drawing/2014/main" id="{A19973B9-BDE6-4714-AB60-A13AFFF56533}"/>
              </a:ext>
            </a:extLst>
          </p:cNvPr>
          <p:cNvPicPr>
            <a:picLocks noChangeAspect="1"/>
          </p:cNvPicPr>
          <p:nvPr/>
        </p:nvPicPr>
        <p:blipFill rotWithShape="1">
          <a:blip r:embed="rId3"/>
          <a:srcRect l="-385" r="4783" b="-8775"/>
          <a:stretch/>
        </p:blipFill>
        <p:spPr>
          <a:xfrm>
            <a:off x="810001" y="5668961"/>
            <a:ext cx="10571997" cy="601210"/>
          </a:xfrm>
          <a:prstGeom prst="rect">
            <a:avLst/>
          </a:prstGeom>
        </p:spPr>
      </p:pic>
    </p:spTree>
    <p:extLst>
      <p:ext uri="{BB962C8B-B14F-4D97-AF65-F5344CB8AC3E}">
        <p14:creationId xmlns:p14="http://schemas.microsoft.com/office/powerpoint/2010/main" val="963243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0543-E442-450D-AA29-2644D29CCFB8}"/>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D6730EA3-90F1-4835-8C21-71F5D4948166}"/>
              </a:ext>
            </a:extLst>
          </p:cNvPr>
          <p:cNvPicPr>
            <a:picLocks noGrp="1" noChangeAspect="1"/>
          </p:cNvPicPr>
          <p:nvPr>
            <p:ph idx="1"/>
          </p:nvPr>
        </p:nvPicPr>
        <p:blipFill>
          <a:blip r:embed="rId2"/>
          <a:stretch>
            <a:fillRect/>
          </a:stretch>
        </p:blipFill>
        <p:spPr>
          <a:xfrm>
            <a:off x="3494316" y="1992086"/>
            <a:ext cx="4418726" cy="4418726"/>
          </a:xfrm>
        </p:spPr>
      </p:pic>
    </p:spTree>
    <p:extLst>
      <p:ext uri="{BB962C8B-B14F-4D97-AF65-F5344CB8AC3E}">
        <p14:creationId xmlns:p14="http://schemas.microsoft.com/office/powerpoint/2010/main" val="165501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F249-688A-4027-BCCD-C58567080CCB}"/>
              </a:ext>
            </a:extLst>
          </p:cNvPr>
          <p:cNvSpPr>
            <a:spLocks noGrp="1"/>
          </p:cNvSpPr>
          <p:nvPr>
            <p:ph type="title"/>
          </p:nvPr>
        </p:nvSpPr>
        <p:spPr/>
        <p:txBody>
          <a:bodyPr/>
          <a:lstStyle/>
          <a:p>
            <a:r>
              <a:rPr lang="en-US" dirty="0"/>
              <a:t>INTRODUCTION TO PYTHON</a:t>
            </a:r>
            <a:endParaRPr lang="en-IN" dirty="0"/>
          </a:p>
        </p:txBody>
      </p:sp>
      <p:sp>
        <p:nvSpPr>
          <p:cNvPr id="3" name="Content Placeholder 2">
            <a:extLst>
              <a:ext uri="{FF2B5EF4-FFF2-40B4-BE49-F238E27FC236}">
                <a16:creationId xmlns:a16="http://schemas.microsoft.com/office/drawing/2014/main" id="{F7BC4211-FF2D-47B2-A8F4-D3597A73BD47}"/>
              </a:ext>
            </a:extLst>
          </p:cNvPr>
          <p:cNvSpPr>
            <a:spLocks noGrp="1"/>
          </p:cNvSpPr>
          <p:nvPr>
            <p:ph idx="1"/>
          </p:nvPr>
        </p:nvSpPr>
        <p:spPr/>
        <p:txBody>
          <a:bodyPr numCol="2"/>
          <a:lstStyle/>
          <a:p>
            <a:r>
              <a:rPr lang="en-US" b="0" i="0" dirty="0">
                <a:solidFill>
                  <a:schemeClr val="accent2">
                    <a:lumMod val="60000"/>
                    <a:lumOff val="40000"/>
                  </a:schemeClr>
                </a:solidFill>
                <a:effectLst/>
                <a:latin typeface="Roboto"/>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a:t>
            </a:r>
          </a:p>
          <a:p>
            <a:r>
              <a:rPr lang="en-US" b="0" i="0" dirty="0">
                <a:solidFill>
                  <a:schemeClr val="accent2">
                    <a:lumMod val="60000"/>
                    <a:lumOff val="40000"/>
                  </a:schemeClr>
                </a:solidFill>
                <a:effectLst/>
                <a:latin typeface="Roboto"/>
              </a:rPr>
              <a:t>Python is dynamically typed and garbage-collected. It supports multiple programming paradigms, including structured (particularly, procedural), object-oriented language.</a:t>
            </a:r>
          </a:p>
          <a:p>
            <a:endParaRPr lang="en-US" b="0" i="0" dirty="0">
              <a:solidFill>
                <a:schemeClr val="accent2">
                  <a:lumMod val="60000"/>
                  <a:lumOff val="40000"/>
                </a:schemeClr>
              </a:solidFill>
              <a:effectLst/>
              <a:latin typeface="Roboto"/>
            </a:endParaRPr>
          </a:p>
          <a:p>
            <a:pPr marL="0" indent="0">
              <a:buNone/>
            </a:pPr>
            <a:r>
              <a:rPr lang="en-US" b="0" i="0" dirty="0">
                <a:solidFill>
                  <a:srgbClr val="202122"/>
                </a:solidFill>
                <a:effectLst/>
                <a:latin typeface="Arial" panose="020B0604020202020204" pitchFamily="34" charset="0"/>
              </a:rPr>
              <a:t>Python</a:t>
            </a:r>
            <a:endParaRPr lang="en-US" dirty="0">
              <a:solidFill>
                <a:schemeClr val="accent2">
                  <a:lumMod val="60000"/>
                  <a:lumOff val="40000"/>
                </a:schemeClr>
              </a:solidFill>
              <a:latin typeface="Roboto"/>
            </a:endParaRPr>
          </a:p>
          <a:p>
            <a:endParaRPr lang="en-US" dirty="0">
              <a:solidFill>
                <a:schemeClr val="accent2">
                  <a:lumMod val="60000"/>
                  <a:lumOff val="40000"/>
                </a:schemeClr>
              </a:solidFill>
              <a:latin typeface="Roboto"/>
            </a:endParaRPr>
          </a:p>
          <a:p>
            <a:pPr marL="0" indent="0">
              <a:buNone/>
            </a:pPr>
            <a:endParaRPr lang="en-US" dirty="0">
              <a:solidFill>
                <a:schemeClr val="accent2">
                  <a:lumMod val="60000"/>
                  <a:lumOff val="40000"/>
                </a:schemeClr>
              </a:solidFill>
              <a:latin typeface="Roboto"/>
            </a:endParaRPr>
          </a:p>
        </p:txBody>
      </p:sp>
      <p:pic>
        <p:nvPicPr>
          <p:cNvPr id="7" name="Picture 6">
            <a:extLst>
              <a:ext uri="{FF2B5EF4-FFF2-40B4-BE49-F238E27FC236}">
                <a16:creationId xmlns:a16="http://schemas.microsoft.com/office/drawing/2014/main" id="{45039E6D-F90D-4B35-8060-4A2F28925944}"/>
              </a:ext>
            </a:extLst>
          </p:cNvPr>
          <p:cNvPicPr>
            <a:picLocks noChangeAspect="1"/>
          </p:cNvPicPr>
          <p:nvPr/>
        </p:nvPicPr>
        <p:blipFill>
          <a:blip r:embed="rId2"/>
          <a:stretch>
            <a:fillRect/>
          </a:stretch>
        </p:blipFill>
        <p:spPr>
          <a:xfrm>
            <a:off x="6197599" y="2453640"/>
            <a:ext cx="5441949" cy="3200400"/>
          </a:xfrm>
          <a:prstGeom prst="rect">
            <a:avLst/>
          </a:prstGeom>
        </p:spPr>
      </p:pic>
    </p:spTree>
    <p:extLst>
      <p:ext uri="{BB962C8B-B14F-4D97-AF65-F5344CB8AC3E}">
        <p14:creationId xmlns:p14="http://schemas.microsoft.com/office/powerpoint/2010/main" val="274114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4679-E560-4193-9677-917A41C2ADE7}"/>
              </a:ext>
            </a:extLst>
          </p:cNvPr>
          <p:cNvSpPr>
            <a:spLocks noGrp="1"/>
          </p:cNvSpPr>
          <p:nvPr>
            <p:ph type="title"/>
          </p:nvPr>
        </p:nvSpPr>
        <p:spPr/>
        <p:txBody>
          <a:bodyPr/>
          <a:lstStyle/>
          <a:p>
            <a:r>
              <a:rPr lang="en-IN" dirty="0"/>
              <a:t>Now, Adding Grass in it</a:t>
            </a:r>
          </a:p>
        </p:txBody>
      </p:sp>
      <p:pic>
        <p:nvPicPr>
          <p:cNvPr id="5" name="Content Placeholder 4">
            <a:extLst>
              <a:ext uri="{FF2B5EF4-FFF2-40B4-BE49-F238E27FC236}">
                <a16:creationId xmlns:a16="http://schemas.microsoft.com/office/drawing/2014/main" id="{A80E3C3D-D5E3-48D5-BF1B-1764FB534AE8}"/>
              </a:ext>
            </a:extLst>
          </p:cNvPr>
          <p:cNvPicPr>
            <a:picLocks noGrp="1" noChangeAspect="1"/>
          </p:cNvPicPr>
          <p:nvPr>
            <p:ph idx="1"/>
          </p:nvPr>
        </p:nvPicPr>
        <p:blipFill>
          <a:blip r:embed="rId2"/>
          <a:stretch>
            <a:fillRect/>
          </a:stretch>
        </p:blipFill>
        <p:spPr>
          <a:xfrm>
            <a:off x="228600" y="2341448"/>
            <a:ext cx="7208113" cy="3422537"/>
          </a:xfrm>
        </p:spPr>
      </p:pic>
      <p:pic>
        <p:nvPicPr>
          <p:cNvPr id="7" name="Picture 6">
            <a:extLst>
              <a:ext uri="{FF2B5EF4-FFF2-40B4-BE49-F238E27FC236}">
                <a16:creationId xmlns:a16="http://schemas.microsoft.com/office/drawing/2014/main" id="{F894E3B6-9720-492D-B06D-909067B19E8D}"/>
              </a:ext>
            </a:extLst>
          </p:cNvPr>
          <p:cNvPicPr>
            <a:picLocks noChangeAspect="1"/>
          </p:cNvPicPr>
          <p:nvPr/>
        </p:nvPicPr>
        <p:blipFill>
          <a:blip r:embed="rId3"/>
          <a:stretch>
            <a:fillRect/>
          </a:stretch>
        </p:blipFill>
        <p:spPr>
          <a:xfrm>
            <a:off x="7800679" y="2093096"/>
            <a:ext cx="4162721" cy="4317716"/>
          </a:xfrm>
          <a:prstGeom prst="rect">
            <a:avLst/>
          </a:prstGeom>
        </p:spPr>
      </p:pic>
    </p:spTree>
    <p:extLst>
      <p:ext uri="{BB962C8B-B14F-4D97-AF65-F5344CB8AC3E}">
        <p14:creationId xmlns:p14="http://schemas.microsoft.com/office/powerpoint/2010/main" val="1992885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949B-92A6-47BE-96BE-07C6D2233E30}"/>
              </a:ext>
            </a:extLst>
          </p:cNvPr>
          <p:cNvSpPr>
            <a:spLocks noGrp="1"/>
          </p:cNvSpPr>
          <p:nvPr>
            <p:ph type="title"/>
          </p:nvPr>
        </p:nvSpPr>
        <p:spPr/>
        <p:txBody>
          <a:bodyPr/>
          <a:lstStyle/>
          <a:p>
            <a:r>
              <a:rPr lang="en-IN" dirty="0"/>
              <a:t>Now, Adding the scoreboard </a:t>
            </a:r>
          </a:p>
        </p:txBody>
      </p:sp>
      <p:pic>
        <p:nvPicPr>
          <p:cNvPr id="7" name="Content Placeholder 6">
            <a:extLst>
              <a:ext uri="{FF2B5EF4-FFF2-40B4-BE49-F238E27FC236}">
                <a16:creationId xmlns:a16="http://schemas.microsoft.com/office/drawing/2014/main" id="{CB310A51-FD1A-4BED-9FC3-2B00DF86AE4F}"/>
              </a:ext>
            </a:extLst>
          </p:cNvPr>
          <p:cNvPicPr>
            <a:picLocks noGrp="1" noChangeAspect="1"/>
          </p:cNvPicPr>
          <p:nvPr>
            <p:ph idx="1"/>
          </p:nvPr>
        </p:nvPicPr>
        <p:blipFill>
          <a:blip r:embed="rId2"/>
          <a:stretch>
            <a:fillRect/>
          </a:stretch>
        </p:blipFill>
        <p:spPr>
          <a:xfrm>
            <a:off x="819150" y="2443319"/>
            <a:ext cx="10553700" cy="3195324"/>
          </a:xfrm>
        </p:spPr>
      </p:pic>
    </p:spTree>
    <p:extLst>
      <p:ext uri="{BB962C8B-B14F-4D97-AF65-F5344CB8AC3E}">
        <p14:creationId xmlns:p14="http://schemas.microsoft.com/office/powerpoint/2010/main" val="1473361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309713-848C-4585-9A22-5D7D7D76F2D0}"/>
              </a:ext>
            </a:extLst>
          </p:cNvPr>
          <p:cNvSpPr>
            <a:spLocks noGrp="1"/>
          </p:cNvSpPr>
          <p:nvPr>
            <p:ph type="title"/>
          </p:nvPr>
        </p:nvSpPr>
        <p:spPr/>
        <p:txBody>
          <a:bodyPr/>
          <a:lstStyle/>
          <a:p>
            <a:r>
              <a:rPr lang="en-IN" dirty="0"/>
              <a:t>Scoreboard Output</a:t>
            </a:r>
          </a:p>
        </p:txBody>
      </p:sp>
      <p:pic>
        <p:nvPicPr>
          <p:cNvPr id="11" name="Picture 10">
            <a:extLst>
              <a:ext uri="{FF2B5EF4-FFF2-40B4-BE49-F238E27FC236}">
                <a16:creationId xmlns:a16="http://schemas.microsoft.com/office/drawing/2014/main" id="{FEF6DEFA-E245-42C3-A876-170ECD82A721}"/>
              </a:ext>
            </a:extLst>
          </p:cNvPr>
          <p:cNvPicPr>
            <a:picLocks noChangeAspect="1"/>
          </p:cNvPicPr>
          <p:nvPr/>
        </p:nvPicPr>
        <p:blipFill>
          <a:blip r:embed="rId2"/>
          <a:stretch>
            <a:fillRect/>
          </a:stretch>
        </p:blipFill>
        <p:spPr>
          <a:xfrm>
            <a:off x="3807342" y="1879600"/>
            <a:ext cx="4333156" cy="4978400"/>
          </a:xfrm>
          <a:prstGeom prst="rect">
            <a:avLst/>
          </a:prstGeom>
        </p:spPr>
      </p:pic>
    </p:spTree>
    <p:extLst>
      <p:ext uri="{BB962C8B-B14F-4D97-AF65-F5344CB8AC3E}">
        <p14:creationId xmlns:p14="http://schemas.microsoft.com/office/powerpoint/2010/main" val="2334944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5F85-8D3B-45BF-AB1F-60D01825805C}"/>
              </a:ext>
            </a:extLst>
          </p:cNvPr>
          <p:cNvSpPr>
            <a:spLocks noGrp="1"/>
          </p:cNvSpPr>
          <p:nvPr>
            <p:ph type="title"/>
          </p:nvPr>
        </p:nvSpPr>
        <p:spPr/>
        <p:txBody>
          <a:bodyPr/>
          <a:lstStyle/>
          <a:p>
            <a:r>
              <a:rPr lang="en-IN" dirty="0"/>
              <a:t>Now, Adding the sound</a:t>
            </a:r>
          </a:p>
        </p:txBody>
      </p:sp>
      <p:sp>
        <p:nvSpPr>
          <p:cNvPr id="3" name="Content Placeholder 2">
            <a:extLst>
              <a:ext uri="{FF2B5EF4-FFF2-40B4-BE49-F238E27FC236}">
                <a16:creationId xmlns:a16="http://schemas.microsoft.com/office/drawing/2014/main" id="{41605778-684D-455C-B0CE-F8164CB72767}"/>
              </a:ext>
            </a:extLst>
          </p:cNvPr>
          <p:cNvSpPr>
            <a:spLocks noGrp="1"/>
          </p:cNvSpPr>
          <p:nvPr>
            <p:ph idx="1"/>
          </p:nvPr>
        </p:nvSpPr>
        <p:spPr/>
        <p:txBody>
          <a:bodyPr/>
          <a:lstStyle/>
          <a:p>
            <a:r>
              <a:rPr lang="en-IN" sz="2000" dirty="0"/>
              <a:t>Location of Sound File</a:t>
            </a:r>
          </a:p>
          <a:p>
            <a:endParaRPr lang="en-IN" dirty="0"/>
          </a:p>
          <a:p>
            <a:endParaRPr lang="en-IN" dirty="0"/>
          </a:p>
          <a:p>
            <a:pPr marL="0" indent="0">
              <a:buNone/>
            </a:pPr>
            <a:endParaRPr lang="en-IN" dirty="0"/>
          </a:p>
          <a:p>
            <a:r>
              <a:rPr lang="en-IN" sz="2000" dirty="0"/>
              <a:t>Function of Sound</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07CB7D5-67FF-4BCD-8B4C-0EEC8DEEEFC9}"/>
              </a:ext>
            </a:extLst>
          </p:cNvPr>
          <p:cNvPicPr>
            <a:picLocks noChangeAspect="1"/>
          </p:cNvPicPr>
          <p:nvPr/>
        </p:nvPicPr>
        <p:blipFill>
          <a:blip r:embed="rId4"/>
          <a:stretch>
            <a:fillRect/>
          </a:stretch>
        </p:blipFill>
        <p:spPr>
          <a:xfrm>
            <a:off x="961344" y="3168423"/>
            <a:ext cx="9273476" cy="521154"/>
          </a:xfrm>
          <a:prstGeom prst="rect">
            <a:avLst/>
          </a:prstGeom>
        </p:spPr>
      </p:pic>
      <p:pic>
        <p:nvPicPr>
          <p:cNvPr id="9" name="Picture 8">
            <a:extLst>
              <a:ext uri="{FF2B5EF4-FFF2-40B4-BE49-F238E27FC236}">
                <a16:creationId xmlns:a16="http://schemas.microsoft.com/office/drawing/2014/main" id="{BC3984F2-3CF0-43D3-AC3D-D513604413F2}"/>
              </a:ext>
            </a:extLst>
          </p:cNvPr>
          <p:cNvPicPr>
            <a:picLocks noChangeAspect="1"/>
          </p:cNvPicPr>
          <p:nvPr/>
        </p:nvPicPr>
        <p:blipFill>
          <a:blip r:embed="rId5"/>
          <a:stretch>
            <a:fillRect/>
          </a:stretch>
        </p:blipFill>
        <p:spPr>
          <a:xfrm>
            <a:off x="961344" y="4635713"/>
            <a:ext cx="3496356" cy="1079287"/>
          </a:xfrm>
          <a:prstGeom prst="rect">
            <a:avLst/>
          </a:prstGeom>
        </p:spPr>
      </p:pic>
      <p:pic>
        <p:nvPicPr>
          <p:cNvPr id="4" name="crunch">
            <a:hlinkClick r:id="" action="ppaction://media"/>
            <a:extLst>
              <a:ext uri="{FF2B5EF4-FFF2-40B4-BE49-F238E27FC236}">
                <a16:creationId xmlns:a16="http://schemas.microsoft.com/office/drawing/2014/main" id="{AC29C876-3AC5-40A3-BE8C-C830BF96DCF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067674" y="4392031"/>
            <a:ext cx="487363" cy="487363"/>
          </a:xfrm>
          <a:prstGeom prst="rect">
            <a:avLst/>
          </a:prstGeom>
        </p:spPr>
      </p:pic>
    </p:spTree>
    <p:extLst>
      <p:ext uri="{BB962C8B-B14F-4D97-AF65-F5344CB8AC3E}">
        <p14:creationId xmlns:p14="http://schemas.microsoft.com/office/powerpoint/2010/main" val="1396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2C44-9F40-4DF9-B306-EBCE310232DD}"/>
              </a:ext>
            </a:extLst>
          </p:cNvPr>
          <p:cNvSpPr>
            <a:spLocks noGrp="1"/>
          </p:cNvSpPr>
          <p:nvPr>
            <p:ph type="title"/>
          </p:nvPr>
        </p:nvSpPr>
        <p:spPr>
          <a:xfrm>
            <a:off x="810000" y="119976"/>
            <a:ext cx="10571998" cy="1297662"/>
          </a:xfrm>
        </p:spPr>
        <p:txBody>
          <a:bodyPr/>
          <a:lstStyle/>
          <a:p>
            <a:r>
              <a:rPr lang="en-IN" dirty="0"/>
              <a:t>TADAA, Game is Ready!</a:t>
            </a:r>
            <a:br>
              <a:rPr lang="en-IN" dirty="0"/>
            </a:br>
            <a:endParaRPr lang="en-IN" dirty="0"/>
          </a:p>
        </p:txBody>
      </p:sp>
      <p:pic>
        <p:nvPicPr>
          <p:cNvPr id="5" name="Content Placeholder 4">
            <a:extLst>
              <a:ext uri="{FF2B5EF4-FFF2-40B4-BE49-F238E27FC236}">
                <a16:creationId xmlns:a16="http://schemas.microsoft.com/office/drawing/2014/main" id="{7E6240C1-A115-4CB4-B55F-0EC241283D08}"/>
              </a:ext>
            </a:extLst>
          </p:cNvPr>
          <p:cNvPicPr>
            <a:picLocks noGrp="1" noChangeAspect="1"/>
          </p:cNvPicPr>
          <p:nvPr>
            <p:ph idx="1"/>
          </p:nvPr>
        </p:nvPicPr>
        <p:blipFill rotWithShape="1">
          <a:blip r:embed="rId2"/>
          <a:srcRect r="3003"/>
          <a:stretch/>
        </p:blipFill>
        <p:spPr>
          <a:xfrm>
            <a:off x="3344333" y="1184250"/>
            <a:ext cx="5503333" cy="5673750"/>
          </a:xfrm>
        </p:spPr>
      </p:pic>
    </p:spTree>
    <p:extLst>
      <p:ext uri="{BB962C8B-B14F-4D97-AF65-F5344CB8AC3E}">
        <p14:creationId xmlns:p14="http://schemas.microsoft.com/office/powerpoint/2010/main" val="4207043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BC51-98E7-4EBA-B14E-39C85B8E4570}"/>
              </a:ext>
            </a:extLst>
          </p:cNvPr>
          <p:cNvSpPr>
            <a:spLocks noGrp="1"/>
          </p:cNvSpPr>
          <p:nvPr>
            <p:ph type="title"/>
          </p:nvPr>
        </p:nvSpPr>
        <p:spPr/>
        <p:txBody>
          <a:bodyPr/>
          <a:lstStyle/>
          <a:p>
            <a:r>
              <a:rPr lang="en-US" b="1" dirty="0">
                <a:effectLst/>
                <a:ea typeface="Calibri" panose="020F0502020204030204" pitchFamily="34" charset="0"/>
              </a:rPr>
              <a:t>PROJECT SCOPE</a:t>
            </a:r>
            <a:endParaRPr lang="en-IN" dirty="0"/>
          </a:p>
        </p:txBody>
      </p:sp>
      <p:sp>
        <p:nvSpPr>
          <p:cNvPr id="3" name="Content Placeholder 2">
            <a:extLst>
              <a:ext uri="{FF2B5EF4-FFF2-40B4-BE49-F238E27FC236}">
                <a16:creationId xmlns:a16="http://schemas.microsoft.com/office/drawing/2014/main" id="{91C497B9-F010-4ADE-99A7-18688DBCB46C}"/>
              </a:ext>
            </a:extLst>
          </p:cNvPr>
          <p:cNvSpPr>
            <a:spLocks noGrp="1"/>
          </p:cNvSpPr>
          <p:nvPr>
            <p:ph idx="1"/>
          </p:nvPr>
        </p:nvSpPr>
        <p:spPr/>
        <p:txBody>
          <a:bodyPr>
            <a:normAutofit/>
          </a:bodyPr>
          <a:lstStyle/>
          <a:p>
            <a:pPr algn="just">
              <a:lnSpc>
                <a:spcPct val="115000"/>
              </a:lnSpc>
              <a:spcAft>
                <a:spcPts val="1000"/>
              </a:spcAft>
            </a:pPr>
            <a:r>
              <a:rPr lang="en-US" sz="2000" dirty="0">
                <a:solidFill>
                  <a:schemeClr val="accent2">
                    <a:lumMod val="60000"/>
                    <a:lumOff val="40000"/>
                  </a:schemeClr>
                </a:solidFill>
                <a:effectLst/>
                <a:latin typeface="Roboto" panose="02000000000000000000" pitchFamily="2" charset="0"/>
                <a:ea typeface="Roboto" panose="02000000000000000000" pitchFamily="2" charset="0"/>
              </a:rPr>
              <a:t> It will bring back the old classic game memories and will not harm children as much as games are harming these days such as PubG it is not a addictive game.</a:t>
            </a:r>
            <a:endParaRPr lang="en-IN" sz="20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2000" dirty="0">
                <a:solidFill>
                  <a:schemeClr val="accent2">
                    <a:lumMod val="60000"/>
                    <a:lumOff val="40000"/>
                  </a:schemeClr>
                </a:solidFill>
                <a:effectLst/>
                <a:latin typeface="Roboto" panose="02000000000000000000" pitchFamily="2" charset="0"/>
                <a:ea typeface="Roboto" panose="02000000000000000000" pitchFamily="2" charset="0"/>
              </a:rPr>
              <a:t>We can promote this game more and more using different OS platforms.</a:t>
            </a:r>
            <a:endParaRPr lang="en-IN" sz="20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2000" dirty="0">
                <a:solidFill>
                  <a:schemeClr val="accent2">
                    <a:lumMod val="60000"/>
                    <a:lumOff val="40000"/>
                  </a:schemeClr>
                </a:solidFill>
                <a:effectLst/>
                <a:latin typeface="Roboto" panose="02000000000000000000" pitchFamily="2" charset="0"/>
                <a:ea typeface="Roboto" panose="02000000000000000000" pitchFamily="2" charset="0"/>
              </a:rPr>
              <a:t>We can add some study tricks and quiz so kids can learn with game too.</a:t>
            </a:r>
          </a:p>
          <a:p>
            <a:pPr algn="just">
              <a:lnSpc>
                <a:spcPct val="115000"/>
              </a:lnSpc>
              <a:spcAft>
                <a:spcPts val="1000"/>
              </a:spcAft>
            </a:pPr>
            <a:r>
              <a:rPr lang="en-US" sz="2000" dirty="0">
                <a:solidFill>
                  <a:schemeClr val="accent2">
                    <a:lumMod val="60000"/>
                    <a:lumOff val="40000"/>
                  </a:schemeClr>
                </a:solidFill>
                <a:latin typeface="Roboto" panose="02000000000000000000" pitchFamily="2" charset="0"/>
                <a:ea typeface="Roboto" panose="02000000000000000000" pitchFamily="2" charset="0"/>
              </a:rPr>
              <a:t>It also increase the hand – eye coordination </a:t>
            </a:r>
            <a:endParaRPr lang="en-US" sz="2000" dirty="0">
              <a:solidFill>
                <a:schemeClr val="accent2">
                  <a:lumMod val="60000"/>
                  <a:lumOff val="40000"/>
                </a:schemeClr>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05308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1814-9E18-4CAE-A158-9E51789B1AA6}"/>
              </a:ext>
            </a:extLst>
          </p:cNvPr>
          <p:cNvSpPr>
            <a:spLocks noGrp="1"/>
          </p:cNvSpPr>
          <p:nvPr>
            <p:ph type="title"/>
          </p:nvPr>
        </p:nvSpPr>
        <p:spPr/>
        <p:txBody>
          <a:bodyPr/>
          <a:lstStyle/>
          <a:p>
            <a:r>
              <a:rPr lang="en-IN" b="1" dirty="0">
                <a:solidFill>
                  <a:schemeClr val="tx1"/>
                </a:solidFill>
                <a:effectLst/>
                <a:ea typeface="Calibri" panose="020F0502020204030204" pitchFamily="34" charset="0"/>
              </a:rPr>
              <a:t>REFRENCES</a:t>
            </a:r>
            <a:endParaRPr lang="en-IN" dirty="0">
              <a:solidFill>
                <a:schemeClr val="tx1"/>
              </a:solidFill>
            </a:endParaRPr>
          </a:p>
        </p:txBody>
      </p:sp>
      <p:sp>
        <p:nvSpPr>
          <p:cNvPr id="3" name="Content Placeholder 2">
            <a:extLst>
              <a:ext uri="{FF2B5EF4-FFF2-40B4-BE49-F238E27FC236}">
                <a16:creationId xmlns:a16="http://schemas.microsoft.com/office/drawing/2014/main" id="{E4ED0309-3B50-45F6-873F-D8E67E482620}"/>
              </a:ext>
            </a:extLst>
          </p:cNvPr>
          <p:cNvSpPr>
            <a:spLocks noGrp="1"/>
          </p:cNvSpPr>
          <p:nvPr>
            <p:ph idx="1"/>
          </p:nvPr>
        </p:nvSpPr>
        <p:spPr>
          <a:xfrm>
            <a:off x="818712" y="1811867"/>
            <a:ext cx="10554574" cy="4775200"/>
          </a:xfrm>
        </p:spPr>
        <p:txBody>
          <a:bodyPr/>
          <a:lstStyle/>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2"/>
              </a:rPr>
              <a:t>https://en.wikipedia.org/wiki</a:t>
            </a:r>
            <a:endParaRPr lang="en-IN" sz="1800" dirty="0">
              <a:solidFill>
                <a:schemeClr val="accent2">
                  <a:lumMod val="60000"/>
                  <a:lumOff val="40000"/>
                </a:schemeClr>
              </a:solidFill>
              <a:effectLst/>
              <a:latin typeface="Roboto"/>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3"/>
              </a:rPr>
              <a:t>https://www.youtube.com</a:t>
            </a:r>
            <a:endParaRPr lang="en-IN" sz="1800" dirty="0">
              <a:solidFill>
                <a:schemeClr val="accent2">
                  <a:lumMod val="60000"/>
                  <a:lumOff val="40000"/>
                </a:schemeClr>
              </a:solidFill>
              <a:effectLst/>
              <a:latin typeface="Roboto"/>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4"/>
              </a:rPr>
              <a:t>https://www.cs.bham.ac.uk</a:t>
            </a:r>
            <a:endPar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5"/>
              </a:rPr>
              <a:t>https://www.pygame.org/news</a:t>
            </a:r>
            <a:endParaRPr lang="en-IN" dirty="0">
              <a:solidFill>
                <a:schemeClr val="accent2">
                  <a:lumMod val="60000"/>
                  <a:lumOff val="40000"/>
                </a:schemeClr>
              </a:solidFill>
              <a:latin typeface="Roboto"/>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6"/>
              </a:rPr>
              <a:t>https://www.geeksforgeeks.org/introduction-to-pygame/</a:t>
            </a:r>
            <a:endParaRPr lang="en-IN" dirty="0">
              <a:solidFill>
                <a:schemeClr val="accent2">
                  <a:lumMod val="60000"/>
                  <a:lumOff val="40000"/>
                </a:schemeClr>
              </a:solidFill>
              <a:latin typeface="Roboto"/>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7"/>
              </a:rPr>
              <a:t>https://www.tutorialspoint.com/python/python_modules.htm#:~:text=A%20module%20is%20a%20Python,can%20also%20include%20runnable%20code</a:t>
            </a: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rPr>
              <a:t>.</a:t>
            </a:r>
          </a:p>
          <a:p>
            <a:pPr marL="342900" lvl="0" indent="-342900" algn="just">
              <a:lnSpc>
                <a:spcPct val="115000"/>
              </a:lnSpc>
              <a:spcAft>
                <a:spcPts val="1000"/>
              </a:spcAft>
              <a:buFont typeface="Symbol" panose="05050102010706020507" pitchFamily="18" charset="2"/>
              <a:buChar char=""/>
            </a:pPr>
            <a:r>
              <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hlinkClick r:id="rId8"/>
              </a:rPr>
              <a:t>https://www.lfd.uci.edu/~gohlke/pythonlibs/</a:t>
            </a:r>
            <a:endParaRPr lang="en-IN" sz="1800" dirty="0">
              <a:solidFill>
                <a:schemeClr val="accent2">
                  <a:lumMod val="60000"/>
                  <a:lumOff val="40000"/>
                </a:schemeClr>
              </a:solidFill>
              <a:effectLst/>
              <a:latin typeface="Roboto"/>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44877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F2C3094-0E7D-4DAF-9CCC-F584AE251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06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1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0CE1-21CB-4772-9C7A-BBD1BDEFCC8F}"/>
              </a:ext>
            </a:extLst>
          </p:cNvPr>
          <p:cNvSpPr>
            <a:spLocks noGrp="1"/>
          </p:cNvSpPr>
          <p:nvPr>
            <p:ph type="title"/>
          </p:nvPr>
        </p:nvSpPr>
        <p:spPr>
          <a:xfrm>
            <a:off x="810000" y="447188"/>
            <a:ext cx="10571998" cy="970450"/>
          </a:xfrm>
        </p:spPr>
        <p:txBody>
          <a:bodyPr/>
          <a:lstStyle/>
          <a:p>
            <a:r>
              <a:rPr lang="en-IN" dirty="0">
                <a:solidFill>
                  <a:schemeClr val="tx1"/>
                </a:solidFill>
                <a:latin typeface="arial" panose="020B0604020202020204" pitchFamily="34" charset="0"/>
              </a:rPr>
              <a:t>GAME DEVELOPMENT USING PYTHON</a:t>
            </a:r>
            <a:endParaRPr lang="en-IN" dirty="0">
              <a:solidFill>
                <a:schemeClr val="tx1"/>
              </a:solidFill>
            </a:endParaRPr>
          </a:p>
        </p:txBody>
      </p:sp>
      <p:sp>
        <p:nvSpPr>
          <p:cNvPr id="3" name="Content Placeholder 2">
            <a:extLst>
              <a:ext uri="{FF2B5EF4-FFF2-40B4-BE49-F238E27FC236}">
                <a16:creationId xmlns:a16="http://schemas.microsoft.com/office/drawing/2014/main" id="{7DA1539F-7C13-4549-AD49-523822456040}"/>
              </a:ext>
            </a:extLst>
          </p:cNvPr>
          <p:cNvSpPr>
            <a:spLocks noGrp="1"/>
          </p:cNvSpPr>
          <p:nvPr>
            <p:ph idx="1"/>
          </p:nvPr>
        </p:nvSpPr>
        <p:spPr/>
        <p:txBody>
          <a:bodyPr numCol="2"/>
          <a:lstStyle/>
          <a:p>
            <a:pPr marL="400050" lvl="1" indent="0">
              <a:buNone/>
            </a:pPr>
            <a:endParaRPr lang="en-US" sz="1800" b="1" i="0" dirty="0">
              <a:solidFill>
                <a:schemeClr val="accent2">
                  <a:lumMod val="60000"/>
                  <a:lumOff val="40000"/>
                </a:schemeClr>
              </a:solidFill>
              <a:effectLst/>
              <a:latin typeface="Roboto"/>
            </a:endParaRPr>
          </a:p>
          <a:p>
            <a:pPr marL="400050" lvl="1" indent="0">
              <a:buNone/>
            </a:pPr>
            <a:r>
              <a:rPr lang="en-US" sz="1800" b="1" i="0" dirty="0">
                <a:solidFill>
                  <a:schemeClr val="accent2">
                    <a:lumMod val="60000"/>
                    <a:lumOff val="40000"/>
                  </a:schemeClr>
                </a:solidFill>
                <a:effectLst/>
                <a:latin typeface="Roboto"/>
              </a:rPr>
              <a:t>Game development with</a:t>
            </a:r>
            <a:r>
              <a:rPr lang="en-US" sz="1800" b="0" i="0" dirty="0">
                <a:solidFill>
                  <a:schemeClr val="accent2">
                    <a:lumMod val="60000"/>
                    <a:lumOff val="40000"/>
                  </a:schemeClr>
                </a:solidFill>
                <a:effectLst/>
                <a:latin typeface="Roboto"/>
              </a:rPr>
              <a:t> Pygame is a tutorial that is an introduction to Pygame. Also contains tutorials on how to make several basic </a:t>
            </a:r>
            <a:r>
              <a:rPr lang="en-US" sz="1800" b="1" i="0" dirty="0">
                <a:solidFill>
                  <a:schemeClr val="accent2">
                    <a:lumMod val="60000"/>
                    <a:lumOff val="40000"/>
                  </a:schemeClr>
                </a:solidFill>
                <a:effectLst/>
                <a:latin typeface="Roboto"/>
              </a:rPr>
              <a:t>games in</a:t>
            </a:r>
            <a:r>
              <a:rPr lang="en-US" sz="1800" b="0" i="0" dirty="0">
                <a:solidFill>
                  <a:schemeClr val="accent2">
                    <a:lumMod val="60000"/>
                    <a:lumOff val="40000"/>
                  </a:schemeClr>
                </a:solidFill>
                <a:effectLst/>
                <a:latin typeface="Roboto"/>
              </a:rPr>
              <a:t> Pygame. If you're interested </a:t>
            </a:r>
            <a:r>
              <a:rPr lang="en-US" sz="1800" b="1" i="0" dirty="0">
                <a:solidFill>
                  <a:schemeClr val="accent2">
                    <a:lumMod val="60000"/>
                    <a:lumOff val="40000"/>
                  </a:schemeClr>
                </a:solidFill>
                <a:effectLst/>
                <a:latin typeface="Roboto"/>
              </a:rPr>
              <a:t>in</a:t>
            </a:r>
            <a:r>
              <a:rPr lang="en-US" sz="1800" b="0" i="0" dirty="0">
                <a:solidFill>
                  <a:schemeClr val="accent2">
                    <a:lumMod val="60000"/>
                    <a:lumOff val="40000"/>
                  </a:schemeClr>
                </a:solidFill>
                <a:effectLst/>
                <a:latin typeface="Roboto"/>
              </a:rPr>
              <a:t> learning how to use Pygame to create 3D </a:t>
            </a:r>
            <a:r>
              <a:rPr lang="en-US" sz="1800" b="1" i="0" dirty="0">
                <a:solidFill>
                  <a:schemeClr val="accent2">
                    <a:lumMod val="60000"/>
                    <a:lumOff val="40000"/>
                  </a:schemeClr>
                </a:solidFill>
                <a:effectLst/>
                <a:latin typeface="Roboto"/>
              </a:rPr>
              <a:t>games</a:t>
            </a:r>
            <a:r>
              <a:rPr lang="en-US" sz="1800" b="0" i="0" dirty="0">
                <a:solidFill>
                  <a:schemeClr val="accent2">
                    <a:lumMod val="60000"/>
                    <a:lumOff val="40000"/>
                  </a:schemeClr>
                </a:solidFill>
                <a:effectLst/>
                <a:latin typeface="Roboto"/>
              </a:rPr>
              <a:t>, two sites that are dedicated to 3D </a:t>
            </a:r>
            <a:r>
              <a:rPr lang="en-US" sz="1800" b="1" i="0" dirty="0">
                <a:solidFill>
                  <a:schemeClr val="accent2">
                    <a:lumMod val="60000"/>
                    <a:lumOff val="40000"/>
                  </a:schemeClr>
                </a:solidFill>
                <a:effectLst/>
                <a:latin typeface="Roboto"/>
              </a:rPr>
              <a:t>Python</a:t>
            </a:r>
            <a:r>
              <a:rPr lang="en-US" sz="1800" b="0" i="0" dirty="0">
                <a:solidFill>
                  <a:schemeClr val="accent2">
                    <a:lumMod val="60000"/>
                    <a:lumOff val="40000"/>
                  </a:schemeClr>
                </a:solidFill>
                <a:effectLst/>
                <a:latin typeface="Roboto"/>
              </a:rPr>
              <a:t> are </a:t>
            </a:r>
            <a:r>
              <a:rPr lang="en-US" sz="1800" b="1" i="0" dirty="0">
                <a:solidFill>
                  <a:schemeClr val="accent2">
                    <a:lumMod val="60000"/>
                    <a:lumOff val="40000"/>
                  </a:schemeClr>
                </a:solidFill>
                <a:effectLst/>
                <a:latin typeface="Roboto"/>
              </a:rPr>
              <a:t>Python</a:t>
            </a:r>
            <a:r>
              <a:rPr lang="en-US" sz="1800" b="0" i="0" dirty="0">
                <a:solidFill>
                  <a:schemeClr val="accent2">
                    <a:lumMod val="60000"/>
                    <a:lumOff val="40000"/>
                  </a:schemeClr>
                </a:solidFill>
                <a:effectLst/>
                <a:latin typeface="Roboto"/>
              </a:rPr>
              <a:t> 3D(py3d.org) and </a:t>
            </a:r>
            <a:r>
              <a:rPr lang="en-US" sz="1800" b="1" i="0" dirty="0">
                <a:solidFill>
                  <a:schemeClr val="accent2">
                    <a:lumMod val="60000"/>
                    <a:lumOff val="40000"/>
                  </a:schemeClr>
                </a:solidFill>
                <a:effectLst/>
                <a:latin typeface="Roboto"/>
              </a:rPr>
              <a:t>Python</a:t>
            </a:r>
            <a:r>
              <a:rPr lang="en-US" sz="1800" b="0" i="0" dirty="0">
                <a:solidFill>
                  <a:schemeClr val="accent2">
                    <a:lumMod val="60000"/>
                    <a:lumOff val="40000"/>
                  </a:schemeClr>
                </a:solidFill>
                <a:effectLst/>
                <a:latin typeface="Roboto"/>
              </a:rPr>
              <a:t> 3D Software.</a:t>
            </a:r>
            <a:endParaRPr lang="en-US" sz="1800" dirty="0">
              <a:solidFill>
                <a:schemeClr val="accent2">
                  <a:lumMod val="40000"/>
                  <a:lumOff val="60000"/>
                </a:schemeClr>
              </a:solidFill>
              <a:latin typeface="arial" panose="020B0604020202020204" pitchFamily="34" charset="0"/>
            </a:endParaRP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4EDC8DEA-9D24-45B0-966A-F27B581A54AA}"/>
              </a:ext>
            </a:extLst>
          </p:cNvPr>
          <p:cNvPicPr>
            <a:picLocks noChangeAspect="1"/>
          </p:cNvPicPr>
          <p:nvPr/>
        </p:nvPicPr>
        <p:blipFill rotWithShape="1">
          <a:blip r:embed="rId2"/>
          <a:srcRect l="3310" r="2363"/>
          <a:stretch/>
        </p:blipFill>
        <p:spPr>
          <a:xfrm>
            <a:off x="6446520" y="2523606"/>
            <a:ext cx="5212080" cy="2825634"/>
          </a:xfrm>
          <a:prstGeom prst="rect">
            <a:avLst/>
          </a:prstGeom>
        </p:spPr>
      </p:pic>
    </p:spTree>
    <p:extLst>
      <p:ext uri="{BB962C8B-B14F-4D97-AF65-F5344CB8AC3E}">
        <p14:creationId xmlns:p14="http://schemas.microsoft.com/office/powerpoint/2010/main" val="269779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F330-D6CA-4111-B70D-76621773F21A}"/>
              </a:ext>
            </a:extLst>
          </p:cNvPr>
          <p:cNvSpPr>
            <a:spLocks noGrp="1"/>
          </p:cNvSpPr>
          <p:nvPr>
            <p:ph type="title"/>
          </p:nvPr>
        </p:nvSpPr>
        <p:spPr/>
        <p:txBody>
          <a:bodyPr/>
          <a:lstStyle/>
          <a:p>
            <a:r>
              <a:rPr lang="en-IN" b="1" dirty="0">
                <a:solidFill>
                  <a:schemeClr val="tx1"/>
                </a:solidFill>
                <a:effectLst/>
                <a:ea typeface="Calibri" panose="020F0502020204030204" pitchFamily="34" charset="0"/>
              </a:rPr>
              <a:t>PROBLEM STATEMENT </a:t>
            </a:r>
            <a:endParaRPr lang="en-IN" dirty="0">
              <a:solidFill>
                <a:schemeClr val="tx1"/>
              </a:solidFill>
            </a:endParaRPr>
          </a:p>
        </p:txBody>
      </p:sp>
      <p:sp>
        <p:nvSpPr>
          <p:cNvPr id="3" name="Content Placeholder 2">
            <a:extLst>
              <a:ext uri="{FF2B5EF4-FFF2-40B4-BE49-F238E27FC236}">
                <a16:creationId xmlns:a16="http://schemas.microsoft.com/office/drawing/2014/main" id="{D66CD7CE-AE3D-41EA-AB67-F00205440849}"/>
              </a:ext>
            </a:extLst>
          </p:cNvPr>
          <p:cNvSpPr>
            <a:spLocks noGrp="1"/>
          </p:cNvSpPr>
          <p:nvPr>
            <p:ph idx="1"/>
          </p:nvPr>
        </p:nvSpPr>
        <p:spPr/>
        <p:txBody>
          <a:bodyPr/>
          <a:lstStyle/>
          <a:p>
            <a:pPr fontAlgn="base">
              <a:lnSpc>
                <a:spcPct val="115000"/>
              </a:lnSpc>
              <a:spcAft>
                <a:spcPts val="1000"/>
              </a:spcAft>
            </a:pPr>
            <a:r>
              <a:rPr lang="en-IN" spc="10" dirty="0">
                <a:solidFill>
                  <a:schemeClr val="accent2">
                    <a:lumMod val="60000"/>
                    <a:lumOff val="40000"/>
                  </a:schemeClr>
                </a:solidFill>
                <a:latin typeface="Roboto" panose="02000000000000000000" pitchFamily="2" charset="0"/>
                <a:ea typeface="Roboto" panose="02000000000000000000" pitchFamily="2" charset="0"/>
              </a:rPr>
              <a:t>W</a:t>
            </a:r>
            <a:r>
              <a:rPr lang="en-IN" sz="1800" spc="10" dirty="0">
                <a:solidFill>
                  <a:schemeClr val="accent2">
                    <a:lumMod val="60000"/>
                    <a:lumOff val="40000"/>
                  </a:schemeClr>
                </a:solidFill>
                <a:effectLst/>
                <a:latin typeface="Roboto" panose="02000000000000000000" pitchFamily="2" charset="0"/>
                <a:ea typeface="Roboto" panose="02000000000000000000" pitchFamily="2" charset="0"/>
              </a:rPr>
              <a:t>e have created a </a:t>
            </a:r>
            <a:r>
              <a:rPr lang="en-IN" sz="1800" b="1" spc="10" dirty="0">
                <a:solidFill>
                  <a:schemeClr val="accent2">
                    <a:lumMod val="60000"/>
                    <a:lumOff val="40000"/>
                  </a:schemeClr>
                </a:solidFill>
                <a:effectLst/>
                <a:latin typeface="Roboto" panose="02000000000000000000" pitchFamily="2" charset="0"/>
                <a:ea typeface="Roboto" panose="02000000000000000000" pitchFamily="2" charset="0"/>
              </a:rPr>
              <a:t>Python-based-game</a:t>
            </a:r>
            <a:r>
              <a:rPr lang="en-IN" sz="1800" spc="10" dirty="0">
                <a:solidFill>
                  <a:schemeClr val="accent2">
                    <a:lumMod val="60000"/>
                    <a:lumOff val="40000"/>
                  </a:schemeClr>
                </a:solidFill>
                <a:effectLst/>
                <a:latin typeface="Roboto" panose="02000000000000000000" pitchFamily="2" charset="0"/>
                <a:ea typeface="Roboto" panose="02000000000000000000" pitchFamily="2" charset="0"/>
              </a:rPr>
              <a:t> using the following modules: </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1800" b="1" spc="10" dirty="0">
                <a:solidFill>
                  <a:schemeClr val="accent2">
                    <a:lumMod val="60000"/>
                    <a:lumOff val="40000"/>
                  </a:schemeClr>
                </a:solidFill>
                <a:effectLst/>
                <a:latin typeface="Roboto" panose="02000000000000000000" pitchFamily="2" charset="0"/>
                <a:ea typeface="Roboto" panose="02000000000000000000" pitchFamily="2" charset="0"/>
              </a:rPr>
              <a:t>Turtle:</a:t>
            </a:r>
            <a:r>
              <a:rPr lang="en-IN" sz="1800" spc="10" dirty="0">
                <a:solidFill>
                  <a:schemeClr val="accent2">
                    <a:lumMod val="60000"/>
                    <a:lumOff val="40000"/>
                  </a:schemeClr>
                </a:solidFill>
                <a:effectLst/>
                <a:latin typeface="Roboto" panose="02000000000000000000" pitchFamily="2" charset="0"/>
                <a:ea typeface="Roboto" panose="02000000000000000000" pitchFamily="2" charset="0"/>
              </a:rPr>
              <a:t> It is a pre-installed python library that enables users to create shapes and pictures by providing them a virtual canvas.</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1800" b="1" spc="10" dirty="0">
                <a:solidFill>
                  <a:schemeClr val="accent2">
                    <a:lumMod val="60000"/>
                    <a:lumOff val="40000"/>
                  </a:schemeClr>
                </a:solidFill>
                <a:effectLst/>
                <a:latin typeface="Roboto" panose="02000000000000000000" pitchFamily="2" charset="0"/>
                <a:ea typeface="Roboto" panose="02000000000000000000" pitchFamily="2" charset="0"/>
              </a:rPr>
              <a:t>Time:</a:t>
            </a:r>
            <a:r>
              <a:rPr lang="en-IN" sz="1800" spc="10" dirty="0">
                <a:solidFill>
                  <a:schemeClr val="accent2">
                    <a:lumMod val="60000"/>
                    <a:lumOff val="40000"/>
                  </a:schemeClr>
                </a:solidFill>
                <a:effectLst/>
                <a:latin typeface="Roboto" panose="02000000000000000000" pitchFamily="2" charset="0"/>
                <a:ea typeface="Roboto" panose="02000000000000000000" pitchFamily="2" charset="0"/>
              </a:rPr>
              <a:t> This function is used to count the number of seconds elapsed since the epoch.</a:t>
            </a:r>
            <a:endParaRPr lang="en-IN" dirty="0">
              <a:solidFill>
                <a:schemeClr val="accent2">
                  <a:lumMod val="60000"/>
                  <a:lumOff val="40000"/>
                </a:schemeClr>
              </a:solidFill>
              <a:latin typeface="Roboto" panose="02000000000000000000" pitchFamily="2" charset="0"/>
              <a:ea typeface="Roboto" panose="02000000000000000000" pitchFamily="2"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1800" b="1" spc="10" dirty="0">
                <a:solidFill>
                  <a:schemeClr val="accent2">
                    <a:lumMod val="60000"/>
                    <a:lumOff val="40000"/>
                  </a:schemeClr>
                </a:solidFill>
                <a:effectLst/>
                <a:latin typeface="Roboto" panose="02000000000000000000" pitchFamily="2" charset="0"/>
                <a:ea typeface="Roboto" panose="02000000000000000000" pitchFamily="2" charset="0"/>
              </a:rPr>
              <a:t>Random:</a:t>
            </a:r>
            <a:r>
              <a:rPr lang="en-IN" sz="1800" spc="10" dirty="0">
                <a:solidFill>
                  <a:schemeClr val="accent2">
                    <a:lumMod val="60000"/>
                    <a:lumOff val="40000"/>
                  </a:schemeClr>
                </a:solidFill>
                <a:effectLst/>
                <a:latin typeface="Roboto" panose="02000000000000000000" pitchFamily="2" charset="0"/>
                <a:ea typeface="Roboto" panose="02000000000000000000" pitchFamily="2" charset="0"/>
              </a:rPr>
              <a:t> This function is used to generate random numbers in Python by using</a:t>
            </a:r>
            <a:r>
              <a:rPr lang="en-IN" sz="1800" i="1" spc="10" dirty="0">
                <a:solidFill>
                  <a:schemeClr val="accent2">
                    <a:lumMod val="60000"/>
                    <a:lumOff val="40000"/>
                  </a:schemeClr>
                </a:solidFill>
                <a:effectLst/>
                <a:latin typeface="Roboto" panose="02000000000000000000" pitchFamily="2" charset="0"/>
                <a:ea typeface="Roboto" panose="02000000000000000000" pitchFamily="2" charset="0"/>
              </a:rPr>
              <a:t> random</a:t>
            </a:r>
            <a:r>
              <a:rPr lang="en-IN" sz="1800" spc="10" dirty="0">
                <a:solidFill>
                  <a:schemeClr val="accent2">
                    <a:lumMod val="60000"/>
                    <a:lumOff val="40000"/>
                  </a:schemeClr>
                </a:solidFill>
                <a:effectLst/>
                <a:latin typeface="Roboto" panose="02000000000000000000" pitchFamily="2" charset="0"/>
                <a:ea typeface="Roboto" panose="02000000000000000000" pitchFamily="2" charset="0"/>
              </a:rPr>
              <a:t> module</a:t>
            </a: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b="1" spc="10" dirty="0">
                <a:solidFill>
                  <a:schemeClr val="accent2">
                    <a:lumMod val="60000"/>
                    <a:lumOff val="40000"/>
                  </a:schemeClr>
                </a:solidFill>
                <a:latin typeface="Roboto" panose="02000000000000000000" pitchFamily="2" charset="0"/>
                <a:ea typeface="Roboto" panose="02000000000000000000" pitchFamily="2" charset="0"/>
              </a:rPr>
              <a:t>Pygame: </a:t>
            </a:r>
            <a:r>
              <a:rPr lang="en-IN" spc="10" dirty="0">
                <a:solidFill>
                  <a:schemeClr val="accent2">
                    <a:lumMod val="60000"/>
                    <a:lumOff val="40000"/>
                  </a:schemeClr>
                </a:solidFill>
                <a:latin typeface="Roboto" panose="02000000000000000000" pitchFamily="2" charset="0"/>
                <a:ea typeface="Roboto" panose="02000000000000000000" pitchFamily="2" charset="0"/>
              </a:rPr>
              <a:t>This function is used to generate graphics.</a:t>
            </a:r>
            <a:endParaRPr lang="en-IN" b="1" dirty="0">
              <a:solidFill>
                <a:schemeClr val="accent2">
                  <a:lumMod val="60000"/>
                  <a:lumOff val="4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786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8626-F23F-436A-B50D-BD30B2C7FF1D}"/>
              </a:ext>
            </a:extLst>
          </p:cNvPr>
          <p:cNvSpPr>
            <a:spLocks noGrp="1"/>
          </p:cNvSpPr>
          <p:nvPr>
            <p:ph type="title"/>
          </p:nvPr>
        </p:nvSpPr>
        <p:spPr/>
        <p:txBody>
          <a:bodyPr/>
          <a:lstStyle/>
          <a:p>
            <a:pPr>
              <a:lnSpc>
                <a:spcPct val="115000"/>
              </a:lnSpc>
              <a:spcAft>
                <a:spcPts val="1000"/>
              </a:spcAft>
            </a:pPr>
            <a:r>
              <a:rPr lang="en-IN" b="1" dirty="0">
                <a:effectLst/>
                <a:ea typeface="Calibri" panose="020F0502020204030204" pitchFamily="34" charset="0"/>
              </a:rPr>
              <a:t>ABSTRACT </a:t>
            </a:r>
            <a:endParaRPr lang="en-IN" dirty="0"/>
          </a:p>
        </p:txBody>
      </p:sp>
      <p:sp>
        <p:nvSpPr>
          <p:cNvPr id="3" name="Content Placeholder 2">
            <a:extLst>
              <a:ext uri="{FF2B5EF4-FFF2-40B4-BE49-F238E27FC236}">
                <a16:creationId xmlns:a16="http://schemas.microsoft.com/office/drawing/2014/main" id="{AF939826-289B-42EC-BABF-132763523ABF}"/>
              </a:ext>
            </a:extLst>
          </p:cNvPr>
          <p:cNvSpPr>
            <a:spLocks noGrp="1"/>
          </p:cNvSpPr>
          <p:nvPr>
            <p:ph idx="1"/>
          </p:nvPr>
        </p:nvSpPr>
        <p:spPr/>
        <p:txBody>
          <a:bodyPr>
            <a:normAutofit/>
          </a:bodyPr>
          <a:lstStyle/>
          <a:p>
            <a:pPr>
              <a:lnSpc>
                <a:spcPct val="115000"/>
              </a:lnSpc>
              <a:spcAft>
                <a:spcPts val="1000"/>
              </a:spcAft>
            </a:pPr>
            <a:r>
              <a:rPr lang="en-IN" sz="2000" spc="10" dirty="0">
                <a:solidFill>
                  <a:schemeClr val="accent2">
                    <a:lumMod val="60000"/>
                    <a:lumOff val="40000"/>
                  </a:schemeClr>
                </a:solidFill>
                <a:effectLst/>
                <a:latin typeface="Roboto" panose="02000000000000000000" pitchFamily="2" charset="0"/>
                <a:ea typeface="Roboto" panose="02000000000000000000" pitchFamily="2" charset="0"/>
              </a:rPr>
              <a:t>A snake game is an </a:t>
            </a:r>
            <a:r>
              <a:rPr lang="en-IN" sz="2000" b="1" spc="10" dirty="0">
                <a:solidFill>
                  <a:schemeClr val="accent2">
                    <a:lumMod val="60000"/>
                    <a:lumOff val="40000"/>
                  </a:schemeClr>
                </a:solidFill>
                <a:effectLst/>
                <a:latin typeface="Roboto" panose="02000000000000000000" pitchFamily="2" charset="0"/>
                <a:ea typeface="Roboto" panose="02000000000000000000" pitchFamily="2" charset="0"/>
              </a:rPr>
              <a:t>arcade maze game</a:t>
            </a:r>
            <a:r>
              <a:rPr lang="en-IN" sz="2000" spc="10" dirty="0">
                <a:solidFill>
                  <a:schemeClr val="accent2">
                    <a:lumMod val="60000"/>
                    <a:lumOff val="40000"/>
                  </a:schemeClr>
                </a:solidFill>
                <a:effectLst/>
                <a:latin typeface="Roboto" panose="02000000000000000000" pitchFamily="2" charset="0"/>
                <a:ea typeface="Roboto" panose="02000000000000000000" pitchFamily="2" charset="0"/>
              </a:rPr>
              <a:t> which has been developed by Gremlin Industries and published by Sega in October 1976. It is considered to be a skilful game and has popularized among people for generations.</a:t>
            </a:r>
            <a:r>
              <a:rPr lang="en-US" sz="2000" dirty="0">
                <a:solidFill>
                  <a:schemeClr val="accent2">
                    <a:lumMod val="60000"/>
                    <a:lumOff val="40000"/>
                  </a:schemeClr>
                </a:solidFill>
                <a:effectLst/>
                <a:latin typeface="Roboto" panose="02000000000000000000" pitchFamily="2" charset="0"/>
                <a:ea typeface="Roboto" panose="02000000000000000000" pitchFamily="2" charset="0"/>
              </a:rPr>
              <a:t> The objective of this python project is to build a snake game. In this python project, the player has to move a snake so it touches the fruit. If the snake touches itself or the border of the game then the game will over.</a:t>
            </a:r>
            <a:endParaRPr lang="en-IN" sz="2000" dirty="0">
              <a:solidFill>
                <a:schemeClr val="accent2">
                  <a:lumMod val="60000"/>
                  <a:lumOff val="40000"/>
                </a:schemeClr>
              </a:solidFill>
              <a:effectLst/>
              <a:latin typeface="Roboto" panose="02000000000000000000" pitchFamily="2" charset="0"/>
              <a:ea typeface="Roboto" panose="02000000000000000000" pitchFamily="2" charset="0"/>
            </a:endParaRPr>
          </a:p>
          <a:p>
            <a:pPr marL="0" indent="0">
              <a:lnSpc>
                <a:spcPct val="115000"/>
              </a:lnSpc>
              <a:spcAft>
                <a:spcPts val="1000"/>
              </a:spcAft>
              <a:buNone/>
            </a:pPr>
            <a:endParaRPr lang="en-IN" sz="1800" dirty="0">
              <a:solidFill>
                <a:schemeClr val="accent2">
                  <a:lumMod val="60000"/>
                  <a:lumOff val="40000"/>
                </a:schemeClr>
              </a:solidFill>
              <a:effectLst/>
              <a:latin typeface="Roboto"/>
              <a:ea typeface="Calibri" panose="020F0502020204030204" pitchFamily="34" charset="0"/>
            </a:endParaRPr>
          </a:p>
        </p:txBody>
      </p:sp>
    </p:spTree>
    <p:extLst>
      <p:ext uri="{BB962C8B-B14F-4D97-AF65-F5344CB8AC3E}">
        <p14:creationId xmlns:p14="http://schemas.microsoft.com/office/powerpoint/2010/main" val="349400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EE08-6A29-4D1A-84AF-A62AE2C9B68B}"/>
              </a:ext>
            </a:extLst>
          </p:cNvPr>
          <p:cNvSpPr>
            <a:spLocks noGrp="1"/>
          </p:cNvSpPr>
          <p:nvPr>
            <p:ph type="title"/>
          </p:nvPr>
        </p:nvSpPr>
        <p:spPr>
          <a:xfrm>
            <a:off x="810001" y="513977"/>
            <a:ext cx="10571998" cy="970450"/>
          </a:xfrm>
        </p:spPr>
        <p:txBody>
          <a:bodyPr/>
          <a:lstStyle/>
          <a:p>
            <a:r>
              <a:rPr lang="en-US" b="1" spc="10" dirty="0">
                <a:solidFill>
                  <a:schemeClr val="tx1"/>
                </a:solidFill>
                <a:effectLst/>
                <a:ea typeface="Calibri" panose="020F0502020204030204" pitchFamily="34" charset="0"/>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95CBB164-EE05-488E-B3B6-AF9E25EDDEDB}"/>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1800" spc="10" dirty="0">
                <a:solidFill>
                  <a:schemeClr val="accent2">
                    <a:lumMod val="60000"/>
                    <a:lumOff val="40000"/>
                  </a:schemeClr>
                </a:solidFill>
                <a:effectLst/>
                <a:latin typeface="Roboto" panose="02000000000000000000" pitchFamily="2" charset="0"/>
                <a:ea typeface="Roboto" panose="02000000000000000000" pitchFamily="2" charset="0"/>
                <a:cs typeface="Mangal" panose="02040503050203030202" pitchFamily="18" charset="0"/>
              </a:rPr>
              <a:t>The snake in the Snake game is controlled using the four direction buttons relative to the direction it is headed in.</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cs typeface="Mangal" panose="02040503050203030202" pitchFamily="18" charset="0"/>
            </a:endParaRPr>
          </a:p>
          <a:p>
            <a:pPr marL="342900" lvl="0" indent="-342900">
              <a:lnSpc>
                <a:spcPct val="115000"/>
              </a:lnSpc>
              <a:buFont typeface="Symbol" panose="05050102010706020507" pitchFamily="18" charset="2"/>
              <a:buChar char=""/>
            </a:pPr>
            <a:r>
              <a:rPr lang="en-US" sz="1800" spc="10" dirty="0">
                <a:solidFill>
                  <a:schemeClr val="accent2">
                    <a:lumMod val="60000"/>
                    <a:lumOff val="40000"/>
                  </a:schemeClr>
                </a:solidFill>
                <a:effectLst/>
                <a:latin typeface="Roboto" panose="02000000000000000000" pitchFamily="2" charset="0"/>
                <a:ea typeface="Roboto" panose="02000000000000000000" pitchFamily="2" charset="0"/>
                <a:cs typeface="Mangal" panose="02040503050203030202" pitchFamily="18" charset="0"/>
              </a:rPr>
              <a:t> The player’s objective in the game is to achieve maximum points as possible by collecting food or fruits. </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800" spc="10" dirty="0">
                <a:solidFill>
                  <a:schemeClr val="accent2">
                    <a:lumMod val="60000"/>
                    <a:lumOff val="40000"/>
                  </a:schemeClr>
                </a:solidFill>
                <a:effectLst/>
                <a:latin typeface="Roboto" panose="02000000000000000000" pitchFamily="2" charset="0"/>
                <a:ea typeface="Roboto" panose="02000000000000000000" pitchFamily="2" charset="0"/>
                <a:cs typeface="Mangal" panose="02040503050203030202" pitchFamily="18" charset="0"/>
              </a:rPr>
              <a:t>The player loses once the snake hits the wall or hits itself.</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cs typeface="Mangal" panose="02040503050203030202" pitchFamily="18" charset="0"/>
            </a:endParaRPr>
          </a:p>
          <a:p>
            <a:pPr marL="0" indent="0">
              <a:buNone/>
            </a:pPr>
            <a:endParaRPr lang="en-IN" dirty="0">
              <a:solidFill>
                <a:schemeClr val="accent2">
                  <a:lumMod val="60000"/>
                  <a:lumOff val="4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5841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A734-46C8-4EF4-AB2E-2CFFD3C8921F}"/>
              </a:ext>
            </a:extLst>
          </p:cNvPr>
          <p:cNvSpPr>
            <a:spLocks noGrp="1"/>
          </p:cNvSpPr>
          <p:nvPr>
            <p:ph type="title"/>
          </p:nvPr>
        </p:nvSpPr>
        <p:spPr/>
        <p:txBody>
          <a:bodyPr/>
          <a:lstStyle/>
          <a:p>
            <a:r>
              <a:rPr lang="en-IN" sz="3800" dirty="0">
                <a:ea typeface="Calibri" panose="020F0502020204030204" pitchFamily="34" charset="0"/>
              </a:rPr>
              <a:t>HARDWARE AND SOFTWARE REQUIREMENTS</a:t>
            </a:r>
            <a:endParaRPr lang="en-IN" sz="3800" dirty="0"/>
          </a:p>
        </p:txBody>
      </p:sp>
      <p:sp>
        <p:nvSpPr>
          <p:cNvPr id="3" name="Content Placeholder 2">
            <a:extLst>
              <a:ext uri="{FF2B5EF4-FFF2-40B4-BE49-F238E27FC236}">
                <a16:creationId xmlns:a16="http://schemas.microsoft.com/office/drawing/2014/main" id="{F0F36648-F51C-4598-B022-0BBAD916AFE8}"/>
              </a:ext>
            </a:extLst>
          </p:cNvPr>
          <p:cNvSpPr>
            <a:spLocks noGrp="1"/>
          </p:cNvSpPr>
          <p:nvPr>
            <p:ph idx="1"/>
          </p:nvPr>
        </p:nvSpPr>
        <p:spPr>
          <a:xfrm>
            <a:off x="827424" y="2041071"/>
            <a:ext cx="10554574" cy="4647327"/>
          </a:xfrm>
        </p:spPr>
        <p:txBody>
          <a:bodyPr numCol="1">
            <a:normAutofit/>
          </a:bodyPr>
          <a:lstStyle/>
          <a:p>
            <a:pPr marL="0" indent="0" algn="just">
              <a:lnSpc>
                <a:spcPct val="115000"/>
              </a:lnSpc>
              <a:spcAft>
                <a:spcPts val="1000"/>
              </a:spcAft>
              <a:buNone/>
            </a:pPr>
            <a:r>
              <a:rPr lang="en-US" sz="1800" u="sng" dirty="0">
                <a:solidFill>
                  <a:schemeClr val="accent2">
                    <a:lumMod val="60000"/>
                    <a:lumOff val="40000"/>
                  </a:schemeClr>
                </a:solidFill>
                <a:effectLst/>
                <a:latin typeface="Roboto" panose="02000000000000000000" pitchFamily="2" charset="0"/>
                <a:ea typeface="Roboto" panose="02000000000000000000" pitchFamily="2" charset="0"/>
              </a:rPr>
              <a:t>SOFTWARE REQUIREMENTS</a:t>
            </a:r>
            <a:r>
              <a:rPr lang="en-US" sz="1800" dirty="0">
                <a:solidFill>
                  <a:schemeClr val="accent2">
                    <a:lumMod val="60000"/>
                    <a:lumOff val="40000"/>
                  </a:schemeClr>
                </a:solidFill>
                <a:effectLst/>
                <a:latin typeface="Roboto" panose="02000000000000000000" pitchFamily="2" charset="0"/>
                <a:ea typeface="Roboto" panose="02000000000000000000" pitchFamily="2" charset="0"/>
              </a:rPr>
              <a:t>:</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1800" dirty="0">
                <a:solidFill>
                  <a:schemeClr val="accent2">
                    <a:lumMod val="60000"/>
                    <a:lumOff val="40000"/>
                  </a:schemeClr>
                </a:solidFill>
                <a:effectLst/>
                <a:latin typeface="Roboto" panose="02000000000000000000" pitchFamily="2" charset="0"/>
                <a:ea typeface="Roboto" panose="02000000000000000000" pitchFamily="2" charset="0"/>
              </a:rPr>
              <a:t>OPERATING SYSTEM          :-WINDOWS</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1800" dirty="0">
                <a:solidFill>
                  <a:schemeClr val="accent2">
                    <a:lumMod val="60000"/>
                    <a:lumOff val="40000"/>
                  </a:schemeClr>
                </a:solidFill>
                <a:effectLst/>
                <a:latin typeface="Roboto" panose="02000000000000000000" pitchFamily="2" charset="0"/>
                <a:ea typeface="Roboto" panose="02000000000000000000" pitchFamily="2" charset="0"/>
              </a:rPr>
              <a:t>APPLICATION SOFTWRE    :-JUPYTER NOTEBOOK (PYTHON) &amp; VSCODE</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1800" dirty="0">
                <a:solidFill>
                  <a:schemeClr val="accent2">
                    <a:lumMod val="60000"/>
                    <a:lumOff val="40000"/>
                  </a:schemeClr>
                </a:solidFill>
                <a:effectLst/>
                <a:latin typeface="Roboto" panose="02000000000000000000" pitchFamily="2" charset="0"/>
                <a:ea typeface="Roboto" panose="02000000000000000000" pitchFamily="2" charset="0"/>
              </a:rPr>
              <a:t>TOOLKIT                                 :-TURTLE &amp; PYGAME</a:t>
            </a:r>
          </a:p>
          <a:p>
            <a:pPr algn="just">
              <a:lnSpc>
                <a:spcPct val="115000"/>
              </a:lnSpc>
              <a:spcAft>
                <a:spcPts val="1000"/>
              </a:spcAft>
            </a:pPr>
            <a:r>
              <a:rPr lang="en-US" sz="1800" u="sng" dirty="0">
                <a:solidFill>
                  <a:schemeClr val="accent2">
                    <a:lumMod val="60000"/>
                    <a:lumOff val="40000"/>
                  </a:schemeClr>
                </a:solidFill>
                <a:effectLst/>
                <a:latin typeface="Roboto" panose="02000000000000000000" pitchFamily="2" charset="0"/>
                <a:ea typeface="Roboto" panose="02000000000000000000" pitchFamily="2" charset="0"/>
              </a:rPr>
              <a:t>HARDWARE REQUIREMENT</a:t>
            </a:r>
            <a:r>
              <a:rPr lang="en-US" sz="1800" dirty="0">
                <a:solidFill>
                  <a:schemeClr val="accent2">
                    <a:lumMod val="60000"/>
                    <a:lumOff val="40000"/>
                  </a:schemeClr>
                </a:solidFill>
                <a:effectLst/>
                <a:latin typeface="Roboto" panose="02000000000000000000" pitchFamily="2" charset="0"/>
                <a:ea typeface="Roboto" panose="02000000000000000000" pitchFamily="2" charset="0"/>
              </a:rPr>
              <a:t>:</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1800" dirty="0">
                <a:solidFill>
                  <a:schemeClr val="accent2">
                    <a:lumMod val="60000"/>
                    <a:lumOff val="40000"/>
                  </a:schemeClr>
                </a:solidFill>
                <a:effectLst/>
                <a:latin typeface="Roboto" panose="02000000000000000000" pitchFamily="2" charset="0"/>
                <a:ea typeface="Roboto" panose="02000000000000000000" pitchFamily="2" charset="0"/>
              </a:rPr>
              <a:t>HARDISK        :-  32 GB  &amp; ABOVE</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1800" dirty="0">
                <a:solidFill>
                  <a:schemeClr val="accent2">
                    <a:lumMod val="60000"/>
                    <a:lumOff val="40000"/>
                  </a:schemeClr>
                </a:solidFill>
                <a:effectLst/>
                <a:latin typeface="Roboto" panose="02000000000000000000" pitchFamily="2" charset="0"/>
                <a:ea typeface="Roboto" panose="02000000000000000000" pitchFamily="2" charset="0"/>
              </a:rPr>
              <a:t>RAM                 :- 128 MB &amp; ABOVE</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algn="just">
              <a:lnSpc>
                <a:spcPct val="115000"/>
              </a:lnSpc>
              <a:spcAft>
                <a:spcPts val="1000"/>
              </a:spcAft>
            </a:pPr>
            <a:r>
              <a:rPr lang="en-US" sz="1800" dirty="0">
                <a:solidFill>
                  <a:schemeClr val="accent2">
                    <a:lumMod val="60000"/>
                    <a:lumOff val="40000"/>
                  </a:schemeClr>
                </a:solidFill>
                <a:effectLst/>
                <a:latin typeface="Roboto" panose="02000000000000000000" pitchFamily="2" charset="0"/>
                <a:ea typeface="Roboto" panose="02000000000000000000" pitchFamily="2" charset="0"/>
              </a:rPr>
              <a:t>PROCESSOR   :- ANY PENTIUM VERSION &amp; ABOVE</a:t>
            </a:r>
            <a:endParaRPr lang="en-IN" sz="1800" dirty="0">
              <a:solidFill>
                <a:schemeClr val="accent2">
                  <a:lumMod val="60000"/>
                  <a:lumOff val="40000"/>
                </a:schemeClr>
              </a:solidFill>
              <a:effectLst/>
              <a:latin typeface="Roboto" panose="02000000000000000000" pitchFamily="2" charset="0"/>
              <a:ea typeface="Roboto" panose="02000000000000000000" pitchFamily="2"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3697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3EE9-8034-4403-A269-0B13B345CDB6}"/>
              </a:ext>
            </a:extLst>
          </p:cNvPr>
          <p:cNvSpPr>
            <a:spLocks noGrp="1"/>
          </p:cNvSpPr>
          <p:nvPr>
            <p:ph type="title"/>
          </p:nvPr>
        </p:nvSpPr>
        <p:spPr/>
        <p:txBody>
          <a:bodyPr/>
          <a:lstStyle/>
          <a:p>
            <a:r>
              <a:rPr lang="en-US" dirty="0"/>
              <a:t>SNAKE GAME USING PYTHON</a:t>
            </a:r>
            <a:endParaRPr lang="en-IN" dirty="0"/>
          </a:p>
        </p:txBody>
      </p:sp>
      <p:sp>
        <p:nvSpPr>
          <p:cNvPr id="3" name="Content Placeholder 2">
            <a:extLst>
              <a:ext uri="{FF2B5EF4-FFF2-40B4-BE49-F238E27FC236}">
                <a16:creationId xmlns:a16="http://schemas.microsoft.com/office/drawing/2014/main" id="{023AEB10-DB08-4539-9E53-780CA0B65166}"/>
              </a:ext>
            </a:extLst>
          </p:cNvPr>
          <p:cNvSpPr>
            <a:spLocks noGrp="1"/>
          </p:cNvSpPr>
          <p:nvPr>
            <p:ph idx="1"/>
          </p:nvPr>
        </p:nvSpPr>
        <p:spPr/>
        <p:txBody>
          <a:bodyPr numCol="2"/>
          <a:lstStyle/>
          <a:p>
            <a:r>
              <a:rPr lang="en-US" b="0" i="0" dirty="0">
                <a:solidFill>
                  <a:schemeClr val="accent2">
                    <a:lumMod val="60000"/>
                    <a:lumOff val="40000"/>
                  </a:schemeClr>
                </a:solidFill>
                <a:effectLst/>
                <a:latin typeface="Roboto" panose="02000000000000000000" pitchFamily="2" charset="0"/>
                <a:ea typeface="Roboto" panose="02000000000000000000" pitchFamily="2" charset="0"/>
              </a:rPr>
              <a:t>A snake game is an </a:t>
            </a:r>
            <a:r>
              <a:rPr lang="en-US" b="1" i="0" dirty="0">
                <a:solidFill>
                  <a:schemeClr val="accent2">
                    <a:lumMod val="60000"/>
                    <a:lumOff val="40000"/>
                  </a:schemeClr>
                </a:solidFill>
                <a:effectLst/>
                <a:latin typeface="Roboto" panose="02000000000000000000" pitchFamily="2" charset="0"/>
                <a:ea typeface="Roboto" panose="02000000000000000000" pitchFamily="2" charset="0"/>
              </a:rPr>
              <a:t>arcade maze game</a:t>
            </a:r>
            <a:r>
              <a:rPr lang="en-US" b="0" i="0" dirty="0">
                <a:solidFill>
                  <a:schemeClr val="accent2">
                    <a:lumMod val="60000"/>
                    <a:lumOff val="40000"/>
                  </a:schemeClr>
                </a:solidFill>
                <a:effectLst/>
                <a:latin typeface="Roboto" panose="02000000000000000000" pitchFamily="2" charset="0"/>
                <a:ea typeface="Roboto" panose="02000000000000000000" pitchFamily="2" charset="0"/>
              </a:rPr>
              <a:t> which has been developed by Gremlin Industries and published by Sega in October 1976. It is considered to be a skillful game and has popularized among people for generations. </a:t>
            </a:r>
          </a:p>
          <a:p>
            <a:r>
              <a:rPr lang="en-US" i="0" dirty="0">
                <a:solidFill>
                  <a:schemeClr val="accent2">
                    <a:lumMod val="60000"/>
                    <a:lumOff val="40000"/>
                  </a:schemeClr>
                </a:solidFill>
                <a:effectLst/>
                <a:latin typeface="Roboto" panose="02000000000000000000" pitchFamily="2" charset="0"/>
                <a:ea typeface="Roboto" panose="02000000000000000000" pitchFamily="2" charset="0"/>
              </a:rPr>
              <a:t>This includes applying draw, time, and display modules, handling different types of events, and defining functions for completing the game logic.</a:t>
            </a:r>
            <a:endParaRPr lang="en-US" dirty="0">
              <a:solidFill>
                <a:schemeClr val="accent2">
                  <a:lumMod val="60000"/>
                  <a:lumOff val="40000"/>
                </a:schemeClr>
              </a:solidFill>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86FA1376-BA92-4B72-8108-A276A577940F}"/>
              </a:ext>
            </a:extLst>
          </p:cNvPr>
          <p:cNvPicPr>
            <a:picLocks noChangeAspect="1"/>
          </p:cNvPicPr>
          <p:nvPr/>
        </p:nvPicPr>
        <p:blipFill>
          <a:blip r:embed="rId2"/>
          <a:stretch>
            <a:fillRect/>
          </a:stretch>
        </p:blipFill>
        <p:spPr>
          <a:xfrm>
            <a:off x="7800679" y="2093096"/>
            <a:ext cx="4162721" cy="4317716"/>
          </a:xfrm>
          <a:prstGeom prst="rect">
            <a:avLst/>
          </a:prstGeom>
        </p:spPr>
      </p:pic>
    </p:spTree>
    <p:extLst>
      <p:ext uri="{BB962C8B-B14F-4D97-AF65-F5344CB8AC3E}">
        <p14:creationId xmlns:p14="http://schemas.microsoft.com/office/powerpoint/2010/main" val="3086392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651</TotalTime>
  <Words>1384</Words>
  <Application>Microsoft Office PowerPoint</Application>
  <PresentationFormat>Widescreen</PresentationFormat>
  <Paragraphs>117</Paragraphs>
  <Slides>37</Slides>
  <Notes>1</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vt:lpstr>
      <vt:lpstr>Calibri</vt:lpstr>
      <vt:lpstr>Century Gothic</vt:lpstr>
      <vt:lpstr>Courier New</vt:lpstr>
      <vt:lpstr>Roboto</vt:lpstr>
      <vt:lpstr>Symbol</vt:lpstr>
      <vt:lpstr>urw-din</vt:lpstr>
      <vt:lpstr>verdana</vt:lpstr>
      <vt:lpstr>Wingdings 2</vt:lpstr>
      <vt:lpstr>Quotable</vt:lpstr>
      <vt:lpstr>Snake Game Using Python  BACHELOR OF TECHNOLOGY In Computer Science and Engineering   by SAIF AHMED KHAN(1/18/FET/BCS/066) ANSHUL BHARDWAJ(1/18/FET/BCS/080) SHREY JAIN(1/18/FET/BCS/092)  Under the supervision of  DR.SUMAN BHATIA Associate Professor Faculty of Engineering &amp; Technology Manav Rachna International Institute of Research and Studies       FACULTY OF ENGINEERING &amp; TECHNOLOGY,  MANAV RACHNA INTERNATIONAL INSTITUTE OF RESEARCH &amp; STUDIES  SECTOR-43, SURAJKUND –DELHI ROAD, FARIDABAD – 121001</vt:lpstr>
      <vt:lpstr>CONTENT</vt:lpstr>
      <vt:lpstr>INTRODUCTION TO PYTHON</vt:lpstr>
      <vt:lpstr>GAME DEVELOPMENT USING PYTHON</vt:lpstr>
      <vt:lpstr>PROBLEM STATEMENT </vt:lpstr>
      <vt:lpstr>ABSTRACT </vt:lpstr>
      <vt:lpstr>OBJECTIVES</vt:lpstr>
      <vt:lpstr>HARDWARE AND SOFTWARE REQUIREMENTS</vt:lpstr>
      <vt:lpstr>SNAKE GAME USING PYTHON</vt:lpstr>
      <vt:lpstr>PYTHON MODULE USED</vt:lpstr>
      <vt:lpstr>FLOW CHART</vt:lpstr>
      <vt:lpstr>Step-by-step Approach To Create A Snake Game Using Turtle Module </vt:lpstr>
      <vt:lpstr>Step 1: importing modules</vt:lpstr>
      <vt:lpstr>Step 2: Now , Create the display of the game</vt:lpstr>
      <vt:lpstr>Step 3: Now , Creating Head of snake </vt:lpstr>
      <vt:lpstr>Step 4: Now , Creating Food Particle </vt:lpstr>
      <vt:lpstr>Step 5: Validating the key for the snake’s movements. </vt:lpstr>
      <vt:lpstr>Step 6: Now, lastly, we will create the gameplay where the following will be happening</vt:lpstr>
      <vt:lpstr>First Phase Output</vt:lpstr>
      <vt:lpstr>NEW UPDATE!!</vt:lpstr>
      <vt:lpstr>What is Pygame?</vt:lpstr>
      <vt:lpstr>Importing New Modules  </vt:lpstr>
      <vt:lpstr>Creating main screen    </vt:lpstr>
      <vt:lpstr>Creating the snake and fruit </vt:lpstr>
      <vt:lpstr>Movement of Snake</vt:lpstr>
      <vt:lpstr>Adding graphics in fruit and snake    </vt:lpstr>
      <vt:lpstr>For snake</vt:lpstr>
      <vt:lpstr>For Fruit </vt:lpstr>
      <vt:lpstr>Output</vt:lpstr>
      <vt:lpstr>Now, Adding Grass in it</vt:lpstr>
      <vt:lpstr>Now, Adding the scoreboard </vt:lpstr>
      <vt:lpstr>Scoreboard Output</vt:lpstr>
      <vt:lpstr>Now, Adding the sound</vt:lpstr>
      <vt:lpstr>TADAA, Game is Ready! </vt:lpstr>
      <vt:lpstr>PROJECT SCOPE</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USING      PYTHON</dc:title>
  <dc:creator>SAIF KHAN</dc:creator>
  <cp:lastModifiedBy>SAIF KHAN</cp:lastModifiedBy>
  <cp:revision>48</cp:revision>
  <dcterms:created xsi:type="dcterms:W3CDTF">2021-01-30T13:40:34Z</dcterms:created>
  <dcterms:modified xsi:type="dcterms:W3CDTF">2021-05-07T10:23:50Z</dcterms:modified>
</cp:coreProperties>
</file>