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9" r:id="rId14"/>
    <p:sldId id="27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CC0F19-9B37-513B-E44C-B3E1446E88EC}" v="13" dt="2019-02-02T17:49:05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h, Anshumaan (Cognizant)" userId="S::527498@cognizant.com::9684bb2b-907e-4664-b041-f3168d9aa138" providerId="AD" clId="Web-{0EEE9998-B1AA-4C68-A374-1AB22D89D04F}"/>
    <pc:docChg chg="modSld">
      <pc:chgData name="Dash, Anshumaan (Cognizant)" userId="S::527498@cognizant.com::9684bb2b-907e-4664-b041-f3168d9aa138" providerId="AD" clId="Web-{0EEE9998-B1AA-4C68-A374-1AB22D89D04F}" dt="2019-01-31T15:45:56.172" v="1" actId="20577"/>
      <pc:docMkLst>
        <pc:docMk/>
      </pc:docMkLst>
      <pc:sldChg chg="modSp">
        <pc:chgData name="Dash, Anshumaan (Cognizant)" userId="S::527498@cognizant.com::9684bb2b-907e-4664-b041-f3168d9aa138" providerId="AD" clId="Web-{0EEE9998-B1AA-4C68-A374-1AB22D89D04F}" dt="2019-01-31T15:45:56.172" v="0" actId="20577"/>
        <pc:sldMkLst>
          <pc:docMk/>
          <pc:sldMk cId="3403350936" sldId="256"/>
        </pc:sldMkLst>
        <pc:spChg chg="mod">
          <ac:chgData name="Dash, Anshumaan (Cognizant)" userId="S::527498@cognizant.com::9684bb2b-907e-4664-b041-f3168d9aa138" providerId="AD" clId="Web-{0EEE9998-B1AA-4C68-A374-1AB22D89D04F}" dt="2019-01-31T15:45:56.172" v="0" actId="20577"/>
          <ac:spMkLst>
            <pc:docMk/>
            <pc:sldMk cId="3403350936" sldId="256"/>
            <ac:spMk id="3" creationId="{00000000-0000-0000-0000-000000000000}"/>
          </ac:spMkLst>
        </pc:spChg>
      </pc:sldChg>
    </pc:docChg>
  </pc:docChgLst>
  <pc:docChgLst>
    <pc:chgData name="Dash, Anshumaan (Cognizant)" userId="S::527498@cognizant.com::9684bb2b-907e-4664-b041-f3168d9aa138" providerId="AD" clId="Web-{80A45DC4-7A23-9A9F-BAF1-F0454A7E4F8B}"/>
    <pc:docChg chg="modSld">
      <pc:chgData name="Dash, Anshumaan (Cognizant)" userId="S::527498@cognizant.com::9684bb2b-907e-4664-b041-f3168d9aa138" providerId="AD" clId="Web-{80A45DC4-7A23-9A9F-BAF1-F0454A7E4F8B}" dt="2019-01-31T15:51:40.221" v="59" actId="20577"/>
      <pc:docMkLst>
        <pc:docMk/>
      </pc:docMkLst>
      <pc:sldChg chg="addSp delSp modSp">
        <pc:chgData name="Dash, Anshumaan (Cognizant)" userId="S::527498@cognizant.com::9684bb2b-907e-4664-b041-f3168d9aa138" providerId="AD" clId="Web-{80A45DC4-7A23-9A9F-BAF1-F0454A7E4F8B}" dt="2019-01-31T15:51:39.409" v="57" actId="20577"/>
        <pc:sldMkLst>
          <pc:docMk/>
          <pc:sldMk cId="2807160550" sldId="258"/>
        </pc:sldMkLst>
        <pc:spChg chg="add del mod">
          <ac:chgData name="Dash, Anshumaan (Cognizant)" userId="S::527498@cognizant.com::9684bb2b-907e-4664-b041-f3168d9aa138" providerId="AD" clId="Web-{80A45DC4-7A23-9A9F-BAF1-F0454A7E4F8B}" dt="2019-01-31T15:49:07.767" v="12"/>
          <ac:spMkLst>
            <pc:docMk/>
            <pc:sldMk cId="2807160550" sldId="258"/>
            <ac:spMk id="6" creationId="{AB2E8B55-C757-46A1-938E-6A21DDD54613}"/>
          </ac:spMkLst>
        </pc:spChg>
        <pc:spChg chg="add mod">
          <ac:chgData name="Dash, Anshumaan (Cognizant)" userId="S::527498@cognizant.com::9684bb2b-907e-4664-b041-f3168d9aa138" providerId="AD" clId="Web-{80A45DC4-7A23-9A9F-BAF1-F0454A7E4F8B}" dt="2019-01-31T15:51:39.409" v="57" actId="20577"/>
          <ac:spMkLst>
            <pc:docMk/>
            <pc:sldMk cId="2807160550" sldId="258"/>
            <ac:spMk id="7" creationId="{8AB828F9-4C05-4E90-A52B-0450A0AC6F6A}"/>
          </ac:spMkLst>
        </pc:spChg>
      </pc:sldChg>
      <pc:sldChg chg="modSp">
        <pc:chgData name="Dash, Anshumaan (Cognizant)" userId="S::527498@cognizant.com::9684bb2b-907e-4664-b041-f3168d9aa138" providerId="AD" clId="Web-{80A45DC4-7A23-9A9F-BAF1-F0454A7E4F8B}" dt="2019-01-31T15:48:24.985" v="4" actId="20577"/>
        <pc:sldMkLst>
          <pc:docMk/>
          <pc:sldMk cId="1297314886" sldId="259"/>
        </pc:sldMkLst>
        <pc:spChg chg="mod">
          <ac:chgData name="Dash, Anshumaan (Cognizant)" userId="S::527498@cognizant.com::9684bb2b-907e-4664-b041-f3168d9aa138" providerId="AD" clId="Web-{80A45DC4-7A23-9A9F-BAF1-F0454A7E4F8B}" dt="2019-01-31T15:48:24.985" v="4" actId="20577"/>
          <ac:spMkLst>
            <pc:docMk/>
            <pc:sldMk cId="1297314886" sldId="259"/>
            <ac:spMk id="3" creationId="{00000000-0000-0000-0000-000000000000}"/>
          </ac:spMkLst>
        </pc:spChg>
      </pc:sldChg>
    </pc:docChg>
  </pc:docChgLst>
  <pc:docChgLst>
    <pc:chgData name="Dash, Anshumaan (Cognizant)" userId="S::527498@cognizant.com::9684bb2b-907e-4664-b041-f3168d9aa138" providerId="AD" clId="Web-{DBCC0F19-9B37-513B-E44C-B3E1446E88EC}"/>
    <pc:docChg chg="modSld">
      <pc:chgData name="Dash, Anshumaan (Cognizant)" userId="S::527498@cognizant.com::9684bb2b-907e-4664-b041-f3168d9aa138" providerId="AD" clId="Web-{DBCC0F19-9B37-513B-E44C-B3E1446E88EC}" dt="2019-02-02T17:51:28.423" v="76" actId="1076"/>
      <pc:docMkLst>
        <pc:docMk/>
      </pc:docMkLst>
      <pc:sldChg chg="addSp modSp">
        <pc:chgData name="Dash, Anshumaan (Cognizant)" userId="S::527498@cognizant.com::9684bb2b-907e-4664-b041-f3168d9aa138" providerId="AD" clId="Web-{DBCC0F19-9B37-513B-E44C-B3E1446E88EC}" dt="2019-02-02T17:51:07.345" v="72" actId="20577"/>
        <pc:sldMkLst>
          <pc:docMk/>
          <pc:sldMk cId="879051861" sldId="261"/>
        </pc:sldMkLst>
        <pc:spChg chg="add mod">
          <ac:chgData name="Dash, Anshumaan (Cognizant)" userId="S::527498@cognizant.com::9684bb2b-907e-4664-b041-f3168d9aa138" providerId="AD" clId="Web-{DBCC0F19-9B37-513B-E44C-B3E1446E88EC}" dt="2019-02-02T17:51:07.345" v="72" actId="20577"/>
          <ac:spMkLst>
            <pc:docMk/>
            <pc:sldMk cId="879051861" sldId="261"/>
            <ac:spMk id="3" creationId="{56052A4A-28E2-45AB-AAEE-E8637C6FB52B}"/>
          </ac:spMkLst>
        </pc:spChg>
      </pc:sldChg>
      <pc:sldChg chg="addSp modSp">
        <pc:chgData name="Dash, Anshumaan (Cognizant)" userId="S::527498@cognizant.com::9684bb2b-907e-4664-b041-f3168d9aa138" providerId="AD" clId="Web-{DBCC0F19-9B37-513B-E44C-B3E1446E88EC}" dt="2019-02-02T17:50:59.845" v="69" actId="20577"/>
        <pc:sldMkLst>
          <pc:docMk/>
          <pc:sldMk cId="142484531" sldId="262"/>
        </pc:sldMkLst>
        <pc:spChg chg="mod">
          <ac:chgData name="Dash, Anshumaan (Cognizant)" userId="S::527498@cognizant.com::9684bb2b-907e-4664-b041-f3168d9aa138" providerId="AD" clId="Web-{DBCC0F19-9B37-513B-E44C-B3E1446E88EC}" dt="2019-02-02T17:50:51.423" v="67" actId="1076"/>
          <ac:spMkLst>
            <pc:docMk/>
            <pc:sldMk cId="142484531" sldId="262"/>
            <ac:spMk id="3" creationId="{00000000-0000-0000-0000-000000000000}"/>
          </ac:spMkLst>
        </pc:spChg>
        <pc:spChg chg="add mod">
          <ac:chgData name="Dash, Anshumaan (Cognizant)" userId="S::527498@cognizant.com::9684bb2b-907e-4664-b041-f3168d9aa138" providerId="AD" clId="Web-{DBCC0F19-9B37-513B-E44C-B3E1446E88EC}" dt="2019-02-02T17:50:59.845" v="69" actId="20577"/>
          <ac:spMkLst>
            <pc:docMk/>
            <pc:sldMk cId="142484531" sldId="262"/>
            <ac:spMk id="4" creationId="{3368D3F3-48DC-4E9D-B5B0-01C55372A66D}"/>
          </ac:spMkLst>
        </pc:spChg>
      </pc:sldChg>
      <pc:sldChg chg="addSp modSp">
        <pc:chgData name="Dash, Anshumaan (Cognizant)" userId="S::527498@cognizant.com::9684bb2b-907e-4664-b041-f3168d9aa138" providerId="AD" clId="Web-{DBCC0F19-9B37-513B-E44C-B3E1446E88EC}" dt="2019-02-02T17:51:28.423" v="76" actId="1076"/>
        <pc:sldMkLst>
          <pc:docMk/>
          <pc:sldMk cId="1464103194" sldId="263"/>
        </pc:sldMkLst>
        <pc:spChg chg="add mod">
          <ac:chgData name="Dash, Anshumaan (Cognizant)" userId="S::527498@cognizant.com::9684bb2b-907e-4664-b041-f3168d9aa138" providerId="AD" clId="Web-{DBCC0F19-9B37-513B-E44C-B3E1446E88EC}" dt="2019-02-02T17:51:28.423" v="76" actId="1076"/>
          <ac:spMkLst>
            <pc:docMk/>
            <pc:sldMk cId="1464103194" sldId="263"/>
            <ac:spMk id="3" creationId="{613608FB-A36D-4342-9288-46A7BA78C07B}"/>
          </ac:spMkLst>
        </pc:spChg>
      </pc:sldChg>
    </pc:docChg>
  </pc:docChgLst>
  <pc:docChgLst>
    <pc:chgData name="Dash, Anshumaan (Cognizant)" userId="S::527498@cognizant.com::9684bb2b-907e-4664-b041-f3168d9aa138" providerId="AD" clId="Web-{B0CE43B8-51D6-9F49-D182-8EC88900DF74}"/>
    <pc:docChg chg="modSld">
      <pc:chgData name="Dash, Anshumaan (Cognizant)" userId="S::527498@cognizant.com::9684bb2b-907e-4664-b041-f3168d9aa138" providerId="AD" clId="Web-{B0CE43B8-51D6-9F49-D182-8EC88900DF74}" dt="2019-02-01T15:44:56.379" v="44" actId="20577"/>
      <pc:docMkLst>
        <pc:docMk/>
      </pc:docMkLst>
      <pc:sldChg chg="modSp">
        <pc:chgData name="Dash, Anshumaan (Cognizant)" userId="S::527498@cognizant.com::9684bb2b-907e-4664-b041-f3168d9aa138" providerId="AD" clId="Web-{B0CE43B8-51D6-9F49-D182-8EC88900DF74}" dt="2019-02-01T15:39:50.111" v="30" actId="20577"/>
        <pc:sldMkLst>
          <pc:docMk/>
          <pc:sldMk cId="3486470548" sldId="257"/>
        </pc:sldMkLst>
        <pc:spChg chg="mod">
          <ac:chgData name="Dash, Anshumaan (Cognizant)" userId="S::527498@cognizant.com::9684bb2b-907e-4664-b041-f3168d9aa138" providerId="AD" clId="Web-{B0CE43B8-51D6-9F49-D182-8EC88900DF74}" dt="2019-02-01T15:39:50.111" v="30" actId="20577"/>
          <ac:spMkLst>
            <pc:docMk/>
            <pc:sldMk cId="3486470548" sldId="257"/>
            <ac:spMk id="3" creationId="{00000000-0000-0000-0000-000000000000}"/>
          </ac:spMkLst>
        </pc:spChg>
      </pc:sldChg>
      <pc:sldChg chg="modSp">
        <pc:chgData name="Dash, Anshumaan (Cognizant)" userId="S::527498@cognizant.com::9684bb2b-907e-4664-b041-f3168d9aa138" providerId="AD" clId="Web-{B0CE43B8-51D6-9F49-D182-8EC88900DF74}" dt="2019-02-01T15:41:55.050" v="36" actId="20577"/>
        <pc:sldMkLst>
          <pc:docMk/>
          <pc:sldMk cId="2009270790" sldId="260"/>
        </pc:sldMkLst>
        <pc:spChg chg="mod">
          <ac:chgData name="Dash, Anshumaan (Cognizant)" userId="S::527498@cognizant.com::9684bb2b-907e-4664-b041-f3168d9aa138" providerId="AD" clId="Web-{B0CE43B8-51D6-9F49-D182-8EC88900DF74}" dt="2019-02-01T15:41:55.050" v="36" actId="20577"/>
          <ac:spMkLst>
            <pc:docMk/>
            <pc:sldMk cId="2009270790" sldId="260"/>
            <ac:spMk id="3" creationId="{00000000-0000-0000-0000-000000000000}"/>
          </ac:spMkLst>
        </pc:spChg>
      </pc:sldChg>
      <pc:sldChg chg="modSp">
        <pc:chgData name="Dash, Anshumaan (Cognizant)" userId="S::527498@cognizant.com::9684bb2b-907e-4664-b041-f3168d9aa138" providerId="AD" clId="Web-{B0CE43B8-51D6-9F49-D182-8EC88900DF74}" dt="2019-02-01T15:44:54.676" v="42" actId="20577"/>
        <pc:sldMkLst>
          <pc:docMk/>
          <pc:sldMk cId="1445326764" sldId="265"/>
        </pc:sldMkLst>
        <pc:spChg chg="mod">
          <ac:chgData name="Dash, Anshumaan (Cognizant)" userId="S::527498@cognizant.com::9684bb2b-907e-4664-b041-f3168d9aa138" providerId="AD" clId="Web-{B0CE43B8-51D6-9F49-D182-8EC88900DF74}" dt="2019-02-01T15:44:54.676" v="42" actId="20577"/>
          <ac:spMkLst>
            <pc:docMk/>
            <pc:sldMk cId="1445326764" sldId="26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4449-432A-40F9-AC6C-27B413DE11B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8B35-AA07-49BA-ACAC-138175ED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6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4449-432A-40F9-AC6C-27B413DE11B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8B35-AA07-49BA-ACAC-138175ED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9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4449-432A-40F9-AC6C-27B413DE11B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8B35-AA07-49BA-ACAC-138175ED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4449-432A-40F9-AC6C-27B413DE11B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8B35-AA07-49BA-ACAC-138175ED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2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4449-432A-40F9-AC6C-27B413DE11B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8B35-AA07-49BA-ACAC-138175ED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8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4449-432A-40F9-AC6C-27B413DE11B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8B35-AA07-49BA-ACAC-138175ED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8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4449-432A-40F9-AC6C-27B413DE11B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8B35-AA07-49BA-ACAC-138175ED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9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4449-432A-40F9-AC6C-27B413DE11B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8B35-AA07-49BA-ACAC-138175ED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4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4449-432A-40F9-AC6C-27B413DE11B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8B35-AA07-49BA-ACAC-138175ED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9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4449-432A-40F9-AC6C-27B413DE11B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8B35-AA07-49BA-ACAC-138175ED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0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4449-432A-40F9-AC6C-27B413DE11B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8B35-AA07-49BA-ACAC-138175ED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34449-432A-40F9-AC6C-27B413DE11B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8B35-AA07-49BA-ACAC-138175ED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9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03.0705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7672"/>
            <a:ext cx="9144000" cy="2352358"/>
          </a:xfrm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Augmented Random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0109"/>
            <a:ext cx="9144000" cy="15087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CellStrat</a:t>
            </a:r>
            <a:r>
              <a:rPr lang="en-US" sz="2800" dirty="0">
                <a:solidFill>
                  <a:srgbClr val="92D050"/>
                </a:solidFill>
              </a:rPr>
              <a:t> AI Lab</a:t>
            </a:r>
          </a:p>
          <a:p>
            <a:r>
              <a:rPr lang="en-US" dirty="0">
                <a:solidFill>
                  <a:schemeClr val="bg1"/>
                </a:solidFill>
              </a:rPr>
              <a:t>Anshumaan Dash</a:t>
            </a:r>
          </a:p>
          <a:p>
            <a:r>
              <a:rPr lang="en-US" dirty="0">
                <a:solidFill>
                  <a:schemeClr val="bg1"/>
                </a:solidFill>
              </a:rPr>
              <a:t>2/2/2019</a:t>
            </a:r>
          </a:p>
        </p:txBody>
      </p:sp>
    </p:spTree>
    <p:extLst>
      <p:ext uri="{BB962C8B-B14F-4D97-AF65-F5344CB8AC3E}">
        <p14:creationId xmlns:p14="http://schemas.microsoft.com/office/powerpoint/2010/main" val="340335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94" y="1110341"/>
            <a:ext cx="10881923" cy="48239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95470" y="6023581"/>
            <a:ext cx="20949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Y = W</a:t>
            </a:r>
            <a:r>
              <a:rPr lang="en-US" sz="2400" baseline="30000" dirty="0">
                <a:latin typeface="Garamond" panose="02020404030301010803" pitchFamily="18" charset="0"/>
              </a:rPr>
              <a:t>T</a:t>
            </a:r>
            <a:r>
              <a:rPr lang="en-US" sz="2400" dirty="0">
                <a:latin typeface="Garamond" panose="02020404030301010803" pitchFamily="18" charset="0"/>
              </a:rPr>
              <a:t>X +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0099" y="363894"/>
            <a:ext cx="42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PERCEPTRON (CNTD)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027302"/>
            <a:ext cx="1051560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8D3F3-48DC-4E9D-B5B0-01C55372A66D}"/>
              </a:ext>
            </a:extLst>
          </p:cNvPr>
          <p:cNvSpPr txBox="1"/>
          <p:nvPr/>
        </p:nvSpPr>
        <p:spPr>
          <a:xfrm>
            <a:off x="3976778" y="5515155"/>
            <a:ext cx="4267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843C0C"/>
                </a:solidFill>
              </a:rPr>
              <a:t>Image Source: 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www.superdatascience.com</a:t>
            </a:r>
            <a:endParaRPr lang="en-US" i="1">
              <a:solidFill>
                <a:schemeClr val="accent2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48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9773"/>
            <a:ext cx="10515600" cy="72655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MAXIMIZING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REWARDS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111" y="1349764"/>
            <a:ext cx="10326689" cy="46040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316551"/>
            <a:ext cx="1051560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608FB-A36D-4342-9288-46A7BA78C07B}"/>
              </a:ext>
            </a:extLst>
          </p:cNvPr>
          <p:cNvSpPr txBox="1"/>
          <p:nvPr/>
        </p:nvSpPr>
        <p:spPr>
          <a:xfrm>
            <a:off x="3976777" y="6075871"/>
            <a:ext cx="4267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843C0C"/>
                </a:solidFill>
              </a:rPr>
              <a:t>Image Source: 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www.superdatascience.com</a:t>
            </a:r>
            <a:endParaRPr lang="en-US" i="1">
              <a:solidFill>
                <a:schemeClr val="accent2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410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74034" y="4739950"/>
            <a:ext cx="7305869" cy="9144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05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MAXIMIZING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REWARDS (CNTD)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3200" dirty="0">
                <a:solidFill>
                  <a:schemeClr val="accent6"/>
                </a:solidFill>
                <a:latin typeface="Gabriola" panose="04040605051002020D02" pitchFamily="82" charset="0"/>
              </a:rPr>
              <a:t>Method of Finite Differences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3" y="1931437"/>
            <a:ext cx="7723426" cy="1816928"/>
          </a:xfrm>
        </p:spPr>
      </p:pic>
      <p:sp>
        <p:nvSpPr>
          <p:cNvPr id="5" name="TextBox 4"/>
          <p:cNvSpPr txBox="1"/>
          <p:nvPr/>
        </p:nvSpPr>
        <p:spPr>
          <a:xfrm>
            <a:off x="2340430" y="4918483"/>
            <a:ext cx="401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Derivative-free optimization</a:t>
            </a:r>
            <a:r>
              <a:rPr lang="en-US" sz="2400" dirty="0"/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927" y="4918483"/>
            <a:ext cx="2971800" cy="5524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1176597"/>
            <a:ext cx="1051560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5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37133"/>
            <a:ext cx="10515600" cy="941162"/>
          </a:xfrm>
        </p:spPr>
        <p:txBody>
          <a:bodyPr/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PERCEPTRON IN ACTION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092619"/>
            <a:ext cx="1051560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38" y="1651519"/>
            <a:ext cx="7713226" cy="31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37133"/>
            <a:ext cx="10515600" cy="941162"/>
          </a:xfrm>
        </p:spPr>
        <p:txBody>
          <a:bodyPr/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COMPARISON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092619"/>
            <a:ext cx="1051560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7306"/>
            <a:ext cx="10058400" cy="197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8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499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6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74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dirty="0"/>
              <a:t>[1] </a:t>
            </a:r>
            <a:r>
              <a:rPr lang="en-US" sz="1400" i="1" dirty="0" err="1"/>
              <a:t>Horia</a:t>
            </a:r>
            <a:r>
              <a:rPr lang="en-US" sz="1400" i="1" dirty="0"/>
              <a:t> Mania, Aurelia Guy. Simple random search provides a competitive approach to reinforcement learning. </a:t>
            </a:r>
            <a:r>
              <a:rPr lang="en-US" sz="1400" i="1" dirty="0">
                <a:hlinkClick r:id="rId2"/>
              </a:rPr>
              <a:t>arXiv:1803.07055</a:t>
            </a:r>
            <a:r>
              <a:rPr lang="en-US" sz="1400" b="1" i="1" dirty="0"/>
              <a:t>, </a:t>
            </a:r>
            <a:r>
              <a:rPr lang="en-US" sz="1400" i="1" dirty="0"/>
              <a:t>2018.</a:t>
            </a:r>
          </a:p>
          <a:p>
            <a:pPr marL="0" indent="0">
              <a:buNone/>
            </a:pPr>
            <a:r>
              <a:rPr lang="en-US" sz="1400" dirty="0"/>
              <a:t>[2] </a:t>
            </a:r>
            <a:r>
              <a:rPr lang="en-US" sz="1400" i="1" dirty="0"/>
              <a:t>T. </a:t>
            </a:r>
            <a:r>
              <a:rPr lang="en-US" sz="1400" i="1" dirty="0" err="1"/>
              <a:t>Salimans</a:t>
            </a:r>
            <a:r>
              <a:rPr lang="en-US" sz="1400" i="1" dirty="0"/>
              <a:t>, J. Ho, X. Chen, and I. </a:t>
            </a:r>
            <a:r>
              <a:rPr lang="en-US" sz="1400" i="1" dirty="0" err="1"/>
              <a:t>Sutskever</a:t>
            </a:r>
            <a:r>
              <a:rPr lang="en-US" sz="1400" i="1" dirty="0"/>
              <a:t>. Evolution strategies as a scalable alternative to reinforcement learning. arXiv:1703.03864, 2017.</a:t>
            </a:r>
          </a:p>
          <a:p>
            <a:pPr marL="0" indent="0">
              <a:buNone/>
            </a:pPr>
            <a:r>
              <a:rPr lang="en-US" sz="1400" dirty="0"/>
              <a:t>[3]</a:t>
            </a:r>
            <a:r>
              <a:rPr lang="en-US" sz="1400" i="1" dirty="0"/>
              <a:t> A. </a:t>
            </a:r>
            <a:r>
              <a:rPr lang="en-US" sz="1400" i="1" dirty="0" err="1"/>
              <a:t>Rajeswaran</a:t>
            </a:r>
            <a:r>
              <a:rPr lang="en-US" sz="1400" i="1" dirty="0"/>
              <a:t>, K. </a:t>
            </a:r>
            <a:r>
              <a:rPr lang="en-US" sz="1400" i="1" dirty="0" err="1"/>
              <a:t>Lowrey</a:t>
            </a:r>
            <a:r>
              <a:rPr lang="en-US" sz="1400" i="1" dirty="0"/>
              <a:t>, E. Todorov, and S. </a:t>
            </a:r>
            <a:r>
              <a:rPr lang="en-US" sz="1400" i="1" dirty="0" err="1"/>
              <a:t>Kakade</a:t>
            </a:r>
            <a:r>
              <a:rPr lang="en-US" sz="1400" i="1" dirty="0"/>
              <a:t>. Towards generalization and simplicity in continuous control. arXiv:1703.02660, 2017.</a:t>
            </a:r>
            <a:endParaRPr lang="en-US" sz="1400" i="1" dirty="0">
              <a:cs typeface="Calibri"/>
            </a:endParaRPr>
          </a:p>
          <a:p>
            <a:pPr marL="0" indent="0">
              <a:buNone/>
            </a:pPr>
            <a:r>
              <a:rPr lang="en-US" sz="1400" dirty="0"/>
              <a:t>[4] </a:t>
            </a:r>
            <a:r>
              <a:rPr lang="en-US" sz="1400" i="1" dirty="0"/>
              <a:t>T. </a:t>
            </a:r>
            <a:r>
              <a:rPr lang="en-US" sz="1400" i="1" dirty="0" err="1"/>
              <a:t>Salimans</a:t>
            </a:r>
            <a:r>
              <a:rPr lang="en-US" sz="1400" i="1" dirty="0"/>
              <a:t>, J. Ho, X. Chen, and I. </a:t>
            </a:r>
            <a:r>
              <a:rPr lang="en-US" sz="1400" i="1" dirty="0" err="1"/>
              <a:t>Sutskever</a:t>
            </a:r>
            <a:r>
              <a:rPr lang="en-US" sz="1400" i="1" dirty="0"/>
              <a:t>. Evolution strategies as a scalable alternative to reinforcement learning. </a:t>
            </a:r>
            <a:r>
              <a:rPr lang="en-US" sz="1400" i="1" dirty="0" err="1"/>
              <a:t>arXiv</a:t>
            </a:r>
            <a:r>
              <a:rPr lang="en-US" sz="1400" i="1" dirty="0"/>
              <a:t> preprint arXiv:1703.03864, 2017.</a:t>
            </a:r>
          </a:p>
          <a:p>
            <a:pPr marL="0" indent="0">
              <a:buNone/>
            </a:pPr>
            <a:r>
              <a:rPr lang="en-US" sz="1400" dirty="0"/>
              <a:t>[5]</a:t>
            </a:r>
            <a:r>
              <a:rPr lang="en-US" sz="1400" i="1" dirty="0"/>
              <a:t> J. Matyas. Random optimization. Automation and Remote control, 26(2):246–253, 1965.</a:t>
            </a:r>
            <a:endParaRPr lang="en-US" sz="1400" i="1" dirty="0">
              <a:cs typeface="Calibri"/>
            </a:endParaRPr>
          </a:p>
          <a:p>
            <a:pPr marL="0" indent="0">
              <a:buNone/>
            </a:pPr>
            <a:r>
              <a:rPr lang="en-US" sz="1400" dirty="0"/>
              <a:t>[6]</a:t>
            </a:r>
            <a:r>
              <a:rPr lang="en-US" sz="1400" i="1" dirty="0"/>
              <a:t> A. D. Flaxman, A. T. </a:t>
            </a:r>
            <a:r>
              <a:rPr lang="en-US" sz="1400" i="1" dirty="0" err="1"/>
              <a:t>Kalai</a:t>
            </a:r>
            <a:r>
              <a:rPr lang="en-US" sz="1400" i="1" dirty="0"/>
              <a:t>, and H. B. McMahan. Online convex optimization in the bandit setting: gradient descent without a gradient. Proceedings of the sixteenth annual ACM-SIAM symposium on Discrete algorithms, pages 385–394, 2005. </a:t>
            </a:r>
            <a:endParaRPr lang="en-US" sz="1400" i="1" dirty="0"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204585"/>
            <a:ext cx="1051560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1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51039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‘Simple random search provides a competitive approach to reinforcement learning’, by </a:t>
            </a:r>
            <a:r>
              <a:rPr lang="en-US" sz="1800" dirty="0" err="1"/>
              <a:t>Horia</a:t>
            </a:r>
            <a:r>
              <a:rPr lang="en-US" sz="1800" dirty="0"/>
              <a:t> Mania and Aurelia Guy, University of California, Berkeley in March 20, 2018 [1].</a:t>
            </a:r>
          </a:p>
          <a:p>
            <a:r>
              <a:rPr lang="en-US" sz="1800" dirty="0"/>
              <a:t>Two different directions proposed for simplifying RL:</a:t>
            </a:r>
            <a:r>
              <a:rPr lang="en-US" sz="2000" dirty="0"/>
              <a:t> </a:t>
            </a:r>
            <a:endParaRPr lang="en-US" sz="2000" dirty="0">
              <a:cs typeface="Calibri"/>
            </a:endParaRPr>
          </a:p>
          <a:p>
            <a:pPr lvl="1"/>
            <a:r>
              <a:rPr lang="en-US" sz="1600" dirty="0"/>
              <a:t>Evolution Strategies : derivative-free policy optimization method, to train policies faster [2]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/>
              <a:t>Training linear policies via natural policy gradients to solve the continuous control problems [3]</a:t>
            </a:r>
            <a:endParaRPr lang="en-US" sz="1600" dirty="0">
              <a:cs typeface="Calibri"/>
            </a:endParaRPr>
          </a:p>
          <a:p>
            <a:r>
              <a:rPr lang="en-US" sz="1800" dirty="0"/>
              <a:t>ARS combines best of both to obtain the simplest model-free RL method yet,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a derivative-free optimization algorithm for training linear policies</a:t>
            </a:r>
            <a:endParaRPr lang="en-US" sz="1800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r>
              <a:rPr lang="en-US" sz="1800" dirty="0"/>
              <a:t>Simple random search method can match or exceed state-of-the-art sample efficiency on </a:t>
            </a:r>
            <a:r>
              <a:rPr lang="en-US" sz="1800" dirty="0" err="1"/>
              <a:t>MuJoCo</a:t>
            </a:r>
            <a:r>
              <a:rPr lang="en-US" sz="1800" dirty="0"/>
              <a:t> locomotion benchmarks</a:t>
            </a:r>
          </a:p>
          <a:p>
            <a:r>
              <a:rPr lang="en-US" sz="1800" dirty="0"/>
              <a:t>15 times more computationally efficient than Evolution Strategies, the fastest competing method, which employs several complicated algorithmic elements</a:t>
            </a:r>
          </a:p>
          <a:p>
            <a:r>
              <a:rPr lang="en-US" sz="1800" dirty="0"/>
              <a:t>Method learns static, linear policies that achieve high rewards on all </a:t>
            </a:r>
            <a:r>
              <a:rPr lang="en-US" sz="1800" dirty="0" err="1"/>
              <a:t>MuJoCo</a:t>
            </a:r>
            <a:r>
              <a:rPr lang="en-US" sz="1800" dirty="0"/>
              <a:t> tasks.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No neural networks are used, and yet state-of-the-art performance is still uniformly achieved</a:t>
            </a:r>
            <a:endParaRPr lang="en-US" sz="1800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r>
              <a:rPr lang="en-US" sz="1800" dirty="0"/>
              <a:t>Though ARS successfully trains policies for locomotion tasks when hyper-parameters and random seeds are </a:t>
            </a:r>
            <a:r>
              <a:rPr lang="en-US" sz="1800"/>
              <a:t>varied, it exhibits a large variance, and learned policies do not uniformly yield high rewards</a:t>
            </a:r>
            <a:endParaRPr lang="en-US" sz="1800"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027302"/>
            <a:ext cx="1051560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7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565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</a:rPr>
              <a:t>MuJoCo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45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u="sng" dirty="0"/>
              <a:t>Mu</a:t>
            </a:r>
            <a:r>
              <a:rPr lang="en-US" sz="2000" dirty="0"/>
              <a:t>lti-</a:t>
            </a:r>
            <a:r>
              <a:rPr lang="en-US" sz="2000" u="sng" dirty="0"/>
              <a:t>Jo</a:t>
            </a:r>
            <a:r>
              <a:rPr lang="en-US" sz="2000" dirty="0"/>
              <a:t>int dynamics with </a:t>
            </a:r>
            <a:r>
              <a:rPr lang="en-US" sz="2000" u="sng" dirty="0"/>
              <a:t>Co</a:t>
            </a:r>
            <a:r>
              <a:rPr lang="en-US" sz="2000" dirty="0"/>
              <a:t>ntact</a:t>
            </a:r>
          </a:p>
          <a:p>
            <a:r>
              <a:rPr lang="en-US" sz="2000" dirty="0"/>
              <a:t>Physics engine: Figures need to cross landscapes</a:t>
            </a:r>
          </a:p>
          <a:p>
            <a:r>
              <a:rPr lang="en-US" sz="2000" dirty="0"/>
              <a:t>Each figure has certain degrees of freedom</a:t>
            </a:r>
          </a:p>
          <a:p>
            <a:r>
              <a:rPr lang="en-US" sz="2000" dirty="0"/>
              <a:t>One of the most challenging continuous control problems solvable by state-of-the-art RL techniques [4]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39277"/>
            <a:ext cx="3048000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027302"/>
            <a:ext cx="1051560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828F9-4C05-4E90-A52B-0450A0AC6F6A}"/>
              </a:ext>
            </a:extLst>
          </p:cNvPr>
          <p:cNvSpPr txBox="1"/>
          <p:nvPr/>
        </p:nvSpPr>
        <p:spPr>
          <a:xfrm>
            <a:off x="4896030" y="6362521"/>
            <a:ext cx="2412521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chemeClr val="accent2">
                    <a:lumMod val="50000"/>
                  </a:schemeClr>
                </a:solidFill>
                <a:latin typeface="Calibri"/>
                <a:cs typeface="Calibri"/>
              </a:rPr>
              <a:t>Image Source: </a:t>
            </a:r>
            <a:r>
              <a:rPr lang="en-US" sz="1600" i="1" dirty="0" err="1">
                <a:solidFill>
                  <a:schemeClr val="accent2">
                    <a:lumMod val="50000"/>
                  </a:schemeClr>
                </a:solidFill>
                <a:latin typeface="Calibri"/>
                <a:cs typeface="Calibri"/>
              </a:rPr>
              <a:t>OpenAIGym</a:t>
            </a:r>
            <a:endParaRPr lang="en-US" sz="1600" i="1" dirty="0">
              <a:solidFill>
                <a:schemeClr val="accent2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716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PROBLEM (RL)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07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Finding policies for controlling dynamical systems with the goal of maximizing average reward on given tasks</a:t>
            </a:r>
            <a:endParaRPr lang="en-US" sz="1800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where </a:t>
            </a:r>
            <a:r>
              <a:rPr lang="el-GR" sz="1800" dirty="0"/>
              <a:t>θ </a:t>
            </a:r>
            <a:r>
              <a:rPr lang="en-US" sz="1800" dirty="0"/>
              <a:t>-&gt; parametrizes a policy </a:t>
            </a:r>
            <a:r>
              <a:rPr lang="el-GR" sz="1800" dirty="0"/>
              <a:t>π</a:t>
            </a:r>
            <a:r>
              <a:rPr lang="el-GR" sz="1800" baseline="-25000" dirty="0"/>
              <a:t>θ</a:t>
            </a:r>
            <a:r>
              <a:rPr lang="en-US" sz="1800" dirty="0"/>
              <a:t>. The random variable </a:t>
            </a:r>
            <a:r>
              <a:rPr lang="el-GR" sz="1800" dirty="0"/>
              <a:t>ξ </a:t>
            </a:r>
            <a:r>
              <a:rPr lang="en-US" sz="1800" dirty="0"/>
              <a:t>encodes the randomness of the environment, i.e., random initial states and stochastic transitions. The value r(</a:t>
            </a:r>
            <a:r>
              <a:rPr lang="el-GR" sz="1800" dirty="0"/>
              <a:t>π</a:t>
            </a:r>
            <a:r>
              <a:rPr lang="el-GR" sz="1800" baseline="-25000" dirty="0"/>
              <a:t>θ</a:t>
            </a:r>
            <a:r>
              <a:rPr lang="el-GR" sz="1800" dirty="0"/>
              <a:t>, ξ) </a:t>
            </a:r>
            <a:r>
              <a:rPr lang="en-US" sz="1800" dirty="0"/>
              <a:t>is the reward achieved by the policy </a:t>
            </a:r>
            <a:r>
              <a:rPr lang="el-GR" sz="1800" dirty="0"/>
              <a:t>π</a:t>
            </a:r>
            <a:r>
              <a:rPr lang="el-GR" sz="1800" baseline="-25000" dirty="0"/>
              <a:t>θ</a:t>
            </a:r>
            <a:r>
              <a:rPr lang="el-GR" sz="1800" dirty="0"/>
              <a:t> </a:t>
            </a:r>
            <a:r>
              <a:rPr lang="en-US" sz="1800" dirty="0"/>
              <a:t>on one trajectory generated from the system.</a:t>
            </a:r>
            <a:endParaRPr lang="en-US" sz="1800" dirty="0">
              <a:cs typeface="Calibri" panose="020F0502020204030204"/>
            </a:endParaRP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581" y="1888290"/>
            <a:ext cx="2290276" cy="651143"/>
          </a:xfrm>
          <a:prstGeom prst="rect">
            <a:avLst/>
          </a:prstGeom>
        </p:spPr>
      </p:pic>
      <p:pic>
        <p:nvPicPr>
          <p:cNvPr id="2052" name="Picture 4" descr="Image result for reinforcement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3851996"/>
            <a:ext cx="42100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12563" y="2041310"/>
            <a:ext cx="429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1185921"/>
            <a:ext cx="1051560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7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8435"/>
            <a:ext cx="10515600" cy="6425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RANDOM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08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Problem formulation (1) aims to optimize reward by directly optimizing over the policy parameters θ</a:t>
            </a:r>
          </a:p>
          <a:p>
            <a:r>
              <a:rPr lang="en-US" sz="1800" dirty="0"/>
              <a:t>Exploring the parameter space rather than the action space, renders RL training equivalent to derivative-free optimization with noisy function evaluations</a:t>
            </a:r>
          </a:p>
          <a:p>
            <a:r>
              <a:rPr lang="en-US" sz="1800" dirty="0"/>
              <a:t>Random Search: One of the simplest and oldest optimization methods for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derivative-free optimization</a:t>
            </a:r>
            <a:r>
              <a:rPr lang="en-US" sz="1800" dirty="0"/>
              <a:t> [5]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>Random search chooses a direction uniformly at random on the sphere in parameter space, and then optimizes the function along that direction</a:t>
            </a:r>
          </a:p>
          <a:p>
            <a:r>
              <a:rPr lang="en-US" sz="1800" dirty="0"/>
              <a:t>Basic random search simply computes a finite difference approximation along the random direction and then takes a step along this direction without using a line search</a:t>
            </a:r>
          </a:p>
          <a:p>
            <a:r>
              <a:rPr lang="en-US" sz="1800" dirty="0"/>
              <a:t>ARS updates the parameters θ of a policy π</a:t>
            </a:r>
            <a:r>
              <a:rPr lang="en-US" sz="1800" baseline="-25000" dirty="0"/>
              <a:t>θ</a:t>
            </a:r>
            <a:r>
              <a:rPr lang="en-US" sz="1800" dirty="0"/>
              <a:t> and exploits update directions of the form:</a:t>
            </a:r>
          </a:p>
          <a:p>
            <a:pPr marL="0" indent="0" algn="just">
              <a:buNone/>
            </a:pPr>
            <a:r>
              <a:rPr lang="en-US" sz="1800" dirty="0"/>
              <a:t>for two independent and identically distributed random variables </a:t>
            </a:r>
            <a:r>
              <a:rPr lang="en-US" sz="1800" b="1" dirty="0"/>
              <a:t>ξ</a:t>
            </a:r>
            <a:r>
              <a:rPr lang="en-US" sz="1800" b="1" baseline="-25000" dirty="0"/>
              <a:t>1</a:t>
            </a:r>
            <a:r>
              <a:rPr lang="en-US" sz="1800" dirty="0"/>
              <a:t> and </a:t>
            </a:r>
            <a:r>
              <a:rPr lang="en-US" sz="1800" b="1" dirty="0"/>
              <a:t>ξ</a:t>
            </a:r>
            <a:r>
              <a:rPr lang="en-US" sz="1800" b="1" baseline="-25000" dirty="0"/>
              <a:t>2</a:t>
            </a:r>
            <a:r>
              <a:rPr lang="en-US" sz="1800" dirty="0"/>
              <a:t>, </a:t>
            </a:r>
            <a:r>
              <a:rPr lang="en-US" sz="1800" b="1" i="1" dirty="0"/>
              <a:t>ν</a:t>
            </a:r>
            <a:r>
              <a:rPr lang="en-US" sz="1800" dirty="0"/>
              <a:t> a positive real number, and </a:t>
            </a:r>
            <a:r>
              <a:rPr lang="en-US" sz="1800" b="1" dirty="0"/>
              <a:t>δ </a:t>
            </a:r>
            <a:r>
              <a:rPr lang="en-US" sz="1800" dirty="0"/>
              <a:t>a                                                               zero mean Gaussian vector</a:t>
            </a:r>
          </a:p>
          <a:p>
            <a:r>
              <a:rPr lang="en-US" sz="1800" dirty="0"/>
              <a:t>Such an update (increment) is an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unbiased estimator of the gradient with respect to θ</a:t>
            </a:r>
            <a:endParaRPr lang="en-US" sz="1800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r>
              <a:rPr lang="en-US" sz="1800" dirty="0"/>
              <a:t>BRS is called </a:t>
            </a:r>
            <a:r>
              <a:rPr lang="en-US" sz="1800" b="1" dirty="0"/>
              <a:t>Bandit Gradient Descent</a:t>
            </a:r>
            <a:r>
              <a:rPr lang="en-US" sz="1800" dirty="0"/>
              <a:t> [6]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459" y="3888344"/>
            <a:ext cx="2505758" cy="5705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185925"/>
            <a:ext cx="1051560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2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819"/>
            <a:ext cx="10515600" cy="763879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6">
                    <a:lumMod val="75000"/>
                  </a:schemeClr>
                </a:solidFill>
              </a:rPr>
              <a:t>Basic Random Search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(BRS)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39" y="1035694"/>
            <a:ext cx="10452522" cy="56005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9738" y="1045964"/>
            <a:ext cx="10484061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62873" y="4683967"/>
            <a:ext cx="4991878" cy="961053"/>
          </a:xfrm>
          <a:prstGeom prst="rect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4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094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For application to continuous control, the basic random search method is augmented with three simple features: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1600" dirty="0"/>
              <a:t>Scale each update step by the standard deviation of the rewards collected for computing that update step : </a:t>
            </a:r>
            <a:r>
              <a:rPr lang="el-GR" sz="1600" dirty="0"/>
              <a:t>σ</a:t>
            </a:r>
            <a:r>
              <a:rPr lang="en-US" sz="1600" baseline="-25000" dirty="0"/>
              <a:t>R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Normalize the system’s states by online estimates of their mean and standard deviation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Discard from the computation of the update steps the directions that yield the least improvement of the reward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458435"/>
            <a:ext cx="10515600" cy="6425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AUGMENTED RANDOM SEARCH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185925"/>
            <a:ext cx="1051560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100" y="3809521"/>
            <a:ext cx="5639966" cy="59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1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46" y="1026368"/>
            <a:ext cx="7511142" cy="567072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37132"/>
            <a:ext cx="10515600" cy="6425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AUGMENTED RANDOM SEARCH (CNTD)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905999"/>
            <a:ext cx="1051560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48269" y="3265714"/>
            <a:ext cx="4086809" cy="578498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97967" y="2239347"/>
            <a:ext cx="5057192" cy="167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84376" y="2407298"/>
            <a:ext cx="559836" cy="158620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11355" y="4208104"/>
            <a:ext cx="7203233" cy="382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44212" y="4833257"/>
            <a:ext cx="3984172" cy="63448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7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7133"/>
            <a:ext cx="10515600" cy="941162"/>
          </a:xfrm>
        </p:spPr>
        <p:txBody>
          <a:bodyPr/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PERCEPTRON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294" y="1433739"/>
            <a:ext cx="7647411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092619"/>
            <a:ext cx="1051560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52A4A-28E2-45AB-AAEE-E8637C6FB52B}"/>
              </a:ext>
            </a:extLst>
          </p:cNvPr>
          <p:cNvSpPr txBox="1"/>
          <p:nvPr/>
        </p:nvSpPr>
        <p:spPr>
          <a:xfrm>
            <a:off x="3962400" y="5946475"/>
            <a:ext cx="4267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843C0C"/>
                </a:solidFill>
              </a:rPr>
              <a:t>Image Source: 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www.superdatascience.com</a:t>
            </a:r>
            <a:endParaRPr lang="en-US" i="1">
              <a:solidFill>
                <a:schemeClr val="accent2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905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798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Augmented Random Search</vt:lpstr>
      <vt:lpstr>OVERVIEW</vt:lpstr>
      <vt:lpstr>MuJoCo</vt:lpstr>
      <vt:lpstr>PROBLEM (RL)</vt:lpstr>
      <vt:lpstr>RANDOM SEARCH</vt:lpstr>
      <vt:lpstr>Basic Random Search (BRS)</vt:lpstr>
      <vt:lpstr>AUGMENTED RANDOM SEARCH</vt:lpstr>
      <vt:lpstr>AUGMENTED RANDOM SEARCH (CNTD)</vt:lpstr>
      <vt:lpstr>PERCEPTRON</vt:lpstr>
      <vt:lpstr>PowerPoint Presentation</vt:lpstr>
      <vt:lpstr>MAXIMIZING REWARDS</vt:lpstr>
      <vt:lpstr>MAXIMIZING REWARDS (CNTD): Method of Finite Differences</vt:lpstr>
      <vt:lpstr>PERCEPTRON IN ACTION</vt:lpstr>
      <vt:lpstr>COMPARISON</vt:lpstr>
      <vt:lpstr>References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Random Search</dc:title>
  <dc:creator>Dash, Anshumaan (Cognizant)</dc:creator>
  <cp:lastModifiedBy>Dash, Anshumaan (Cognizant)</cp:lastModifiedBy>
  <cp:revision>100</cp:revision>
  <dcterms:created xsi:type="dcterms:W3CDTF">2019-01-31T09:38:04Z</dcterms:created>
  <dcterms:modified xsi:type="dcterms:W3CDTF">2019-02-02T17:51:29Z</dcterms:modified>
</cp:coreProperties>
</file>