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72" r:id="rId9"/>
    <p:sldId id="270" r:id="rId10"/>
    <p:sldId id="271" r:id="rId11"/>
    <p:sldId id="264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6"/>
  </p:normalViewPr>
  <p:slideViewPr>
    <p:cSldViewPr snapToGrid="0">
      <p:cViewPr varScale="1">
        <p:scale>
          <a:sx n="96" d="100"/>
          <a:sy n="96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7DC6-94A2-1F98-2A73-B48F22A14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02E4A-482A-8ACE-539E-6B832708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4BD9-8160-5CD8-6644-2FA6B024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E98E-945C-8F5D-7DE2-925535A0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BC76-D401-09CC-C1D1-17C1B0C3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C547-4125-8B6B-EFB5-A94F89C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4BF4-89CE-0D9D-766A-0B6C2802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743D-430D-C1AC-337B-AA0933C6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3C7B-24A4-5D67-D518-7D4ABBE5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10248-86A2-C6F8-84FD-855CDFDC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40E60-0BE6-ACEC-C291-D4DD1DDC8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EEDBF-FA3D-B9EB-CA79-D65D7A851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9EA3-3B25-82E5-B33C-692CD721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310E-1E57-B466-DD5D-8BAE5C68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D4F4-740D-E7C0-F398-F6C14400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FDB3-7AB2-827A-B5E4-6BE89FDE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B123-A4C8-AF40-A314-B88FB20E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BFF87-097F-347C-48A4-901EC0C3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CF5C4-4DD4-4788-E721-C08CF647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2250-CB89-892A-0310-BB612CE8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76D-34D3-EADE-12D2-E1B4A090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8863E-F34C-32EE-12C3-83EF4A34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7B451-41DF-7597-5CD3-497595CA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6F59-4789-C34F-7C8D-F11A0B95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4550-9963-EF30-7B8B-73AF378A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70AA-06AB-C5E2-B101-22EE9915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B511-184D-C293-925C-A5D0AB055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5FF49-0866-611C-BC5C-2140D0376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67426-71A9-1925-7C9E-AEB42846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C9803-7086-8ADE-2EB8-DE87F67D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05D4-6BC4-30C6-F9E9-2DBFED83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CA78-2E29-1774-6A0C-1A14D783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E113-9EFB-486B-26A0-6BD250B3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0984C-8E47-8C76-E8E2-543462D3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3D720-7AF3-6A32-3AAC-01F609A40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DD5EB-AC0E-BE0A-CA8C-B20D4AE94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00937-2AE1-0222-4EE6-76BA6BE7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08DC2-2EA0-029E-8DF5-179107E5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448FD-2FC5-DAC2-5211-0C78C18D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EF9-698C-8003-4943-3823235C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2E230-EA34-8FB2-5D34-6B4EF0E7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7A0FB-B63C-68A0-0323-1D763B53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F7A44-E110-8DA8-EE17-23FC73A0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9F897-E081-88FE-EF7B-998F5869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2F98B-34D4-DA04-D951-94A70027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EC5EE-497F-3A65-42E1-CFE0E82A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3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0403-6579-993F-D03F-159681C4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2141-A722-8AFF-7508-ABD42A32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F4E62-2CE0-352C-6D49-BB647BFA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32B1-83CF-9BDC-B6CE-82A442AB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115FB-64CB-3162-5D85-93E1DBE6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D94F8-88CB-71D7-6AB0-1F5CA278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9D03-2887-45C6-FE4F-93D2A729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71DF1-EA7C-4F76-CC3C-2B9B686D3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E9162-9FCD-405C-78E7-D41A396A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BB4A3-C6D2-9E98-D401-7542F589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37D3A-CAD5-C431-F1D8-29023AE5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DA784-9020-7FB4-7C45-0E9B0575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C81E1-A089-8626-0442-422F3870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10C58-BDE0-67B6-A22C-00BB8CF1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E6EC-F69B-5194-AB7E-1285ED3B3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E5004-5724-314A-A874-B51F83307C6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C913-7C0A-C32A-D720-BCE86A8FB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5EB0-6F1D-2988-614A-870BCEF34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47858-F541-4945-A7BC-091D27F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B792-D63A-779F-4091-726B7B3B8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7520"/>
          </a:xfrm>
        </p:spPr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E6417-D9A2-EFC5-8EF3-F7FDA6FA1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9883"/>
            <a:ext cx="9144000" cy="3980985"/>
          </a:xfrm>
        </p:spPr>
        <p:txBody>
          <a:bodyPr>
            <a:noAutofit/>
          </a:bodyPr>
          <a:lstStyle/>
          <a:p>
            <a:r>
              <a:rPr lang="en-US" sz="2000" dirty="0"/>
              <a:t>Data Understanding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aim is to find the loan applicants that defaulted or not based on the past history . In this case we need to consider “</a:t>
            </a:r>
            <a:r>
              <a:rPr lang="en-US" sz="2000" dirty="0" err="1"/>
              <a:t>loan_status</a:t>
            </a:r>
            <a:r>
              <a:rPr lang="en-US" sz="2000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Dataset has around 40K entries with 111 features .We need to remove the columns which </a:t>
            </a:r>
            <a:r>
              <a:rPr lang="en-US" dirty="0"/>
              <a:t>are</a:t>
            </a:r>
            <a:r>
              <a:rPr lang="en-US" sz="2000" dirty="0"/>
              <a:t> not impacting loan status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Check the data types for better understanding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Check the data dictionary to understand the columns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Loan status has 3 values “</a:t>
            </a:r>
            <a:r>
              <a:rPr lang="en-US" sz="2000" dirty="0" err="1"/>
              <a:t>Current”,”Fully</a:t>
            </a:r>
            <a:r>
              <a:rPr lang="en-US" sz="2000" dirty="0"/>
              <a:t> paid” and “Charged off”, since we are not sure on the current status if they will pay up or not , we will ignore them and consider only full paid and charged off status.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370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B13FE-AD0B-D1EA-BDDD-79DCC3AF4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4A1B9-BC1F-721C-5911-A0C76590E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70" y="742123"/>
            <a:ext cx="10929730" cy="54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2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7F2A-D5E0-D64C-D1C6-89845F4D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D05F-A864-6270-A813-688C3DE66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10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system-ui"/>
              </a:rPr>
              <a:t>Based on the counts, Grade B, C and D are top three in Charged Off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system-ui"/>
              </a:rPr>
              <a:t>A,B have have also very good numbers of paying it off fully</a:t>
            </a:r>
          </a:p>
          <a:p>
            <a:r>
              <a:rPr lang="en-IN" sz="1400" b="0" i="0" dirty="0">
                <a:effectLst/>
                <a:latin typeface="system-ui"/>
              </a:rPr>
              <a:t>Based on the counts sub grades C1,B5,C3,B3,B4,C2 and D2 have higher charged off count </a:t>
            </a:r>
          </a:p>
          <a:p>
            <a:r>
              <a:rPr lang="en-IN" sz="1400" b="0" i="0" dirty="0">
                <a:effectLst/>
                <a:latin typeface="system-ui"/>
              </a:rPr>
              <a:t>Maximum loans were issued to 10 or above category and the charged off is also highest in this category</a:t>
            </a:r>
          </a:p>
          <a:p>
            <a:r>
              <a:rPr lang="en-IN" sz="1400" b="0" i="0" dirty="0">
                <a:effectLst/>
                <a:latin typeface="system-ui"/>
              </a:rPr>
              <a:t>Defaulters are more in 36 months category</a:t>
            </a:r>
          </a:p>
          <a:p>
            <a:r>
              <a:rPr lang="en-IN" sz="1400" b="0" i="0" dirty="0">
                <a:effectLst/>
                <a:latin typeface="system-ui"/>
              </a:rPr>
              <a:t>In 2011 the defaulters are more</a:t>
            </a:r>
          </a:p>
          <a:p>
            <a:r>
              <a:rPr lang="en-IN" sz="1400" b="0" i="0" dirty="0">
                <a:effectLst/>
                <a:latin typeface="system-ui"/>
              </a:rPr>
              <a:t>Don’t find any conclusive answer looking at the numbers </a:t>
            </a:r>
            <a:r>
              <a:rPr lang="en-IN" sz="1400" dirty="0">
                <a:latin typeface="system-ui"/>
              </a:rPr>
              <a:t>for months.</a:t>
            </a:r>
          </a:p>
          <a:p>
            <a:r>
              <a:rPr lang="en-IN" sz="1400" b="0" i="0" dirty="0">
                <a:effectLst/>
                <a:latin typeface="system-ui"/>
              </a:rPr>
              <a:t>The defaulters are more when the purpose is </a:t>
            </a:r>
            <a:r>
              <a:rPr lang="en-IN" sz="1400" b="0" i="0" dirty="0" err="1">
                <a:effectLst/>
                <a:latin typeface="system-ui"/>
              </a:rPr>
              <a:t>debt_consolidation</a:t>
            </a:r>
            <a:r>
              <a:rPr lang="en-IN" sz="1400" b="0" i="0" dirty="0">
                <a:effectLst/>
                <a:latin typeface="system-ui"/>
              </a:rPr>
              <a:t> .</a:t>
            </a:r>
          </a:p>
          <a:p>
            <a:r>
              <a:rPr lang="en-IN" sz="1400" b="0" i="0" dirty="0">
                <a:effectLst/>
                <a:latin typeface="system-ui"/>
              </a:rPr>
              <a:t>People of RENT or MORTGAGE failed to pay</a:t>
            </a:r>
          </a:p>
          <a:p>
            <a:r>
              <a:rPr lang="en-IN" sz="1400" b="0" i="0" dirty="0">
                <a:effectLst/>
                <a:latin typeface="system-ui"/>
              </a:rPr>
              <a:t>The verified loans are charged off more than Not verified</a:t>
            </a:r>
            <a:endParaRPr lang="en-IN" sz="1400" dirty="0">
              <a:latin typeface="system-ui"/>
            </a:endParaRPr>
          </a:p>
          <a:p>
            <a:r>
              <a:rPr lang="en-IN" sz="1400" b="0" i="0" dirty="0">
                <a:effectLst/>
                <a:latin typeface="system-ui"/>
              </a:rPr>
              <a:t>Employment above 10 years have got more loans and more defaulters too</a:t>
            </a:r>
          </a:p>
          <a:p>
            <a:r>
              <a:rPr lang="en-IN" sz="1400" b="0" i="0" dirty="0">
                <a:effectLst/>
                <a:latin typeface="system-ui"/>
              </a:rPr>
              <a:t>States from CA,FL and NY have more defaulters .</a:t>
            </a:r>
            <a:endParaRPr lang="en-IN" sz="1400" dirty="0"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system-ui"/>
              </a:rPr>
              <a:t>The median of 10 years and more is highest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system-ui"/>
              </a:rPr>
              <a:t>6,7,8 and 9 having almost same median value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system-ui"/>
              </a:rPr>
              <a:t>The median is more in case of defaulter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system-ui"/>
              </a:rPr>
              <a:t>The IQR is more in case of charged off</a:t>
            </a:r>
          </a:p>
          <a:p>
            <a:endParaRPr lang="en-IN" sz="1400" b="0" i="0" dirty="0">
              <a:effectLst/>
              <a:latin typeface="system-ui"/>
            </a:endParaRPr>
          </a:p>
          <a:p>
            <a:endParaRPr lang="en-IN" b="0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3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4558-2A8D-6877-64A6-7FE583AF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6530-AC4A-D701-E6E3-3ADA5341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507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ystem-ui"/>
              </a:rPr>
              <a:t>Higher the interest rate higher charged off ratio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ystem-ui"/>
              </a:rPr>
              <a:t>Higher the annual income higher the loan amount slightly.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ystem-ui"/>
              </a:rPr>
              <a:t>increase in number of charged off with increase in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ystem-ui"/>
              </a:rPr>
              <a:t>interest rate is increasing with loan amount increase</a:t>
            </a:r>
          </a:p>
        </p:txBody>
      </p:sp>
    </p:spTree>
    <p:extLst>
      <p:ext uri="{BB962C8B-B14F-4D97-AF65-F5344CB8AC3E}">
        <p14:creationId xmlns:p14="http://schemas.microsoft.com/office/powerpoint/2010/main" val="24587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64F3-6DD6-0EC9-5288-E76395BF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4728-A009-DEA5-AD05-5DC0DEF1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9038"/>
          </a:xfrm>
        </p:spPr>
        <p:txBody>
          <a:bodyPr>
            <a:normAutofit/>
          </a:bodyPr>
          <a:lstStyle/>
          <a:p>
            <a:r>
              <a:rPr lang="en-US" sz="2400" dirty="0"/>
              <a:t>Drop columns containing all null value, max null values ,unique value </a:t>
            </a:r>
            <a:r>
              <a:rPr lang="en-US" sz="2400" dirty="0" err="1"/>
              <a:t>etc</a:t>
            </a:r>
            <a:r>
              <a:rPr lang="en-US" sz="2400" dirty="0"/>
              <a:t> .</a:t>
            </a:r>
          </a:p>
          <a:p>
            <a:r>
              <a:rPr lang="en-US" sz="2400" dirty="0"/>
              <a:t>Filter rows with missing values</a:t>
            </a:r>
          </a:p>
          <a:p>
            <a:r>
              <a:rPr lang="en-US" sz="2400" dirty="0"/>
              <a:t>Change the data types for the columns </a:t>
            </a:r>
            <a:r>
              <a:rPr lang="en-US" sz="2400" dirty="0" err="1"/>
              <a:t>whereever</a:t>
            </a:r>
            <a:r>
              <a:rPr lang="en-US" sz="2400" dirty="0"/>
              <a:t> required </a:t>
            </a:r>
            <a:r>
              <a:rPr lang="en-US" sz="2400" dirty="0" err="1"/>
              <a:t>eg</a:t>
            </a:r>
            <a:r>
              <a:rPr lang="en-US" sz="2400" dirty="0"/>
              <a:t> : float64,int64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Convert certain column values to numeric variables for better analysis such as remove % or year </a:t>
            </a:r>
            <a:r>
              <a:rPr lang="en-US" sz="2400" dirty="0" err="1"/>
              <a:t>etc</a:t>
            </a:r>
            <a:r>
              <a:rPr lang="en-US" sz="2400" dirty="0"/>
              <a:t> 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654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B949-23C1-3746-9AF9-68CE8C1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3018-BEC7-E794-66D4-83F2D686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Columns</a:t>
            </a:r>
          </a:p>
          <a:p>
            <a:r>
              <a:rPr lang="en-US" dirty="0"/>
              <a:t>Univariate Analysis</a:t>
            </a:r>
          </a:p>
          <a:p>
            <a:r>
              <a:rPr lang="en-US" dirty="0"/>
              <a:t>Segmented Univariate Analysis</a:t>
            </a:r>
          </a:p>
          <a:p>
            <a:r>
              <a:rPr lang="en-US" dirty="0"/>
              <a:t>Bivariate Analysis</a:t>
            </a:r>
          </a:p>
          <a:p>
            <a:r>
              <a:rPr lang="en-US" dirty="0"/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42574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E20E-86D3-44CA-8145-565B1213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2A63-48D5-66AF-8D7D-ECC2659C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Derive columns for Month and Year from column “</a:t>
            </a:r>
            <a:r>
              <a:rPr lang="en-US" sz="2400" dirty="0" err="1"/>
              <a:t>issue_d</a:t>
            </a:r>
            <a:r>
              <a:rPr lang="en-US" sz="2400" dirty="0"/>
              <a:t>”</a:t>
            </a:r>
          </a:p>
          <a:p>
            <a:r>
              <a:rPr lang="en-US" sz="2400" dirty="0"/>
              <a:t>Derive column for “</a:t>
            </a:r>
            <a:r>
              <a:rPr lang="en-US" sz="2400" dirty="0" err="1"/>
              <a:t>loan_amnt</a:t>
            </a:r>
            <a:r>
              <a:rPr lang="en-US" sz="2400" dirty="0"/>
              <a:t>” to “</a:t>
            </a:r>
            <a:r>
              <a:rPr lang="en-US" sz="2400" dirty="0" err="1"/>
              <a:t>annual_inc</a:t>
            </a:r>
            <a:r>
              <a:rPr lang="en-US" sz="2400" dirty="0"/>
              <a:t>” ratio as ”</a:t>
            </a:r>
            <a:r>
              <a:rPr lang="en-IN" sz="2400" dirty="0"/>
              <a:t> </a:t>
            </a:r>
            <a:r>
              <a:rPr lang="en-IN" sz="2400" dirty="0" err="1"/>
              <a:t>ratio_loan_to_income</a:t>
            </a:r>
            <a:r>
              <a:rPr lang="en-US" sz="2400" dirty="0"/>
              <a:t>”</a:t>
            </a:r>
          </a:p>
          <a:p>
            <a:r>
              <a:rPr lang="en-US" sz="2400" dirty="0"/>
              <a:t>Create new column </a:t>
            </a:r>
            <a:r>
              <a:rPr lang="en-US" sz="2400" dirty="0" err="1"/>
              <a:t>loan_status_code</a:t>
            </a:r>
            <a:r>
              <a:rPr lang="en-US" sz="2400" dirty="0"/>
              <a:t> with 0 and 1 values based on </a:t>
            </a:r>
            <a:r>
              <a:rPr lang="en-US" sz="2400" dirty="0" err="1"/>
              <a:t>loan_status</a:t>
            </a:r>
            <a:r>
              <a:rPr lang="en-US" sz="2400" dirty="0"/>
              <a:t> column where 0=“Fully Paid” and 1=“Charged off”</a:t>
            </a:r>
          </a:p>
          <a:p>
            <a:r>
              <a:rPr lang="en-US" sz="2400" dirty="0"/>
              <a:t>Creating different groups for interest rate</a:t>
            </a:r>
          </a:p>
          <a:p>
            <a:r>
              <a:rPr lang="en-US" sz="2400" dirty="0"/>
              <a:t>Combine “Source Verified” and “Verified” into “Verified”</a:t>
            </a:r>
          </a:p>
          <a:p>
            <a:r>
              <a:rPr lang="en-US" sz="2400" dirty="0"/>
              <a:t>Create Group </a:t>
            </a:r>
            <a:r>
              <a:rPr lang="en-US" sz="2400" dirty="0" err="1"/>
              <a:t>annual_income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51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F7F4-652F-0640-C5CC-283E54D6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AADE-54FD-3B5D-D79C-08E0E62D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Categorical variables</a:t>
            </a:r>
          </a:p>
          <a:p>
            <a:pPr marL="0" indent="0">
              <a:buNone/>
            </a:pPr>
            <a:r>
              <a:rPr lang="en-US" dirty="0"/>
              <a:t>          Ordered categorical data</a:t>
            </a:r>
          </a:p>
          <a:p>
            <a:pPr marL="0" indent="0">
              <a:buNone/>
            </a:pPr>
            <a:r>
              <a:rPr lang="en-US" dirty="0"/>
              <a:t>           	Grade</a:t>
            </a:r>
          </a:p>
          <a:p>
            <a:pPr marL="0" indent="0">
              <a:buNone/>
            </a:pPr>
            <a:r>
              <a:rPr lang="en-US" dirty="0"/>
              <a:t>	Sub grade</a:t>
            </a:r>
          </a:p>
          <a:p>
            <a:pPr marL="0" indent="0">
              <a:buNone/>
            </a:pPr>
            <a:r>
              <a:rPr lang="en-US" dirty="0"/>
              <a:t>	Term (36 / 60 months)</a:t>
            </a:r>
          </a:p>
          <a:p>
            <a:pPr marL="0" indent="0">
              <a:buNone/>
            </a:pPr>
            <a:r>
              <a:rPr lang="en-US" dirty="0"/>
              <a:t>	Employment length</a:t>
            </a:r>
          </a:p>
          <a:p>
            <a:pPr marL="0" indent="0">
              <a:buNone/>
            </a:pPr>
            <a:r>
              <a:rPr lang="en-US" dirty="0"/>
              <a:t>	Loan issue year</a:t>
            </a:r>
          </a:p>
          <a:p>
            <a:pPr marL="0" indent="0">
              <a:buNone/>
            </a:pPr>
            <a:r>
              <a:rPr lang="en-US" dirty="0"/>
              <a:t>	Loan issue month</a:t>
            </a:r>
          </a:p>
          <a:p>
            <a:pPr marL="0" indent="0">
              <a:buNone/>
            </a:pPr>
            <a:r>
              <a:rPr lang="en-US" dirty="0"/>
              <a:t>          Un-ordered categorical data</a:t>
            </a:r>
          </a:p>
          <a:p>
            <a:pPr marL="0" indent="0">
              <a:buNone/>
            </a:pPr>
            <a:r>
              <a:rPr lang="en-US" dirty="0"/>
              <a:t>	State</a:t>
            </a:r>
          </a:p>
          <a:p>
            <a:pPr marL="0" indent="0">
              <a:buNone/>
            </a:pPr>
            <a:r>
              <a:rPr lang="en-US" dirty="0"/>
              <a:t>	Loan purpose</a:t>
            </a:r>
          </a:p>
          <a:p>
            <a:pPr marL="0" indent="0">
              <a:buNone/>
            </a:pPr>
            <a:r>
              <a:rPr lang="en-US" dirty="0"/>
              <a:t>	Home Ownership</a:t>
            </a:r>
          </a:p>
          <a:p>
            <a:pPr marL="0" indent="0">
              <a:buNone/>
            </a:pPr>
            <a:r>
              <a:rPr lang="en-US" dirty="0"/>
              <a:t>	Loan status</a:t>
            </a:r>
          </a:p>
          <a:p>
            <a:r>
              <a:rPr lang="en-US" dirty="0"/>
              <a:t>Quantitative</a:t>
            </a:r>
          </a:p>
          <a:p>
            <a:pPr marL="457200" lvl="1" indent="0">
              <a:buNone/>
            </a:pPr>
            <a:r>
              <a:rPr lang="en-US" dirty="0"/>
              <a:t>	Interest rate group</a:t>
            </a:r>
          </a:p>
          <a:p>
            <a:pPr marL="457200" lvl="1" indent="0">
              <a:buNone/>
            </a:pPr>
            <a:r>
              <a:rPr lang="en-US" dirty="0"/>
              <a:t>	Annual income group</a:t>
            </a:r>
          </a:p>
          <a:p>
            <a:pPr marL="457200" lvl="1" indent="0">
              <a:buNone/>
            </a:pPr>
            <a:r>
              <a:rPr lang="en-US" dirty="0"/>
              <a:t>	Loan amount</a:t>
            </a:r>
          </a:p>
          <a:p>
            <a:pPr marL="457200" lvl="1" indent="0">
              <a:buNone/>
            </a:pPr>
            <a:r>
              <a:rPr lang="en-US" dirty="0"/>
              <a:t>	Funded amount</a:t>
            </a:r>
          </a:p>
          <a:p>
            <a:pPr marL="457200" lvl="1" indent="0">
              <a:buNone/>
            </a:pPr>
            <a:r>
              <a:rPr lang="en-US" dirty="0"/>
              <a:t>	Loan amount to annual income ratio</a:t>
            </a:r>
          </a:p>
        </p:txBody>
      </p:sp>
    </p:spTree>
    <p:extLst>
      <p:ext uri="{BB962C8B-B14F-4D97-AF65-F5344CB8AC3E}">
        <p14:creationId xmlns:p14="http://schemas.microsoft.com/office/powerpoint/2010/main" val="366790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F859-6840-FFD3-A8C6-F47396C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and Segmented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D1D7-E9CE-9C62-D3D9-F42C1DA3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Grade A and B are given more loans compared to other grades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Sub Grade A4, B3, A5, B5, B4 are given more loans compared to other grades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term shows 36 months loans are issued more compared to 60 months loan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employees with 10 years and above are given loan </a:t>
            </a:r>
            <a:r>
              <a:rPr lang="en-IN" b="0" i="0" dirty="0" err="1">
                <a:effectLst/>
                <a:latin typeface="system-ui"/>
              </a:rPr>
              <a:t>comapred</a:t>
            </a:r>
            <a:r>
              <a:rPr lang="en-IN" b="0" i="0" dirty="0">
                <a:effectLst/>
                <a:latin typeface="system-ui"/>
              </a:rPr>
              <a:t> with lesser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year shows maximum loans were taken in the year 2011 and is in increasing trend since 2007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Maximum loans were given in the month of Oct, Nov, Dec</a:t>
            </a:r>
            <a:endParaRPr lang="en-US" dirty="0"/>
          </a:p>
          <a:p>
            <a:r>
              <a:rPr lang="en-IN" b="0" i="0" dirty="0">
                <a:effectLst/>
                <a:latin typeface="system-ui"/>
              </a:rPr>
              <a:t>14% of the total loans are charged off and 86% are fully paid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States CA, NY, FL ,TX ,NJ are the top 5 states where maximum loans been issued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Maximum loans are given for debt consolidation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People who are in Rented house or </a:t>
            </a:r>
            <a:r>
              <a:rPr lang="en-IN" b="0" i="0" dirty="0" err="1">
                <a:effectLst/>
                <a:latin typeface="system-ui"/>
              </a:rPr>
              <a:t>Mortgate</a:t>
            </a:r>
            <a:r>
              <a:rPr lang="en-IN" b="0" i="0" dirty="0">
                <a:effectLst/>
                <a:latin typeface="system-ui"/>
              </a:rPr>
              <a:t> have availed maximum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Funded amount is ranging from 500 to 35000 USD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effectLst/>
                <a:latin typeface="system-ui"/>
              </a:rPr>
              <a:t>Installment</a:t>
            </a:r>
            <a:r>
              <a:rPr lang="en-IN" b="0" i="0" dirty="0">
                <a:effectLst/>
                <a:latin typeface="system-ui"/>
              </a:rPr>
              <a:t> amount is ranging from ~15 to 1300 USD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The loan amount to income ratio mean is around 0.18</a:t>
            </a:r>
          </a:p>
          <a:p>
            <a:r>
              <a:rPr lang="en-IN" b="0" i="0" dirty="0">
                <a:effectLst/>
                <a:latin typeface="system-ui"/>
              </a:rPr>
              <a:t>Interest rate range 10 to 15 is the range where maximum loans have been issued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20 - 25% is the range where minimum loans have been issued</a:t>
            </a:r>
          </a:p>
        </p:txBody>
      </p:sp>
    </p:spTree>
    <p:extLst>
      <p:ext uri="{BB962C8B-B14F-4D97-AF65-F5344CB8AC3E}">
        <p14:creationId xmlns:p14="http://schemas.microsoft.com/office/powerpoint/2010/main" val="82827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F990C9-49E0-D01F-AA74-214DBA877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69" y="901149"/>
            <a:ext cx="11124174" cy="53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4845A-AF79-0CD7-5A87-8E69FF9D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E9587-FBEF-0DBB-A456-96311E409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88" y="503583"/>
            <a:ext cx="9846364" cy="56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1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0F031-EC67-8534-7E03-1AA5E7174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19EAAB-F273-981B-5FCC-D8490747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26" y="848139"/>
            <a:ext cx="10702886" cy="53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1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793</Words>
  <Application>Microsoft Macintosh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system-ui</vt:lpstr>
      <vt:lpstr>Office Theme</vt:lpstr>
      <vt:lpstr>Lending Club Case Study</vt:lpstr>
      <vt:lpstr>Data cleaning</vt:lpstr>
      <vt:lpstr>Data Analysis</vt:lpstr>
      <vt:lpstr>Derived Metrics</vt:lpstr>
      <vt:lpstr>Univariate Analysis</vt:lpstr>
      <vt:lpstr>Univariate and Segmented Univariate analysis</vt:lpstr>
      <vt:lpstr>PowerPoint Presentation</vt:lpstr>
      <vt:lpstr>PowerPoint Presentation</vt:lpstr>
      <vt:lpstr>PowerPoint Presentation</vt:lpstr>
      <vt:lpstr>PowerPoint Presentation</vt:lpstr>
      <vt:lpstr>Summary of Bivariate Analysis</vt:lpstr>
      <vt:lpstr>Summary of Multivariate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Anshumalin Rout</dc:creator>
  <cp:lastModifiedBy>Anshumalin Rout</cp:lastModifiedBy>
  <cp:revision>26</cp:revision>
  <dcterms:created xsi:type="dcterms:W3CDTF">2024-12-25T14:28:24Z</dcterms:created>
  <dcterms:modified xsi:type="dcterms:W3CDTF">2024-12-25T15:34:39Z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76ce46-357f-46de-88d6-77b9bbb83c46_Enabled">
    <vt:lpwstr>true</vt:lpwstr>
  </property>
  <property fmtid="{D5CDD505-2E9C-101B-9397-08002B2CF9AE}" pid="3" name="MSIP_Label_3c76ce46-357f-46de-88d6-77b9bbb83c46_SetDate">
    <vt:lpwstr>2024-12-25T15:34:11Z</vt:lpwstr>
  </property>
  <property fmtid="{D5CDD505-2E9C-101B-9397-08002B2CF9AE}" pid="4" name="MSIP_Label_3c76ce46-357f-46de-88d6-77b9bbb83c46_Method">
    <vt:lpwstr>Privileged</vt:lpwstr>
  </property>
  <property fmtid="{D5CDD505-2E9C-101B-9397-08002B2CF9AE}" pid="5" name="MSIP_Label_3c76ce46-357f-46de-88d6-77b9bbb83c46_Name">
    <vt:lpwstr>Public</vt:lpwstr>
  </property>
  <property fmtid="{D5CDD505-2E9C-101B-9397-08002B2CF9AE}" pid="6" name="MSIP_Label_3c76ce46-357f-46de-88d6-77b9bbb83c46_SiteId">
    <vt:lpwstr>4e2c6054-71cb-48f1-bd6c-3a9705aca71b</vt:lpwstr>
  </property>
  <property fmtid="{D5CDD505-2E9C-101B-9397-08002B2CF9AE}" pid="7" name="MSIP_Label_3c76ce46-357f-46de-88d6-77b9bbb83c46_ActionId">
    <vt:lpwstr>28adf403-a523-43e6-9b80-a67b3b82fd11</vt:lpwstr>
  </property>
  <property fmtid="{D5CDD505-2E9C-101B-9397-08002B2CF9AE}" pid="8" name="MSIP_Label_3c76ce46-357f-46de-88d6-77b9bbb83c46_ContentBits">
    <vt:lpwstr>0</vt:lpwstr>
  </property>
</Properties>
</file>