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73" r:id="rId11"/>
    <p:sldId id="280" r:id="rId12"/>
    <p:sldId id="276" r:id="rId13"/>
    <p:sldId id="290" r:id="rId14"/>
    <p:sldId id="291" r:id="rId15"/>
    <p:sldId id="28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85" r:id="rId24"/>
    <p:sldId id="269" r:id="rId25"/>
    <p:sldId id="288" r:id="rId26"/>
    <p:sldId id="270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AD42A-1C7C-4730-816A-2D50A02946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61FB8-2A7F-48B3-9D9F-81E18D95A0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u="sng" dirty="0"/>
            <a:t>Demonstrate Automation Concepts</a:t>
          </a:r>
          <a:br>
            <a:rPr lang="en-US" sz="1400" dirty="0"/>
          </a:br>
          <a:r>
            <a:rPr lang="en-US" sz="1400" dirty="0"/>
            <a:t>Provide a hands-on learning tool to understand basic principles of robotics and automation.</a:t>
          </a:r>
        </a:p>
      </dgm:t>
    </dgm:pt>
    <dgm:pt modelId="{C7FF5732-4614-4C58-859D-CC096CD8D2AE}" type="parTrans" cxnId="{AB569AE1-5BDE-4176-A793-40E90F190BCF}">
      <dgm:prSet/>
      <dgm:spPr/>
      <dgm:t>
        <a:bodyPr/>
        <a:lstStyle/>
        <a:p>
          <a:endParaRPr lang="en-US"/>
        </a:p>
      </dgm:t>
    </dgm:pt>
    <dgm:pt modelId="{5DDC4127-3AAC-4009-805A-D1E988661B60}" type="sibTrans" cxnId="{AB569AE1-5BDE-4176-A793-40E90F190B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A13B00-15AD-4810-BE8C-5D29771D3B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u="sng" dirty="0"/>
            <a:t>Cost-Effective Prototyping</a:t>
          </a:r>
          <a:br>
            <a:rPr lang="en-US" sz="1400" dirty="0"/>
          </a:br>
          <a:r>
            <a:rPr lang="en-US" sz="1400" dirty="0"/>
            <a:t>Design a working robotic arm using affordable components like Arduino, servo motors, and cardboard.</a:t>
          </a:r>
        </a:p>
      </dgm:t>
    </dgm:pt>
    <dgm:pt modelId="{39A25208-2E4D-4FA1-9CA9-180E088BC6D7}" type="parTrans" cxnId="{2E279EA6-16F1-4CA4-AD24-6B216F3C8A95}">
      <dgm:prSet/>
      <dgm:spPr/>
      <dgm:t>
        <a:bodyPr/>
        <a:lstStyle/>
        <a:p>
          <a:endParaRPr lang="en-US"/>
        </a:p>
      </dgm:t>
    </dgm:pt>
    <dgm:pt modelId="{F49E2C7F-F8C3-44C7-8C51-8659170AFEFA}" type="sibTrans" cxnId="{2E279EA6-16F1-4CA4-AD24-6B216F3C8A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541C2E-4D94-4101-9DC1-C1DB229DF6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u="sng" dirty="0"/>
            <a:t>Motor Control Integration</a:t>
          </a:r>
          <a:br>
            <a:rPr lang="en-US" sz="1400" dirty="0"/>
          </a:br>
          <a:r>
            <a:rPr lang="en-US" sz="1400" dirty="0"/>
            <a:t>Control multiple servo motors using Arduino and joystick inputs for real-time movement.</a:t>
          </a:r>
        </a:p>
      </dgm:t>
    </dgm:pt>
    <dgm:pt modelId="{2A3F1EB4-D392-4823-B21B-4E716102C6DB}" type="parTrans" cxnId="{4F887268-CF50-461C-960A-50FF37713BDC}">
      <dgm:prSet/>
      <dgm:spPr/>
      <dgm:t>
        <a:bodyPr/>
        <a:lstStyle/>
        <a:p>
          <a:endParaRPr lang="en-US"/>
        </a:p>
      </dgm:t>
    </dgm:pt>
    <dgm:pt modelId="{7F34116F-AB7F-4B96-BC20-C5B3B46B5983}" type="sibTrans" cxnId="{4F887268-CF50-461C-960A-50FF37713B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1E9D5E-B7F2-48EC-A378-9B4E92AF4F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u="sng" dirty="0"/>
            <a:t>Lightweight Mechanism Design</a:t>
          </a:r>
          <a:br>
            <a:rPr lang="en-US" sz="1400" dirty="0"/>
          </a:br>
          <a:r>
            <a:rPr lang="en-US" sz="1400" dirty="0"/>
            <a:t>Develop a structure capable of picking and placing lightweight objects with stability and accuracy.</a:t>
          </a:r>
        </a:p>
      </dgm:t>
    </dgm:pt>
    <dgm:pt modelId="{30DC4DFE-DEF4-458F-BE63-553B3085C64D}" type="parTrans" cxnId="{A02A026E-8443-49F5-95AF-8451E0856865}">
      <dgm:prSet/>
      <dgm:spPr/>
      <dgm:t>
        <a:bodyPr/>
        <a:lstStyle/>
        <a:p>
          <a:endParaRPr lang="en-US"/>
        </a:p>
      </dgm:t>
    </dgm:pt>
    <dgm:pt modelId="{FAF7B855-FD9A-46D3-BB1A-F45B3E153A75}" type="sibTrans" cxnId="{A02A026E-8443-49F5-95AF-8451E08568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25C0F0-E2A1-4607-A987-C3F15CCD34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u="sng" dirty="0"/>
            <a:t>Theory to Practical Implementation</a:t>
          </a:r>
          <a:br>
            <a:rPr lang="en-US" sz="1400" dirty="0"/>
          </a:br>
          <a:r>
            <a:rPr lang="en-US" sz="1400" dirty="0"/>
            <a:t>Apply electronics, programming, and mechanical concepts in building a fully functional robotic arm.</a:t>
          </a:r>
        </a:p>
      </dgm:t>
    </dgm:pt>
    <dgm:pt modelId="{076AE2E2-E5C3-4A6A-B097-204A6B63BD1B}" type="parTrans" cxnId="{C37C95EC-C2DD-436B-8243-76529B43DAF5}">
      <dgm:prSet/>
      <dgm:spPr/>
      <dgm:t>
        <a:bodyPr/>
        <a:lstStyle/>
        <a:p>
          <a:endParaRPr lang="en-US"/>
        </a:p>
      </dgm:t>
    </dgm:pt>
    <dgm:pt modelId="{1DEE9BE4-A33D-467A-BC0B-532850E2EBC4}" type="sibTrans" cxnId="{C37C95EC-C2DD-436B-8243-76529B43DAF5}">
      <dgm:prSet/>
      <dgm:spPr/>
      <dgm:t>
        <a:bodyPr/>
        <a:lstStyle/>
        <a:p>
          <a:endParaRPr lang="en-US"/>
        </a:p>
      </dgm:t>
    </dgm:pt>
    <dgm:pt modelId="{F4171D01-9CCC-4EBC-9279-D4B5CD682E33}" type="pres">
      <dgm:prSet presAssocID="{F3CAD42A-1C7C-4730-816A-2D50A0294646}" presName="root" presStyleCnt="0">
        <dgm:presLayoutVars>
          <dgm:dir/>
          <dgm:resizeHandles val="exact"/>
        </dgm:presLayoutVars>
      </dgm:prSet>
      <dgm:spPr/>
    </dgm:pt>
    <dgm:pt modelId="{1CD13B56-6BFA-4D02-B6C1-3F37BDBF2F45}" type="pres">
      <dgm:prSet presAssocID="{F3CAD42A-1C7C-4730-816A-2D50A0294646}" presName="container" presStyleCnt="0">
        <dgm:presLayoutVars>
          <dgm:dir/>
          <dgm:resizeHandles val="exact"/>
        </dgm:presLayoutVars>
      </dgm:prSet>
      <dgm:spPr/>
    </dgm:pt>
    <dgm:pt modelId="{E68BCC54-3DC9-4075-A444-BEF33C194C83}" type="pres">
      <dgm:prSet presAssocID="{8D561FB8-2A7F-48B3-9D9F-81E18D95A04C}" presName="compNode" presStyleCnt="0"/>
      <dgm:spPr/>
    </dgm:pt>
    <dgm:pt modelId="{FB57D625-D4FC-4AEC-8807-DF2B0C630244}" type="pres">
      <dgm:prSet presAssocID="{8D561FB8-2A7F-48B3-9D9F-81E18D95A04C}" presName="iconBgRect" presStyleLbl="bgShp" presStyleIdx="0" presStyleCnt="5"/>
      <dgm:spPr/>
    </dgm:pt>
    <dgm:pt modelId="{9D3D70C6-DD9B-427F-AD5D-3D0316556203}" type="pres">
      <dgm:prSet presAssocID="{8D561FB8-2A7F-48B3-9D9F-81E18D95A0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8938A2C-3A31-4E17-A77E-E113163646EA}" type="pres">
      <dgm:prSet presAssocID="{8D561FB8-2A7F-48B3-9D9F-81E18D95A04C}" presName="spaceRect" presStyleCnt="0"/>
      <dgm:spPr/>
    </dgm:pt>
    <dgm:pt modelId="{6048290D-D51E-4502-B72F-BEAADCA90385}" type="pres">
      <dgm:prSet presAssocID="{8D561FB8-2A7F-48B3-9D9F-81E18D95A04C}" presName="textRect" presStyleLbl="revTx" presStyleIdx="0" presStyleCnt="5">
        <dgm:presLayoutVars>
          <dgm:chMax val="1"/>
          <dgm:chPref val="1"/>
        </dgm:presLayoutVars>
      </dgm:prSet>
      <dgm:spPr/>
    </dgm:pt>
    <dgm:pt modelId="{81DA67B7-9033-4C47-BB10-9F6C3C5D6E41}" type="pres">
      <dgm:prSet presAssocID="{5DDC4127-3AAC-4009-805A-D1E988661B60}" presName="sibTrans" presStyleLbl="sibTrans2D1" presStyleIdx="0" presStyleCnt="0"/>
      <dgm:spPr/>
    </dgm:pt>
    <dgm:pt modelId="{3133303F-3DB2-4D01-A6DA-51ED41CDB630}" type="pres">
      <dgm:prSet presAssocID="{D8A13B00-15AD-4810-BE8C-5D29771D3B86}" presName="compNode" presStyleCnt="0"/>
      <dgm:spPr/>
    </dgm:pt>
    <dgm:pt modelId="{0F3A394A-A76B-44AC-A7D5-34618BEDA677}" type="pres">
      <dgm:prSet presAssocID="{D8A13B00-15AD-4810-BE8C-5D29771D3B86}" presName="iconBgRect" presStyleLbl="bgShp" presStyleIdx="1" presStyleCnt="5"/>
      <dgm:spPr/>
    </dgm:pt>
    <dgm:pt modelId="{11736E12-1A24-420C-8EC9-0F24A9A8406B}" type="pres">
      <dgm:prSet presAssocID="{D8A13B00-15AD-4810-BE8C-5D29771D3B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C1B6AB3D-B421-4002-9E79-B907647DC94B}" type="pres">
      <dgm:prSet presAssocID="{D8A13B00-15AD-4810-BE8C-5D29771D3B86}" presName="spaceRect" presStyleCnt="0"/>
      <dgm:spPr/>
    </dgm:pt>
    <dgm:pt modelId="{E5F69466-5B73-4ACA-A0A0-CC1195284ABF}" type="pres">
      <dgm:prSet presAssocID="{D8A13B00-15AD-4810-BE8C-5D29771D3B86}" presName="textRect" presStyleLbl="revTx" presStyleIdx="1" presStyleCnt="5">
        <dgm:presLayoutVars>
          <dgm:chMax val="1"/>
          <dgm:chPref val="1"/>
        </dgm:presLayoutVars>
      </dgm:prSet>
      <dgm:spPr/>
    </dgm:pt>
    <dgm:pt modelId="{C2888DB9-0E90-479F-AC19-FA63F8986837}" type="pres">
      <dgm:prSet presAssocID="{F49E2C7F-F8C3-44C7-8C51-8659170AFEFA}" presName="sibTrans" presStyleLbl="sibTrans2D1" presStyleIdx="0" presStyleCnt="0"/>
      <dgm:spPr/>
    </dgm:pt>
    <dgm:pt modelId="{01E77F6D-791C-4BFF-ABEF-90F0ACB84116}" type="pres">
      <dgm:prSet presAssocID="{B2541C2E-4D94-4101-9DC1-C1DB229DF692}" presName="compNode" presStyleCnt="0"/>
      <dgm:spPr/>
    </dgm:pt>
    <dgm:pt modelId="{4B3EC0EE-0EDA-4B98-9305-E361D495EDA6}" type="pres">
      <dgm:prSet presAssocID="{B2541C2E-4D94-4101-9DC1-C1DB229DF692}" presName="iconBgRect" presStyleLbl="bgShp" presStyleIdx="2" presStyleCnt="5"/>
      <dgm:spPr/>
    </dgm:pt>
    <dgm:pt modelId="{464950FF-0E67-4325-967B-DABA87C0EF8F}" type="pres">
      <dgm:prSet presAssocID="{B2541C2E-4D94-4101-9DC1-C1DB229DF6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7FA9EF-3CD1-45B7-9DA6-8F07FEC8923A}" type="pres">
      <dgm:prSet presAssocID="{B2541C2E-4D94-4101-9DC1-C1DB229DF692}" presName="spaceRect" presStyleCnt="0"/>
      <dgm:spPr/>
    </dgm:pt>
    <dgm:pt modelId="{0DA5234E-DA5E-415E-9E42-980319A1FAA1}" type="pres">
      <dgm:prSet presAssocID="{B2541C2E-4D94-4101-9DC1-C1DB229DF692}" presName="textRect" presStyleLbl="revTx" presStyleIdx="2" presStyleCnt="5">
        <dgm:presLayoutVars>
          <dgm:chMax val="1"/>
          <dgm:chPref val="1"/>
        </dgm:presLayoutVars>
      </dgm:prSet>
      <dgm:spPr/>
    </dgm:pt>
    <dgm:pt modelId="{48E352E6-D1D4-448C-BEE9-181D548FDFAD}" type="pres">
      <dgm:prSet presAssocID="{7F34116F-AB7F-4B96-BC20-C5B3B46B5983}" presName="sibTrans" presStyleLbl="sibTrans2D1" presStyleIdx="0" presStyleCnt="0"/>
      <dgm:spPr/>
    </dgm:pt>
    <dgm:pt modelId="{A51E91C4-2D3A-402F-A716-BDFFDCEF46C2}" type="pres">
      <dgm:prSet presAssocID="{D71E9D5E-B7F2-48EC-A378-9B4E92AF4F5B}" presName="compNode" presStyleCnt="0"/>
      <dgm:spPr/>
    </dgm:pt>
    <dgm:pt modelId="{01024E4F-2001-44A3-A59A-020308AE98DB}" type="pres">
      <dgm:prSet presAssocID="{D71E9D5E-B7F2-48EC-A378-9B4E92AF4F5B}" presName="iconBgRect" presStyleLbl="bgShp" presStyleIdx="3" presStyleCnt="5"/>
      <dgm:spPr/>
    </dgm:pt>
    <dgm:pt modelId="{E17D6268-B921-4D58-AA3A-36F71865F0D4}" type="pres">
      <dgm:prSet presAssocID="{D71E9D5E-B7F2-48EC-A378-9B4E92AF4F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F3439C6-9976-454E-9A8F-F33AF98EA0B7}" type="pres">
      <dgm:prSet presAssocID="{D71E9D5E-B7F2-48EC-A378-9B4E92AF4F5B}" presName="spaceRect" presStyleCnt="0"/>
      <dgm:spPr/>
    </dgm:pt>
    <dgm:pt modelId="{D8A280B7-DAC7-4B01-AC71-5EE167047DD6}" type="pres">
      <dgm:prSet presAssocID="{D71E9D5E-B7F2-48EC-A378-9B4E92AF4F5B}" presName="textRect" presStyleLbl="revTx" presStyleIdx="3" presStyleCnt="5">
        <dgm:presLayoutVars>
          <dgm:chMax val="1"/>
          <dgm:chPref val="1"/>
        </dgm:presLayoutVars>
      </dgm:prSet>
      <dgm:spPr/>
    </dgm:pt>
    <dgm:pt modelId="{A3203E69-66BB-40DD-B716-5F7F551AA838}" type="pres">
      <dgm:prSet presAssocID="{FAF7B855-FD9A-46D3-BB1A-F45B3E153A75}" presName="sibTrans" presStyleLbl="sibTrans2D1" presStyleIdx="0" presStyleCnt="0"/>
      <dgm:spPr/>
    </dgm:pt>
    <dgm:pt modelId="{360BD4C1-12AA-4569-AEAE-8674F02E6204}" type="pres">
      <dgm:prSet presAssocID="{CB25C0F0-E2A1-4607-A987-C3F15CCD343D}" presName="compNode" presStyleCnt="0"/>
      <dgm:spPr/>
    </dgm:pt>
    <dgm:pt modelId="{1B56D587-1775-407A-976D-24FD1F7B1A3C}" type="pres">
      <dgm:prSet presAssocID="{CB25C0F0-E2A1-4607-A987-C3F15CCD343D}" presName="iconBgRect" presStyleLbl="bgShp" presStyleIdx="4" presStyleCnt="5"/>
      <dgm:spPr/>
    </dgm:pt>
    <dgm:pt modelId="{94943FCE-4276-4325-98BC-4947A93046E1}" type="pres">
      <dgm:prSet presAssocID="{CB25C0F0-E2A1-4607-A987-C3F15CCD34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E3E495C-5E2E-47AD-AB07-00CE9AE5C962}" type="pres">
      <dgm:prSet presAssocID="{CB25C0F0-E2A1-4607-A987-C3F15CCD343D}" presName="spaceRect" presStyleCnt="0"/>
      <dgm:spPr/>
    </dgm:pt>
    <dgm:pt modelId="{C3C8B355-BD75-45E1-AD9E-D939608862D7}" type="pres">
      <dgm:prSet presAssocID="{CB25C0F0-E2A1-4607-A987-C3F15CCD34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9F9502-1585-4391-928C-0281E6667F4B}" type="presOf" srcId="{CB25C0F0-E2A1-4607-A987-C3F15CCD343D}" destId="{C3C8B355-BD75-45E1-AD9E-D939608862D7}" srcOrd="0" destOrd="0" presId="urn:microsoft.com/office/officeart/2018/2/layout/IconCircleList"/>
    <dgm:cxn modelId="{377D1209-7013-4358-A30C-70FB3757C421}" type="presOf" srcId="{D8A13B00-15AD-4810-BE8C-5D29771D3B86}" destId="{E5F69466-5B73-4ACA-A0A0-CC1195284ABF}" srcOrd="0" destOrd="0" presId="urn:microsoft.com/office/officeart/2018/2/layout/IconCircleList"/>
    <dgm:cxn modelId="{5BBC8D2E-8895-4FAB-9A4A-768C4CF53A21}" type="presOf" srcId="{7F34116F-AB7F-4B96-BC20-C5B3B46B5983}" destId="{48E352E6-D1D4-448C-BEE9-181D548FDFAD}" srcOrd="0" destOrd="0" presId="urn:microsoft.com/office/officeart/2018/2/layout/IconCircleList"/>
    <dgm:cxn modelId="{E452465B-8C41-4667-A325-374EA566A3E1}" type="presOf" srcId="{8D561FB8-2A7F-48B3-9D9F-81E18D95A04C}" destId="{6048290D-D51E-4502-B72F-BEAADCA90385}" srcOrd="0" destOrd="0" presId="urn:microsoft.com/office/officeart/2018/2/layout/IconCircleList"/>
    <dgm:cxn modelId="{F3388342-7DA4-457D-9456-A1B187AAAF48}" type="presOf" srcId="{F3CAD42A-1C7C-4730-816A-2D50A0294646}" destId="{F4171D01-9CCC-4EBC-9279-D4B5CD682E33}" srcOrd="0" destOrd="0" presId="urn:microsoft.com/office/officeart/2018/2/layout/IconCircleList"/>
    <dgm:cxn modelId="{4F887268-CF50-461C-960A-50FF37713BDC}" srcId="{F3CAD42A-1C7C-4730-816A-2D50A0294646}" destId="{B2541C2E-4D94-4101-9DC1-C1DB229DF692}" srcOrd="2" destOrd="0" parTransId="{2A3F1EB4-D392-4823-B21B-4E716102C6DB}" sibTransId="{7F34116F-AB7F-4B96-BC20-C5B3B46B5983}"/>
    <dgm:cxn modelId="{6ACF9448-F47E-4B13-B4BA-E4CAB2D0E4B6}" type="presOf" srcId="{B2541C2E-4D94-4101-9DC1-C1DB229DF692}" destId="{0DA5234E-DA5E-415E-9E42-980319A1FAA1}" srcOrd="0" destOrd="0" presId="urn:microsoft.com/office/officeart/2018/2/layout/IconCircleList"/>
    <dgm:cxn modelId="{A02A026E-8443-49F5-95AF-8451E0856865}" srcId="{F3CAD42A-1C7C-4730-816A-2D50A0294646}" destId="{D71E9D5E-B7F2-48EC-A378-9B4E92AF4F5B}" srcOrd="3" destOrd="0" parTransId="{30DC4DFE-DEF4-458F-BE63-553B3085C64D}" sibTransId="{FAF7B855-FD9A-46D3-BB1A-F45B3E153A75}"/>
    <dgm:cxn modelId="{9AD34281-0F15-4A19-B8B0-3C5C6ACA6EDA}" type="presOf" srcId="{5DDC4127-3AAC-4009-805A-D1E988661B60}" destId="{81DA67B7-9033-4C47-BB10-9F6C3C5D6E41}" srcOrd="0" destOrd="0" presId="urn:microsoft.com/office/officeart/2018/2/layout/IconCircleList"/>
    <dgm:cxn modelId="{B6B6D38C-CC22-4436-8F55-75D43E5018B7}" type="presOf" srcId="{D71E9D5E-B7F2-48EC-A378-9B4E92AF4F5B}" destId="{D8A280B7-DAC7-4B01-AC71-5EE167047DD6}" srcOrd="0" destOrd="0" presId="urn:microsoft.com/office/officeart/2018/2/layout/IconCircleList"/>
    <dgm:cxn modelId="{2E279EA6-16F1-4CA4-AD24-6B216F3C8A95}" srcId="{F3CAD42A-1C7C-4730-816A-2D50A0294646}" destId="{D8A13B00-15AD-4810-BE8C-5D29771D3B86}" srcOrd="1" destOrd="0" parTransId="{39A25208-2E4D-4FA1-9CA9-180E088BC6D7}" sibTransId="{F49E2C7F-F8C3-44C7-8C51-8659170AFEFA}"/>
    <dgm:cxn modelId="{CB1723B9-767F-4650-ADD3-32F42E8B913D}" type="presOf" srcId="{F49E2C7F-F8C3-44C7-8C51-8659170AFEFA}" destId="{C2888DB9-0E90-479F-AC19-FA63F8986837}" srcOrd="0" destOrd="0" presId="urn:microsoft.com/office/officeart/2018/2/layout/IconCircleList"/>
    <dgm:cxn modelId="{ABEF18BE-FE58-4B9D-A86F-97A336C35AFE}" type="presOf" srcId="{FAF7B855-FD9A-46D3-BB1A-F45B3E153A75}" destId="{A3203E69-66BB-40DD-B716-5F7F551AA838}" srcOrd="0" destOrd="0" presId="urn:microsoft.com/office/officeart/2018/2/layout/IconCircleList"/>
    <dgm:cxn modelId="{AB569AE1-5BDE-4176-A793-40E90F190BCF}" srcId="{F3CAD42A-1C7C-4730-816A-2D50A0294646}" destId="{8D561FB8-2A7F-48B3-9D9F-81E18D95A04C}" srcOrd="0" destOrd="0" parTransId="{C7FF5732-4614-4C58-859D-CC096CD8D2AE}" sibTransId="{5DDC4127-3AAC-4009-805A-D1E988661B60}"/>
    <dgm:cxn modelId="{C37C95EC-C2DD-436B-8243-76529B43DAF5}" srcId="{F3CAD42A-1C7C-4730-816A-2D50A0294646}" destId="{CB25C0F0-E2A1-4607-A987-C3F15CCD343D}" srcOrd="4" destOrd="0" parTransId="{076AE2E2-E5C3-4A6A-B097-204A6B63BD1B}" sibTransId="{1DEE9BE4-A33D-467A-BC0B-532850E2EBC4}"/>
    <dgm:cxn modelId="{1B5A9010-96F2-4777-B5C0-ADF5617701FF}" type="presParOf" srcId="{F4171D01-9CCC-4EBC-9279-D4B5CD682E33}" destId="{1CD13B56-6BFA-4D02-B6C1-3F37BDBF2F45}" srcOrd="0" destOrd="0" presId="urn:microsoft.com/office/officeart/2018/2/layout/IconCircleList"/>
    <dgm:cxn modelId="{489D9218-B16F-4731-9414-FF0C134AE43A}" type="presParOf" srcId="{1CD13B56-6BFA-4D02-B6C1-3F37BDBF2F45}" destId="{E68BCC54-3DC9-4075-A444-BEF33C194C83}" srcOrd="0" destOrd="0" presId="urn:microsoft.com/office/officeart/2018/2/layout/IconCircleList"/>
    <dgm:cxn modelId="{05856478-FE9A-48CC-A448-11BE8AC4B2C6}" type="presParOf" srcId="{E68BCC54-3DC9-4075-A444-BEF33C194C83}" destId="{FB57D625-D4FC-4AEC-8807-DF2B0C630244}" srcOrd="0" destOrd="0" presId="urn:microsoft.com/office/officeart/2018/2/layout/IconCircleList"/>
    <dgm:cxn modelId="{3FAFE74B-A165-4AB2-ADAD-DFCBE5AE2A26}" type="presParOf" srcId="{E68BCC54-3DC9-4075-A444-BEF33C194C83}" destId="{9D3D70C6-DD9B-427F-AD5D-3D0316556203}" srcOrd="1" destOrd="0" presId="urn:microsoft.com/office/officeart/2018/2/layout/IconCircleList"/>
    <dgm:cxn modelId="{8AF19FFD-4A1C-402D-8432-DD40F0D9D009}" type="presParOf" srcId="{E68BCC54-3DC9-4075-A444-BEF33C194C83}" destId="{C8938A2C-3A31-4E17-A77E-E113163646EA}" srcOrd="2" destOrd="0" presId="urn:microsoft.com/office/officeart/2018/2/layout/IconCircleList"/>
    <dgm:cxn modelId="{D152A8BB-E54B-4CBE-AB5A-91D56415FA1C}" type="presParOf" srcId="{E68BCC54-3DC9-4075-A444-BEF33C194C83}" destId="{6048290D-D51E-4502-B72F-BEAADCA90385}" srcOrd="3" destOrd="0" presId="urn:microsoft.com/office/officeart/2018/2/layout/IconCircleList"/>
    <dgm:cxn modelId="{6E66D0C8-2384-4B33-BB8B-22B4DDE6EF6B}" type="presParOf" srcId="{1CD13B56-6BFA-4D02-B6C1-3F37BDBF2F45}" destId="{81DA67B7-9033-4C47-BB10-9F6C3C5D6E41}" srcOrd="1" destOrd="0" presId="urn:microsoft.com/office/officeart/2018/2/layout/IconCircleList"/>
    <dgm:cxn modelId="{658AD6FD-91FC-4CC4-9BCB-296F97D15B9D}" type="presParOf" srcId="{1CD13B56-6BFA-4D02-B6C1-3F37BDBF2F45}" destId="{3133303F-3DB2-4D01-A6DA-51ED41CDB630}" srcOrd="2" destOrd="0" presId="urn:microsoft.com/office/officeart/2018/2/layout/IconCircleList"/>
    <dgm:cxn modelId="{99FF1CD6-83F0-4022-B9E2-3506C212A444}" type="presParOf" srcId="{3133303F-3DB2-4D01-A6DA-51ED41CDB630}" destId="{0F3A394A-A76B-44AC-A7D5-34618BEDA677}" srcOrd="0" destOrd="0" presId="urn:microsoft.com/office/officeart/2018/2/layout/IconCircleList"/>
    <dgm:cxn modelId="{AF808734-A27E-4712-865C-3293B5A9CA58}" type="presParOf" srcId="{3133303F-3DB2-4D01-A6DA-51ED41CDB630}" destId="{11736E12-1A24-420C-8EC9-0F24A9A8406B}" srcOrd="1" destOrd="0" presId="urn:microsoft.com/office/officeart/2018/2/layout/IconCircleList"/>
    <dgm:cxn modelId="{BA4F9EC3-8EB6-4440-ACD2-C06A60253F67}" type="presParOf" srcId="{3133303F-3DB2-4D01-A6DA-51ED41CDB630}" destId="{C1B6AB3D-B421-4002-9E79-B907647DC94B}" srcOrd="2" destOrd="0" presId="urn:microsoft.com/office/officeart/2018/2/layout/IconCircleList"/>
    <dgm:cxn modelId="{51490697-2933-4DB2-AC56-5C9ED2606166}" type="presParOf" srcId="{3133303F-3DB2-4D01-A6DA-51ED41CDB630}" destId="{E5F69466-5B73-4ACA-A0A0-CC1195284ABF}" srcOrd="3" destOrd="0" presId="urn:microsoft.com/office/officeart/2018/2/layout/IconCircleList"/>
    <dgm:cxn modelId="{321D8F36-6A0D-4293-8C73-17B5649CFCAA}" type="presParOf" srcId="{1CD13B56-6BFA-4D02-B6C1-3F37BDBF2F45}" destId="{C2888DB9-0E90-479F-AC19-FA63F8986837}" srcOrd="3" destOrd="0" presId="urn:microsoft.com/office/officeart/2018/2/layout/IconCircleList"/>
    <dgm:cxn modelId="{456E5816-188E-4FC5-A745-B76F37BCA5E7}" type="presParOf" srcId="{1CD13B56-6BFA-4D02-B6C1-3F37BDBF2F45}" destId="{01E77F6D-791C-4BFF-ABEF-90F0ACB84116}" srcOrd="4" destOrd="0" presId="urn:microsoft.com/office/officeart/2018/2/layout/IconCircleList"/>
    <dgm:cxn modelId="{87490E42-4DDE-416A-8023-DCF3ABBCBD5F}" type="presParOf" srcId="{01E77F6D-791C-4BFF-ABEF-90F0ACB84116}" destId="{4B3EC0EE-0EDA-4B98-9305-E361D495EDA6}" srcOrd="0" destOrd="0" presId="urn:microsoft.com/office/officeart/2018/2/layout/IconCircleList"/>
    <dgm:cxn modelId="{187AE5CE-29E4-4BB1-9626-E0351962C8D6}" type="presParOf" srcId="{01E77F6D-791C-4BFF-ABEF-90F0ACB84116}" destId="{464950FF-0E67-4325-967B-DABA87C0EF8F}" srcOrd="1" destOrd="0" presId="urn:microsoft.com/office/officeart/2018/2/layout/IconCircleList"/>
    <dgm:cxn modelId="{592BDDCD-08ED-4010-A46C-2C2FFF756BD3}" type="presParOf" srcId="{01E77F6D-791C-4BFF-ABEF-90F0ACB84116}" destId="{CA7FA9EF-3CD1-45B7-9DA6-8F07FEC8923A}" srcOrd="2" destOrd="0" presId="urn:microsoft.com/office/officeart/2018/2/layout/IconCircleList"/>
    <dgm:cxn modelId="{BED9F61C-FFC9-4BEF-9B82-B4DEFDEBFF0D}" type="presParOf" srcId="{01E77F6D-791C-4BFF-ABEF-90F0ACB84116}" destId="{0DA5234E-DA5E-415E-9E42-980319A1FAA1}" srcOrd="3" destOrd="0" presId="urn:microsoft.com/office/officeart/2018/2/layout/IconCircleList"/>
    <dgm:cxn modelId="{1340677C-841E-4C45-A5C6-E55A1519B00F}" type="presParOf" srcId="{1CD13B56-6BFA-4D02-B6C1-3F37BDBF2F45}" destId="{48E352E6-D1D4-448C-BEE9-181D548FDFAD}" srcOrd="5" destOrd="0" presId="urn:microsoft.com/office/officeart/2018/2/layout/IconCircleList"/>
    <dgm:cxn modelId="{865E53CC-A06B-437B-8971-CC22A389B7C6}" type="presParOf" srcId="{1CD13B56-6BFA-4D02-B6C1-3F37BDBF2F45}" destId="{A51E91C4-2D3A-402F-A716-BDFFDCEF46C2}" srcOrd="6" destOrd="0" presId="urn:microsoft.com/office/officeart/2018/2/layout/IconCircleList"/>
    <dgm:cxn modelId="{270567F1-B194-4C1D-890C-252B4E210E56}" type="presParOf" srcId="{A51E91C4-2D3A-402F-A716-BDFFDCEF46C2}" destId="{01024E4F-2001-44A3-A59A-020308AE98DB}" srcOrd="0" destOrd="0" presId="urn:microsoft.com/office/officeart/2018/2/layout/IconCircleList"/>
    <dgm:cxn modelId="{89C959AB-FEEB-45C8-8949-6BED36F1CCAA}" type="presParOf" srcId="{A51E91C4-2D3A-402F-A716-BDFFDCEF46C2}" destId="{E17D6268-B921-4D58-AA3A-36F71865F0D4}" srcOrd="1" destOrd="0" presId="urn:microsoft.com/office/officeart/2018/2/layout/IconCircleList"/>
    <dgm:cxn modelId="{761A851A-2DFA-452D-AAC3-3E4DEFA99254}" type="presParOf" srcId="{A51E91C4-2D3A-402F-A716-BDFFDCEF46C2}" destId="{CF3439C6-9976-454E-9A8F-F33AF98EA0B7}" srcOrd="2" destOrd="0" presId="urn:microsoft.com/office/officeart/2018/2/layout/IconCircleList"/>
    <dgm:cxn modelId="{4AC0A538-E2A3-420B-BE95-D022A1950798}" type="presParOf" srcId="{A51E91C4-2D3A-402F-A716-BDFFDCEF46C2}" destId="{D8A280B7-DAC7-4B01-AC71-5EE167047DD6}" srcOrd="3" destOrd="0" presId="urn:microsoft.com/office/officeart/2018/2/layout/IconCircleList"/>
    <dgm:cxn modelId="{E29D4D6D-647C-4234-8B27-0FEB978DFBCE}" type="presParOf" srcId="{1CD13B56-6BFA-4D02-B6C1-3F37BDBF2F45}" destId="{A3203E69-66BB-40DD-B716-5F7F551AA838}" srcOrd="7" destOrd="0" presId="urn:microsoft.com/office/officeart/2018/2/layout/IconCircleList"/>
    <dgm:cxn modelId="{E20EFC36-99AF-4E75-95BF-0F74FAA1743C}" type="presParOf" srcId="{1CD13B56-6BFA-4D02-B6C1-3F37BDBF2F45}" destId="{360BD4C1-12AA-4569-AEAE-8674F02E6204}" srcOrd="8" destOrd="0" presId="urn:microsoft.com/office/officeart/2018/2/layout/IconCircleList"/>
    <dgm:cxn modelId="{687C3A90-58CF-46DA-8E97-65A3313E3B3E}" type="presParOf" srcId="{360BD4C1-12AA-4569-AEAE-8674F02E6204}" destId="{1B56D587-1775-407A-976D-24FD1F7B1A3C}" srcOrd="0" destOrd="0" presId="urn:microsoft.com/office/officeart/2018/2/layout/IconCircleList"/>
    <dgm:cxn modelId="{5975CD17-C257-41F2-9F0D-52D8DFAD012C}" type="presParOf" srcId="{360BD4C1-12AA-4569-AEAE-8674F02E6204}" destId="{94943FCE-4276-4325-98BC-4947A93046E1}" srcOrd="1" destOrd="0" presId="urn:microsoft.com/office/officeart/2018/2/layout/IconCircleList"/>
    <dgm:cxn modelId="{814AD783-B35C-42E9-9B0B-C20432F154B7}" type="presParOf" srcId="{360BD4C1-12AA-4569-AEAE-8674F02E6204}" destId="{EE3E495C-5E2E-47AD-AB07-00CE9AE5C962}" srcOrd="2" destOrd="0" presId="urn:microsoft.com/office/officeart/2018/2/layout/IconCircleList"/>
    <dgm:cxn modelId="{502D87CC-37EB-471D-AD70-2300D05CEDE4}" type="presParOf" srcId="{360BD4C1-12AA-4569-AEAE-8674F02E6204}" destId="{C3C8B355-BD75-45E1-AD9E-D939608862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7D625-D4FC-4AEC-8807-DF2B0C630244}">
      <dsp:nvSpPr>
        <dsp:cNvPr id="0" name=""/>
        <dsp:cNvSpPr/>
      </dsp:nvSpPr>
      <dsp:spPr>
        <a:xfrm>
          <a:off x="830589" y="31013"/>
          <a:ext cx="1068677" cy="10686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D70C6-DD9B-427F-AD5D-3D0316556203}">
      <dsp:nvSpPr>
        <dsp:cNvPr id="0" name=""/>
        <dsp:cNvSpPr/>
      </dsp:nvSpPr>
      <dsp:spPr>
        <a:xfrm>
          <a:off x="1055011" y="255435"/>
          <a:ext cx="619833" cy="6198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8290D-D51E-4502-B72F-BEAADCA90385}">
      <dsp:nvSpPr>
        <dsp:cNvPr id="0" name=""/>
        <dsp:cNvSpPr/>
      </dsp:nvSpPr>
      <dsp:spPr>
        <a:xfrm>
          <a:off x="2128269" y="31013"/>
          <a:ext cx="2519025" cy="106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Demonstrate Automation Concepts</a:t>
          </a:r>
          <a:br>
            <a:rPr lang="en-US" sz="1400" kern="1200" dirty="0"/>
          </a:br>
          <a:r>
            <a:rPr lang="en-US" sz="1400" kern="1200" dirty="0"/>
            <a:t>Provide a hands-on learning tool to understand basic principles of robotics and automation.</a:t>
          </a:r>
        </a:p>
      </dsp:txBody>
      <dsp:txXfrm>
        <a:off x="2128269" y="31013"/>
        <a:ext cx="2519025" cy="1068677"/>
      </dsp:txXfrm>
    </dsp:sp>
    <dsp:sp modelId="{0F3A394A-A76B-44AC-A7D5-34618BEDA677}">
      <dsp:nvSpPr>
        <dsp:cNvPr id="0" name=""/>
        <dsp:cNvSpPr/>
      </dsp:nvSpPr>
      <dsp:spPr>
        <a:xfrm>
          <a:off x="5086216" y="31013"/>
          <a:ext cx="1068677" cy="10686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36E12-1A24-420C-8EC9-0F24A9A8406B}">
      <dsp:nvSpPr>
        <dsp:cNvPr id="0" name=""/>
        <dsp:cNvSpPr/>
      </dsp:nvSpPr>
      <dsp:spPr>
        <a:xfrm>
          <a:off x="5310638" y="255435"/>
          <a:ext cx="619833" cy="619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69466-5B73-4ACA-A0A0-CC1195284ABF}">
      <dsp:nvSpPr>
        <dsp:cNvPr id="0" name=""/>
        <dsp:cNvSpPr/>
      </dsp:nvSpPr>
      <dsp:spPr>
        <a:xfrm>
          <a:off x="6383896" y="31013"/>
          <a:ext cx="2519025" cy="106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Cost-Effective Prototyping</a:t>
          </a:r>
          <a:br>
            <a:rPr lang="en-US" sz="1400" kern="1200" dirty="0"/>
          </a:br>
          <a:r>
            <a:rPr lang="en-US" sz="1400" kern="1200" dirty="0"/>
            <a:t>Design a working robotic arm using affordable components like Arduino, servo motors, and cardboard.</a:t>
          </a:r>
        </a:p>
      </dsp:txBody>
      <dsp:txXfrm>
        <a:off x="6383896" y="31013"/>
        <a:ext cx="2519025" cy="1068677"/>
      </dsp:txXfrm>
    </dsp:sp>
    <dsp:sp modelId="{4B3EC0EE-0EDA-4B98-9305-E361D495EDA6}">
      <dsp:nvSpPr>
        <dsp:cNvPr id="0" name=""/>
        <dsp:cNvSpPr/>
      </dsp:nvSpPr>
      <dsp:spPr>
        <a:xfrm>
          <a:off x="830589" y="1941463"/>
          <a:ext cx="1068677" cy="10686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950FF-0E67-4325-967B-DABA87C0EF8F}">
      <dsp:nvSpPr>
        <dsp:cNvPr id="0" name=""/>
        <dsp:cNvSpPr/>
      </dsp:nvSpPr>
      <dsp:spPr>
        <a:xfrm>
          <a:off x="1055011" y="2165885"/>
          <a:ext cx="619833" cy="6198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5234E-DA5E-415E-9E42-980319A1FAA1}">
      <dsp:nvSpPr>
        <dsp:cNvPr id="0" name=""/>
        <dsp:cNvSpPr/>
      </dsp:nvSpPr>
      <dsp:spPr>
        <a:xfrm>
          <a:off x="2128269" y="1941463"/>
          <a:ext cx="2519025" cy="106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Motor Control Integration</a:t>
          </a:r>
          <a:br>
            <a:rPr lang="en-US" sz="1400" kern="1200" dirty="0"/>
          </a:br>
          <a:r>
            <a:rPr lang="en-US" sz="1400" kern="1200" dirty="0"/>
            <a:t>Control multiple servo motors using Arduino and joystick inputs for real-time movement.</a:t>
          </a:r>
        </a:p>
      </dsp:txBody>
      <dsp:txXfrm>
        <a:off x="2128269" y="1941463"/>
        <a:ext cx="2519025" cy="1068677"/>
      </dsp:txXfrm>
    </dsp:sp>
    <dsp:sp modelId="{01024E4F-2001-44A3-A59A-020308AE98DB}">
      <dsp:nvSpPr>
        <dsp:cNvPr id="0" name=""/>
        <dsp:cNvSpPr/>
      </dsp:nvSpPr>
      <dsp:spPr>
        <a:xfrm>
          <a:off x="5086216" y="1941463"/>
          <a:ext cx="1068677" cy="10686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D6268-B921-4D58-AA3A-36F71865F0D4}">
      <dsp:nvSpPr>
        <dsp:cNvPr id="0" name=""/>
        <dsp:cNvSpPr/>
      </dsp:nvSpPr>
      <dsp:spPr>
        <a:xfrm>
          <a:off x="5310638" y="2165885"/>
          <a:ext cx="619833" cy="6198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280B7-DAC7-4B01-AC71-5EE167047DD6}">
      <dsp:nvSpPr>
        <dsp:cNvPr id="0" name=""/>
        <dsp:cNvSpPr/>
      </dsp:nvSpPr>
      <dsp:spPr>
        <a:xfrm>
          <a:off x="6383896" y="1941463"/>
          <a:ext cx="2519025" cy="106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Lightweight Mechanism Design</a:t>
          </a:r>
          <a:br>
            <a:rPr lang="en-US" sz="1400" kern="1200" dirty="0"/>
          </a:br>
          <a:r>
            <a:rPr lang="en-US" sz="1400" kern="1200" dirty="0"/>
            <a:t>Develop a structure capable of picking and placing lightweight objects with stability and accuracy.</a:t>
          </a:r>
        </a:p>
      </dsp:txBody>
      <dsp:txXfrm>
        <a:off x="6383896" y="1941463"/>
        <a:ext cx="2519025" cy="1068677"/>
      </dsp:txXfrm>
    </dsp:sp>
    <dsp:sp modelId="{1B56D587-1775-407A-976D-24FD1F7B1A3C}">
      <dsp:nvSpPr>
        <dsp:cNvPr id="0" name=""/>
        <dsp:cNvSpPr/>
      </dsp:nvSpPr>
      <dsp:spPr>
        <a:xfrm>
          <a:off x="830589" y="3851914"/>
          <a:ext cx="1068677" cy="10686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43FCE-4276-4325-98BC-4947A93046E1}">
      <dsp:nvSpPr>
        <dsp:cNvPr id="0" name=""/>
        <dsp:cNvSpPr/>
      </dsp:nvSpPr>
      <dsp:spPr>
        <a:xfrm>
          <a:off x="1055011" y="4076336"/>
          <a:ext cx="619833" cy="6198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8B355-BD75-45E1-AD9E-D939608862D7}">
      <dsp:nvSpPr>
        <dsp:cNvPr id="0" name=""/>
        <dsp:cNvSpPr/>
      </dsp:nvSpPr>
      <dsp:spPr>
        <a:xfrm>
          <a:off x="2128269" y="3851914"/>
          <a:ext cx="2519025" cy="1068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Theory to Practical Implementation</a:t>
          </a:r>
          <a:br>
            <a:rPr lang="en-US" sz="1400" kern="1200" dirty="0"/>
          </a:br>
          <a:r>
            <a:rPr lang="en-US" sz="1400" kern="1200" dirty="0"/>
            <a:t>Apply electronics, programming, and mechanical concepts in building a fully functional robotic arm.</a:t>
          </a:r>
        </a:p>
      </dsp:txBody>
      <dsp:txXfrm>
        <a:off x="2128269" y="3851914"/>
        <a:ext cx="2519025" cy="1068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8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44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1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5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9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34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7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4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1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6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0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DE20-D8D9-488B-AA6A-702D2E76CB01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DE6C-0229-4BDF-818A-10428A260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8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4C9C-90E4-FF6A-ED81-9B5B990E5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804" y="1616352"/>
            <a:ext cx="9000392" cy="588126"/>
          </a:xfrm>
        </p:spPr>
        <p:txBody>
          <a:bodyPr>
            <a:normAutofit/>
          </a:bodyPr>
          <a:lstStyle/>
          <a:p>
            <a:r>
              <a:rPr lang="en-IN" sz="3200" dirty="0"/>
              <a:t>Robotic arm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24D75-247B-8886-F79F-2891DFB0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308" y="2459384"/>
            <a:ext cx="7263384" cy="97840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PRESENTATION</a:t>
            </a:r>
          </a:p>
          <a:p>
            <a:r>
              <a:rPr lang="en-IN" dirty="0"/>
              <a:t>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AC937-51F3-602F-B78E-E7969D67891E}"/>
              </a:ext>
            </a:extLst>
          </p:cNvPr>
          <p:cNvSpPr txBox="1"/>
          <p:nvPr/>
        </p:nvSpPr>
        <p:spPr>
          <a:xfrm>
            <a:off x="0" y="3209424"/>
            <a:ext cx="1219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IN" dirty="0"/>
              <a:t>Anshuman	        (PRN:2114110433) </a:t>
            </a:r>
          </a:p>
          <a:p>
            <a:pPr algn="ctr"/>
            <a:r>
              <a:rPr lang="en-IN" dirty="0"/>
              <a:t>Utkarsh Maurya   	(PRN:2114110490) </a:t>
            </a:r>
          </a:p>
          <a:p>
            <a:pPr algn="ctr"/>
            <a:r>
              <a:rPr lang="en-IN" dirty="0"/>
              <a:t>Mayank Mankar   (PRN:2114110488)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  <a:r>
              <a:rPr lang="en-IN" dirty="0" err="1"/>
              <a:t>B.Tech</a:t>
            </a:r>
            <a:r>
              <a:rPr lang="en-IN" dirty="0"/>
              <a:t> (Electronics) Sem-VIII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Under the guidance of</a:t>
            </a:r>
          </a:p>
          <a:p>
            <a:pPr algn="ctr"/>
            <a:r>
              <a:rPr lang="en-IN" sz="2000" dirty="0">
                <a:solidFill>
                  <a:srgbClr val="FF0000"/>
                </a:solidFill>
              </a:rPr>
              <a:t> Dr. Arundhati A. Shinde </a:t>
            </a:r>
          </a:p>
          <a:p>
            <a:pPr algn="ctr"/>
            <a:r>
              <a:rPr lang="en-IN" dirty="0"/>
              <a:t>Department of Electronics &amp; Communication Engineering </a:t>
            </a:r>
          </a:p>
          <a:p>
            <a:pPr algn="ctr"/>
            <a:r>
              <a:rPr lang="en-IN" dirty="0"/>
              <a:t>Bharati Vidyapeeth (Deemed to be University),</a:t>
            </a:r>
          </a:p>
          <a:p>
            <a:pPr algn="ctr"/>
            <a:r>
              <a:rPr lang="en-IN" dirty="0"/>
              <a:t>College of Engineering </a:t>
            </a:r>
          </a:p>
          <a:p>
            <a:pPr algn="ctr"/>
            <a:r>
              <a:rPr lang="en-IN" dirty="0"/>
              <a:t>Pune.</a:t>
            </a:r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id="{B428EA20-C4FF-FDE6-F674-7CDC5ADEF6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507" y="135042"/>
            <a:ext cx="1276985" cy="10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Robocraze XL6009 DC-DC Step-up Module ...">
            <a:extLst>
              <a:ext uri="{FF2B5EF4-FFF2-40B4-BE49-F238E27FC236}">
                <a16:creationId xmlns:a16="http://schemas.microsoft.com/office/drawing/2014/main" id="{E28DA073-EB21-7474-B22A-78061413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47" y="420329"/>
            <a:ext cx="2023553" cy="18263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6C3F-7669-0FE0-9F3C-C69A3672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866" y="410497"/>
            <a:ext cx="10700268" cy="6017342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Booster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stable voltage and current to all connected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power drop when multiple servos operate simultaneously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reliable and smooth motor function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Arm Kit (Chassis/Frame)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parts (mostly acrylic) forming the structure of the 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mounting support for servos and other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lightweight object manipulation and easy assembly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USB to USB Cable</a:t>
            </a:r>
          </a:p>
          <a:p>
            <a:pPr marL="342900" indent="-342900" algn="l">
              <a:buFont typeface="+mj-lt"/>
              <a:buAutoNum type="arabicPeriod" startAt="4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12V Adapter</a:t>
            </a:r>
          </a:p>
          <a:p>
            <a:pPr marL="342900" indent="-342900" algn="l">
              <a:buFont typeface="+mj-lt"/>
              <a:buAutoNum type="arabicPeriod" startAt="4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6CB03B-60FB-A3A3-9926-54E2D546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 descr="Robot Arm Assembled">
            <a:extLst>
              <a:ext uri="{FF2B5EF4-FFF2-40B4-BE49-F238E27FC236}">
                <a16:creationId xmlns:a16="http://schemas.microsoft.com/office/drawing/2014/main" id="{5D6B9288-ED49-B8DA-1750-FB78FAA54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80" y="2435481"/>
            <a:ext cx="4477601" cy="3084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87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1409-5259-0BB4-B7FF-5FACABF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430278"/>
            <a:ext cx="9733512" cy="56730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10" name="Picture 9" descr="A diagram of a robot&#10;&#10;AI-generated content may be incorrect.">
            <a:extLst>
              <a:ext uri="{FF2B5EF4-FFF2-40B4-BE49-F238E27FC236}">
                <a16:creationId xmlns:a16="http://schemas.microsoft.com/office/drawing/2014/main" id="{B1EDCFF1-15BF-EB1B-4D86-4CB533DA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24" y="1180253"/>
            <a:ext cx="9328833" cy="52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446A-3B52-FE1A-7CAF-762388AC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255639"/>
            <a:ext cx="9733512" cy="5682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pic>
        <p:nvPicPr>
          <p:cNvPr id="5" name="Picture 4" descr="A circuit board with many wires&#10;&#10;AI-generated content may be incorrect.">
            <a:extLst>
              <a:ext uri="{FF2B5EF4-FFF2-40B4-BE49-F238E27FC236}">
                <a16:creationId xmlns:a16="http://schemas.microsoft.com/office/drawing/2014/main" id="{F6BF1B84-FAFE-26A3-EACE-D6584D60A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99" y="1110892"/>
            <a:ext cx="9352138" cy="54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0F55-241C-52A5-582C-1B00EB82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074" y="2084884"/>
            <a:ext cx="5095356" cy="3702881"/>
          </a:xfrm>
        </p:spPr>
        <p:txBody>
          <a:bodyPr/>
          <a:lstStyle/>
          <a:p>
            <a:r>
              <a:rPr lang="en-US" dirty="0"/>
              <a:t>Joystick 1 to Arduino Connections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560B4-59E5-CBA9-65EF-AB536FF0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6089" y="2072398"/>
            <a:ext cx="5094154" cy="3702881"/>
          </a:xfrm>
        </p:spPr>
        <p:txBody>
          <a:bodyPr/>
          <a:lstStyle/>
          <a:p>
            <a:r>
              <a:rPr lang="en-US" dirty="0"/>
              <a:t>Joystick 2 to Arduino Connections</a:t>
            </a:r>
            <a:endParaRPr lang="en-IN" dirty="0"/>
          </a:p>
        </p:txBody>
      </p:sp>
      <p:pic>
        <p:nvPicPr>
          <p:cNvPr id="6" name="Picture 5" descr="A table with text and symbols&#10;&#10;AI-generated content may be incorrect.">
            <a:extLst>
              <a:ext uri="{FF2B5EF4-FFF2-40B4-BE49-F238E27FC236}">
                <a16:creationId xmlns:a16="http://schemas.microsoft.com/office/drawing/2014/main" id="{43502E9B-3CB2-A0BC-B829-A0745395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05" y="2833550"/>
            <a:ext cx="4444618" cy="2180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1BE2F-2868-6809-E1E4-1D0AF1E3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60" y="2833550"/>
            <a:ext cx="4498097" cy="21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34FF-BA4F-C30B-1F73-6421DE0C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Servo </a:t>
            </a:r>
            <a:r>
              <a:rPr lang="en-US" sz="2000" dirty="0">
                <a:latin typeface="+mn-lt"/>
              </a:rPr>
              <a:t>Motor</a:t>
            </a:r>
            <a:r>
              <a:rPr lang="en-US" sz="2000" dirty="0"/>
              <a:t> to Arduino Connections</a:t>
            </a:r>
            <a:endParaRPr lang="en-IN" sz="2000" dirty="0"/>
          </a:p>
        </p:txBody>
      </p:sp>
      <p:pic>
        <p:nvPicPr>
          <p:cNvPr id="5" name="Content Placeholder 4" descr="A table with different colors&#10;&#10;AI-generated content may be incorrect.">
            <a:extLst>
              <a:ext uri="{FF2B5EF4-FFF2-40B4-BE49-F238E27FC236}">
                <a16:creationId xmlns:a16="http://schemas.microsoft.com/office/drawing/2014/main" id="{FB52C49D-8A7A-A0D8-37C7-EE7C858B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96" y="1935921"/>
            <a:ext cx="7413357" cy="3398273"/>
          </a:xfrm>
        </p:spPr>
      </p:pic>
    </p:spTree>
    <p:extLst>
      <p:ext uri="{BB962C8B-B14F-4D97-AF65-F5344CB8AC3E}">
        <p14:creationId xmlns:p14="http://schemas.microsoft.com/office/powerpoint/2010/main" val="289195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7CBD-9992-4713-C396-C1B3FDA61219}"/>
              </a:ext>
            </a:extLst>
          </p:cNvPr>
          <p:cNvSpPr txBox="1">
            <a:spLocks/>
          </p:cNvSpPr>
          <p:nvPr/>
        </p:nvSpPr>
        <p:spPr>
          <a:xfrm>
            <a:off x="492687" y="1363524"/>
            <a:ext cx="589639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u="sng" spc="-5"/>
              <a:t>FLOWCHART</a:t>
            </a:r>
            <a:endParaRPr lang="en-US" sz="4800" dirty="0"/>
          </a:p>
        </p:txBody>
      </p:sp>
      <p:pic>
        <p:nvPicPr>
          <p:cNvPr id="6" name="Picture 5" descr="A diagram of a machine&#10;&#10;AI-generated content may be incorrect.">
            <a:extLst>
              <a:ext uri="{FF2B5EF4-FFF2-40B4-BE49-F238E27FC236}">
                <a16:creationId xmlns:a16="http://schemas.microsoft.com/office/drawing/2014/main" id="{969D3F0A-7E09-17CC-47AD-DF9B7E795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87" y="312755"/>
            <a:ext cx="4549717" cy="623248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42793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59C4-9227-CC21-91E2-4857CA50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975"/>
            <a:ext cx="10353761" cy="1325563"/>
          </a:xfrm>
        </p:spPr>
        <p:txBody>
          <a:bodyPr>
            <a:normAutofit/>
          </a:bodyPr>
          <a:lstStyle/>
          <a:p>
            <a:r>
              <a:rPr lang="en-IN" sz="3600" dirty="0"/>
              <a:t>Robotic Arm Model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BB415-593D-0FD8-BBE8-5FC92BA0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799" y="2148573"/>
            <a:ext cx="4879199" cy="461666"/>
          </a:xfrm>
        </p:spPr>
        <p:txBody>
          <a:bodyPr/>
          <a:lstStyle/>
          <a:p>
            <a:r>
              <a:rPr lang="en-IN" dirty="0"/>
              <a:t>Top view:</a:t>
            </a:r>
          </a:p>
        </p:txBody>
      </p:sp>
      <p:pic>
        <p:nvPicPr>
          <p:cNvPr id="11" name="Content Placeholder 10" descr="A hand holding a small device&#10;&#10;AI-generated content may be incorrect.">
            <a:extLst>
              <a:ext uri="{FF2B5EF4-FFF2-40B4-BE49-F238E27FC236}">
                <a16:creationId xmlns:a16="http://schemas.microsoft.com/office/drawing/2014/main" id="{4B0BF804-AF1D-4AC9-EB83-F0A18A7D7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822985"/>
            <a:ext cx="4320949" cy="32407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12D46-3B32-8D42-1D2D-CD6FBFEBB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004" y="2107068"/>
            <a:ext cx="4865554" cy="532826"/>
          </a:xfrm>
        </p:spPr>
        <p:txBody>
          <a:bodyPr/>
          <a:lstStyle/>
          <a:p>
            <a:r>
              <a:rPr lang="en-IN" dirty="0"/>
              <a:t>Side view:</a:t>
            </a:r>
          </a:p>
        </p:txBody>
      </p:sp>
      <p:pic>
        <p:nvPicPr>
          <p:cNvPr id="13" name="Content Placeholder 12" descr="A close-up of a hand holding a device&#10;&#10;AI-generated content may be incorrect.">
            <a:extLst>
              <a:ext uri="{FF2B5EF4-FFF2-40B4-BE49-F238E27FC236}">
                <a16:creationId xmlns:a16="http://schemas.microsoft.com/office/drawing/2014/main" id="{B2EA3B84-82B3-92EA-D71F-117E640F68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3183036"/>
            <a:ext cx="5482008" cy="21806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98B0F-C827-00EF-527F-A90CBB0E96C6}"/>
              </a:ext>
            </a:extLst>
          </p:cNvPr>
          <p:cNvSpPr txBox="1"/>
          <p:nvPr/>
        </p:nvSpPr>
        <p:spPr>
          <a:xfrm>
            <a:off x="3084917" y="1477475"/>
            <a:ext cx="646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STEP 1:  BOX STRUCTURE ASSEMBLY </a:t>
            </a:r>
          </a:p>
        </p:txBody>
      </p:sp>
    </p:spTree>
    <p:extLst>
      <p:ext uri="{BB962C8B-B14F-4D97-AF65-F5344CB8AC3E}">
        <p14:creationId xmlns:p14="http://schemas.microsoft.com/office/powerpoint/2010/main" val="338844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E726-49A8-4098-0DD7-3166575C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dirty="0"/>
              <a:t>STEP 2: BRIDGE AND CLIPS ASSEMBLY</a:t>
            </a:r>
          </a:p>
        </p:txBody>
      </p:sp>
      <p:pic>
        <p:nvPicPr>
          <p:cNvPr id="5" name="Content Placeholder 4" descr="A close-up of a hand and a black object&#10;&#10;AI-generated content may be incorrect.">
            <a:extLst>
              <a:ext uri="{FF2B5EF4-FFF2-40B4-BE49-F238E27FC236}">
                <a16:creationId xmlns:a16="http://schemas.microsoft.com/office/drawing/2014/main" id="{B329583E-9291-2F9A-7C89-99E1E1C5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52" y="643466"/>
            <a:ext cx="9466346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6B5D-FD63-D736-48CA-844AACF7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8150"/>
            <a:ext cx="10353761" cy="1326321"/>
          </a:xfrm>
        </p:spPr>
        <p:txBody>
          <a:bodyPr>
            <a:normAutofit/>
          </a:bodyPr>
          <a:lstStyle/>
          <a:p>
            <a:r>
              <a:rPr lang="en-IN" sz="2800" b="0" dirty="0"/>
              <a:t>STEP 3: CLIPPER ASSEMBLY</a:t>
            </a:r>
          </a:p>
        </p:txBody>
      </p:sp>
      <p:pic>
        <p:nvPicPr>
          <p:cNvPr id="5" name="Content Placeholder 4" descr="A close up of a robot&#10;&#10;AI-generated content may be incorrect.">
            <a:extLst>
              <a:ext uri="{FF2B5EF4-FFF2-40B4-BE49-F238E27FC236}">
                <a16:creationId xmlns:a16="http://schemas.microsoft.com/office/drawing/2014/main" id="{3211A72A-1036-2467-9CA4-4C9D827F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84" y="1634471"/>
            <a:ext cx="9216788" cy="4424058"/>
          </a:xfrm>
        </p:spPr>
      </p:pic>
    </p:spTree>
    <p:extLst>
      <p:ext uri="{BB962C8B-B14F-4D97-AF65-F5344CB8AC3E}">
        <p14:creationId xmlns:p14="http://schemas.microsoft.com/office/powerpoint/2010/main" val="1156655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1722-051B-157B-7699-B8A100EE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dirty="0"/>
              <a:t>STEP 4: BASE MOUNT ASSEMBLY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7D3291-A362-4BDB-8C2B-ED8A613ED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hand holding a small device&#10;&#10;AI-generated content may be incorrect.">
            <a:extLst>
              <a:ext uri="{FF2B5EF4-FFF2-40B4-BE49-F238E27FC236}">
                <a16:creationId xmlns:a16="http://schemas.microsoft.com/office/drawing/2014/main" id="{E0A971C9-A598-B36F-150C-81B15D70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07" y="1257299"/>
            <a:ext cx="5949867" cy="21717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1A4A5F8-84E6-4261-8CA3-360164B1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plastic plate with wires and screws&#10;&#10;AI-generated content may be incorrect.">
            <a:extLst>
              <a:ext uri="{FF2B5EF4-FFF2-40B4-BE49-F238E27FC236}">
                <a16:creationId xmlns:a16="http://schemas.microsoft.com/office/drawing/2014/main" id="{49D469BA-51D5-A67C-6EE3-B4D95124E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r="2" b="2"/>
          <a:stretch/>
        </p:blipFill>
        <p:spPr>
          <a:xfrm>
            <a:off x="7646354" y="1061684"/>
            <a:ext cx="3534391" cy="25629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AB5404-B873-C44B-2965-FB193158B758}"/>
              </a:ext>
            </a:extLst>
          </p:cNvPr>
          <p:cNvSpPr txBox="1">
            <a:spLocks/>
          </p:cNvSpPr>
          <p:nvPr/>
        </p:nvSpPr>
        <p:spPr>
          <a:xfrm>
            <a:off x="7295579" y="3253584"/>
            <a:ext cx="3885166" cy="742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bg1"/>
                </a:solidFill>
              </a:rPr>
              <a:t>Side Perspective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66FC02-430F-098D-4248-F8C5B7409A13}"/>
              </a:ext>
            </a:extLst>
          </p:cNvPr>
          <p:cNvSpPr txBox="1">
            <a:spLocks/>
          </p:cNvSpPr>
          <p:nvPr/>
        </p:nvSpPr>
        <p:spPr>
          <a:xfrm>
            <a:off x="2116217" y="3175029"/>
            <a:ext cx="3885166" cy="742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Top Perspective</a:t>
            </a:r>
            <a:endParaRPr lang="en-US" sz="18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2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EFF2-C5E0-4745-3F81-871ABCC5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78069"/>
            <a:ext cx="8534400" cy="1507067"/>
          </a:xfrm>
        </p:spPr>
        <p:txBody>
          <a:bodyPr/>
          <a:lstStyle/>
          <a:p>
            <a:r>
              <a:rPr lang="en-IN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136F-EC2C-5D5A-3931-15DC54E7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963515"/>
            <a:ext cx="8534400" cy="3855202"/>
          </a:xfrm>
        </p:spPr>
        <p:txBody>
          <a:bodyPr>
            <a:normAutofit fontScale="92500" lnSpcReduction="20000"/>
          </a:bodyPr>
          <a:lstStyle/>
          <a:p>
            <a:pPr marL="205740" indent="-342900" algn="l" fontAlgn="t">
              <a:spcBef>
                <a:spcPts val="244"/>
              </a:spcBef>
              <a:buFont typeface="+mj-lt"/>
              <a:buAutoNum type="arabicPeriod"/>
            </a:pPr>
            <a:r>
              <a:rPr lang="en-IN" sz="1900" b="0" i="0" u="none" strike="noStrike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Abstract</a:t>
            </a:r>
            <a:endParaRPr lang="en-IN" sz="1900" b="0" i="0" u="none" strike="noStrike" dirty="0">
              <a:effectLst/>
              <a:latin typeface="Constantia" panose="02030602050306030303" pitchFamily="18" charset="0"/>
            </a:endParaRPr>
          </a:p>
          <a:p>
            <a:pPr marL="205740" indent="-342900" algn="l" fontAlgn="t">
              <a:spcBef>
                <a:spcPts val="244"/>
              </a:spcBef>
              <a:buFont typeface="+mj-lt"/>
              <a:buAutoNum type="arabicPeriod"/>
            </a:pPr>
            <a:r>
              <a:rPr lang="en-IN" sz="1900" b="0" i="0" u="none" strike="noStrike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Introduction</a:t>
            </a:r>
            <a:endParaRPr lang="en-IN" sz="1900" b="0" i="0" u="none" strike="noStrike" dirty="0">
              <a:effectLst/>
              <a:latin typeface="Constantia" panose="02030602050306030303" pitchFamily="18" charset="0"/>
            </a:endParaRPr>
          </a:p>
          <a:p>
            <a:pPr marL="205740" indent="-342900" algn="l" fontAlgn="t">
              <a:spcBef>
                <a:spcPts val="244"/>
              </a:spcBef>
              <a:buFont typeface="+mj-lt"/>
              <a:buAutoNum type="arabicPeriod"/>
            </a:pPr>
            <a:r>
              <a:rPr lang="en-IN" sz="1900" b="0" i="0" u="none" strike="noStrike" spc="-10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Literature</a:t>
            </a:r>
            <a:r>
              <a:rPr lang="en-IN" sz="1900" b="0" i="0" u="none" strike="noStrike" spc="-8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 </a:t>
            </a:r>
            <a:r>
              <a:rPr lang="en-IN" sz="1900" b="0" i="0" u="none" strike="noStrike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Survey</a:t>
            </a:r>
          </a:p>
          <a:p>
            <a:pPr marL="205740" indent="-342900" algn="l" fontAlgn="t">
              <a:spcBef>
                <a:spcPts val="245"/>
              </a:spcBef>
              <a:buFont typeface="+mj-lt"/>
              <a:buAutoNum type="arabicPeriod"/>
            </a:pPr>
            <a:r>
              <a:rPr lang="en-IN" sz="1900" spc="-5" dirty="0">
                <a:effectLst/>
                <a:latin typeface="Constantia" panose="02030602050306030303" pitchFamily="18" charset="0"/>
              </a:rPr>
              <a:t>Objectives</a:t>
            </a:r>
          </a:p>
          <a:p>
            <a:pPr marL="205740" indent="-342900" algn="l" fontAlgn="t">
              <a:spcBef>
                <a:spcPts val="245"/>
              </a:spcBef>
              <a:buFont typeface="+mj-lt"/>
              <a:buAutoNum type="arabicPeriod"/>
            </a:pPr>
            <a:r>
              <a:rPr lang="en-IN" sz="1900" b="0" i="0" u="none" strike="noStrike" dirty="0">
                <a:effectLst/>
                <a:latin typeface="Constantia" panose="02030602050306030303" pitchFamily="18" charset="0"/>
              </a:rPr>
              <a:t>Components</a:t>
            </a:r>
          </a:p>
          <a:p>
            <a:pPr marL="205740" indent="-342900" algn="l" fontAlgn="t">
              <a:spcBef>
                <a:spcPts val="245"/>
              </a:spcBef>
              <a:buFont typeface="+mj-lt"/>
              <a:buAutoNum type="arabicPeriod"/>
            </a:pPr>
            <a:r>
              <a:rPr lang="en-IN" sz="1900" b="0" i="0" u="none" strike="noStrike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Block</a:t>
            </a:r>
            <a:r>
              <a:rPr lang="en-IN" sz="1900" b="0" i="0" u="none" strike="noStrike" spc="-70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 </a:t>
            </a:r>
            <a:r>
              <a:rPr lang="en-IN" sz="1900" b="0" i="0" u="none" strike="noStrike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Diagram</a:t>
            </a:r>
            <a:endParaRPr lang="en-IN" sz="1900" b="0" i="0" u="none" strike="noStrike" dirty="0">
              <a:effectLst/>
              <a:latin typeface="Constantia" panose="02030602050306030303" pitchFamily="18" charset="0"/>
            </a:endParaRPr>
          </a:p>
          <a:p>
            <a:pPr marL="205740" indent="-342900" algn="l" fontAlgn="t">
              <a:spcBef>
                <a:spcPts val="250"/>
              </a:spcBef>
              <a:buFont typeface="+mj-lt"/>
              <a:buAutoNum type="arabicPeriod"/>
            </a:pPr>
            <a:r>
              <a:rPr lang="en-IN" sz="1900" spc="-20" dirty="0">
                <a:effectLst/>
                <a:latin typeface="Constantia" panose="02030602050306030303" pitchFamily="18" charset="0"/>
              </a:rPr>
              <a:t>Circuit Diagram</a:t>
            </a:r>
            <a:endParaRPr lang="en-IN" sz="1900" b="0" i="0" u="none" strike="noStrike" spc="-20" dirty="0">
              <a:effectLst/>
              <a:latin typeface="Constantia" panose="02030602050306030303" pitchFamily="18" charset="0"/>
            </a:endParaRPr>
          </a:p>
          <a:p>
            <a:pPr marL="205740" indent="-342900" algn="l" fontAlgn="t">
              <a:spcBef>
                <a:spcPts val="250"/>
              </a:spcBef>
              <a:buFont typeface="+mj-lt"/>
              <a:buAutoNum type="arabicPeriod"/>
            </a:pPr>
            <a:r>
              <a:rPr lang="en-IN" sz="1900" spc="-20" dirty="0">
                <a:effectLst/>
                <a:latin typeface="Constantia" panose="02030602050306030303" pitchFamily="18" charset="0"/>
              </a:rPr>
              <a:t>Flowchart</a:t>
            </a:r>
            <a:endParaRPr lang="en-IN" sz="1900" b="0" i="0" u="none" strike="noStrike" spc="-20" dirty="0">
              <a:effectLst/>
              <a:latin typeface="Constantia" panose="02030602050306030303" pitchFamily="18" charset="0"/>
            </a:endParaRPr>
          </a:p>
          <a:p>
            <a:pPr marL="205740" indent="-342900" algn="l" fontAlgn="t">
              <a:spcBef>
                <a:spcPts val="250"/>
              </a:spcBef>
              <a:buFont typeface="+mj-lt"/>
              <a:buAutoNum type="arabicPeriod"/>
            </a:pPr>
            <a:r>
              <a:rPr lang="en-IN" sz="1900" b="0" i="0" u="none" strike="noStrike" dirty="0">
                <a:effectLst/>
                <a:latin typeface="Constantia" panose="02030602050306030303" pitchFamily="18" charset="0"/>
              </a:rPr>
              <a:t>Robotic Arm Model Structure</a:t>
            </a:r>
          </a:p>
          <a:p>
            <a:pPr marL="205740" indent="-342900" algn="l" fontAlgn="t">
              <a:spcBef>
                <a:spcPts val="250"/>
              </a:spcBef>
              <a:buFont typeface="+mj-lt"/>
              <a:buAutoNum type="arabicPeriod"/>
            </a:pPr>
            <a:r>
              <a:rPr lang="en-IN" sz="1900" b="0" i="0" u="none" strike="noStrike" dirty="0">
                <a:effectLst/>
                <a:latin typeface="Constantia" panose="02030602050306030303" pitchFamily="18" charset="0"/>
              </a:rPr>
              <a:t>Conclusion</a:t>
            </a:r>
          </a:p>
          <a:p>
            <a:pPr marL="205740" indent="-342900" algn="l" fontAlgn="t">
              <a:spcBef>
                <a:spcPts val="250"/>
              </a:spcBef>
              <a:buFont typeface="+mj-lt"/>
              <a:buAutoNum type="arabicPeriod"/>
            </a:pPr>
            <a:r>
              <a:rPr lang="en-IN" sz="1900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F</a:t>
            </a:r>
            <a:r>
              <a:rPr lang="en-IN" sz="1900" b="0" i="0" u="none" strike="noStrike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uture scope</a:t>
            </a:r>
          </a:p>
          <a:p>
            <a:pPr marL="205740" indent="-342900" algn="l" fontAlgn="t">
              <a:spcBef>
                <a:spcPts val="250"/>
              </a:spcBef>
              <a:buFont typeface="+mj-lt"/>
              <a:buAutoNum type="arabicPeriod"/>
            </a:pPr>
            <a:r>
              <a:rPr lang="en-IN" sz="1900" b="0" i="0" u="none" strike="noStrike" spc="-1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References</a:t>
            </a:r>
            <a:endParaRPr lang="en-IN" sz="1900" b="0" i="0" u="none" strike="noStrike" dirty="0">
              <a:effectLst/>
              <a:latin typeface="Constantia" panose="0203060205030603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3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6087-4DC3-3AE8-AB36-7AC308C5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8536"/>
            <a:ext cx="10353761" cy="1326321"/>
          </a:xfrm>
        </p:spPr>
        <p:txBody>
          <a:bodyPr>
            <a:normAutofit/>
          </a:bodyPr>
          <a:lstStyle/>
          <a:p>
            <a:r>
              <a:rPr lang="en-IN" sz="2800" b="0" dirty="0"/>
              <a:t>STEP 5: BODY ATTACHMENT</a:t>
            </a:r>
          </a:p>
        </p:txBody>
      </p:sp>
      <p:pic>
        <p:nvPicPr>
          <p:cNvPr id="5" name="Content Placeholder 4" descr="A black metal box with wires&#10;&#10;AI-generated content may be incorrect.">
            <a:extLst>
              <a:ext uri="{FF2B5EF4-FFF2-40B4-BE49-F238E27FC236}">
                <a16:creationId xmlns:a16="http://schemas.microsoft.com/office/drawing/2014/main" id="{A80FDD8C-FA37-60E5-47EB-151AF39D8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85" y="1714857"/>
            <a:ext cx="8151725" cy="4619311"/>
          </a:xfrm>
        </p:spPr>
      </p:pic>
    </p:spTree>
    <p:extLst>
      <p:ext uri="{BB962C8B-B14F-4D97-AF65-F5344CB8AC3E}">
        <p14:creationId xmlns:p14="http://schemas.microsoft.com/office/powerpoint/2010/main" val="341539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0326-39B6-7A34-9537-3F864917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754" y="1364306"/>
            <a:ext cx="3426459" cy="2765242"/>
          </a:xfrm>
        </p:spPr>
        <p:txBody>
          <a:bodyPr anchor="b">
            <a:normAutofit/>
          </a:bodyPr>
          <a:lstStyle/>
          <a:p>
            <a:r>
              <a:rPr lang="en-US" sz="2800" b="0" dirty="0"/>
              <a:t>STEP 6: CLIPPER AND BASE MOUNT ATTACHMENT TO THE BODY</a:t>
            </a:r>
            <a:endParaRPr lang="en-IN" sz="2800" b="0" dirty="0"/>
          </a:p>
        </p:txBody>
      </p:sp>
      <p:pic>
        <p:nvPicPr>
          <p:cNvPr id="5" name="Content Placeholder 4" descr="A collage of a robot arm&#10;&#10;AI-generated content may be incorrect.">
            <a:extLst>
              <a:ext uri="{FF2B5EF4-FFF2-40B4-BE49-F238E27FC236}">
                <a16:creationId xmlns:a16="http://schemas.microsoft.com/office/drawing/2014/main" id="{D579E1C9-41AE-B466-4868-A261F008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2187"/>
            <a:ext cx="7212920" cy="5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2C1B-B2C1-020F-EFBB-13C83625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104" y="1648767"/>
            <a:ext cx="3813141" cy="3560466"/>
          </a:xfrm>
        </p:spPr>
        <p:txBody>
          <a:bodyPr>
            <a:normAutofit/>
          </a:bodyPr>
          <a:lstStyle/>
          <a:p>
            <a:r>
              <a:rPr lang="en-IN" sz="3600" dirty="0"/>
              <a:t>Robotic</a:t>
            </a:r>
            <a:br>
              <a:rPr lang="en-IN" sz="3600" dirty="0"/>
            </a:br>
            <a:r>
              <a:rPr lang="en-IN" sz="3600" dirty="0"/>
              <a:t>Arm Base Assembly</a:t>
            </a:r>
          </a:p>
        </p:txBody>
      </p:sp>
      <p:pic>
        <p:nvPicPr>
          <p:cNvPr id="5" name="Content Placeholder 4" descr="A black robotic arm with wires&#10;&#10;AI-generated content may be incorrect.">
            <a:extLst>
              <a:ext uri="{FF2B5EF4-FFF2-40B4-BE49-F238E27FC236}">
                <a16:creationId xmlns:a16="http://schemas.microsoft.com/office/drawing/2014/main" id="{DC629FD7-9914-D037-5D9F-A4048D07B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-2"/>
          <a:stretch/>
        </p:blipFill>
        <p:spPr>
          <a:xfrm>
            <a:off x="20" y="10"/>
            <a:ext cx="7502571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0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6978F-5A25-97F0-252D-D7EE2F8A0051}"/>
              </a:ext>
            </a:extLst>
          </p:cNvPr>
          <p:cNvSpPr txBox="1">
            <a:spLocks/>
          </p:cNvSpPr>
          <p:nvPr/>
        </p:nvSpPr>
        <p:spPr>
          <a:xfrm>
            <a:off x="6352676" y="1805650"/>
            <a:ext cx="5839324" cy="2923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Real Time Implemented Robotic Arm Model</a:t>
            </a:r>
          </a:p>
        </p:txBody>
      </p:sp>
      <p:pic>
        <p:nvPicPr>
          <p:cNvPr id="3" name="Picture 2" descr="A machine with wires and a piece of electronics&#10;&#10;AI-generated content may be incorrect.">
            <a:extLst>
              <a:ext uri="{FF2B5EF4-FFF2-40B4-BE49-F238E27FC236}">
                <a16:creationId xmlns:a16="http://schemas.microsoft.com/office/drawing/2014/main" id="{0D7D1D34-269A-2EAF-960F-1A8CDBA20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5" y="351692"/>
            <a:ext cx="4915391" cy="620238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96525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75CC-B0F3-677F-C413-75DAAC56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1089277"/>
          </a:xfrm>
        </p:spPr>
        <p:txBody>
          <a:bodyPr>
            <a:normAutofit/>
          </a:bodyPr>
          <a:lstStyle/>
          <a:p>
            <a:r>
              <a:rPr lang="en-IN" i="0" u="sng" strike="noStrike" spc="-5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3600" b="0" i="0" u="none" strike="noStrike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469E66-2EDA-9317-4D7B-50793CAD1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50730" y="1746504"/>
            <a:ext cx="9733512" cy="390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demonstrated the development of a low-cost, joystick-controlled robotic arm using Arduino and servo motors.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arm performs basic pick-and-place tasks, highlighting essential concepts of robotics, motor control, and embedded systems.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hands-on implementation bridged the gap between theoretical knowledge and real-world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provided valuable insights into kinematics, servo control, circuit integration, and mechanical design.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serves as a scalable foundation for advanced automation, AI-based robotics, and industrial-grade systems.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9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2288-2EEE-A58E-E327-E0971981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614" y="401515"/>
            <a:ext cx="3934771" cy="665285"/>
          </a:xfrm>
        </p:spPr>
        <p:txBody>
          <a:bodyPr/>
          <a:lstStyle/>
          <a:p>
            <a:r>
              <a:rPr lang="en-IN" u="sng" dirty="0"/>
              <a:t>Future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DBF95-84E6-AB88-C1D8-3AA08F06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6683"/>
            <a:ext cx="10353762" cy="516193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Integration with Computer Vision and AI</a:t>
            </a:r>
            <a:br>
              <a:rPr lang="en-US" sz="1600" dirty="0"/>
            </a:br>
            <a:r>
              <a:rPr lang="en-US" sz="1600" dirty="0"/>
              <a:t>Enable the robotic arm to detect, classify, and track objects using OpenCV and machine learning, transforming it from manual to intelligent automation.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Wireless and IoT-Based Control</a:t>
            </a:r>
            <a:br>
              <a:rPr lang="en-US" sz="1600" dirty="0"/>
            </a:br>
            <a:r>
              <a:rPr lang="en-US" sz="1600" dirty="0"/>
              <a:t>Incorporate Wi-Fi/Bluetooth modules (e.g., ESP8266 or HC-05) to allow remote operation via mobile or web-based platforms, aligning with Industry 4.0 trends.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Autonomous Pick-and-Place System</a:t>
            </a:r>
            <a:br>
              <a:rPr lang="en-US" sz="1600" dirty="0"/>
            </a:br>
            <a:r>
              <a:rPr lang="en-US" sz="1600" dirty="0"/>
              <a:t>Replace manual joystick input with sensor-based or vision-based automation, enabling the arm to operate without human intervention.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Real-Time Feedback and Error Correction</a:t>
            </a:r>
            <a:br>
              <a:rPr lang="en-US" sz="1600" dirty="0"/>
            </a:br>
            <a:r>
              <a:rPr lang="en-US" sz="1600" dirty="0"/>
              <a:t>Use encoders, pressure sensors, and feedback loops to enhance accuracy, repeatability, and safety in object manipulation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Scalability for Industrial Applications</a:t>
            </a:r>
            <a:br>
              <a:rPr lang="en-US" sz="1600" dirty="0"/>
            </a:br>
            <a:r>
              <a:rPr lang="en-US" sz="1600" dirty="0"/>
              <a:t>Redesign the system using high-torque servos and robust frames for deployment in automated assembly lines, packaging, or warehouse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49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4C5E-7E11-51EE-5ED1-ED642A89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441960"/>
            <a:ext cx="9733512" cy="639353"/>
          </a:xfrm>
        </p:spPr>
        <p:txBody>
          <a:bodyPr>
            <a:norm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A38F-D005-A816-E826-F1AEB10E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" y="1373566"/>
            <a:ext cx="11384280" cy="5042474"/>
          </a:xfrm>
        </p:spPr>
        <p:txBody>
          <a:bodyPr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K. Kumar, et al.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“Design and Development of a Robotic Arm”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IEEE International Conference on Circuits, Controls, Communications and Computing (I4C), 2016.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Sharath Surati, et al.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“Pick and Place Robotic Arm: A Review Paper”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International Research Journal of Engineering and Technology (IRJET), Vol. 8, No. 2, 2021.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Wei and D. Jia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“Research on Robotic Arm Movement Grasping System Based on MYO”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Journal of Physics: Conference Series, Vol. 1754, 2021.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Xiaofan Liu, et al.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“Design and Research of an Automatic Grasping System for a Robot Arm Based on Visual Image Capture Technology”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Frontiers in Mechanical Engineering, 2024.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Florin Covaciu, et al.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“Developing and Researching a Robotic Arm for Public Service and Industry”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Proceedings (MDPI), Vol. 63, No. 1, 2020.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Liang Chen, et al.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“Robotic Arm Control System Based on AI Wearable Acceleration Sensor”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Mathematical Problems in Engineering, Vol. 2021, 2021.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9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5F5D0-69F7-EF0E-6FB8-6B23927DD18B}"/>
              </a:ext>
            </a:extLst>
          </p:cNvPr>
          <p:cNvSpPr txBox="1"/>
          <p:nvPr/>
        </p:nvSpPr>
        <p:spPr>
          <a:xfrm>
            <a:off x="2969846" y="2921168"/>
            <a:ext cx="625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44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17FF6-7027-5933-0D6F-83B79381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IN" u="sng" spc="-80"/>
              <a:t>ABSTRACT</a:t>
            </a:r>
            <a:endParaRPr lang="en-IN" u="sn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90CAE180-1262-DE00-08F3-F888A883D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29" y="927100"/>
            <a:ext cx="6291528" cy="46608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Designed a simple pick-and-place robotic arm for small-scale and educational applications.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Controlled using an Arduino Mega 2560 and SG90 servo motors.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Capable of basic object manipulation tasks using a joystick-controlled interface.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Built to be cost-effective and easy to assemble, using materials like acrylic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Demonstrates fundamental concepts of robotics, automation, and embedded systems.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Serves as a learning platform with scope for future development in advanced robotics.</a:t>
            </a: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7D57-0960-A2DC-79DC-583680DF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Introduction</a:t>
            </a: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endParaRPr lang="en-IN" dirty="0"/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2A34737A-48EE-732A-0AC6-118CCA25D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096064"/>
            <a:ext cx="6352824" cy="36951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Robotics and automation play a vital role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enhancing productivity, precision, and safety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Robotic arms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are used across industries like:</a:t>
            </a:r>
          </a:p>
          <a:p>
            <a:pPr lvl="1"/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Automotive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for welding and assembling.</a:t>
            </a:r>
          </a:p>
          <a:p>
            <a:pPr lvl="1"/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for component placement.</a:t>
            </a:r>
          </a:p>
          <a:p>
            <a:pPr lvl="1"/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– for surgical assistance and rehabilitation.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These systems offer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repeatability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and can operate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hazardous environments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774BB724-B24B-DE60-BF28-FCCF9FBDB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31533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CD185CF-F6BE-7182-6644-490CF1187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206" y="1717449"/>
            <a:ext cx="99995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goal of this project is to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design a low-cost pick-and-place robotic arm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educational use.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Built using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Arduino Mega 2560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SG90 servo motors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joystick modules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manual control.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arm structure is made from acrylic, making it affordable and easy to assemble.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Focuses on teaching core concepts of: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Embedded systems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Servo motor control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Mechanical movement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Serves as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hands-on learning tool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connect classroom theory with real-world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Acts as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foundation for future innovations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automation and robotics.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195F-E1FC-76B6-69CB-B7B617DDD01C}"/>
              </a:ext>
            </a:extLst>
          </p:cNvPr>
          <p:cNvSpPr txBox="1"/>
          <p:nvPr/>
        </p:nvSpPr>
        <p:spPr>
          <a:xfrm>
            <a:off x="1096206" y="796101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and Scope of the Project</a:t>
            </a:r>
            <a:r>
              <a:rPr lang="en-US" sz="2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5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A140-DB2F-38E4-1BCB-39FB141E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239349"/>
            <a:ext cx="9733512" cy="996696"/>
          </a:xfrm>
        </p:spPr>
        <p:txBody>
          <a:bodyPr>
            <a:normAutofit fontScale="90000"/>
          </a:bodyPr>
          <a:lstStyle/>
          <a:p>
            <a:r>
              <a:rPr lang="en-IN" sz="3800" i="0" u="sng" strike="noStrike" spc="-10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Literature</a:t>
            </a:r>
            <a:r>
              <a:rPr lang="en-IN" sz="3800" i="0" u="sng" strike="noStrike" spc="-8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 </a:t>
            </a:r>
            <a:r>
              <a:rPr lang="en-IN" sz="3800" i="0" u="sng" strike="noStrike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Survey</a:t>
            </a:r>
            <a:br>
              <a:rPr lang="en-IN" sz="360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170248-D487-5EEC-56B0-D01BB2E9B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7920" y="783866"/>
            <a:ext cx="1109347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“Design and Development of a Robotic Arm” – B. K. Kumar et 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5-DOF robotic arm to assist elderly and specially-abled individuals with tasks like feeding.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lightweight aluminum structure, Arduino Mega 2560 for control, and MATLAB for kinematic modeling.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GUI was built using Processing3 for intuitive control.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Assistive robotics with precision control for mobility-challenged users.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“Pick and Place Robotic Arm: A Review Paper” – Sharath Surati et 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AI-integrated robotic arms used in sorting, welding, assembly, and inspection.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use of Arduino and servo motors for motion control, combined with real-time object detection and feedback systems.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Industrial automation using AI-enhanced robotic arms for dynamic environments.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“Robotic Arm Movement Grasping System Based on MYO” – Ye Wei et 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gesture-based control using the MYO armband, which captures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IMU signals.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signals were processed using filtering and machine learning algorithms to translate human arm movements into robotic arm gestures.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Prosthetics and rehabilitation with real-time, intuitive human-machine interaction.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1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F501-8849-5AE4-9A04-9DE70DFA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620" y="635901"/>
            <a:ext cx="10652760" cy="55861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“Design and Research of an Automatic Grasping System for a Robot Arm” – Xiaofan Liu et 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Kinect-based vision capture and used deep learning (ResNet50 with ELU activation) for gesture classification.</a:t>
            </a:r>
            <a:b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filtering enabled accurate, real-time motion tracking with 96–98% recognition accuracy.</a:t>
            </a:r>
            <a:b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I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IN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Vision-based gesture recognition for adaptive robotic grasping in complex tasks.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“Developing and Researching a Robotic Arm for Public Service and Industry” – Florin Covaciu et 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creating an accessible software interface with real-time monitoring, simplifying complex robotic control.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manufacturing and healthcare sectors, it allowed users of varying skill levels to operate robotic systems efficiently.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Public service and user-friendly robotic interfaces to reduce operator error.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“Robotic Arm Control System Based on AI Wearable Acceleration Sensor” – Liang Chen et 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 robotic control system using wearable MEMS acceleration sensors and a PI control algorithm.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Included temperature sensing at the gripper and wireless communication for mobility and safety in sensitive tasks.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Wearable AI tech enabling adaptive control in delicate industrial and medical operations.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0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BC11-EDE8-B0AC-833F-305EE56C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437103"/>
            <a:ext cx="9733512" cy="70546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C9136E4A-B75F-0090-6916-A7BC8542D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651069"/>
              </p:ext>
            </p:extLst>
          </p:nvPr>
        </p:nvGraphicFramePr>
        <p:xfrm>
          <a:off x="1229244" y="1469292"/>
          <a:ext cx="9733512" cy="4951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54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65D6-0B39-CE27-4848-C997BA95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339213"/>
            <a:ext cx="9733512" cy="1125503"/>
          </a:xfrm>
        </p:spPr>
        <p:txBody>
          <a:bodyPr>
            <a:normAutofit/>
          </a:bodyPr>
          <a:lstStyle/>
          <a:p>
            <a:r>
              <a:rPr lang="en-IN" u="sng" spc="-5" dirty="0">
                <a:effectLst/>
                <a:latin typeface="Constantia" panose="02030602050306030303" pitchFamily="18" charset="0"/>
                <a:cs typeface="Constantia" panose="02030602050306030303" pitchFamily="18" charset="0"/>
              </a:rPr>
              <a:t>components</a:t>
            </a:r>
            <a:br>
              <a:rPr lang="en-IN" sz="36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0D2A7-2C00-FEF8-C7CB-33592533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077" y="1366684"/>
            <a:ext cx="9907679" cy="4994787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 Motors (SG90) – 4 Units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rotational movement up to 180°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various joints: base rotation, elbow, wrist, and gripper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on PWM signals from the Arduino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microcontroller board for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ATmega2560 with 54 digital I/O pins and 16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input signals from joysticks and outputs control signals to servos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for its higher pin count and memory over the Arduino Uno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Axis XY Joystick Modules – 2 Units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manual control of the robotic arm's 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joystick provides two axes of movement (X and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analog values to Arduino for translating into servo angles</a:t>
            </a:r>
          </a:p>
          <a:p>
            <a:pPr algn="l"/>
            <a:endParaRPr lang="en-US" sz="1100" dirty="0"/>
          </a:p>
        </p:txBody>
      </p:sp>
      <p:pic>
        <p:nvPicPr>
          <p:cNvPr id="2056" name="Picture 8" descr="TowerPro SG 90 Micro Servo Motor ...">
            <a:extLst>
              <a:ext uri="{FF2B5EF4-FFF2-40B4-BE49-F238E27FC236}">
                <a16:creationId xmlns:a16="http://schemas.microsoft.com/office/drawing/2014/main" id="{EF121FE2-8349-EFAB-BA63-2F5F609C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50" y="1366684"/>
            <a:ext cx="1776105" cy="14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rduino MEGA 2560 – MAJESTRONICZ">
            <a:extLst>
              <a:ext uri="{FF2B5EF4-FFF2-40B4-BE49-F238E27FC236}">
                <a16:creationId xmlns:a16="http://schemas.microsoft.com/office/drawing/2014/main" id="{68F93560-ABE4-84A3-4FD6-5B3390FE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77" y="3056291"/>
            <a:ext cx="3067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ual Axis XY Joystick Module Original ...">
            <a:extLst>
              <a:ext uri="{FF2B5EF4-FFF2-40B4-BE49-F238E27FC236}">
                <a16:creationId xmlns:a16="http://schemas.microsoft.com/office/drawing/2014/main" id="{321A869F-AC7D-AA87-1A27-6D6369CE2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39" y="4764894"/>
            <a:ext cx="1631916" cy="16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57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1220</TotalTime>
  <Words>1556</Words>
  <Application>Microsoft Office PowerPoint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Constantia</vt:lpstr>
      <vt:lpstr>Rockwell</vt:lpstr>
      <vt:lpstr>Times New Roman</vt:lpstr>
      <vt:lpstr>Damask</vt:lpstr>
      <vt:lpstr>Robotic arm model</vt:lpstr>
      <vt:lpstr>CONTENT</vt:lpstr>
      <vt:lpstr>ABSTRACT</vt:lpstr>
      <vt:lpstr>Introduction </vt:lpstr>
      <vt:lpstr>PowerPoint Presentation</vt:lpstr>
      <vt:lpstr>Literature Survey </vt:lpstr>
      <vt:lpstr>PowerPoint Presentation</vt:lpstr>
      <vt:lpstr>objectives</vt:lpstr>
      <vt:lpstr>components </vt:lpstr>
      <vt:lpstr>PowerPoint Presentation</vt:lpstr>
      <vt:lpstr>Block diagram</vt:lpstr>
      <vt:lpstr>Circuit Diagram</vt:lpstr>
      <vt:lpstr>PowerPoint Presentation</vt:lpstr>
      <vt:lpstr>Servo Motor to Arduino Connections</vt:lpstr>
      <vt:lpstr>PowerPoint Presentation</vt:lpstr>
      <vt:lpstr>Robotic Arm Model Structure</vt:lpstr>
      <vt:lpstr>STEP 2: BRIDGE AND CLIPS ASSEMBLY</vt:lpstr>
      <vt:lpstr>STEP 3: CLIPPER ASSEMBLY</vt:lpstr>
      <vt:lpstr>STEP 4: BASE MOUNT ASSEMBLY</vt:lpstr>
      <vt:lpstr>STEP 5: BODY ATTACHMENT</vt:lpstr>
      <vt:lpstr>STEP 6: CLIPPER AND BASE MOUNT ATTACHMENT TO THE BODY</vt:lpstr>
      <vt:lpstr>Robotic Arm Base Assembly</vt:lpstr>
      <vt:lpstr>PowerPoint Presentation</vt:lpstr>
      <vt:lpstr>Conclusion 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Anshuman A</cp:lastModifiedBy>
  <cp:revision>29</cp:revision>
  <dcterms:created xsi:type="dcterms:W3CDTF">2024-11-10T15:29:49Z</dcterms:created>
  <dcterms:modified xsi:type="dcterms:W3CDTF">2025-05-02T02:41:12Z</dcterms:modified>
</cp:coreProperties>
</file>