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1430000" cy="10210800"/>
  <p:notesSz cx="11430000" cy="102108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Yu Gothic"/>
                <a:cs typeface="Yu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AD6D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Yu Gothic"/>
                <a:cs typeface="Yu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CAD6D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Yu Gothic"/>
                <a:cs typeface="Yu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Yu Gothic"/>
                <a:cs typeface="Yu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028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4879" y="492125"/>
            <a:ext cx="9328148" cy="1111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Yu Gothic"/>
                <a:cs typeface="Yu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866" y="1776323"/>
            <a:ext cx="10129520" cy="367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CAD6D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63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440"/>
              <a:t>AI</a:t>
            </a:r>
            <a:r>
              <a:rPr dirty="0" spc="-55"/>
              <a:t> </a:t>
            </a:r>
            <a:r>
              <a:rPr dirty="0" spc="575"/>
              <a:t>Shopping</a:t>
            </a:r>
            <a:r>
              <a:rPr dirty="0" spc="-55"/>
              <a:t> </a:t>
            </a:r>
            <a:r>
              <a:rPr dirty="0" spc="675"/>
              <a:t>Chatbots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76275" y="3533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A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6275" y="38957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A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76275" y="42481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A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76275" y="46005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A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76275" y="49625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A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76275" y="531495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84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84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A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36200"/>
              </a:lnSpc>
              <a:spcBef>
                <a:spcPts val="130"/>
              </a:spcBef>
            </a:pPr>
            <a:r>
              <a:rPr dirty="0" spc="-40"/>
              <a:t>This</a:t>
            </a:r>
            <a:r>
              <a:rPr dirty="0" spc="-85"/>
              <a:t> </a:t>
            </a:r>
            <a:r>
              <a:rPr dirty="0" spc="-20"/>
              <a:t>presentation</a:t>
            </a:r>
            <a:r>
              <a:rPr dirty="0" spc="-80"/>
              <a:t> </a:t>
            </a:r>
            <a:r>
              <a:rPr dirty="0" spc="-20"/>
              <a:t>explores</a:t>
            </a:r>
            <a:r>
              <a:rPr dirty="0" spc="-80"/>
              <a:t> </a:t>
            </a:r>
            <a:r>
              <a:rPr dirty="0" spc="-70"/>
              <a:t>AI</a:t>
            </a:r>
            <a:r>
              <a:rPr dirty="0" spc="-80"/>
              <a:t> </a:t>
            </a:r>
            <a:r>
              <a:rPr dirty="0"/>
              <a:t>Shopping</a:t>
            </a:r>
            <a:r>
              <a:rPr dirty="0" spc="-80"/>
              <a:t> </a:t>
            </a:r>
            <a:r>
              <a:rPr dirty="0" spc="-10"/>
              <a:t>Chatbots</a:t>
            </a:r>
            <a:r>
              <a:rPr dirty="0" spc="-80"/>
              <a:t> </a:t>
            </a:r>
            <a:r>
              <a:rPr dirty="0" spc="-10"/>
              <a:t>and</a:t>
            </a:r>
            <a:r>
              <a:rPr dirty="0" spc="-80"/>
              <a:t> </a:t>
            </a:r>
            <a:r>
              <a:rPr dirty="0" spc="-25"/>
              <a:t>their</a:t>
            </a:r>
            <a:r>
              <a:rPr dirty="0" spc="-80"/>
              <a:t> </a:t>
            </a:r>
            <a:r>
              <a:rPr dirty="0" spc="-20"/>
              <a:t>transformative</a:t>
            </a:r>
            <a:r>
              <a:rPr dirty="0" spc="-80"/>
              <a:t> </a:t>
            </a:r>
            <a:r>
              <a:rPr dirty="0"/>
              <a:t>impact</a:t>
            </a:r>
            <a:r>
              <a:rPr dirty="0" spc="-80"/>
              <a:t> </a:t>
            </a:r>
            <a:r>
              <a:rPr dirty="0"/>
              <a:t>on</a:t>
            </a:r>
            <a:r>
              <a:rPr dirty="0" spc="-80"/>
              <a:t> </a:t>
            </a:r>
            <a:r>
              <a:rPr dirty="0" spc="-45"/>
              <a:t>retail.</a:t>
            </a:r>
            <a:r>
              <a:rPr dirty="0" spc="-80"/>
              <a:t> </a:t>
            </a:r>
            <a:r>
              <a:rPr dirty="0"/>
              <a:t>We</a:t>
            </a:r>
            <a:r>
              <a:rPr dirty="0" spc="-80"/>
              <a:t> </a:t>
            </a:r>
            <a:r>
              <a:rPr dirty="0" spc="-10"/>
              <a:t>will</a:t>
            </a:r>
            <a:r>
              <a:rPr dirty="0" spc="-80"/>
              <a:t> </a:t>
            </a:r>
            <a:r>
              <a:rPr dirty="0" spc="-25"/>
              <a:t>cover</a:t>
            </a:r>
            <a:r>
              <a:rPr dirty="0" spc="-80"/>
              <a:t> </a:t>
            </a:r>
            <a:r>
              <a:rPr dirty="0" spc="-20"/>
              <a:t>everything</a:t>
            </a:r>
            <a:r>
              <a:rPr dirty="0" spc="-80"/>
              <a:t> </a:t>
            </a:r>
            <a:r>
              <a:rPr dirty="0"/>
              <a:t>from</a:t>
            </a:r>
            <a:r>
              <a:rPr dirty="0" spc="-80"/>
              <a:t> </a:t>
            </a:r>
            <a:r>
              <a:rPr dirty="0"/>
              <a:t>the</a:t>
            </a:r>
            <a:r>
              <a:rPr dirty="0" spc="-80"/>
              <a:t> </a:t>
            </a:r>
            <a:r>
              <a:rPr dirty="0" spc="-10"/>
              <a:t>basics</a:t>
            </a:r>
            <a:r>
              <a:rPr dirty="0" spc="500"/>
              <a:t> </a:t>
            </a:r>
            <a:r>
              <a:rPr dirty="0"/>
              <a:t>of</a:t>
            </a:r>
            <a:r>
              <a:rPr dirty="0" spc="-90"/>
              <a:t> </a:t>
            </a:r>
            <a:r>
              <a:rPr dirty="0" spc="-20"/>
              <a:t>what</a:t>
            </a:r>
            <a:r>
              <a:rPr dirty="0" spc="-85"/>
              <a:t> </a:t>
            </a:r>
            <a:r>
              <a:rPr dirty="0" spc="-20"/>
              <a:t>these</a:t>
            </a:r>
            <a:r>
              <a:rPr dirty="0" spc="-85"/>
              <a:t> </a:t>
            </a:r>
            <a:r>
              <a:rPr dirty="0" spc="-10"/>
              <a:t>chatbots</a:t>
            </a:r>
            <a:r>
              <a:rPr dirty="0" spc="-85"/>
              <a:t> </a:t>
            </a:r>
            <a:r>
              <a:rPr dirty="0" spc="-50"/>
              <a:t>are</a:t>
            </a:r>
            <a:r>
              <a:rPr dirty="0" spc="-85"/>
              <a:t> </a:t>
            </a:r>
            <a:r>
              <a:rPr dirty="0" spc="-10"/>
              <a:t>and</a:t>
            </a:r>
            <a:r>
              <a:rPr dirty="0" spc="-85"/>
              <a:t> </a:t>
            </a:r>
            <a:r>
              <a:rPr dirty="0" spc="-25"/>
              <a:t>their</a:t>
            </a:r>
            <a:r>
              <a:rPr dirty="0" spc="-85"/>
              <a:t> </a:t>
            </a:r>
            <a:r>
              <a:rPr dirty="0" spc="-25"/>
              <a:t>benefits,</a:t>
            </a:r>
            <a:r>
              <a:rPr dirty="0" spc="-90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/>
              <a:t>how</a:t>
            </a:r>
            <a:r>
              <a:rPr dirty="0" spc="-85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/>
              <a:t>implement</a:t>
            </a:r>
            <a:r>
              <a:rPr dirty="0" spc="-85"/>
              <a:t> </a:t>
            </a:r>
            <a:r>
              <a:rPr dirty="0" spc="-10"/>
              <a:t>them,</a:t>
            </a:r>
            <a:r>
              <a:rPr dirty="0" spc="-85"/>
              <a:t> </a:t>
            </a:r>
            <a:r>
              <a:rPr dirty="0"/>
              <a:t>the</a:t>
            </a:r>
            <a:r>
              <a:rPr dirty="0" spc="-85"/>
              <a:t> </a:t>
            </a:r>
            <a:r>
              <a:rPr dirty="0" spc="-25"/>
              <a:t>challenges</a:t>
            </a:r>
            <a:r>
              <a:rPr dirty="0" spc="-90"/>
              <a:t> </a:t>
            </a:r>
            <a:r>
              <a:rPr dirty="0" spc="-10"/>
              <a:t>you</a:t>
            </a:r>
            <a:r>
              <a:rPr dirty="0" spc="-85"/>
              <a:t> </a:t>
            </a:r>
            <a:r>
              <a:rPr dirty="0" spc="-10"/>
              <a:t>might</a:t>
            </a:r>
            <a:r>
              <a:rPr dirty="0" spc="-85"/>
              <a:t> </a:t>
            </a:r>
            <a:r>
              <a:rPr dirty="0" spc="-45"/>
              <a:t>face,</a:t>
            </a:r>
            <a:r>
              <a:rPr dirty="0" spc="-85"/>
              <a:t> </a:t>
            </a:r>
            <a:r>
              <a:rPr dirty="0" spc="-10"/>
              <a:t>and</a:t>
            </a:r>
            <a:r>
              <a:rPr dirty="0" spc="-85"/>
              <a:t> </a:t>
            </a:r>
            <a:r>
              <a:rPr dirty="0" spc="-10"/>
              <a:t>real-world</a:t>
            </a:r>
            <a:r>
              <a:rPr dirty="0" spc="-85"/>
              <a:t> </a:t>
            </a:r>
            <a:r>
              <a:rPr dirty="0" spc="-10"/>
              <a:t>examples</a:t>
            </a:r>
            <a:r>
              <a:rPr dirty="0" spc="-85"/>
              <a:t> </a:t>
            </a:r>
            <a:r>
              <a:rPr dirty="0" spc="-25"/>
              <a:t>of their</a:t>
            </a:r>
            <a:r>
              <a:rPr dirty="0" spc="-90"/>
              <a:t> </a:t>
            </a:r>
            <a:r>
              <a:rPr dirty="0" spc="-50"/>
              <a:t>success.</a:t>
            </a:r>
            <a:r>
              <a:rPr dirty="0" spc="-85"/>
              <a:t> </a:t>
            </a:r>
            <a:r>
              <a:rPr dirty="0" spc="-10"/>
              <a:t>We'll</a:t>
            </a:r>
            <a:r>
              <a:rPr dirty="0" spc="-85"/>
              <a:t> </a:t>
            </a:r>
            <a:r>
              <a:rPr dirty="0" spc="-25"/>
              <a:t>also</a:t>
            </a:r>
            <a:r>
              <a:rPr dirty="0" spc="-85"/>
              <a:t> </a:t>
            </a:r>
            <a:r>
              <a:rPr dirty="0" spc="-10"/>
              <a:t>dive</a:t>
            </a:r>
            <a:r>
              <a:rPr dirty="0" spc="-90"/>
              <a:t> </a:t>
            </a:r>
            <a:r>
              <a:rPr dirty="0"/>
              <a:t>into</a:t>
            </a:r>
            <a:r>
              <a:rPr dirty="0" spc="-85"/>
              <a:t> </a:t>
            </a:r>
            <a:r>
              <a:rPr dirty="0"/>
              <a:t>the</a:t>
            </a:r>
            <a:r>
              <a:rPr dirty="0" spc="-85"/>
              <a:t> </a:t>
            </a:r>
            <a:r>
              <a:rPr dirty="0" spc="-25"/>
              <a:t>future</a:t>
            </a:r>
            <a:r>
              <a:rPr dirty="0" spc="-85"/>
              <a:t> </a:t>
            </a:r>
            <a:r>
              <a:rPr dirty="0"/>
              <a:t>of</a:t>
            </a:r>
            <a:r>
              <a:rPr dirty="0" spc="-90"/>
              <a:t> </a:t>
            </a:r>
            <a:r>
              <a:rPr dirty="0" spc="-70"/>
              <a:t>AI</a:t>
            </a:r>
            <a:r>
              <a:rPr dirty="0" spc="-85"/>
              <a:t> </a:t>
            </a:r>
            <a:r>
              <a:rPr dirty="0" spc="-10"/>
              <a:t>in</a:t>
            </a:r>
            <a:r>
              <a:rPr dirty="0" spc="-85"/>
              <a:t> </a:t>
            </a:r>
            <a:r>
              <a:rPr dirty="0" spc="-30"/>
              <a:t>shopping,</a:t>
            </a:r>
            <a:r>
              <a:rPr dirty="0" spc="-85"/>
              <a:t> </a:t>
            </a:r>
            <a:r>
              <a:rPr dirty="0" spc="-20"/>
              <a:t>ethical</a:t>
            </a:r>
            <a:r>
              <a:rPr dirty="0" spc="-90"/>
              <a:t> </a:t>
            </a:r>
            <a:r>
              <a:rPr dirty="0" spc="-30"/>
              <a:t>considerations,</a:t>
            </a:r>
            <a:r>
              <a:rPr dirty="0" spc="-85"/>
              <a:t> </a:t>
            </a:r>
            <a:r>
              <a:rPr dirty="0" spc="-10"/>
              <a:t>and</a:t>
            </a:r>
            <a:r>
              <a:rPr dirty="0" spc="-85"/>
              <a:t> </a:t>
            </a:r>
            <a:r>
              <a:rPr dirty="0" spc="-30"/>
              <a:t>leave</a:t>
            </a:r>
            <a:r>
              <a:rPr dirty="0" spc="-85"/>
              <a:t> </a:t>
            </a:r>
            <a:r>
              <a:rPr dirty="0" spc="-10"/>
              <a:t>you</a:t>
            </a:r>
            <a:r>
              <a:rPr dirty="0" spc="-90"/>
              <a:t> </a:t>
            </a:r>
            <a:r>
              <a:rPr dirty="0" spc="-10"/>
              <a:t>with</a:t>
            </a:r>
            <a:r>
              <a:rPr dirty="0" spc="-85"/>
              <a:t> </a:t>
            </a:r>
            <a:r>
              <a:rPr dirty="0" spc="-40"/>
              <a:t>key</a:t>
            </a:r>
            <a:r>
              <a:rPr dirty="0" spc="-85"/>
              <a:t> </a:t>
            </a:r>
            <a:r>
              <a:rPr dirty="0" spc="-10"/>
              <a:t>takeaways.</a:t>
            </a:r>
          </a:p>
          <a:p>
            <a:pPr>
              <a:lnSpc>
                <a:spcPct val="100000"/>
              </a:lnSpc>
              <a:spcBef>
                <a:spcPts val="530"/>
              </a:spcBef>
            </a:pPr>
          </a:p>
          <a:p>
            <a:pPr marL="12700">
              <a:lnSpc>
                <a:spcPct val="100000"/>
              </a:lnSpc>
            </a:pPr>
            <a:r>
              <a:rPr dirty="0"/>
              <a:t>Submitted</a:t>
            </a:r>
            <a:r>
              <a:rPr dirty="0" spc="-20"/>
              <a:t> </a:t>
            </a:r>
            <a:r>
              <a:rPr dirty="0" spc="-25"/>
              <a:t>by:</a:t>
            </a:r>
          </a:p>
          <a:p>
            <a:pPr>
              <a:lnSpc>
                <a:spcPct val="100000"/>
              </a:lnSpc>
              <a:spcBef>
                <a:spcPts val="530"/>
              </a:spcBef>
            </a:pPr>
          </a:p>
          <a:p>
            <a:pPr marL="303530">
              <a:lnSpc>
                <a:spcPct val="100000"/>
              </a:lnSpc>
            </a:pPr>
            <a:r>
              <a:rPr dirty="0" spc="80"/>
              <a:t>MD</a:t>
            </a:r>
            <a:r>
              <a:rPr dirty="0" spc="-100"/>
              <a:t> </a:t>
            </a:r>
            <a:r>
              <a:rPr dirty="0"/>
              <a:t>Muzibul</a:t>
            </a:r>
            <a:r>
              <a:rPr dirty="0" spc="-95"/>
              <a:t> </a:t>
            </a:r>
            <a:r>
              <a:rPr dirty="0" spc="-45"/>
              <a:t>Islam</a:t>
            </a:r>
            <a:r>
              <a:rPr dirty="0" spc="-95"/>
              <a:t> </a:t>
            </a:r>
            <a:r>
              <a:rPr dirty="0" spc="-10"/>
              <a:t>(CL2025010601924071)</a:t>
            </a:r>
          </a:p>
          <a:p>
            <a:pPr marL="303530">
              <a:lnSpc>
                <a:spcPct val="100000"/>
              </a:lnSpc>
              <a:spcBef>
                <a:spcPts val="1170"/>
              </a:spcBef>
            </a:pPr>
            <a:r>
              <a:rPr dirty="0" spc="-20"/>
              <a:t>Priyansu</a:t>
            </a:r>
            <a:r>
              <a:rPr dirty="0" spc="-100"/>
              <a:t> </a:t>
            </a:r>
            <a:r>
              <a:rPr dirty="0" spc="-20"/>
              <a:t>Burma</a:t>
            </a:r>
            <a:r>
              <a:rPr dirty="0" spc="-95"/>
              <a:t> </a:t>
            </a:r>
            <a:r>
              <a:rPr dirty="0" spc="-10"/>
              <a:t>(CL20250106019048106)</a:t>
            </a:r>
          </a:p>
          <a:p>
            <a:pPr marL="303530" marR="6115050">
              <a:lnSpc>
                <a:spcPct val="165200"/>
              </a:lnSpc>
            </a:pPr>
            <a:r>
              <a:rPr dirty="0" spc="85"/>
              <a:t>Om</a:t>
            </a:r>
            <a:r>
              <a:rPr dirty="0" spc="-90"/>
              <a:t> </a:t>
            </a:r>
            <a:r>
              <a:rPr dirty="0" spc="-45"/>
              <a:t>Prakash</a:t>
            </a:r>
            <a:r>
              <a:rPr dirty="0" spc="-90"/>
              <a:t> </a:t>
            </a:r>
            <a:r>
              <a:rPr dirty="0" spc="-10"/>
              <a:t>Subudhi</a:t>
            </a:r>
            <a:r>
              <a:rPr dirty="0" spc="-90"/>
              <a:t> </a:t>
            </a:r>
            <a:r>
              <a:rPr dirty="0" spc="-10"/>
              <a:t>(CL20250106019046104) </a:t>
            </a:r>
            <a:r>
              <a:rPr dirty="0" spc="-35"/>
              <a:t>Gyanaranjan</a:t>
            </a:r>
            <a:r>
              <a:rPr dirty="0" spc="-70"/>
              <a:t> </a:t>
            </a:r>
            <a:r>
              <a:rPr dirty="0" spc="-25"/>
              <a:t>Patro</a:t>
            </a:r>
            <a:r>
              <a:rPr dirty="0" spc="-70"/>
              <a:t> </a:t>
            </a:r>
            <a:r>
              <a:rPr dirty="0" spc="-10"/>
              <a:t>(CL2025010601937882)</a:t>
            </a:r>
          </a:p>
          <a:p>
            <a:pPr marL="303530" marR="6281420">
              <a:lnSpc>
                <a:spcPct val="165200"/>
              </a:lnSpc>
              <a:spcBef>
                <a:spcPts val="75"/>
              </a:spcBef>
            </a:pPr>
            <a:r>
              <a:rPr dirty="0"/>
              <a:t>Anshuman</a:t>
            </a:r>
            <a:r>
              <a:rPr dirty="0" spc="-80"/>
              <a:t> </a:t>
            </a:r>
            <a:r>
              <a:rPr dirty="0"/>
              <a:t>Mohanty</a:t>
            </a:r>
            <a:r>
              <a:rPr dirty="0" spc="-80"/>
              <a:t> </a:t>
            </a:r>
            <a:r>
              <a:rPr dirty="0" spc="-10"/>
              <a:t>(CL2025010601890991) </a:t>
            </a:r>
            <a:r>
              <a:rPr dirty="0" spc="-25"/>
              <a:t>Lipsita</a:t>
            </a:r>
            <a:r>
              <a:rPr dirty="0" spc="-70"/>
              <a:t> </a:t>
            </a:r>
            <a:r>
              <a:rPr dirty="0" spc="-25"/>
              <a:t>Biswal</a:t>
            </a:r>
            <a:r>
              <a:rPr dirty="0" spc="-65"/>
              <a:t> </a:t>
            </a:r>
            <a:r>
              <a:rPr dirty="0" spc="-10"/>
              <a:t>(CL2025010601961866)</a:t>
            </a:r>
          </a:p>
        </p:txBody>
      </p:sp>
      <p:pic>
        <p:nvPicPr>
          <p:cNvPr id="10" name="object 10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879" y="1368425"/>
            <a:ext cx="285877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00"/>
              <a:t>Conclusion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76275" y="36766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A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76275" y="40290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A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76275" y="43910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AD6D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24879" y="2204948"/>
            <a:ext cx="10128250" cy="2816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8400"/>
              </a:lnSpc>
              <a:spcBef>
                <a:spcPts val="90"/>
              </a:spcBef>
            </a:pP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AI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Shopping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CAD6DE"/>
                </a:solidFill>
                <a:latin typeface="Tahoma"/>
                <a:cs typeface="Tahoma"/>
              </a:rPr>
              <a:t>are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revolutionizing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retail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landscape,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offering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enhanced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experiences,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increased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CAD6DE"/>
                </a:solidFill>
                <a:latin typeface="Tahoma"/>
                <a:cs typeface="Tahoma"/>
              </a:rPr>
              <a:t>sales,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reduced </a:t>
            </a:r>
            <a:r>
              <a:rPr dirty="0" sz="1400" spc="-40">
                <a:solidFill>
                  <a:srgbClr val="CAD6DE"/>
                </a:solidFill>
                <a:latin typeface="Tahoma"/>
                <a:cs typeface="Tahoma"/>
              </a:rPr>
              <a:t>costs.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future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promises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more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personalization,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seamless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voice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integration,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immersive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AR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experiences.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Key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benefits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include:</a:t>
            </a:r>
            <a:endParaRPr sz="1400">
              <a:latin typeface="Tahoma"/>
              <a:cs typeface="Tahoma"/>
            </a:endParaRPr>
          </a:p>
          <a:p>
            <a:pPr marL="303530" marR="7406640">
              <a:lnSpc>
                <a:spcPct val="165200"/>
              </a:lnSpc>
              <a:spcBef>
                <a:spcPts val="1125"/>
              </a:spcBef>
            </a:pP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Enhanced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experience </a:t>
            </a:r>
            <a:r>
              <a:rPr dirty="0" sz="1400" spc="-45">
                <a:solidFill>
                  <a:srgbClr val="CAD6DE"/>
                </a:solidFill>
                <a:latin typeface="Tahoma"/>
                <a:cs typeface="Tahoma"/>
              </a:rPr>
              <a:t>Increased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sales</a:t>
            </a:r>
            <a:endParaRPr sz="1400">
              <a:latin typeface="Tahoma"/>
              <a:cs typeface="Tahoma"/>
            </a:endParaRPr>
          </a:p>
          <a:p>
            <a:pPr marL="303530">
              <a:lnSpc>
                <a:spcPct val="100000"/>
              </a:lnSpc>
              <a:spcBef>
                <a:spcPts val="1170"/>
              </a:spcBef>
            </a:pP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Reduced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costs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40">
                <a:solidFill>
                  <a:srgbClr val="CAD6DE"/>
                </a:solidFill>
                <a:latin typeface="Tahoma"/>
                <a:cs typeface="Tahoma"/>
              </a:rPr>
              <a:t>Thank</a:t>
            </a:r>
            <a:r>
              <a:rPr dirty="0" sz="1400" spc="-10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CAD6DE"/>
                </a:solidFill>
                <a:latin typeface="Tahoma"/>
                <a:cs typeface="Tahoma"/>
              </a:rPr>
              <a:t>you,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we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CAD6DE"/>
                </a:solidFill>
                <a:latin typeface="Tahoma"/>
                <a:cs typeface="Tahoma"/>
              </a:rPr>
              <a:t>are</a:t>
            </a:r>
            <a:r>
              <a:rPr dirty="0" sz="1400" spc="-10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now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happy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CAD6DE"/>
                </a:solidFill>
                <a:latin typeface="Tahoma"/>
                <a:cs typeface="Tahoma"/>
              </a:rPr>
              <a:t>take</a:t>
            </a:r>
            <a:r>
              <a:rPr dirty="0" sz="1400" spc="-10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questions.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879" y="1092200"/>
            <a:ext cx="959929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45"/>
              <a:t>Intíoduction</a:t>
            </a:r>
            <a:r>
              <a:rPr dirty="0" spc="-130"/>
              <a:t> </a:t>
            </a:r>
            <a:r>
              <a:rPr dirty="0" spc="655"/>
              <a:t>to</a:t>
            </a:r>
            <a:r>
              <a:rPr dirty="0" spc="-180"/>
              <a:t> </a:t>
            </a:r>
            <a:r>
              <a:rPr dirty="0" spc="440"/>
              <a:t>AI</a:t>
            </a:r>
            <a:r>
              <a:rPr dirty="0" spc="-50"/>
              <a:t> </a:t>
            </a:r>
            <a:r>
              <a:rPr dirty="0" spc="575"/>
              <a:t>Shopping</a:t>
            </a:r>
            <a:r>
              <a:rPr dirty="0" spc="-45"/>
              <a:t> </a:t>
            </a:r>
            <a:r>
              <a:rPr dirty="0" spc="675"/>
              <a:t>Chatbots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4879" y="2078037"/>
            <a:ext cx="2228215" cy="30480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04">
                <a:solidFill>
                  <a:srgbClr val="FFFFFF"/>
                </a:solidFill>
                <a:latin typeface="Yu Gothic"/>
                <a:cs typeface="Yu Gothic"/>
              </a:rPr>
              <a:t>Definition</a:t>
            </a:r>
            <a:endParaRPr sz="165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AI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Shopping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are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36500"/>
              </a:lnSpc>
              <a:spcBef>
                <a:spcPts val="35"/>
              </a:spcBef>
            </a:pP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AI-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powered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virtual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assistants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designed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enhance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the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online</a:t>
            </a:r>
            <a:r>
              <a:rPr dirty="0" sz="1400" spc="-10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shopping</a:t>
            </a:r>
            <a:r>
              <a:rPr dirty="0" sz="1400" spc="-10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experience.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These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use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natural </a:t>
            </a:r>
            <a:r>
              <a:rPr dirty="0" sz="1400" spc="-40">
                <a:solidFill>
                  <a:srgbClr val="CAD6DE"/>
                </a:solidFill>
                <a:latin typeface="Tahoma"/>
                <a:cs typeface="Tahoma"/>
              </a:rPr>
              <a:t>language</a:t>
            </a:r>
            <a:r>
              <a:rPr dirty="0" sz="1400" spc="-5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processing</a:t>
            </a:r>
            <a:r>
              <a:rPr dirty="0" sz="1400" spc="-5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(NLP) and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machine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learning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(ML)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understand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respond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queries.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84143" y="2078037"/>
            <a:ext cx="1983739" cy="27336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703580">
              <a:lnSpc>
                <a:spcPct val="106100"/>
              </a:lnSpc>
              <a:spcBef>
                <a:spcPts val="15"/>
              </a:spcBef>
            </a:pPr>
            <a:r>
              <a:rPr dirty="0" sz="1650" spc="370">
                <a:solidFill>
                  <a:srgbClr val="FFFFFF"/>
                </a:solidFill>
                <a:latin typeface="Yu Gothic"/>
                <a:cs typeface="Yu Gothic"/>
              </a:rPr>
              <a:t>Gíowth </a:t>
            </a:r>
            <a:r>
              <a:rPr dirty="0" sz="1650" spc="265">
                <a:solidFill>
                  <a:srgbClr val="FFFFFF"/>
                </a:solidFill>
                <a:latin typeface="Yu Gothic"/>
                <a:cs typeface="Yu Gothic"/>
              </a:rPr>
              <a:t>Statistics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6200"/>
              </a:lnSpc>
              <a:spcBef>
                <a:spcPts val="1185"/>
              </a:spcBef>
            </a:pP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market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size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for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AI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Shopping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is projected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reach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$142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billion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by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2024,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reflecting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dirty="0" sz="1400" spc="-10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growing</a:t>
            </a:r>
            <a:r>
              <a:rPr dirty="0" sz="1400" spc="-10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adoption</a:t>
            </a:r>
            <a:r>
              <a:rPr dirty="0" sz="1400" spc="-10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of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these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technologies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in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e-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commerce.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43396" y="2078037"/>
            <a:ext cx="2203450" cy="30480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65">
                <a:solidFill>
                  <a:srgbClr val="FFFFFF"/>
                </a:solidFill>
                <a:latin typeface="Yu Gothic"/>
                <a:cs typeface="Yu Gothic"/>
              </a:rPr>
              <a:t>Key</a:t>
            </a:r>
            <a:r>
              <a:rPr dirty="0" sz="1650" spc="-85">
                <a:solidFill>
                  <a:srgbClr val="FFFFFF"/>
                </a:solidFill>
                <a:latin typeface="Yu Gothic"/>
                <a:cs typeface="Yu Gothic"/>
              </a:rPr>
              <a:t> </a:t>
            </a:r>
            <a:r>
              <a:rPr dirty="0" sz="1650" spc="235">
                <a:solidFill>
                  <a:srgbClr val="FFFFFF"/>
                </a:solidFill>
                <a:latin typeface="Yu Gothic"/>
                <a:cs typeface="Yu Gothic"/>
              </a:rPr>
              <a:t>Capabilities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6700"/>
              </a:lnSpc>
              <a:spcBef>
                <a:spcPts val="1105"/>
              </a:spcBef>
            </a:pP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These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possess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natural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CAD6DE"/>
                </a:solidFill>
                <a:latin typeface="Tahoma"/>
                <a:cs typeface="Tahoma"/>
              </a:rPr>
              <a:t>language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processing, machine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CAD6DE"/>
                </a:solidFill>
                <a:latin typeface="Tahoma"/>
                <a:cs typeface="Tahoma"/>
              </a:rPr>
              <a:t>learning,</a:t>
            </a:r>
            <a:r>
              <a:rPr dirty="0" sz="1400" spc="-5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and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personalized recommendations.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They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can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understand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intent,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provide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tailored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suggestions,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improve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user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experience.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602662" y="2078037"/>
            <a:ext cx="2190115" cy="21717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80">
                <a:solidFill>
                  <a:srgbClr val="FFFFFF"/>
                </a:solidFill>
                <a:latin typeface="Yu Gothic"/>
                <a:cs typeface="Yu Gothic"/>
              </a:rPr>
              <a:t>Examples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6600"/>
              </a:lnSpc>
              <a:spcBef>
                <a:spcPts val="1105"/>
              </a:spcBef>
            </a:pP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Notable</a:t>
            </a:r>
            <a:r>
              <a:rPr dirty="0" sz="1400" spc="-10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examples</a:t>
            </a:r>
            <a:r>
              <a:rPr dirty="0" sz="1400" spc="-10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include Sephora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Virtual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Artist,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which offers</a:t>
            </a:r>
            <a:r>
              <a:rPr dirty="0" sz="1400" spc="-5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makeup</a:t>
            </a:r>
            <a:r>
              <a:rPr dirty="0" sz="1400" spc="-5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try-</a:t>
            </a:r>
            <a:r>
              <a:rPr dirty="0" sz="1400" spc="-40">
                <a:solidFill>
                  <a:srgbClr val="CAD6DE"/>
                </a:solidFill>
                <a:latin typeface="Tahoma"/>
                <a:cs typeface="Tahoma"/>
              </a:rPr>
              <a:t>ons,</a:t>
            </a:r>
            <a:r>
              <a:rPr dirty="0" sz="1400" spc="-5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and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H&amp;M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chatbot,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which provides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style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recommendations.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"/>
            <a:ext cx="11430000" cy="8134350"/>
          </a:xfrm>
          <a:custGeom>
            <a:avLst/>
            <a:gdLst/>
            <a:ahLst/>
            <a:cxnLst/>
            <a:rect l="l" t="t" r="r" b="b"/>
            <a:pathLst>
              <a:path w="11430000" h="8134350">
                <a:moveTo>
                  <a:pt x="11430000" y="0"/>
                </a:moveTo>
                <a:lnTo>
                  <a:pt x="0" y="0"/>
                </a:lnTo>
                <a:lnTo>
                  <a:pt x="0" y="8134350"/>
                </a:lnTo>
                <a:lnTo>
                  <a:pt x="11430000" y="81343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028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07"/>
            <a:ext cx="4286250" cy="813384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4298315" marR="5080">
              <a:lnSpc>
                <a:spcPts val="4200"/>
              </a:lnSpc>
              <a:spcBef>
                <a:spcPts val="50"/>
              </a:spcBef>
            </a:pPr>
            <a:r>
              <a:rPr dirty="0" spc="509"/>
              <a:t>Benefits</a:t>
            </a:r>
            <a:r>
              <a:rPr dirty="0" spc="-60"/>
              <a:t> </a:t>
            </a:r>
            <a:r>
              <a:rPr dirty="0" spc="655"/>
              <a:t>of</a:t>
            </a:r>
            <a:r>
              <a:rPr dirty="0" spc="-300"/>
              <a:t> </a:t>
            </a:r>
            <a:r>
              <a:rPr dirty="0" spc="415"/>
              <a:t>AI </a:t>
            </a:r>
            <a:r>
              <a:rPr dirty="0" spc="575"/>
              <a:t>Shopping</a:t>
            </a:r>
            <a:r>
              <a:rPr dirty="0" spc="-55"/>
              <a:t> </a:t>
            </a:r>
            <a:r>
              <a:rPr dirty="0" spc="675"/>
              <a:t>Chatbots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4924425" y="2047874"/>
            <a:ext cx="409575" cy="409575"/>
            <a:chOff x="4924425" y="2047874"/>
            <a:chExt cx="409575" cy="409575"/>
          </a:xfrm>
        </p:grpSpPr>
        <p:sp>
          <p:nvSpPr>
            <p:cNvPr id="6" name="object 6" descr=""/>
            <p:cNvSpPr/>
            <p:nvPr/>
          </p:nvSpPr>
          <p:spPr>
            <a:xfrm>
              <a:off x="4924425" y="2047874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89826" y="0"/>
                  </a:moveTo>
                  <a:lnTo>
                    <a:pt x="19748" y="0"/>
                  </a:lnTo>
                  <a:lnTo>
                    <a:pt x="16852" y="571"/>
                  </a:lnTo>
                  <a:lnTo>
                    <a:pt x="0" y="19748"/>
                  </a:lnTo>
                  <a:lnTo>
                    <a:pt x="0" y="386803"/>
                  </a:lnTo>
                  <a:lnTo>
                    <a:pt x="0" y="389826"/>
                  </a:lnTo>
                  <a:lnTo>
                    <a:pt x="19748" y="409575"/>
                  </a:lnTo>
                  <a:lnTo>
                    <a:pt x="389826" y="409575"/>
                  </a:lnTo>
                  <a:lnTo>
                    <a:pt x="409575" y="389826"/>
                  </a:lnTo>
                  <a:lnTo>
                    <a:pt x="409575" y="19748"/>
                  </a:lnTo>
                  <a:lnTo>
                    <a:pt x="392722" y="571"/>
                  </a:lnTo>
                  <a:lnTo>
                    <a:pt x="389826" y="0"/>
                  </a:lnTo>
                  <a:close/>
                </a:path>
              </a:pathLst>
            </a:custGeom>
            <a:solidFill>
              <a:srgbClr val="2F4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995862" y="2125268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10" h="257175">
                  <a:moveTo>
                    <a:pt x="152692" y="208953"/>
                  </a:moveTo>
                  <a:lnTo>
                    <a:pt x="120548" y="208953"/>
                  </a:lnTo>
                  <a:lnTo>
                    <a:pt x="111167" y="210847"/>
                  </a:lnTo>
                  <a:lnTo>
                    <a:pt x="103505" y="216014"/>
                  </a:lnTo>
                  <a:lnTo>
                    <a:pt x="98338" y="223676"/>
                  </a:lnTo>
                  <a:lnTo>
                    <a:pt x="96443" y="233057"/>
                  </a:lnTo>
                  <a:lnTo>
                    <a:pt x="98338" y="242446"/>
                  </a:lnTo>
                  <a:lnTo>
                    <a:pt x="103505" y="250112"/>
                  </a:lnTo>
                  <a:lnTo>
                    <a:pt x="111167" y="255280"/>
                  </a:lnTo>
                  <a:lnTo>
                    <a:pt x="120548" y="257175"/>
                  </a:lnTo>
                  <a:lnTo>
                    <a:pt x="152692" y="257175"/>
                  </a:lnTo>
                  <a:lnTo>
                    <a:pt x="160212" y="255977"/>
                  </a:lnTo>
                  <a:lnTo>
                    <a:pt x="166766" y="252641"/>
                  </a:lnTo>
                  <a:lnTo>
                    <a:pt x="171973" y="247552"/>
                  </a:lnTo>
                  <a:lnTo>
                    <a:pt x="175423" y="241147"/>
                  </a:lnTo>
                  <a:lnTo>
                    <a:pt x="116179" y="241147"/>
                  </a:lnTo>
                  <a:lnTo>
                    <a:pt x="112509" y="237490"/>
                  </a:lnTo>
                  <a:lnTo>
                    <a:pt x="112509" y="228638"/>
                  </a:lnTo>
                  <a:lnTo>
                    <a:pt x="116077" y="225082"/>
                  </a:lnTo>
                  <a:lnTo>
                    <a:pt x="175477" y="225082"/>
                  </a:lnTo>
                  <a:lnTo>
                    <a:pt x="171973" y="218575"/>
                  </a:lnTo>
                  <a:lnTo>
                    <a:pt x="166766" y="213487"/>
                  </a:lnTo>
                  <a:lnTo>
                    <a:pt x="160212" y="210150"/>
                  </a:lnTo>
                  <a:lnTo>
                    <a:pt x="152692" y="208953"/>
                  </a:lnTo>
                  <a:close/>
                </a:path>
                <a:path w="257810" h="257175">
                  <a:moveTo>
                    <a:pt x="187510" y="16078"/>
                  </a:moveTo>
                  <a:lnTo>
                    <a:pt x="128587" y="16078"/>
                  </a:lnTo>
                  <a:lnTo>
                    <a:pt x="172382" y="24919"/>
                  </a:lnTo>
                  <a:lnTo>
                    <a:pt x="208145" y="49029"/>
                  </a:lnTo>
                  <a:lnTo>
                    <a:pt x="232255" y="84792"/>
                  </a:lnTo>
                  <a:lnTo>
                    <a:pt x="241096" y="128587"/>
                  </a:lnTo>
                  <a:lnTo>
                    <a:pt x="241096" y="200964"/>
                  </a:lnTo>
                  <a:lnTo>
                    <a:pt x="216992" y="225082"/>
                  </a:lnTo>
                  <a:lnTo>
                    <a:pt x="157162" y="225082"/>
                  </a:lnTo>
                  <a:lnTo>
                    <a:pt x="160731" y="228638"/>
                  </a:lnTo>
                  <a:lnTo>
                    <a:pt x="160731" y="237490"/>
                  </a:lnTo>
                  <a:lnTo>
                    <a:pt x="157060" y="241147"/>
                  </a:lnTo>
                  <a:lnTo>
                    <a:pt x="216992" y="241147"/>
                  </a:lnTo>
                  <a:lnTo>
                    <a:pt x="232644" y="237990"/>
                  </a:lnTo>
                  <a:lnTo>
                    <a:pt x="245433" y="229381"/>
                  </a:lnTo>
                  <a:lnTo>
                    <a:pt x="254061" y="216608"/>
                  </a:lnTo>
                  <a:lnTo>
                    <a:pt x="257225" y="200964"/>
                  </a:lnTo>
                  <a:lnTo>
                    <a:pt x="257225" y="128587"/>
                  </a:lnTo>
                  <a:lnTo>
                    <a:pt x="247093" y="78529"/>
                  </a:lnTo>
                  <a:lnTo>
                    <a:pt x="219524" y="37657"/>
                  </a:lnTo>
                  <a:lnTo>
                    <a:pt x="187510" y="16078"/>
                  </a:lnTo>
                  <a:close/>
                </a:path>
                <a:path w="257810" h="257175">
                  <a:moveTo>
                    <a:pt x="89255" y="96443"/>
                  </a:moveTo>
                  <a:lnTo>
                    <a:pt x="72326" y="96443"/>
                  </a:lnTo>
                  <a:lnTo>
                    <a:pt x="56682" y="99598"/>
                  </a:lnTo>
                  <a:lnTo>
                    <a:pt x="43910" y="108205"/>
                  </a:lnTo>
                  <a:lnTo>
                    <a:pt x="35300" y="120977"/>
                  </a:lnTo>
                  <a:lnTo>
                    <a:pt x="32143" y="136626"/>
                  </a:lnTo>
                  <a:lnTo>
                    <a:pt x="32143" y="152692"/>
                  </a:lnTo>
                  <a:lnTo>
                    <a:pt x="35300" y="168336"/>
                  </a:lnTo>
                  <a:lnTo>
                    <a:pt x="43910" y="181108"/>
                  </a:lnTo>
                  <a:lnTo>
                    <a:pt x="56682" y="189718"/>
                  </a:lnTo>
                  <a:lnTo>
                    <a:pt x="72326" y="192874"/>
                  </a:lnTo>
                  <a:lnTo>
                    <a:pt x="89255" y="192874"/>
                  </a:lnTo>
                  <a:lnTo>
                    <a:pt x="96443" y="185699"/>
                  </a:lnTo>
                  <a:lnTo>
                    <a:pt x="96443" y="176809"/>
                  </a:lnTo>
                  <a:lnTo>
                    <a:pt x="72326" y="176809"/>
                  </a:lnTo>
                  <a:lnTo>
                    <a:pt x="62945" y="174912"/>
                  </a:lnTo>
                  <a:lnTo>
                    <a:pt x="55283" y="169741"/>
                  </a:lnTo>
                  <a:lnTo>
                    <a:pt x="50116" y="162075"/>
                  </a:lnTo>
                  <a:lnTo>
                    <a:pt x="48221" y="152692"/>
                  </a:lnTo>
                  <a:lnTo>
                    <a:pt x="48221" y="136626"/>
                  </a:lnTo>
                  <a:lnTo>
                    <a:pt x="50116" y="127237"/>
                  </a:lnTo>
                  <a:lnTo>
                    <a:pt x="55283" y="119572"/>
                  </a:lnTo>
                  <a:lnTo>
                    <a:pt x="62945" y="114404"/>
                  </a:lnTo>
                  <a:lnTo>
                    <a:pt x="72326" y="112509"/>
                  </a:lnTo>
                  <a:lnTo>
                    <a:pt x="96443" y="112509"/>
                  </a:lnTo>
                  <a:lnTo>
                    <a:pt x="96443" y="103619"/>
                  </a:lnTo>
                  <a:lnTo>
                    <a:pt x="89255" y="96443"/>
                  </a:lnTo>
                  <a:close/>
                </a:path>
                <a:path w="257810" h="257175">
                  <a:moveTo>
                    <a:pt x="184848" y="96443"/>
                  </a:moveTo>
                  <a:lnTo>
                    <a:pt x="167919" y="96443"/>
                  </a:lnTo>
                  <a:lnTo>
                    <a:pt x="160731" y="103619"/>
                  </a:lnTo>
                  <a:lnTo>
                    <a:pt x="160731" y="185699"/>
                  </a:lnTo>
                  <a:lnTo>
                    <a:pt x="167919" y="192874"/>
                  </a:lnTo>
                  <a:lnTo>
                    <a:pt x="184848" y="192874"/>
                  </a:lnTo>
                  <a:lnTo>
                    <a:pt x="200492" y="189718"/>
                  </a:lnTo>
                  <a:lnTo>
                    <a:pt x="213264" y="181108"/>
                  </a:lnTo>
                  <a:lnTo>
                    <a:pt x="216162" y="176809"/>
                  </a:lnTo>
                  <a:lnTo>
                    <a:pt x="176809" y="176809"/>
                  </a:lnTo>
                  <a:lnTo>
                    <a:pt x="176809" y="112509"/>
                  </a:lnTo>
                  <a:lnTo>
                    <a:pt x="216166" y="112509"/>
                  </a:lnTo>
                  <a:lnTo>
                    <a:pt x="213264" y="108205"/>
                  </a:lnTo>
                  <a:lnTo>
                    <a:pt x="200492" y="99598"/>
                  </a:lnTo>
                  <a:lnTo>
                    <a:pt x="184848" y="96443"/>
                  </a:lnTo>
                  <a:close/>
                </a:path>
                <a:path w="257810" h="257175">
                  <a:moveTo>
                    <a:pt x="96443" y="112509"/>
                  </a:moveTo>
                  <a:lnTo>
                    <a:pt x="80365" y="112509"/>
                  </a:lnTo>
                  <a:lnTo>
                    <a:pt x="80365" y="176809"/>
                  </a:lnTo>
                  <a:lnTo>
                    <a:pt x="96443" y="176809"/>
                  </a:lnTo>
                  <a:lnTo>
                    <a:pt x="96443" y="112509"/>
                  </a:lnTo>
                  <a:close/>
                </a:path>
                <a:path w="257810" h="257175">
                  <a:moveTo>
                    <a:pt x="216166" y="112509"/>
                  </a:moveTo>
                  <a:lnTo>
                    <a:pt x="184848" y="112509"/>
                  </a:lnTo>
                  <a:lnTo>
                    <a:pt x="194229" y="114404"/>
                  </a:lnTo>
                  <a:lnTo>
                    <a:pt x="201891" y="119572"/>
                  </a:lnTo>
                  <a:lnTo>
                    <a:pt x="207058" y="127237"/>
                  </a:lnTo>
                  <a:lnTo>
                    <a:pt x="208953" y="136626"/>
                  </a:lnTo>
                  <a:lnTo>
                    <a:pt x="208953" y="152692"/>
                  </a:lnTo>
                  <a:lnTo>
                    <a:pt x="207058" y="162075"/>
                  </a:lnTo>
                  <a:lnTo>
                    <a:pt x="201891" y="169741"/>
                  </a:lnTo>
                  <a:lnTo>
                    <a:pt x="194229" y="174912"/>
                  </a:lnTo>
                  <a:lnTo>
                    <a:pt x="184848" y="176809"/>
                  </a:lnTo>
                  <a:lnTo>
                    <a:pt x="216162" y="176809"/>
                  </a:lnTo>
                  <a:lnTo>
                    <a:pt x="221874" y="168336"/>
                  </a:lnTo>
                  <a:lnTo>
                    <a:pt x="225031" y="152692"/>
                  </a:lnTo>
                  <a:lnTo>
                    <a:pt x="225031" y="136626"/>
                  </a:lnTo>
                  <a:lnTo>
                    <a:pt x="221874" y="120977"/>
                  </a:lnTo>
                  <a:lnTo>
                    <a:pt x="216166" y="112509"/>
                  </a:lnTo>
                  <a:close/>
                </a:path>
                <a:path w="257810" h="257175">
                  <a:moveTo>
                    <a:pt x="128587" y="0"/>
                  </a:moveTo>
                  <a:lnTo>
                    <a:pt x="78529" y="10103"/>
                  </a:lnTo>
                  <a:lnTo>
                    <a:pt x="37657" y="37657"/>
                  </a:lnTo>
                  <a:lnTo>
                    <a:pt x="10103" y="78529"/>
                  </a:lnTo>
                  <a:lnTo>
                    <a:pt x="0" y="128587"/>
                  </a:lnTo>
                  <a:lnTo>
                    <a:pt x="0" y="157111"/>
                  </a:lnTo>
                  <a:lnTo>
                    <a:pt x="3619" y="160731"/>
                  </a:lnTo>
                  <a:lnTo>
                    <a:pt x="12458" y="160731"/>
                  </a:lnTo>
                  <a:lnTo>
                    <a:pt x="16078" y="157111"/>
                  </a:lnTo>
                  <a:lnTo>
                    <a:pt x="16078" y="128587"/>
                  </a:lnTo>
                  <a:lnTo>
                    <a:pt x="24919" y="84792"/>
                  </a:lnTo>
                  <a:lnTo>
                    <a:pt x="49029" y="49029"/>
                  </a:lnTo>
                  <a:lnTo>
                    <a:pt x="84792" y="24919"/>
                  </a:lnTo>
                  <a:lnTo>
                    <a:pt x="128587" y="16078"/>
                  </a:lnTo>
                  <a:lnTo>
                    <a:pt x="187510" y="16078"/>
                  </a:lnTo>
                  <a:lnTo>
                    <a:pt x="178646" y="10103"/>
                  </a:lnTo>
                  <a:lnTo>
                    <a:pt x="128587" y="0"/>
                  </a:lnTo>
                  <a:close/>
                </a:path>
              </a:pathLst>
            </a:custGeom>
            <a:solidFill>
              <a:srgbClr val="CAD6D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4924425" y="3686174"/>
            <a:ext cx="409575" cy="409575"/>
            <a:chOff x="4924425" y="3686174"/>
            <a:chExt cx="409575" cy="409575"/>
          </a:xfrm>
        </p:grpSpPr>
        <p:sp>
          <p:nvSpPr>
            <p:cNvPr id="9" name="object 9" descr=""/>
            <p:cNvSpPr/>
            <p:nvPr/>
          </p:nvSpPr>
          <p:spPr>
            <a:xfrm>
              <a:off x="4924425" y="3686174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89826" y="0"/>
                  </a:moveTo>
                  <a:lnTo>
                    <a:pt x="19748" y="0"/>
                  </a:lnTo>
                  <a:lnTo>
                    <a:pt x="16852" y="571"/>
                  </a:lnTo>
                  <a:lnTo>
                    <a:pt x="0" y="19748"/>
                  </a:lnTo>
                  <a:lnTo>
                    <a:pt x="0" y="386803"/>
                  </a:lnTo>
                  <a:lnTo>
                    <a:pt x="0" y="389826"/>
                  </a:lnTo>
                  <a:lnTo>
                    <a:pt x="19748" y="409575"/>
                  </a:lnTo>
                  <a:lnTo>
                    <a:pt x="389826" y="409575"/>
                  </a:lnTo>
                  <a:lnTo>
                    <a:pt x="409575" y="389826"/>
                  </a:lnTo>
                  <a:lnTo>
                    <a:pt x="409575" y="19748"/>
                  </a:lnTo>
                  <a:lnTo>
                    <a:pt x="392722" y="571"/>
                  </a:lnTo>
                  <a:lnTo>
                    <a:pt x="389826" y="0"/>
                  </a:lnTo>
                  <a:close/>
                </a:path>
              </a:pathLst>
            </a:custGeom>
            <a:solidFill>
              <a:srgbClr val="2F4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995862" y="3777855"/>
              <a:ext cx="255270" cy="228600"/>
            </a:xfrm>
            <a:custGeom>
              <a:avLst/>
              <a:gdLst/>
              <a:ahLst/>
              <a:cxnLst/>
              <a:rect l="l" t="t" r="r" b="b"/>
              <a:pathLst>
                <a:path w="255270" h="228600">
                  <a:moveTo>
                    <a:pt x="240919" y="14287"/>
                  </a:moveTo>
                  <a:lnTo>
                    <a:pt x="27457" y="14287"/>
                  </a:lnTo>
                  <a:lnTo>
                    <a:pt x="30403" y="16649"/>
                  </a:lnTo>
                  <a:lnTo>
                    <a:pt x="57378" y="148590"/>
                  </a:lnTo>
                  <a:lnTo>
                    <a:pt x="60989" y="157776"/>
                  </a:lnTo>
                  <a:lnTo>
                    <a:pt x="67302" y="165011"/>
                  </a:lnTo>
                  <a:lnTo>
                    <a:pt x="75650" y="169749"/>
                  </a:lnTo>
                  <a:lnTo>
                    <a:pt x="85369" y="171450"/>
                  </a:lnTo>
                  <a:lnTo>
                    <a:pt x="225386" y="171450"/>
                  </a:lnTo>
                  <a:lnTo>
                    <a:pt x="228600" y="168236"/>
                  </a:lnTo>
                  <a:lnTo>
                    <a:pt x="228600" y="160375"/>
                  </a:lnTo>
                  <a:lnTo>
                    <a:pt x="225386" y="157162"/>
                  </a:lnTo>
                  <a:lnTo>
                    <a:pt x="78587" y="157162"/>
                  </a:lnTo>
                  <a:lnTo>
                    <a:pt x="72732" y="152387"/>
                  </a:lnTo>
                  <a:lnTo>
                    <a:pt x="71348" y="145732"/>
                  </a:lnTo>
                  <a:lnTo>
                    <a:pt x="67868" y="128587"/>
                  </a:lnTo>
                  <a:lnTo>
                    <a:pt x="208280" y="128587"/>
                  </a:lnTo>
                  <a:lnTo>
                    <a:pt x="217707" y="126993"/>
                  </a:lnTo>
                  <a:lnTo>
                    <a:pt x="225882" y="122532"/>
                  </a:lnTo>
                  <a:lnTo>
                    <a:pt x="232190" y="115685"/>
                  </a:lnTo>
                  <a:lnTo>
                    <a:pt x="232796" y="114300"/>
                  </a:lnTo>
                  <a:lnTo>
                    <a:pt x="64922" y="114300"/>
                  </a:lnTo>
                  <a:lnTo>
                    <a:pt x="47371" y="28575"/>
                  </a:lnTo>
                  <a:lnTo>
                    <a:pt x="254808" y="28575"/>
                  </a:lnTo>
                  <a:lnTo>
                    <a:pt x="254849" y="25474"/>
                  </a:lnTo>
                  <a:lnTo>
                    <a:pt x="252164" y="19789"/>
                  </a:lnTo>
                  <a:lnTo>
                    <a:pt x="247318" y="15795"/>
                  </a:lnTo>
                  <a:lnTo>
                    <a:pt x="240919" y="14287"/>
                  </a:lnTo>
                  <a:close/>
                </a:path>
                <a:path w="255270" h="228600">
                  <a:moveTo>
                    <a:pt x="254808" y="28575"/>
                  </a:moveTo>
                  <a:lnTo>
                    <a:pt x="240880" y="28575"/>
                  </a:lnTo>
                  <a:lnTo>
                    <a:pt x="222173" y="103492"/>
                  </a:lnTo>
                  <a:lnTo>
                    <a:pt x="220560" y="109829"/>
                  </a:lnTo>
                  <a:lnTo>
                    <a:pt x="214845" y="114300"/>
                  </a:lnTo>
                  <a:lnTo>
                    <a:pt x="232796" y="114300"/>
                  </a:lnTo>
                  <a:lnTo>
                    <a:pt x="236016" y="106934"/>
                  </a:lnTo>
                  <a:lnTo>
                    <a:pt x="254762" y="32054"/>
                  </a:lnTo>
                  <a:lnTo>
                    <a:pt x="254808" y="28575"/>
                  </a:lnTo>
                  <a:close/>
                </a:path>
                <a:path w="255270" h="228600">
                  <a:moveTo>
                    <a:pt x="33223" y="0"/>
                  </a:moveTo>
                  <a:lnTo>
                    <a:pt x="3213" y="0"/>
                  </a:lnTo>
                  <a:lnTo>
                    <a:pt x="0" y="3213"/>
                  </a:lnTo>
                  <a:lnTo>
                    <a:pt x="0" y="11074"/>
                  </a:lnTo>
                  <a:lnTo>
                    <a:pt x="3213" y="14287"/>
                  </a:lnTo>
                  <a:lnTo>
                    <a:pt x="44246" y="14287"/>
                  </a:lnTo>
                  <a:lnTo>
                    <a:pt x="41300" y="5803"/>
                  </a:lnTo>
                  <a:lnTo>
                    <a:pt x="33223" y="0"/>
                  </a:lnTo>
                  <a:close/>
                </a:path>
                <a:path w="255270" h="228600">
                  <a:moveTo>
                    <a:pt x="89039" y="178587"/>
                  </a:moveTo>
                  <a:lnTo>
                    <a:pt x="82410" y="178587"/>
                  </a:lnTo>
                  <a:lnTo>
                    <a:pt x="79222" y="179222"/>
                  </a:lnTo>
                  <a:lnTo>
                    <a:pt x="60718" y="200279"/>
                  </a:lnTo>
                  <a:lnTo>
                    <a:pt x="60718" y="206908"/>
                  </a:lnTo>
                  <a:lnTo>
                    <a:pt x="82410" y="228600"/>
                  </a:lnTo>
                  <a:lnTo>
                    <a:pt x="89039" y="228600"/>
                  </a:lnTo>
                  <a:lnTo>
                    <a:pt x="108350" y="214312"/>
                  </a:lnTo>
                  <a:lnTo>
                    <a:pt x="82765" y="214312"/>
                  </a:lnTo>
                  <a:lnTo>
                    <a:pt x="80238" y="213258"/>
                  </a:lnTo>
                  <a:lnTo>
                    <a:pt x="76060" y="209080"/>
                  </a:lnTo>
                  <a:lnTo>
                    <a:pt x="75006" y="206552"/>
                  </a:lnTo>
                  <a:lnTo>
                    <a:pt x="75006" y="200634"/>
                  </a:lnTo>
                  <a:lnTo>
                    <a:pt x="76060" y="198107"/>
                  </a:lnTo>
                  <a:lnTo>
                    <a:pt x="80238" y="193916"/>
                  </a:lnTo>
                  <a:lnTo>
                    <a:pt x="82765" y="192874"/>
                  </a:lnTo>
                  <a:lnTo>
                    <a:pt x="108350" y="192874"/>
                  </a:lnTo>
                  <a:lnTo>
                    <a:pt x="107556" y="190957"/>
                  </a:lnTo>
                  <a:lnTo>
                    <a:pt x="105752" y="188252"/>
                  </a:lnTo>
                  <a:lnTo>
                    <a:pt x="101053" y="183565"/>
                  </a:lnTo>
                  <a:lnTo>
                    <a:pt x="98361" y="181762"/>
                  </a:lnTo>
                  <a:lnTo>
                    <a:pt x="92227" y="179222"/>
                  </a:lnTo>
                  <a:lnTo>
                    <a:pt x="89039" y="178587"/>
                  </a:lnTo>
                  <a:close/>
                </a:path>
                <a:path w="255270" h="228600">
                  <a:moveTo>
                    <a:pt x="108350" y="192874"/>
                  </a:moveTo>
                  <a:lnTo>
                    <a:pt x="88684" y="192874"/>
                  </a:lnTo>
                  <a:lnTo>
                    <a:pt x="91211" y="193916"/>
                  </a:lnTo>
                  <a:lnTo>
                    <a:pt x="95389" y="198107"/>
                  </a:lnTo>
                  <a:lnTo>
                    <a:pt x="96443" y="200634"/>
                  </a:lnTo>
                  <a:lnTo>
                    <a:pt x="96443" y="206552"/>
                  </a:lnTo>
                  <a:lnTo>
                    <a:pt x="95389" y="209080"/>
                  </a:lnTo>
                  <a:lnTo>
                    <a:pt x="91211" y="213258"/>
                  </a:lnTo>
                  <a:lnTo>
                    <a:pt x="88684" y="214312"/>
                  </a:lnTo>
                  <a:lnTo>
                    <a:pt x="108350" y="214312"/>
                  </a:lnTo>
                  <a:lnTo>
                    <a:pt x="110096" y="210096"/>
                  </a:lnTo>
                  <a:lnTo>
                    <a:pt x="110731" y="206908"/>
                  </a:lnTo>
                  <a:lnTo>
                    <a:pt x="110731" y="200279"/>
                  </a:lnTo>
                  <a:lnTo>
                    <a:pt x="110096" y="197091"/>
                  </a:lnTo>
                  <a:lnTo>
                    <a:pt x="108350" y="192874"/>
                  </a:lnTo>
                  <a:close/>
                </a:path>
                <a:path w="255270" h="228600">
                  <a:moveTo>
                    <a:pt x="203339" y="178587"/>
                  </a:moveTo>
                  <a:lnTo>
                    <a:pt x="196710" y="178587"/>
                  </a:lnTo>
                  <a:lnTo>
                    <a:pt x="193522" y="179222"/>
                  </a:lnTo>
                  <a:lnTo>
                    <a:pt x="175018" y="200279"/>
                  </a:lnTo>
                  <a:lnTo>
                    <a:pt x="175018" y="206908"/>
                  </a:lnTo>
                  <a:lnTo>
                    <a:pt x="196710" y="228600"/>
                  </a:lnTo>
                  <a:lnTo>
                    <a:pt x="203339" y="228600"/>
                  </a:lnTo>
                  <a:lnTo>
                    <a:pt x="222650" y="214312"/>
                  </a:lnTo>
                  <a:lnTo>
                    <a:pt x="197065" y="214312"/>
                  </a:lnTo>
                  <a:lnTo>
                    <a:pt x="194538" y="213258"/>
                  </a:lnTo>
                  <a:lnTo>
                    <a:pt x="190360" y="209080"/>
                  </a:lnTo>
                  <a:lnTo>
                    <a:pt x="189306" y="206552"/>
                  </a:lnTo>
                  <a:lnTo>
                    <a:pt x="189306" y="200634"/>
                  </a:lnTo>
                  <a:lnTo>
                    <a:pt x="190360" y="198107"/>
                  </a:lnTo>
                  <a:lnTo>
                    <a:pt x="194538" y="193916"/>
                  </a:lnTo>
                  <a:lnTo>
                    <a:pt x="197065" y="192874"/>
                  </a:lnTo>
                  <a:lnTo>
                    <a:pt x="222650" y="192874"/>
                  </a:lnTo>
                  <a:lnTo>
                    <a:pt x="221856" y="190957"/>
                  </a:lnTo>
                  <a:lnTo>
                    <a:pt x="220052" y="188252"/>
                  </a:lnTo>
                  <a:lnTo>
                    <a:pt x="215353" y="183565"/>
                  </a:lnTo>
                  <a:lnTo>
                    <a:pt x="212661" y="181762"/>
                  </a:lnTo>
                  <a:lnTo>
                    <a:pt x="206527" y="179222"/>
                  </a:lnTo>
                  <a:lnTo>
                    <a:pt x="203339" y="178587"/>
                  </a:lnTo>
                  <a:close/>
                </a:path>
                <a:path w="255270" h="228600">
                  <a:moveTo>
                    <a:pt x="222650" y="192874"/>
                  </a:moveTo>
                  <a:lnTo>
                    <a:pt x="202984" y="192874"/>
                  </a:lnTo>
                  <a:lnTo>
                    <a:pt x="205511" y="193916"/>
                  </a:lnTo>
                  <a:lnTo>
                    <a:pt x="209689" y="198107"/>
                  </a:lnTo>
                  <a:lnTo>
                    <a:pt x="210743" y="200634"/>
                  </a:lnTo>
                  <a:lnTo>
                    <a:pt x="210743" y="206552"/>
                  </a:lnTo>
                  <a:lnTo>
                    <a:pt x="209689" y="209080"/>
                  </a:lnTo>
                  <a:lnTo>
                    <a:pt x="205511" y="213258"/>
                  </a:lnTo>
                  <a:lnTo>
                    <a:pt x="202984" y="214312"/>
                  </a:lnTo>
                  <a:lnTo>
                    <a:pt x="222650" y="214312"/>
                  </a:lnTo>
                  <a:lnTo>
                    <a:pt x="224396" y="210096"/>
                  </a:lnTo>
                  <a:lnTo>
                    <a:pt x="225031" y="206908"/>
                  </a:lnTo>
                  <a:lnTo>
                    <a:pt x="225031" y="200279"/>
                  </a:lnTo>
                  <a:lnTo>
                    <a:pt x="224396" y="197091"/>
                  </a:lnTo>
                  <a:lnTo>
                    <a:pt x="222650" y="192874"/>
                  </a:lnTo>
                  <a:close/>
                </a:path>
              </a:pathLst>
            </a:custGeom>
            <a:solidFill>
              <a:srgbClr val="CAD6D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4924425" y="5038724"/>
            <a:ext cx="409575" cy="409575"/>
            <a:chOff x="4924425" y="5038724"/>
            <a:chExt cx="409575" cy="409575"/>
          </a:xfrm>
        </p:grpSpPr>
        <p:sp>
          <p:nvSpPr>
            <p:cNvPr id="12" name="object 12" descr=""/>
            <p:cNvSpPr/>
            <p:nvPr/>
          </p:nvSpPr>
          <p:spPr>
            <a:xfrm>
              <a:off x="4924425" y="5038724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89826" y="0"/>
                  </a:moveTo>
                  <a:lnTo>
                    <a:pt x="19748" y="0"/>
                  </a:lnTo>
                  <a:lnTo>
                    <a:pt x="16852" y="571"/>
                  </a:lnTo>
                  <a:lnTo>
                    <a:pt x="0" y="19748"/>
                  </a:lnTo>
                  <a:lnTo>
                    <a:pt x="0" y="386803"/>
                  </a:lnTo>
                  <a:lnTo>
                    <a:pt x="0" y="389826"/>
                  </a:lnTo>
                  <a:lnTo>
                    <a:pt x="19748" y="409575"/>
                  </a:lnTo>
                  <a:lnTo>
                    <a:pt x="389826" y="409575"/>
                  </a:lnTo>
                  <a:lnTo>
                    <a:pt x="409575" y="389826"/>
                  </a:lnTo>
                  <a:lnTo>
                    <a:pt x="409575" y="19748"/>
                  </a:lnTo>
                  <a:lnTo>
                    <a:pt x="392722" y="571"/>
                  </a:lnTo>
                  <a:lnTo>
                    <a:pt x="389826" y="0"/>
                  </a:lnTo>
                  <a:close/>
                </a:path>
              </a:pathLst>
            </a:custGeom>
            <a:solidFill>
              <a:srgbClr val="2F4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995862" y="5158980"/>
              <a:ext cx="257175" cy="171450"/>
            </a:xfrm>
            <a:custGeom>
              <a:avLst/>
              <a:gdLst/>
              <a:ahLst/>
              <a:cxnLst/>
              <a:rect l="l" t="t" r="r" b="b"/>
              <a:pathLst>
                <a:path w="257175" h="171450">
                  <a:moveTo>
                    <a:pt x="228600" y="0"/>
                  </a:moveTo>
                  <a:lnTo>
                    <a:pt x="28575" y="0"/>
                  </a:lnTo>
                  <a:lnTo>
                    <a:pt x="17461" y="2248"/>
                  </a:lnTo>
                  <a:lnTo>
                    <a:pt x="8377" y="8377"/>
                  </a:lnTo>
                  <a:lnTo>
                    <a:pt x="2248" y="17461"/>
                  </a:lnTo>
                  <a:lnTo>
                    <a:pt x="0" y="28575"/>
                  </a:lnTo>
                  <a:lnTo>
                    <a:pt x="0" y="142875"/>
                  </a:lnTo>
                  <a:lnTo>
                    <a:pt x="2248" y="153988"/>
                  </a:lnTo>
                  <a:lnTo>
                    <a:pt x="8377" y="163072"/>
                  </a:lnTo>
                  <a:lnTo>
                    <a:pt x="17461" y="169201"/>
                  </a:lnTo>
                  <a:lnTo>
                    <a:pt x="28575" y="171450"/>
                  </a:lnTo>
                  <a:lnTo>
                    <a:pt x="228600" y="171450"/>
                  </a:lnTo>
                  <a:lnTo>
                    <a:pt x="239713" y="169201"/>
                  </a:lnTo>
                  <a:lnTo>
                    <a:pt x="248797" y="163072"/>
                  </a:lnTo>
                  <a:lnTo>
                    <a:pt x="252785" y="157162"/>
                  </a:lnTo>
                  <a:lnTo>
                    <a:pt x="20675" y="157162"/>
                  </a:lnTo>
                  <a:lnTo>
                    <a:pt x="14287" y="150774"/>
                  </a:lnTo>
                  <a:lnTo>
                    <a:pt x="14287" y="128587"/>
                  </a:lnTo>
                  <a:lnTo>
                    <a:pt x="45757" y="128587"/>
                  </a:lnTo>
                  <a:lnTo>
                    <a:pt x="44591" y="126858"/>
                  </a:lnTo>
                  <a:lnTo>
                    <a:pt x="30966" y="117670"/>
                  </a:lnTo>
                  <a:lnTo>
                    <a:pt x="14287" y="114300"/>
                  </a:lnTo>
                  <a:lnTo>
                    <a:pt x="14287" y="57150"/>
                  </a:lnTo>
                  <a:lnTo>
                    <a:pt x="30966" y="53779"/>
                  </a:lnTo>
                  <a:lnTo>
                    <a:pt x="44591" y="44591"/>
                  </a:lnTo>
                  <a:lnTo>
                    <a:pt x="45757" y="42862"/>
                  </a:lnTo>
                  <a:lnTo>
                    <a:pt x="14287" y="42862"/>
                  </a:lnTo>
                  <a:lnTo>
                    <a:pt x="14287" y="20675"/>
                  </a:lnTo>
                  <a:lnTo>
                    <a:pt x="20675" y="14287"/>
                  </a:lnTo>
                  <a:lnTo>
                    <a:pt x="252785" y="14287"/>
                  </a:lnTo>
                  <a:lnTo>
                    <a:pt x="248797" y="8377"/>
                  </a:lnTo>
                  <a:lnTo>
                    <a:pt x="239713" y="2248"/>
                  </a:lnTo>
                  <a:lnTo>
                    <a:pt x="228600" y="0"/>
                  </a:lnTo>
                  <a:close/>
                </a:path>
                <a:path w="257175" h="171450">
                  <a:moveTo>
                    <a:pt x="45757" y="128587"/>
                  </a:moveTo>
                  <a:lnTo>
                    <a:pt x="14287" y="128587"/>
                  </a:lnTo>
                  <a:lnTo>
                    <a:pt x="25401" y="130835"/>
                  </a:lnTo>
                  <a:lnTo>
                    <a:pt x="34485" y="136964"/>
                  </a:lnTo>
                  <a:lnTo>
                    <a:pt x="40614" y="146048"/>
                  </a:lnTo>
                  <a:lnTo>
                    <a:pt x="42862" y="157162"/>
                  </a:lnTo>
                  <a:lnTo>
                    <a:pt x="57150" y="157162"/>
                  </a:lnTo>
                  <a:lnTo>
                    <a:pt x="53779" y="140483"/>
                  </a:lnTo>
                  <a:lnTo>
                    <a:pt x="45757" y="128587"/>
                  </a:lnTo>
                  <a:close/>
                </a:path>
                <a:path w="257175" h="171450">
                  <a:moveTo>
                    <a:pt x="214312" y="14287"/>
                  </a:moveTo>
                  <a:lnTo>
                    <a:pt x="200025" y="14287"/>
                  </a:lnTo>
                  <a:lnTo>
                    <a:pt x="203395" y="30966"/>
                  </a:lnTo>
                  <a:lnTo>
                    <a:pt x="212583" y="44591"/>
                  </a:lnTo>
                  <a:lnTo>
                    <a:pt x="226208" y="53779"/>
                  </a:lnTo>
                  <a:lnTo>
                    <a:pt x="242887" y="57150"/>
                  </a:lnTo>
                  <a:lnTo>
                    <a:pt x="242887" y="114300"/>
                  </a:lnTo>
                  <a:lnTo>
                    <a:pt x="226208" y="117670"/>
                  </a:lnTo>
                  <a:lnTo>
                    <a:pt x="212583" y="126858"/>
                  </a:lnTo>
                  <a:lnTo>
                    <a:pt x="203395" y="140483"/>
                  </a:lnTo>
                  <a:lnTo>
                    <a:pt x="200025" y="157162"/>
                  </a:lnTo>
                  <a:lnTo>
                    <a:pt x="214312" y="157162"/>
                  </a:lnTo>
                  <a:lnTo>
                    <a:pt x="216561" y="146048"/>
                  </a:lnTo>
                  <a:lnTo>
                    <a:pt x="222689" y="136964"/>
                  </a:lnTo>
                  <a:lnTo>
                    <a:pt x="231773" y="130835"/>
                  </a:lnTo>
                  <a:lnTo>
                    <a:pt x="242887" y="128587"/>
                  </a:lnTo>
                  <a:lnTo>
                    <a:pt x="257175" y="128587"/>
                  </a:lnTo>
                  <a:lnTo>
                    <a:pt x="257175" y="42862"/>
                  </a:lnTo>
                  <a:lnTo>
                    <a:pt x="242887" y="42862"/>
                  </a:lnTo>
                  <a:lnTo>
                    <a:pt x="231773" y="40614"/>
                  </a:lnTo>
                  <a:lnTo>
                    <a:pt x="222689" y="34485"/>
                  </a:lnTo>
                  <a:lnTo>
                    <a:pt x="216561" y="25401"/>
                  </a:lnTo>
                  <a:lnTo>
                    <a:pt x="214312" y="14287"/>
                  </a:lnTo>
                  <a:close/>
                </a:path>
                <a:path w="257175" h="171450">
                  <a:moveTo>
                    <a:pt x="257175" y="128587"/>
                  </a:moveTo>
                  <a:lnTo>
                    <a:pt x="242887" y="128587"/>
                  </a:lnTo>
                  <a:lnTo>
                    <a:pt x="242887" y="150774"/>
                  </a:lnTo>
                  <a:lnTo>
                    <a:pt x="236499" y="157162"/>
                  </a:lnTo>
                  <a:lnTo>
                    <a:pt x="252785" y="157162"/>
                  </a:lnTo>
                  <a:lnTo>
                    <a:pt x="254926" y="153988"/>
                  </a:lnTo>
                  <a:lnTo>
                    <a:pt x="257175" y="142875"/>
                  </a:lnTo>
                  <a:lnTo>
                    <a:pt x="257175" y="128587"/>
                  </a:lnTo>
                  <a:close/>
                </a:path>
                <a:path w="257175" h="171450">
                  <a:moveTo>
                    <a:pt x="134277" y="42862"/>
                  </a:moveTo>
                  <a:lnTo>
                    <a:pt x="122897" y="42862"/>
                  </a:lnTo>
                  <a:lnTo>
                    <a:pt x="117436" y="43942"/>
                  </a:lnTo>
                  <a:lnTo>
                    <a:pt x="86817" y="74574"/>
                  </a:lnTo>
                  <a:lnTo>
                    <a:pt x="85725" y="80035"/>
                  </a:lnTo>
                  <a:lnTo>
                    <a:pt x="85725" y="91401"/>
                  </a:lnTo>
                  <a:lnTo>
                    <a:pt x="106934" y="123139"/>
                  </a:lnTo>
                  <a:lnTo>
                    <a:pt x="122897" y="128587"/>
                  </a:lnTo>
                  <a:lnTo>
                    <a:pt x="134277" y="128587"/>
                  </a:lnTo>
                  <a:lnTo>
                    <a:pt x="139738" y="127495"/>
                  </a:lnTo>
                  <a:lnTo>
                    <a:pt x="150241" y="123139"/>
                  </a:lnTo>
                  <a:lnTo>
                    <a:pt x="154876" y="120053"/>
                  </a:lnTo>
                  <a:lnTo>
                    <a:pt x="160629" y="114300"/>
                  </a:lnTo>
                  <a:lnTo>
                    <a:pt x="124802" y="114300"/>
                  </a:lnTo>
                  <a:lnTo>
                    <a:pt x="121145" y="113563"/>
                  </a:lnTo>
                  <a:lnTo>
                    <a:pt x="100012" y="89509"/>
                  </a:lnTo>
                  <a:lnTo>
                    <a:pt x="100012" y="81927"/>
                  </a:lnTo>
                  <a:lnTo>
                    <a:pt x="124802" y="57150"/>
                  </a:lnTo>
                  <a:lnTo>
                    <a:pt x="160629" y="57150"/>
                  </a:lnTo>
                  <a:lnTo>
                    <a:pt x="154876" y="51396"/>
                  </a:lnTo>
                  <a:lnTo>
                    <a:pt x="150241" y="48298"/>
                  </a:lnTo>
                  <a:lnTo>
                    <a:pt x="139738" y="43942"/>
                  </a:lnTo>
                  <a:lnTo>
                    <a:pt x="134277" y="42862"/>
                  </a:lnTo>
                  <a:close/>
                </a:path>
                <a:path w="257175" h="171450">
                  <a:moveTo>
                    <a:pt x="160629" y="57150"/>
                  </a:moveTo>
                  <a:lnTo>
                    <a:pt x="132372" y="57150"/>
                  </a:lnTo>
                  <a:lnTo>
                    <a:pt x="136029" y="57873"/>
                  </a:lnTo>
                  <a:lnTo>
                    <a:pt x="143027" y="60769"/>
                  </a:lnTo>
                  <a:lnTo>
                    <a:pt x="157162" y="81927"/>
                  </a:lnTo>
                  <a:lnTo>
                    <a:pt x="157162" y="89509"/>
                  </a:lnTo>
                  <a:lnTo>
                    <a:pt x="132372" y="114300"/>
                  </a:lnTo>
                  <a:lnTo>
                    <a:pt x="160629" y="114300"/>
                  </a:lnTo>
                  <a:lnTo>
                    <a:pt x="162915" y="112014"/>
                  </a:lnTo>
                  <a:lnTo>
                    <a:pt x="166014" y="107378"/>
                  </a:lnTo>
                  <a:lnTo>
                    <a:pt x="170357" y="96875"/>
                  </a:lnTo>
                  <a:lnTo>
                    <a:pt x="171450" y="91401"/>
                  </a:lnTo>
                  <a:lnTo>
                    <a:pt x="171450" y="80035"/>
                  </a:lnTo>
                  <a:lnTo>
                    <a:pt x="170357" y="74574"/>
                  </a:lnTo>
                  <a:lnTo>
                    <a:pt x="166014" y="64071"/>
                  </a:lnTo>
                  <a:lnTo>
                    <a:pt x="162915" y="59436"/>
                  </a:lnTo>
                  <a:lnTo>
                    <a:pt x="160629" y="57150"/>
                  </a:lnTo>
                  <a:close/>
                </a:path>
                <a:path w="257175" h="171450">
                  <a:moveTo>
                    <a:pt x="57150" y="14287"/>
                  </a:moveTo>
                  <a:lnTo>
                    <a:pt x="42862" y="14287"/>
                  </a:lnTo>
                  <a:lnTo>
                    <a:pt x="40614" y="25401"/>
                  </a:lnTo>
                  <a:lnTo>
                    <a:pt x="34485" y="34485"/>
                  </a:lnTo>
                  <a:lnTo>
                    <a:pt x="25401" y="40614"/>
                  </a:lnTo>
                  <a:lnTo>
                    <a:pt x="14287" y="42862"/>
                  </a:lnTo>
                  <a:lnTo>
                    <a:pt x="45757" y="42862"/>
                  </a:lnTo>
                  <a:lnTo>
                    <a:pt x="53779" y="30966"/>
                  </a:lnTo>
                  <a:lnTo>
                    <a:pt x="57150" y="14287"/>
                  </a:lnTo>
                  <a:close/>
                </a:path>
                <a:path w="257175" h="171450">
                  <a:moveTo>
                    <a:pt x="252785" y="14287"/>
                  </a:moveTo>
                  <a:lnTo>
                    <a:pt x="236499" y="14287"/>
                  </a:lnTo>
                  <a:lnTo>
                    <a:pt x="242887" y="20675"/>
                  </a:lnTo>
                  <a:lnTo>
                    <a:pt x="242887" y="42862"/>
                  </a:lnTo>
                  <a:lnTo>
                    <a:pt x="257175" y="42862"/>
                  </a:lnTo>
                  <a:lnTo>
                    <a:pt x="257175" y="28575"/>
                  </a:lnTo>
                  <a:lnTo>
                    <a:pt x="254926" y="17461"/>
                  </a:lnTo>
                  <a:lnTo>
                    <a:pt x="252785" y="14287"/>
                  </a:lnTo>
                  <a:close/>
                </a:path>
              </a:pathLst>
            </a:custGeom>
            <a:solidFill>
              <a:srgbClr val="CAD6DE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4924425" y="6381749"/>
            <a:ext cx="409575" cy="409575"/>
            <a:chOff x="4924425" y="6381749"/>
            <a:chExt cx="409575" cy="409575"/>
          </a:xfrm>
        </p:grpSpPr>
        <p:sp>
          <p:nvSpPr>
            <p:cNvPr id="15" name="object 15" descr=""/>
            <p:cNvSpPr/>
            <p:nvPr/>
          </p:nvSpPr>
          <p:spPr>
            <a:xfrm>
              <a:off x="4924425" y="6381749"/>
              <a:ext cx="409575" cy="409575"/>
            </a:xfrm>
            <a:custGeom>
              <a:avLst/>
              <a:gdLst/>
              <a:ahLst/>
              <a:cxnLst/>
              <a:rect l="l" t="t" r="r" b="b"/>
              <a:pathLst>
                <a:path w="409575" h="409575">
                  <a:moveTo>
                    <a:pt x="389826" y="0"/>
                  </a:moveTo>
                  <a:lnTo>
                    <a:pt x="19748" y="0"/>
                  </a:lnTo>
                  <a:lnTo>
                    <a:pt x="16852" y="571"/>
                  </a:lnTo>
                  <a:lnTo>
                    <a:pt x="0" y="19748"/>
                  </a:lnTo>
                  <a:lnTo>
                    <a:pt x="0" y="386803"/>
                  </a:lnTo>
                  <a:lnTo>
                    <a:pt x="0" y="389826"/>
                  </a:lnTo>
                  <a:lnTo>
                    <a:pt x="19748" y="409575"/>
                  </a:lnTo>
                  <a:lnTo>
                    <a:pt x="389826" y="409575"/>
                  </a:lnTo>
                  <a:lnTo>
                    <a:pt x="409575" y="389826"/>
                  </a:lnTo>
                  <a:lnTo>
                    <a:pt x="409575" y="19748"/>
                  </a:lnTo>
                  <a:lnTo>
                    <a:pt x="392722" y="571"/>
                  </a:lnTo>
                  <a:lnTo>
                    <a:pt x="389826" y="0"/>
                  </a:lnTo>
                  <a:close/>
                </a:path>
              </a:pathLst>
            </a:custGeom>
            <a:solidFill>
              <a:srgbClr val="2F4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995367" y="6459429"/>
              <a:ext cx="257810" cy="257810"/>
            </a:xfrm>
            <a:custGeom>
              <a:avLst/>
              <a:gdLst/>
              <a:ahLst/>
              <a:cxnLst/>
              <a:rect l="l" t="t" r="r" b="b"/>
              <a:pathLst>
                <a:path w="257810" h="257809">
                  <a:moveTo>
                    <a:pt x="207846" y="0"/>
                  </a:moveTo>
                  <a:lnTo>
                    <a:pt x="25107" y="171049"/>
                  </a:lnTo>
                  <a:lnTo>
                    <a:pt x="850" y="246589"/>
                  </a:lnTo>
                  <a:lnTo>
                    <a:pt x="0" y="249396"/>
                  </a:lnTo>
                  <a:lnTo>
                    <a:pt x="800" y="252469"/>
                  </a:lnTo>
                  <a:lnTo>
                    <a:pt x="4914" y="256584"/>
                  </a:lnTo>
                  <a:lnTo>
                    <a:pt x="7975" y="257384"/>
                  </a:lnTo>
                  <a:lnTo>
                    <a:pt x="77256" y="236988"/>
                  </a:lnTo>
                  <a:lnTo>
                    <a:pt x="20383" y="236988"/>
                  </a:lnTo>
                  <a:lnTo>
                    <a:pt x="34696" y="188321"/>
                  </a:lnTo>
                  <a:lnTo>
                    <a:pt x="35458" y="186366"/>
                  </a:lnTo>
                  <a:lnTo>
                    <a:pt x="36461" y="184562"/>
                  </a:lnTo>
                  <a:lnTo>
                    <a:pt x="64795" y="184562"/>
                  </a:lnTo>
                  <a:lnTo>
                    <a:pt x="64795" y="172104"/>
                  </a:lnTo>
                  <a:lnTo>
                    <a:pt x="61175" y="168484"/>
                  </a:lnTo>
                  <a:lnTo>
                    <a:pt x="50419" y="168484"/>
                  </a:lnTo>
                  <a:lnTo>
                    <a:pt x="160426" y="58477"/>
                  </a:lnTo>
                  <a:lnTo>
                    <a:pt x="183130" y="58477"/>
                  </a:lnTo>
                  <a:lnTo>
                    <a:pt x="171780" y="47123"/>
                  </a:lnTo>
                  <a:lnTo>
                    <a:pt x="204025" y="14878"/>
                  </a:lnTo>
                  <a:lnTo>
                    <a:pt x="234365" y="14878"/>
                  </a:lnTo>
                  <a:lnTo>
                    <a:pt x="227736" y="8248"/>
                  </a:lnTo>
                  <a:lnTo>
                    <a:pt x="218427" y="2062"/>
                  </a:lnTo>
                  <a:lnTo>
                    <a:pt x="207846" y="0"/>
                  </a:lnTo>
                  <a:close/>
                </a:path>
                <a:path w="257810" h="257809">
                  <a:moveTo>
                    <a:pt x="64795" y="184562"/>
                  </a:moveTo>
                  <a:lnTo>
                    <a:pt x="48717" y="184562"/>
                  </a:lnTo>
                  <a:lnTo>
                    <a:pt x="48717" y="205047"/>
                  </a:lnTo>
                  <a:lnTo>
                    <a:pt x="52336" y="208667"/>
                  </a:lnTo>
                  <a:lnTo>
                    <a:pt x="72821" y="208667"/>
                  </a:lnTo>
                  <a:lnTo>
                    <a:pt x="72821" y="220922"/>
                  </a:lnTo>
                  <a:lnTo>
                    <a:pt x="70967" y="221875"/>
                  </a:lnTo>
                  <a:lnTo>
                    <a:pt x="69062" y="222675"/>
                  </a:lnTo>
                  <a:lnTo>
                    <a:pt x="20383" y="236988"/>
                  </a:lnTo>
                  <a:lnTo>
                    <a:pt x="77256" y="236988"/>
                  </a:lnTo>
                  <a:lnTo>
                    <a:pt x="79298" y="236391"/>
                  </a:lnTo>
                  <a:lnTo>
                    <a:pt x="86334" y="232175"/>
                  </a:lnTo>
                  <a:lnTo>
                    <a:pt x="111607" y="206952"/>
                  </a:lnTo>
                  <a:lnTo>
                    <a:pt x="88900" y="206952"/>
                  </a:lnTo>
                  <a:lnTo>
                    <a:pt x="88900" y="196208"/>
                  </a:lnTo>
                  <a:lnTo>
                    <a:pt x="85280" y="192589"/>
                  </a:lnTo>
                  <a:lnTo>
                    <a:pt x="64795" y="192589"/>
                  </a:lnTo>
                  <a:lnTo>
                    <a:pt x="64795" y="184562"/>
                  </a:lnTo>
                  <a:close/>
                </a:path>
                <a:path w="257810" h="257809">
                  <a:moveTo>
                    <a:pt x="183130" y="58477"/>
                  </a:moveTo>
                  <a:lnTo>
                    <a:pt x="160426" y="58477"/>
                  </a:lnTo>
                  <a:lnTo>
                    <a:pt x="198907" y="96958"/>
                  </a:lnTo>
                  <a:lnTo>
                    <a:pt x="88900" y="206952"/>
                  </a:lnTo>
                  <a:lnTo>
                    <a:pt x="111607" y="206952"/>
                  </a:lnTo>
                  <a:lnTo>
                    <a:pt x="232956" y="85604"/>
                  </a:lnTo>
                  <a:lnTo>
                    <a:pt x="210248" y="85604"/>
                  </a:lnTo>
                  <a:lnTo>
                    <a:pt x="183130" y="58477"/>
                  </a:lnTo>
                  <a:close/>
                </a:path>
                <a:path w="257810" h="257809">
                  <a:moveTo>
                    <a:pt x="163791" y="87064"/>
                  </a:moveTo>
                  <a:lnTo>
                    <a:pt x="158673" y="87064"/>
                  </a:lnTo>
                  <a:lnTo>
                    <a:pt x="88150" y="157575"/>
                  </a:lnTo>
                  <a:lnTo>
                    <a:pt x="88150" y="162706"/>
                  </a:lnTo>
                  <a:lnTo>
                    <a:pt x="94373" y="168941"/>
                  </a:lnTo>
                  <a:lnTo>
                    <a:pt x="99491" y="168941"/>
                  </a:lnTo>
                  <a:lnTo>
                    <a:pt x="170014" y="98405"/>
                  </a:lnTo>
                  <a:lnTo>
                    <a:pt x="170014" y="93287"/>
                  </a:lnTo>
                  <a:lnTo>
                    <a:pt x="163791" y="87064"/>
                  </a:lnTo>
                  <a:close/>
                </a:path>
                <a:path w="257810" h="257809">
                  <a:moveTo>
                    <a:pt x="234365" y="14878"/>
                  </a:moveTo>
                  <a:lnTo>
                    <a:pt x="211658" y="14878"/>
                  </a:lnTo>
                  <a:lnTo>
                    <a:pt x="216331" y="19602"/>
                  </a:lnTo>
                  <a:lnTo>
                    <a:pt x="242455" y="45726"/>
                  </a:lnTo>
                  <a:lnTo>
                    <a:pt x="242455" y="53359"/>
                  </a:lnTo>
                  <a:lnTo>
                    <a:pt x="237731" y="58032"/>
                  </a:lnTo>
                  <a:lnTo>
                    <a:pt x="210248" y="85604"/>
                  </a:lnTo>
                  <a:lnTo>
                    <a:pt x="232956" y="85604"/>
                  </a:lnTo>
                  <a:lnTo>
                    <a:pt x="249135" y="69424"/>
                  </a:lnTo>
                  <a:lnTo>
                    <a:pt x="255322" y="60116"/>
                  </a:lnTo>
                  <a:lnTo>
                    <a:pt x="257384" y="49536"/>
                  </a:lnTo>
                  <a:lnTo>
                    <a:pt x="255322" y="38956"/>
                  </a:lnTo>
                  <a:lnTo>
                    <a:pt x="249135" y="29648"/>
                  </a:lnTo>
                  <a:lnTo>
                    <a:pt x="234365" y="14878"/>
                  </a:lnTo>
                  <a:close/>
                </a:path>
              </a:pathLst>
            </a:custGeom>
            <a:solidFill>
              <a:srgbClr val="CAD6D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503164" y="2030412"/>
            <a:ext cx="5289550" cy="5562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315">
                <a:solidFill>
                  <a:srgbClr val="CAD6DE"/>
                </a:solidFill>
                <a:latin typeface="Yu Gothic"/>
                <a:cs typeface="Yu Gothic"/>
              </a:rPr>
              <a:t>Enhanced</a:t>
            </a:r>
            <a:r>
              <a:rPr dirty="0" sz="1650" spc="-5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355">
                <a:solidFill>
                  <a:srgbClr val="CAD6DE"/>
                </a:solidFill>
                <a:latin typeface="Yu Gothic"/>
                <a:cs typeface="Yu Gothic"/>
              </a:rPr>
              <a:t>Customeí</a:t>
            </a:r>
            <a:r>
              <a:rPr dirty="0" sz="1650" spc="-55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265">
                <a:solidFill>
                  <a:srgbClr val="CAD6DE"/>
                </a:solidFill>
                <a:latin typeface="Yu Gothic"/>
                <a:cs typeface="Yu Gothic"/>
              </a:rPr>
              <a:t>Expeíience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6200"/>
              </a:lnSpc>
              <a:spcBef>
                <a:spcPts val="590"/>
              </a:spcBef>
            </a:pP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AI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Shopping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provide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24/7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availability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personalized </a:t>
            </a:r>
            <a:r>
              <a:rPr dirty="0" sz="1400" spc="-45">
                <a:solidFill>
                  <a:srgbClr val="CAD6DE"/>
                </a:solidFill>
                <a:latin typeface="Tahoma"/>
                <a:cs typeface="Tahoma"/>
              </a:rPr>
              <a:t>service.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They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CAD6DE"/>
                </a:solidFill>
                <a:latin typeface="Tahoma"/>
                <a:cs typeface="Tahoma"/>
              </a:rPr>
              <a:t>are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ready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CAD6DE"/>
                </a:solidFill>
                <a:latin typeface="Tahoma"/>
                <a:cs typeface="Tahoma"/>
              </a:rPr>
              <a:t>assist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customers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anytime,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providing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instant support</a:t>
            </a:r>
            <a:r>
              <a:rPr dirty="0" sz="1400" spc="-114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11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guidance.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50" spc="295">
                <a:solidFill>
                  <a:srgbClr val="CAD6DE"/>
                </a:solidFill>
                <a:latin typeface="Yu Gothic"/>
                <a:cs typeface="Yu Gothic"/>
              </a:rPr>
              <a:t>Incíeased</a:t>
            </a:r>
            <a:r>
              <a:rPr dirty="0" sz="1650" spc="-2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254">
                <a:solidFill>
                  <a:srgbClr val="CAD6DE"/>
                </a:solidFill>
                <a:latin typeface="Yu Gothic"/>
                <a:cs typeface="Yu Gothic"/>
              </a:rPr>
              <a:t>Sales</a:t>
            </a:r>
            <a:endParaRPr sz="1650">
              <a:latin typeface="Yu Gothic"/>
              <a:cs typeface="Yu Gothic"/>
            </a:endParaRPr>
          </a:p>
          <a:p>
            <a:pPr marL="12700" marR="93345">
              <a:lnSpc>
                <a:spcPct val="138400"/>
              </a:lnSpc>
              <a:spcBef>
                <a:spcPts val="550"/>
              </a:spcBef>
            </a:pP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AI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Shopping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drive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sales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with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recommendation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accuracy. Data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shows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that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recommendation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accuracy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improves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sales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by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20%.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50" spc="360">
                <a:solidFill>
                  <a:srgbClr val="CAD6DE"/>
                </a:solidFill>
                <a:latin typeface="Yu Gothic"/>
                <a:cs typeface="Yu Gothic"/>
              </a:rPr>
              <a:t>Cost</a:t>
            </a:r>
            <a:r>
              <a:rPr dirty="0" sz="1650" spc="-25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265">
                <a:solidFill>
                  <a:srgbClr val="CAD6DE"/>
                </a:solidFill>
                <a:latin typeface="Yu Gothic"/>
                <a:cs typeface="Yu Gothic"/>
              </a:rPr>
              <a:t>Reduction</a:t>
            </a:r>
            <a:endParaRPr sz="1650">
              <a:latin typeface="Yu Gothic"/>
              <a:cs typeface="Yu Gothic"/>
            </a:endParaRPr>
          </a:p>
          <a:p>
            <a:pPr marL="12700" marR="245110">
              <a:lnSpc>
                <a:spcPct val="138400"/>
              </a:lnSpc>
              <a:spcBef>
                <a:spcPts val="475"/>
              </a:spcBef>
            </a:pP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Automated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support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reduces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costs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significantly.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These chatbots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automate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interactions,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reducing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costs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by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30%.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650" spc="315">
                <a:solidFill>
                  <a:srgbClr val="CAD6DE"/>
                </a:solidFill>
                <a:latin typeface="Yu Gothic"/>
                <a:cs typeface="Yu Gothic"/>
              </a:rPr>
              <a:t>Impíoved</a:t>
            </a:r>
            <a:r>
              <a:rPr dirty="0" sz="1650" spc="-1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310">
                <a:solidFill>
                  <a:srgbClr val="CAD6DE"/>
                </a:solidFill>
                <a:latin typeface="Yu Gothic"/>
                <a:cs typeface="Yu Gothic"/>
              </a:rPr>
              <a:t>Lead</a:t>
            </a:r>
            <a:r>
              <a:rPr dirty="0" sz="1650" spc="-1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290">
                <a:solidFill>
                  <a:srgbClr val="CAD6DE"/>
                </a:solidFill>
                <a:latin typeface="Yu Gothic"/>
                <a:cs typeface="Yu Gothic"/>
              </a:rPr>
              <a:t>Geneíation</a:t>
            </a:r>
            <a:endParaRPr sz="1650">
              <a:latin typeface="Yu Gothic"/>
              <a:cs typeface="Yu Gothic"/>
            </a:endParaRPr>
          </a:p>
          <a:p>
            <a:pPr marL="12700" marR="303530">
              <a:lnSpc>
                <a:spcPct val="136200"/>
              </a:lnSpc>
              <a:spcBef>
                <a:spcPts val="585"/>
              </a:spcBef>
            </a:pP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effectively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qualify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CAD6DE"/>
                </a:solidFill>
                <a:latin typeface="Tahoma"/>
                <a:cs typeface="Tahoma"/>
              </a:rPr>
              <a:t>leads,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gathering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data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efficiently.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They can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capture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valuable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information,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improving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lead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generation.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8" name="object 18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7626857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9067800"/>
          </a:xfrm>
          <a:custGeom>
            <a:avLst/>
            <a:gdLst/>
            <a:ahLst/>
            <a:cxnLst/>
            <a:rect l="l" t="t" r="r" b="b"/>
            <a:pathLst>
              <a:path w="11430000" h="9067800">
                <a:moveTo>
                  <a:pt x="11430000" y="0"/>
                </a:moveTo>
                <a:lnTo>
                  <a:pt x="0" y="0"/>
                </a:lnTo>
                <a:lnTo>
                  <a:pt x="0" y="9067800"/>
                </a:lnTo>
                <a:lnTo>
                  <a:pt x="11430000" y="90678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028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50" cy="9067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4298315" marR="5080">
              <a:lnSpc>
                <a:spcPts val="4200"/>
              </a:lnSpc>
              <a:spcBef>
                <a:spcPts val="50"/>
              </a:spcBef>
            </a:pPr>
            <a:r>
              <a:rPr dirty="0"/>
              <a:t>™eK</a:t>
            </a:r>
            <a:r>
              <a:rPr dirty="0" spc="-120"/>
              <a:t> </a:t>
            </a:r>
            <a:r>
              <a:rPr dirty="0" spc="409"/>
              <a:t>FeΘtuíes</a:t>
            </a:r>
            <a:r>
              <a:rPr dirty="0" spc="-10"/>
              <a:t> </a:t>
            </a:r>
            <a:r>
              <a:rPr dirty="0" spc="655"/>
              <a:t>of</a:t>
            </a:r>
            <a:r>
              <a:rPr dirty="0" spc="-260"/>
              <a:t> </a:t>
            </a:r>
            <a:r>
              <a:rPr dirty="0" spc="570"/>
              <a:t>6I </a:t>
            </a:r>
            <a:r>
              <a:rPr dirty="0" spc="375"/>
              <a:t>Shoppin➆</a:t>
            </a:r>
            <a:r>
              <a:rPr dirty="0" spc="-35"/>
              <a:t> </a:t>
            </a:r>
            <a:r>
              <a:rPr dirty="0" spc="480"/>
              <a:t>ChΘtbots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4924425" y="1847849"/>
            <a:ext cx="5867400" cy="1619250"/>
          </a:xfrm>
          <a:custGeom>
            <a:avLst/>
            <a:gdLst/>
            <a:ahLst/>
            <a:cxnLst/>
            <a:rect l="l" t="t" r="r" b="b"/>
            <a:pathLst>
              <a:path w="5867400" h="1619250">
                <a:moveTo>
                  <a:pt x="5847651" y="0"/>
                </a:moveTo>
                <a:lnTo>
                  <a:pt x="19748" y="0"/>
                </a:lnTo>
                <a:lnTo>
                  <a:pt x="16852" y="571"/>
                </a:lnTo>
                <a:lnTo>
                  <a:pt x="0" y="19748"/>
                </a:lnTo>
                <a:lnTo>
                  <a:pt x="0" y="1596478"/>
                </a:lnTo>
                <a:lnTo>
                  <a:pt x="0" y="1599501"/>
                </a:lnTo>
                <a:lnTo>
                  <a:pt x="19748" y="1619250"/>
                </a:lnTo>
                <a:lnTo>
                  <a:pt x="5847651" y="1619250"/>
                </a:lnTo>
                <a:lnTo>
                  <a:pt x="5867400" y="1599501"/>
                </a:lnTo>
                <a:lnTo>
                  <a:pt x="5867400" y="19748"/>
                </a:lnTo>
                <a:lnTo>
                  <a:pt x="5850547" y="571"/>
                </a:lnTo>
                <a:lnTo>
                  <a:pt x="5847651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093296" y="2011362"/>
            <a:ext cx="4869180" cy="12287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35"/>
              </a:spcBef>
            </a:pPr>
            <a:r>
              <a:rPr dirty="0" sz="1650" spc="325">
                <a:solidFill>
                  <a:srgbClr val="CAD6DE"/>
                </a:solidFill>
                <a:latin typeface="Yu Gothic"/>
                <a:cs typeface="Yu Gothic"/>
              </a:rPr>
              <a:t>Pío®ust</a:t>
            </a:r>
            <a:r>
              <a:rPr dirty="0" sz="1650" spc="-25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270">
                <a:solidFill>
                  <a:srgbClr val="CAD6DE"/>
                </a:solidFill>
                <a:latin typeface="Yu Gothic"/>
                <a:cs typeface="Yu Gothic"/>
              </a:rPr>
              <a:t>Resommen®Θtions</a:t>
            </a:r>
            <a:endParaRPr sz="1650">
              <a:latin typeface="Yu Gothic"/>
              <a:cs typeface="Yu Gothic"/>
            </a:endParaRPr>
          </a:p>
          <a:p>
            <a:pPr algn="just" marL="12700" marR="5080">
              <a:lnSpc>
                <a:spcPct val="136200"/>
              </a:lnSpc>
              <a:spcBef>
                <a:spcPts val="590"/>
              </a:spcBef>
            </a:pP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AI-driven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suggestions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can</a:t>
            </a:r>
            <a:r>
              <a:rPr dirty="0" sz="1400" spc="-4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increase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conversion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CAD6DE"/>
                </a:solidFill>
                <a:latin typeface="Tahoma"/>
                <a:cs typeface="Tahoma"/>
              </a:rPr>
              <a:t>rates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by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80">
                <a:solidFill>
                  <a:srgbClr val="CAD6DE"/>
                </a:solidFill>
                <a:latin typeface="Tahoma"/>
                <a:cs typeface="Tahoma"/>
              </a:rPr>
              <a:t>15%.</a:t>
            </a:r>
            <a:r>
              <a:rPr dirty="0" sz="1400" spc="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By understanding</a:t>
            </a:r>
            <a:r>
              <a:rPr dirty="0" sz="1400" spc="-4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 preferences,</a:t>
            </a:r>
            <a:r>
              <a:rPr dirty="0" sz="1400" spc="-4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CAD6DE"/>
                </a:solidFill>
                <a:latin typeface="Tahoma"/>
                <a:cs typeface="Tahoma"/>
              </a:rPr>
              <a:t>suggest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relevant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products,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boosting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sales.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924425" y="3648075"/>
            <a:ext cx="5867400" cy="1609725"/>
          </a:xfrm>
          <a:custGeom>
            <a:avLst/>
            <a:gdLst/>
            <a:ahLst/>
            <a:cxnLst/>
            <a:rect l="l" t="t" r="r" b="b"/>
            <a:pathLst>
              <a:path w="5867400" h="1609725">
                <a:moveTo>
                  <a:pt x="5847651" y="0"/>
                </a:moveTo>
                <a:lnTo>
                  <a:pt x="19748" y="0"/>
                </a:lnTo>
                <a:lnTo>
                  <a:pt x="16852" y="571"/>
                </a:lnTo>
                <a:lnTo>
                  <a:pt x="0" y="19748"/>
                </a:lnTo>
                <a:lnTo>
                  <a:pt x="0" y="1586953"/>
                </a:lnTo>
                <a:lnTo>
                  <a:pt x="0" y="1589976"/>
                </a:lnTo>
                <a:lnTo>
                  <a:pt x="19748" y="1609725"/>
                </a:lnTo>
                <a:lnTo>
                  <a:pt x="5847651" y="1609725"/>
                </a:lnTo>
                <a:lnTo>
                  <a:pt x="5867400" y="1589976"/>
                </a:lnTo>
                <a:lnTo>
                  <a:pt x="5867400" y="19748"/>
                </a:lnTo>
                <a:lnTo>
                  <a:pt x="5850547" y="571"/>
                </a:lnTo>
                <a:lnTo>
                  <a:pt x="5847651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093296" y="3811587"/>
            <a:ext cx="4858385" cy="12287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00">
                <a:solidFill>
                  <a:srgbClr val="CAD6DE"/>
                </a:solidFill>
                <a:latin typeface="Yu Gothic"/>
                <a:cs typeface="Yu Gothic"/>
              </a:rPr>
              <a:t>PeísonΘlize®</a:t>
            </a:r>
            <a:r>
              <a:rPr dirty="0" sz="1650" spc="5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204">
                <a:solidFill>
                  <a:srgbClr val="CAD6DE"/>
                </a:solidFill>
                <a:latin typeface="Yu Gothic"/>
                <a:cs typeface="Yu Gothic"/>
              </a:rPr>
              <a:t>Shoppin➆</a:t>
            </a:r>
            <a:r>
              <a:rPr dirty="0" sz="1650" spc="1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290">
                <a:solidFill>
                  <a:srgbClr val="CAD6DE"/>
                </a:solidFill>
                <a:latin typeface="Yu Gothic"/>
                <a:cs typeface="Yu Gothic"/>
              </a:rPr>
              <a:t>«xpeíiense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8400"/>
              </a:lnSpc>
              <a:spcBef>
                <a:spcPts val="475"/>
              </a:spcBef>
            </a:pPr>
            <a:r>
              <a:rPr dirty="0" sz="1400" spc="-40">
                <a:solidFill>
                  <a:srgbClr val="CAD6DE"/>
                </a:solidFill>
                <a:latin typeface="Tahoma"/>
                <a:cs typeface="Tahoma"/>
              </a:rPr>
              <a:t>Tailored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content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can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boost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engagement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by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40%.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Personalized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interactions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create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a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more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engaging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satisfying shopping</a:t>
            </a:r>
            <a:r>
              <a:rPr dirty="0" sz="1400" spc="-10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journey.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924425" y="5438775"/>
            <a:ext cx="5867400" cy="1323975"/>
          </a:xfrm>
          <a:custGeom>
            <a:avLst/>
            <a:gdLst/>
            <a:ahLst/>
            <a:cxnLst/>
            <a:rect l="l" t="t" r="r" b="b"/>
            <a:pathLst>
              <a:path w="5867400" h="1323975">
                <a:moveTo>
                  <a:pt x="5847651" y="0"/>
                </a:moveTo>
                <a:lnTo>
                  <a:pt x="19748" y="0"/>
                </a:lnTo>
                <a:lnTo>
                  <a:pt x="16852" y="571"/>
                </a:lnTo>
                <a:lnTo>
                  <a:pt x="0" y="19748"/>
                </a:lnTo>
                <a:lnTo>
                  <a:pt x="0" y="1301203"/>
                </a:lnTo>
                <a:lnTo>
                  <a:pt x="0" y="1304226"/>
                </a:lnTo>
                <a:lnTo>
                  <a:pt x="19748" y="1323975"/>
                </a:lnTo>
                <a:lnTo>
                  <a:pt x="5847651" y="1323975"/>
                </a:lnTo>
                <a:lnTo>
                  <a:pt x="5867400" y="1304226"/>
                </a:lnTo>
                <a:lnTo>
                  <a:pt x="5867400" y="19748"/>
                </a:lnTo>
                <a:lnTo>
                  <a:pt x="5850547" y="571"/>
                </a:lnTo>
                <a:lnTo>
                  <a:pt x="5847651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093296" y="5611812"/>
            <a:ext cx="5321935" cy="933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350">
                <a:solidFill>
                  <a:srgbClr val="CAD6DE"/>
                </a:solidFill>
                <a:latin typeface="Yu Gothic"/>
                <a:cs typeface="Yu Gothic"/>
              </a:rPr>
              <a:t>Oí®eí</a:t>
            </a:r>
            <a:r>
              <a:rPr dirty="0" sz="1650" spc="-125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80">
                <a:solidFill>
                  <a:srgbClr val="CAD6DE"/>
                </a:solidFill>
                <a:latin typeface="Yu Gothic"/>
                <a:cs typeface="Yu Gothic"/>
              </a:rPr>
              <a:t>AíΘskin➆</a:t>
            </a:r>
            <a:r>
              <a:rPr dirty="0" sz="1650" spc="-1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95">
                <a:solidFill>
                  <a:srgbClr val="CAD6DE"/>
                </a:solidFill>
                <a:latin typeface="Yu Gothic"/>
                <a:cs typeface="Yu Gothic"/>
              </a:rPr>
              <a:t>Θn®</a:t>
            </a:r>
            <a:r>
              <a:rPr dirty="0" sz="1650" spc="-1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335">
                <a:solidFill>
                  <a:srgbClr val="CAD6DE"/>
                </a:solidFill>
                <a:latin typeface="Yu Gothic"/>
                <a:cs typeface="Yu Gothic"/>
              </a:rPr>
              <a:t>Suppoít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8400"/>
              </a:lnSpc>
              <a:spcBef>
                <a:spcPts val="475"/>
              </a:spcBef>
            </a:pP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Real-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time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updates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improve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satisfaction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by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25%.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Customers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stay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informed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about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their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CAD6DE"/>
                </a:solidFill>
                <a:latin typeface="Tahoma"/>
                <a:cs typeface="Tahoma"/>
              </a:rPr>
              <a:t>orders,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enhancing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satisfaction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trust.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924425" y="6953250"/>
            <a:ext cx="5867400" cy="1609725"/>
          </a:xfrm>
          <a:custGeom>
            <a:avLst/>
            <a:gdLst/>
            <a:ahLst/>
            <a:cxnLst/>
            <a:rect l="l" t="t" r="r" b="b"/>
            <a:pathLst>
              <a:path w="5867400" h="1609725">
                <a:moveTo>
                  <a:pt x="5847651" y="0"/>
                </a:moveTo>
                <a:lnTo>
                  <a:pt x="19748" y="0"/>
                </a:lnTo>
                <a:lnTo>
                  <a:pt x="16852" y="571"/>
                </a:lnTo>
                <a:lnTo>
                  <a:pt x="0" y="19748"/>
                </a:lnTo>
                <a:lnTo>
                  <a:pt x="0" y="1586953"/>
                </a:lnTo>
                <a:lnTo>
                  <a:pt x="0" y="1589970"/>
                </a:lnTo>
                <a:lnTo>
                  <a:pt x="19748" y="1609725"/>
                </a:lnTo>
                <a:lnTo>
                  <a:pt x="5847651" y="1609725"/>
                </a:lnTo>
                <a:lnTo>
                  <a:pt x="5867400" y="1589970"/>
                </a:lnTo>
                <a:lnTo>
                  <a:pt x="5867400" y="19748"/>
                </a:lnTo>
                <a:lnTo>
                  <a:pt x="5850547" y="571"/>
                </a:lnTo>
                <a:lnTo>
                  <a:pt x="5847651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093296" y="7116762"/>
            <a:ext cx="5271770" cy="12287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85">
                <a:solidFill>
                  <a:srgbClr val="CAD6DE"/>
                </a:solidFill>
                <a:latin typeface="Yu Gothic"/>
                <a:cs typeface="Yu Gothic"/>
              </a:rPr>
              <a:t>PΘKment</a:t>
            </a:r>
            <a:r>
              <a:rPr dirty="0" sz="1650" spc="5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210">
                <a:solidFill>
                  <a:srgbClr val="CAD6DE"/>
                </a:solidFill>
                <a:latin typeface="Yu Gothic"/>
                <a:cs typeface="Yu Gothic"/>
              </a:rPr>
              <a:t>Píosessin➆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8400"/>
              </a:lnSpc>
              <a:spcBef>
                <a:spcPts val="475"/>
              </a:spcBef>
            </a:pP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Secure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transactions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CAD6DE"/>
                </a:solidFill>
                <a:latin typeface="Tahoma"/>
                <a:cs typeface="Tahoma"/>
              </a:rPr>
              <a:t>are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processed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within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chat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interface.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This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convenient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feature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facilitates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seamless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safe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purchases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within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the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chatbot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environment.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3" name="object 13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8553450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7486650"/>
          </a:xfrm>
          <a:custGeom>
            <a:avLst/>
            <a:gdLst/>
            <a:ahLst/>
            <a:cxnLst/>
            <a:rect l="l" t="t" r="r" b="b"/>
            <a:pathLst>
              <a:path w="11430000" h="7486650">
                <a:moveTo>
                  <a:pt x="11430000" y="0"/>
                </a:moveTo>
                <a:lnTo>
                  <a:pt x="0" y="0"/>
                </a:lnTo>
                <a:lnTo>
                  <a:pt x="0" y="7486650"/>
                </a:lnTo>
                <a:lnTo>
                  <a:pt x="11430000" y="74866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028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74863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4298315" marR="5080">
              <a:lnSpc>
                <a:spcPts val="4200"/>
              </a:lnSpc>
              <a:spcBef>
                <a:spcPts val="50"/>
              </a:spcBef>
            </a:pPr>
            <a:r>
              <a:rPr dirty="0" spc="525"/>
              <a:t>Implementing</a:t>
            </a:r>
            <a:r>
              <a:rPr dirty="0" spc="-195"/>
              <a:t> </a:t>
            </a:r>
            <a:r>
              <a:rPr dirty="0" spc="415"/>
              <a:t>AI </a:t>
            </a:r>
            <a:r>
              <a:rPr dirty="0" spc="575"/>
              <a:t>Shopping</a:t>
            </a:r>
            <a:r>
              <a:rPr dirty="0" spc="-55"/>
              <a:t> </a:t>
            </a:r>
            <a:r>
              <a:rPr dirty="0" spc="675"/>
              <a:t>Chatbots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4924425" y="1847849"/>
            <a:ext cx="911225" cy="1907539"/>
          </a:xfrm>
          <a:custGeom>
            <a:avLst/>
            <a:gdLst/>
            <a:ahLst/>
            <a:cxnLst/>
            <a:rect l="l" t="t" r="r" b="b"/>
            <a:pathLst>
              <a:path w="911225" h="1907539">
                <a:moveTo>
                  <a:pt x="910831" y="0"/>
                </a:moveTo>
                <a:lnTo>
                  <a:pt x="455409" y="182168"/>
                </a:lnTo>
                <a:lnTo>
                  <a:pt x="0" y="0"/>
                </a:lnTo>
                <a:lnTo>
                  <a:pt x="0" y="1724914"/>
                </a:lnTo>
                <a:lnTo>
                  <a:pt x="455409" y="1907082"/>
                </a:lnTo>
                <a:lnTo>
                  <a:pt x="910831" y="1724914"/>
                </a:lnTo>
                <a:lnTo>
                  <a:pt x="910831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302097" y="2619247"/>
            <a:ext cx="15430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-135">
                <a:solidFill>
                  <a:srgbClr val="CAD6DE"/>
                </a:solidFill>
                <a:latin typeface="Yu Gothic"/>
                <a:cs typeface="Yu Gothic"/>
              </a:rPr>
              <a:t>1</a:t>
            </a:r>
            <a:endParaRPr sz="2150">
              <a:latin typeface="Yu Gothic"/>
              <a:cs typeface="Yu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95202" y="2011362"/>
            <a:ext cx="4478020" cy="151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320">
                <a:solidFill>
                  <a:srgbClr val="CAD6DE"/>
                </a:solidFill>
                <a:latin typeface="Yu Gothic"/>
                <a:cs typeface="Yu Gothic"/>
              </a:rPr>
              <a:t>Platfoím</a:t>
            </a:r>
            <a:r>
              <a:rPr dirty="0" sz="1650" spc="-25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235">
                <a:solidFill>
                  <a:srgbClr val="CAD6DE"/>
                </a:solidFill>
                <a:latin typeface="Yu Gothic"/>
                <a:cs typeface="Yu Gothic"/>
              </a:rPr>
              <a:t>Selection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5400"/>
              </a:lnSpc>
              <a:spcBef>
                <a:spcPts val="600"/>
              </a:spcBef>
            </a:pP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When</a:t>
            </a:r>
            <a:r>
              <a:rPr dirty="0" sz="1400" spc="-5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choosing</a:t>
            </a:r>
            <a:r>
              <a:rPr dirty="0" sz="1400" spc="-5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a</a:t>
            </a:r>
            <a:r>
              <a:rPr dirty="0" sz="1400" spc="-5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platform,</a:t>
            </a:r>
            <a:r>
              <a:rPr dirty="0" sz="1400" spc="-5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consider</a:t>
            </a:r>
            <a:r>
              <a:rPr dirty="0" sz="1400" spc="-5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scalability,</a:t>
            </a:r>
            <a:r>
              <a:rPr dirty="0" sz="1400" spc="-5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integration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capabilities,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cost-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effectiveness.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Popular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platforms include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Google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Dialogflow,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Amazon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CAD6DE"/>
                </a:solidFill>
                <a:latin typeface="Tahoma"/>
                <a:cs typeface="Tahoma"/>
              </a:rPr>
              <a:t>Lex,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Azure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Bot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Service.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924425" y="3752849"/>
            <a:ext cx="911225" cy="1616075"/>
          </a:xfrm>
          <a:custGeom>
            <a:avLst/>
            <a:gdLst/>
            <a:ahLst/>
            <a:cxnLst/>
            <a:rect l="l" t="t" r="r" b="b"/>
            <a:pathLst>
              <a:path w="911225" h="1616075">
                <a:moveTo>
                  <a:pt x="910831" y="0"/>
                </a:moveTo>
                <a:lnTo>
                  <a:pt x="455409" y="182168"/>
                </a:lnTo>
                <a:lnTo>
                  <a:pt x="0" y="0"/>
                </a:lnTo>
                <a:lnTo>
                  <a:pt x="0" y="1433512"/>
                </a:lnTo>
                <a:lnTo>
                  <a:pt x="455409" y="1615681"/>
                </a:lnTo>
                <a:lnTo>
                  <a:pt x="910831" y="1433512"/>
                </a:lnTo>
                <a:lnTo>
                  <a:pt x="910831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258790" y="4381372"/>
            <a:ext cx="24130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440">
                <a:solidFill>
                  <a:srgbClr val="CAD6DE"/>
                </a:solidFill>
                <a:latin typeface="Yu Gothic"/>
                <a:cs typeface="Yu Gothic"/>
              </a:rPr>
              <a:t>2</a:t>
            </a:r>
            <a:endParaRPr sz="2150">
              <a:latin typeface="Yu Gothic"/>
              <a:cs typeface="Yu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95205" y="3916362"/>
            <a:ext cx="4526915" cy="12287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345">
                <a:solidFill>
                  <a:srgbClr val="CAD6DE"/>
                </a:solidFill>
                <a:latin typeface="Yu Gothic"/>
                <a:cs typeface="Yu Gothic"/>
              </a:rPr>
              <a:t>Data</a:t>
            </a:r>
            <a:r>
              <a:rPr dirty="0" sz="1650" spc="-1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265">
                <a:solidFill>
                  <a:srgbClr val="CAD6DE"/>
                </a:solidFill>
                <a:latin typeface="Yu Gothic"/>
                <a:cs typeface="Yu Gothic"/>
              </a:rPr>
              <a:t>Integíation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6200"/>
              </a:lnSpc>
              <a:spcBef>
                <a:spcPts val="590"/>
              </a:spcBef>
            </a:pP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Connect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product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CAD6DE"/>
                </a:solidFill>
                <a:latin typeface="Tahoma"/>
                <a:cs typeface="Tahoma"/>
              </a:rPr>
              <a:t>catalogs,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CRM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systems,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inventory management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systems.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Seamless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data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flow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CAD6DE"/>
                </a:solidFill>
                <a:latin typeface="Tahoma"/>
                <a:cs typeface="Tahoma"/>
              </a:rPr>
              <a:t>is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crucial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for providing</a:t>
            </a:r>
            <a:r>
              <a:rPr dirty="0" sz="1400" spc="-5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CAD6DE"/>
                </a:solidFill>
                <a:latin typeface="Tahoma"/>
                <a:cs typeface="Tahoma"/>
              </a:rPr>
              <a:t>accurate</a:t>
            </a:r>
            <a:r>
              <a:rPr dirty="0" sz="1400" spc="-5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5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real-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time</a:t>
            </a:r>
            <a:r>
              <a:rPr dirty="0" sz="1400" spc="-5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information</a:t>
            </a:r>
            <a:r>
              <a:rPr dirty="0" sz="1400" spc="-5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dirty="0" sz="1400" spc="-5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customers.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924425" y="5372099"/>
            <a:ext cx="911225" cy="1616075"/>
          </a:xfrm>
          <a:custGeom>
            <a:avLst/>
            <a:gdLst/>
            <a:ahLst/>
            <a:cxnLst/>
            <a:rect l="l" t="t" r="r" b="b"/>
            <a:pathLst>
              <a:path w="911225" h="1616075">
                <a:moveTo>
                  <a:pt x="910831" y="0"/>
                </a:moveTo>
                <a:lnTo>
                  <a:pt x="455409" y="182168"/>
                </a:lnTo>
                <a:lnTo>
                  <a:pt x="0" y="0"/>
                </a:lnTo>
                <a:lnTo>
                  <a:pt x="0" y="1433513"/>
                </a:lnTo>
                <a:lnTo>
                  <a:pt x="455409" y="1615678"/>
                </a:lnTo>
                <a:lnTo>
                  <a:pt x="910831" y="1433513"/>
                </a:lnTo>
                <a:lnTo>
                  <a:pt x="910831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5256707" y="5991099"/>
            <a:ext cx="24511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475">
                <a:solidFill>
                  <a:srgbClr val="CAD6DE"/>
                </a:solidFill>
                <a:latin typeface="Yu Gothic"/>
                <a:cs typeface="Yu Gothic"/>
              </a:rPr>
              <a:t>3</a:t>
            </a:r>
            <a:endParaRPr sz="2150">
              <a:latin typeface="Yu Gothic"/>
              <a:cs typeface="Yu Goth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095205" y="5535613"/>
            <a:ext cx="4503420" cy="12287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25">
                <a:solidFill>
                  <a:srgbClr val="CAD6DE"/>
                </a:solidFill>
                <a:latin typeface="Yu Gothic"/>
                <a:cs typeface="Yu Gothic"/>
              </a:rPr>
              <a:t>Tíaining</a:t>
            </a:r>
            <a:r>
              <a:rPr dirty="0" sz="1650" spc="-45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300">
                <a:solidFill>
                  <a:srgbClr val="CAD6DE"/>
                </a:solidFill>
                <a:latin typeface="Yu Gothic"/>
                <a:cs typeface="Yu Gothic"/>
              </a:rPr>
              <a:t>the</a:t>
            </a:r>
            <a:r>
              <a:rPr dirty="0" sz="1650" spc="-5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340">
                <a:solidFill>
                  <a:srgbClr val="CAD6DE"/>
                </a:solidFill>
                <a:latin typeface="Yu Gothic"/>
                <a:cs typeface="Yu Gothic"/>
              </a:rPr>
              <a:t>Chatbot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8400"/>
              </a:lnSpc>
              <a:spcBef>
                <a:spcPts val="475"/>
              </a:spcBef>
            </a:pP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Use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historical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CAD6DE"/>
                </a:solidFill>
                <a:latin typeface="Tahoma"/>
                <a:cs typeface="Tahoma"/>
              </a:rPr>
              <a:t>data,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A/B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testing,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feedback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loops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train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chatbot.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Continuous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learning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improvement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are essential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for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maintaining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accuracy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relevance.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4" name="object 14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697763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dirty="0" spc="509"/>
              <a:t>Challenges</a:t>
            </a:r>
            <a:r>
              <a:rPr dirty="0" spc="-60"/>
              <a:t> </a:t>
            </a:r>
            <a:r>
              <a:rPr dirty="0" spc="295"/>
              <a:t>in</a:t>
            </a:r>
            <a:r>
              <a:rPr dirty="0" spc="-185"/>
              <a:t> </a:t>
            </a:r>
            <a:r>
              <a:rPr dirty="0" spc="440"/>
              <a:t>AI</a:t>
            </a:r>
            <a:r>
              <a:rPr dirty="0" spc="-55"/>
              <a:t> </a:t>
            </a:r>
            <a:r>
              <a:rPr dirty="0" spc="685"/>
              <a:t>Chatbot </a:t>
            </a:r>
            <a:r>
              <a:rPr dirty="0" spc="530"/>
              <a:t>Implementation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934142" y="2162492"/>
            <a:ext cx="2084070" cy="1743710"/>
          </a:xfrm>
          <a:custGeom>
            <a:avLst/>
            <a:gdLst/>
            <a:ahLst/>
            <a:cxnLst/>
            <a:rect l="l" t="t" r="r" b="b"/>
            <a:pathLst>
              <a:path w="2084070" h="1743710">
                <a:moveTo>
                  <a:pt x="1743367" y="0"/>
                </a:moveTo>
                <a:lnTo>
                  <a:pt x="1700811" y="1306"/>
                </a:lnTo>
                <a:lnTo>
                  <a:pt x="1658302" y="3632"/>
                </a:lnTo>
                <a:lnTo>
                  <a:pt x="1615867" y="6981"/>
                </a:lnTo>
                <a:lnTo>
                  <a:pt x="1573517" y="11341"/>
                </a:lnTo>
                <a:lnTo>
                  <a:pt x="1531286" y="16716"/>
                </a:lnTo>
                <a:lnTo>
                  <a:pt x="1489189" y="23101"/>
                </a:lnTo>
                <a:lnTo>
                  <a:pt x="1447271" y="30494"/>
                </a:lnTo>
                <a:lnTo>
                  <a:pt x="1405534" y="38887"/>
                </a:lnTo>
                <a:lnTo>
                  <a:pt x="1364013" y="48279"/>
                </a:lnTo>
                <a:lnTo>
                  <a:pt x="1322730" y="58661"/>
                </a:lnTo>
                <a:lnTo>
                  <a:pt x="1281706" y="70032"/>
                </a:lnTo>
                <a:lnTo>
                  <a:pt x="1240967" y="82384"/>
                </a:lnTo>
                <a:lnTo>
                  <a:pt x="1200524" y="95702"/>
                </a:lnTo>
                <a:lnTo>
                  <a:pt x="1160424" y="109982"/>
                </a:lnTo>
                <a:lnTo>
                  <a:pt x="1120673" y="125231"/>
                </a:lnTo>
                <a:lnTo>
                  <a:pt x="1081303" y="141414"/>
                </a:lnTo>
                <a:lnTo>
                  <a:pt x="1042328" y="158548"/>
                </a:lnTo>
                <a:lnTo>
                  <a:pt x="1003782" y="176606"/>
                </a:lnTo>
                <a:lnTo>
                  <a:pt x="965671" y="195578"/>
                </a:lnTo>
                <a:lnTo>
                  <a:pt x="928027" y="215455"/>
                </a:lnTo>
                <a:lnTo>
                  <a:pt x="890870" y="236239"/>
                </a:lnTo>
                <a:lnTo>
                  <a:pt x="854227" y="257898"/>
                </a:lnTo>
                <a:lnTo>
                  <a:pt x="818105" y="280438"/>
                </a:lnTo>
                <a:lnTo>
                  <a:pt x="782535" y="303834"/>
                </a:lnTo>
                <a:lnTo>
                  <a:pt x="747537" y="328066"/>
                </a:lnTo>
                <a:lnTo>
                  <a:pt x="713130" y="353136"/>
                </a:lnTo>
                <a:lnTo>
                  <a:pt x="679338" y="379025"/>
                </a:lnTo>
                <a:lnTo>
                  <a:pt x="646176" y="405714"/>
                </a:lnTo>
                <a:lnTo>
                  <a:pt x="613654" y="433192"/>
                </a:lnTo>
                <a:lnTo>
                  <a:pt x="581799" y="461441"/>
                </a:lnTo>
                <a:lnTo>
                  <a:pt x="550637" y="490434"/>
                </a:lnTo>
                <a:lnTo>
                  <a:pt x="520179" y="520179"/>
                </a:lnTo>
                <a:lnTo>
                  <a:pt x="490443" y="550641"/>
                </a:lnTo>
                <a:lnTo>
                  <a:pt x="461441" y="581799"/>
                </a:lnTo>
                <a:lnTo>
                  <a:pt x="433187" y="613652"/>
                </a:lnTo>
                <a:lnTo>
                  <a:pt x="405714" y="646163"/>
                </a:lnTo>
                <a:lnTo>
                  <a:pt x="379025" y="679332"/>
                </a:lnTo>
                <a:lnTo>
                  <a:pt x="353136" y="713130"/>
                </a:lnTo>
                <a:lnTo>
                  <a:pt x="328066" y="747542"/>
                </a:lnTo>
                <a:lnTo>
                  <a:pt x="303834" y="782535"/>
                </a:lnTo>
                <a:lnTo>
                  <a:pt x="280438" y="818105"/>
                </a:lnTo>
                <a:lnTo>
                  <a:pt x="257898" y="854227"/>
                </a:lnTo>
                <a:lnTo>
                  <a:pt x="236240" y="890870"/>
                </a:lnTo>
                <a:lnTo>
                  <a:pt x="215468" y="928027"/>
                </a:lnTo>
                <a:lnTo>
                  <a:pt x="195580" y="965671"/>
                </a:lnTo>
                <a:lnTo>
                  <a:pt x="176606" y="1003782"/>
                </a:lnTo>
                <a:lnTo>
                  <a:pt x="158548" y="1042328"/>
                </a:lnTo>
                <a:lnTo>
                  <a:pt x="141414" y="1081303"/>
                </a:lnTo>
                <a:lnTo>
                  <a:pt x="125233" y="1120673"/>
                </a:lnTo>
                <a:lnTo>
                  <a:pt x="109994" y="1160424"/>
                </a:lnTo>
                <a:lnTo>
                  <a:pt x="95704" y="1200523"/>
                </a:lnTo>
                <a:lnTo>
                  <a:pt x="82384" y="1240955"/>
                </a:lnTo>
                <a:lnTo>
                  <a:pt x="70032" y="1281704"/>
                </a:lnTo>
                <a:lnTo>
                  <a:pt x="58661" y="1322730"/>
                </a:lnTo>
                <a:lnTo>
                  <a:pt x="48279" y="1364013"/>
                </a:lnTo>
                <a:lnTo>
                  <a:pt x="38887" y="1405534"/>
                </a:lnTo>
                <a:lnTo>
                  <a:pt x="30494" y="1447271"/>
                </a:lnTo>
                <a:lnTo>
                  <a:pt x="23101" y="1489189"/>
                </a:lnTo>
                <a:lnTo>
                  <a:pt x="16716" y="1531281"/>
                </a:lnTo>
                <a:lnTo>
                  <a:pt x="11341" y="1573517"/>
                </a:lnTo>
                <a:lnTo>
                  <a:pt x="6981" y="1615862"/>
                </a:lnTo>
                <a:lnTo>
                  <a:pt x="3632" y="1658302"/>
                </a:lnTo>
                <a:lnTo>
                  <a:pt x="1306" y="1700809"/>
                </a:lnTo>
                <a:lnTo>
                  <a:pt x="0" y="1743354"/>
                </a:lnTo>
                <a:lnTo>
                  <a:pt x="539635" y="1401584"/>
                </a:lnTo>
                <a:lnTo>
                  <a:pt x="1066711" y="1743354"/>
                </a:lnTo>
                <a:lnTo>
                  <a:pt x="1070725" y="1694332"/>
                </a:lnTo>
                <a:lnTo>
                  <a:pt x="1078117" y="1645688"/>
                </a:lnTo>
                <a:lnTo>
                  <a:pt x="1088857" y="1597675"/>
                </a:lnTo>
                <a:lnTo>
                  <a:pt x="1102893" y="1550530"/>
                </a:lnTo>
                <a:lnTo>
                  <a:pt x="1120156" y="1504460"/>
                </a:lnTo>
                <a:lnTo>
                  <a:pt x="1140564" y="1459691"/>
                </a:lnTo>
                <a:lnTo>
                  <a:pt x="1164018" y="1416445"/>
                </a:lnTo>
                <a:lnTo>
                  <a:pt x="1190409" y="1374927"/>
                </a:lnTo>
                <a:lnTo>
                  <a:pt x="1219607" y="1335334"/>
                </a:lnTo>
                <a:lnTo>
                  <a:pt x="1251478" y="1297854"/>
                </a:lnTo>
                <a:lnTo>
                  <a:pt x="1285864" y="1262664"/>
                </a:lnTo>
                <a:lnTo>
                  <a:pt x="1322590" y="1229944"/>
                </a:lnTo>
                <a:lnTo>
                  <a:pt x="1361504" y="1199838"/>
                </a:lnTo>
                <a:lnTo>
                  <a:pt x="1402408" y="1172494"/>
                </a:lnTo>
                <a:lnTo>
                  <a:pt x="1445101" y="1148042"/>
                </a:lnTo>
                <a:lnTo>
                  <a:pt x="1489379" y="1126617"/>
                </a:lnTo>
                <a:lnTo>
                  <a:pt x="1535035" y="1108296"/>
                </a:lnTo>
                <a:lnTo>
                  <a:pt x="1581854" y="1093177"/>
                </a:lnTo>
                <a:lnTo>
                  <a:pt x="1629607" y="1081331"/>
                </a:lnTo>
                <a:lnTo>
                  <a:pt x="1678063" y="1072819"/>
                </a:lnTo>
                <a:lnTo>
                  <a:pt x="1726984" y="1067670"/>
                </a:lnTo>
                <a:lnTo>
                  <a:pt x="1743367" y="1066711"/>
                </a:lnTo>
                <a:lnTo>
                  <a:pt x="2083930" y="539280"/>
                </a:lnTo>
                <a:lnTo>
                  <a:pt x="1743367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22583" y="2735103"/>
            <a:ext cx="15430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135">
                <a:solidFill>
                  <a:srgbClr val="CAD6DE"/>
                </a:solidFill>
                <a:latin typeface="Yu Gothic"/>
                <a:cs typeface="Yu Gothic"/>
              </a:rPr>
              <a:t>1</a:t>
            </a:r>
            <a:endParaRPr sz="2150">
              <a:latin typeface="Yu Gothic"/>
              <a:cs typeface="Yu Gothic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744311" y="2162492"/>
            <a:ext cx="1743710" cy="2084070"/>
          </a:xfrm>
          <a:custGeom>
            <a:avLst/>
            <a:gdLst/>
            <a:ahLst/>
            <a:cxnLst/>
            <a:rect l="l" t="t" r="r" b="b"/>
            <a:pathLst>
              <a:path w="1743709" h="2084070">
                <a:moveTo>
                  <a:pt x="0" y="0"/>
                </a:moveTo>
                <a:lnTo>
                  <a:pt x="341782" y="539635"/>
                </a:lnTo>
                <a:lnTo>
                  <a:pt x="0" y="1066711"/>
                </a:lnTo>
                <a:lnTo>
                  <a:pt x="16375" y="1067670"/>
                </a:lnTo>
                <a:lnTo>
                  <a:pt x="65303" y="1072819"/>
                </a:lnTo>
                <a:lnTo>
                  <a:pt x="113746" y="1081331"/>
                </a:lnTo>
                <a:lnTo>
                  <a:pt x="161505" y="1093177"/>
                </a:lnTo>
                <a:lnTo>
                  <a:pt x="208324" y="1108296"/>
                </a:lnTo>
                <a:lnTo>
                  <a:pt x="253974" y="1126617"/>
                </a:lnTo>
                <a:lnTo>
                  <a:pt x="298258" y="1148042"/>
                </a:lnTo>
                <a:lnTo>
                  <a:pt x="340956" y="1172494"/>
                </a:lnTo>
                <a:lnTo>
                  <a:pt x="381855" y="1199838"/>
                </a:lnTo>
                <a:lnTo>
                  <a:pt x="420763" y="1229944"/>
                </a:lnTo>
                <a:lnTo>
                  <a:pt x="457496" y="1262664"/>
                </a:lnTo>
                <a:lnTo>
                  <a:pt x="491885" y="1297854"/>
                </a:lnTo>
                <a:lnTo>
                  <a:pt x="523752" y="1335334"/>
                </a:lnTo>
                <a:lnTo>
                  <a:pt x="552945" y="1374927"/>
                </a:lnTo>
                <a:lnTo>
                  <a:pt x="579336" y="1416445"/>
                </a:lnTo>
                <a:lnTo>
                  <a:pt x="602795" y="1459691"/>
                </a:lnTo>
                <a:lnTo>
                  <a:pt x="623205" y="1504460"/>
                </a:lnTo>
                <a:lnTo>
                  <a:pt x="640461" y="1550530"/>
                </a:lnTo>
                <a:lnTo>
                  <a:pt x="654498" y="1597675"/>
                </a:lnTo>
                <a:lnTo>
                  <a:pt x="665238" y="1645688"/>
                </a:lnTo>
                <a:lnTo>
                  <a:pt x="672635" y="1694332"/>
                </a:lnTo>
                <a:lnTo>
                  <a:pt x="676643" y="1743354"/>
                </a:lnTo>
                <a:lnTo>
                  <a:pt x="1204074" y="2083917"/>
                </a:lnTo>
                <a:lnTo>
                  <a:pt x="1743367" y="1743354"/>
                </a:lnTo>
                <a:lnTo>
                  <a:pt x="1742838" y="1722078"/>
                </a:lnTo>
                <a:lnTo>
                  <a:pt x="1742054" y="1700809"/>
                </a:lnTo>
                <a:lnTo>
                  <a:pt x="1739722" y="1658302"/>
                </a:lnTo>
                <a:lnTo>
                  <a:pt x="1736377" y="1615862"/>
                </a:lnTo>
                <a:lnTo>
                  <a:pt x="1732013" y="1573517"/>
                </a:lnTo>
                <a:lnTo>
                  <a:pt x="1726642" y="1531281"/>
                </a:lnTo>
                <a:lnTo>
                  <a:pt x="1720253" y="1489189"/>
                </a:lnTo>
                <a:lnTo>
                  <a:pt x="1712864" y="1447271"/>
                </a:lnTo>
                <a:lnTo>
                  <a:pt x="1704467" y="1405534"/>
                </a:lnTo>
                <a:lnTo>
                  <a:pt x="1695080" y="1364013"/>
                </a:lnTo>
                <a:lnTo>
                  <a:pt x="1684693" y="1322730"/>
                </a:lnTo>
                <a:lnTo>
                  <a:pt x="1673328" y="1281704"/>
                </a:lnTo>
                <a:lnTo>
                  <a:pt x="1660982" y="1240955"/>
                </a:lnTo>
                <a:lnTo>
                  <a:pt x="1647658" y="1200523"/>
                </a:lnTo>
                <a:lnTo>
                  <a:pt x="1633372" y="1160424"/>
                </a:lnTo>
                <a:lnTo>
                  <a:pt x="1618132" y="1120673"/>
                </a:lnTo>
                <a:lnTo>
                  <a:pt x="1601939" y="1081303"/>
                </a:lnTo>
                <a:lnTo>
                  <a:pt x="1584812" y="1042328"/>
                </a:lnTo>
                <a:lnTo>
                  <a:pt x="1566760" y="1003782"/>
                </a:lnTo>
                <a:lnTo>
                  <a:pt x="1547777" y="965671"/>
                </a:lnTo>
                <a:lnTo>
                  <a:pt x="1527898" y="928027"/>
                </a:lnTo>
                <a:lnTo>
                  <a:pt x="1507120" y="890870"/>
                </a:lnTo>
                <a:lnTo>
                  <a:pt x="1485455" y="854227"/>
                </a:lnTo>
                <a:lnTo>
                  <a:pt x="1462922" y="818105"/>
                </a:lnTo>
                <a:lnTo>
                  <a:pt x="1439532" y="782535"/>
                </a:lnTo>
                <a:lnTo>
                  <a:pt x="1415289" y="747542"/>
                </a:lnTo>
                <a:lnTo>
                  <a:pt x="1390218" y="713130"/>
                </a:lnTo>
                <a:lnTo>
                  <a:pt x="1364334" y="679332"/>
                </a:lnTo>
                <a:lnTo>
                  <a:pt x="1337640" y="646163"/>
                </a:lnTo>
                <a:lnTo>
                  <a:pt x="1310173" y="613652"/>
                </a:lnTo>
                <a:lnTo>
                  <a:pt x="1281925" y="581799"/>
                </a:lnTo>
                <a:lnTo>
                  <a:pt x="1252921" y="550641"/>
                </a:lnTo>
                <a:lnTo>
                  <a:pt x="1223175" y="520179"/>
                </a:lnTo>
                <a:lnTo>
                  <a:pt x="1192717" y="490434"/>
                </a:lnTo>
                <a:lnTo>
                  <a:pt x="1161554" y="461441"/>
                </a:lnTo>
                <a:lnTo>
                  <a:pt x="1129706" y="433192"/>
                </a:lnTo>
                <a:lnTo>
                  <a:pt x="1097191" y="405714"/>
                </a:lnTo>
                <a:lnTo>
                  <a:pt x="1064021" y="379025"/>
                </a:lnTo>
                <a:lnTo>
                  <a:pt x="1030224" y="353136"/>
                </a:lnTo>
                <a:lnTo>
                  <a:pt x="995821" y="328066"/>
                </a:lnTo>
                <a:lnTo>
                  <a:pt x="960818" y="303834"/>
                </a:lnTo>
                <a:lnTo>
                  <a:pt x="925255" y="280438"/>
                </a:lnTo>
                <a:lnTo>
                  <a:pt x="889139" y="257898"/>
                </a:lnTo>
                <a:lnTo>
                  <a:pt x="852485" y="236239"/>
                </a:lnTo>
                <a:lnTo>
                  <a:pt x="815327" y="215455"/>
                </a:lnTo>
                <a:lnTo>
                  <a:pt x="777689" y="195578"/>
                </a:lnTo>
                <a:lnTo>
                  <a:pt x="739584" y="176606"/>
                </a:lnTo>
                <a:lnTo>
                  <a:pt x="701027" y="158548"/>
                </a:lnTo>
                <a:lnTo>
                  <a:pt x="662051" y="141414"/>
                </a:lnTo>
                <a:lnTo>
                  <a:pt x="622685" y="125231"/>
                </a:lnTo>
                <a:lnTo>
                  <a:pt x="582930" y="109982"/>
                </a:lnTo>
                <a:lnTo>
                  <a:pt x="542831" y="95702"/>
                </a:lnTo>
                <a:lnTo>
                  <a:pt x="502399" y="82384"/>
                </a:lnTo>
                <a:lnTo>
                  <a:pt x="461660" y="70032"/>
                </a:lnTo>
                <a:lnTo>
                  <a:pt x="420636" y="58661"/>
                </a:lnTo>
                <a:lnTo>
                  <a:pt x="379347" y="48279"/>
                </a:lnTo>
                <a:lnTo>
                  <a:pt x="337820" y="38887"/>
                </a:lnTo>
                <a:lnTo>
                  <a:pt x="296092" y="30494"/>
                </a:lnTo>
                <a:lnTo>
                  <a:pt x="254165" y="23101"/>
                </a:lnTo>
                <a:lnTo>
                  <a:pt x="212074" y="16716"/>
                </a:lnTo>
                <a:lnTo>
                  <a:pt x="169849" y="11341"/>
                </a:lnTo>
                <a:lnTo>
                  <a:pt x="127498" y="6981"/>
                </a:lnTo>
                <a:lnTo>
                  <a:pt x="85051" y="3632"/>
                </a:lnTo>
                <a:lnTo>
                  <a:pt x="42549" y="1306"/>
                </a:lnTo>
                <a:lnTo>
                  <a:pt x="21281" y="526"/>
                </a:lnTo>
                <a:lnTo>
                  <a:pt x="0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612229" y="3030378"/>
            <a:ext cx="24066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440">
                <a:solidFill>
                  <a:srgbClr val="CAD6DE"/>
                </a:solidFill>
                <a:latin typeface="Yu Gothic"/>
                <a:cs typeface="Yu Gothic"/>
              </a:rPr>
              <a:t>2</a:t>
            </a:r>
            <a:endParaRPr sz="2150">
              <a:latin typeface="Yu Gothic"/>
              <a:cs typeface="Yu Gothic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403748" y="3972661"/>
            <a:ext cx="2084070" cy="1743710"/>
          </a:xfrm>
          <a:custGeom>
            <a:avLst/>
            <a:gdLst/>
            <a:ahLst/>
            <a:cxnLst/>
            <a:rect l="l" t="t" r="r" b="b"/>
            <a:pathLst>
              <a:path w="2084070" h="1743710">
                <a:moveTo>
                  <a:pt x="2083930" y="0"/>
                </a:moveTo>
                <a:lnTo>
                  <a:pt x="1544281" y="341782"/>
                </a:lnTo>
                <a:lnTo>
                  <a:pt x="1017206" y="0"/>
                </a:lnTo>
                <a:lnTo>
                  <a:pt x="1016246" y="16375"/>
                </a:lnTo>
                <a:lnTo>
                  <a:pt x="1011110" y="65303"/>
                </a:lnTo>
                <a:lnTo>
                  <a:pt x="1002591" y="113746"/>
                </a:lnTo>
                <a:lnTo>
                  <a:pt x="990749" y="161499"/>
                </a:lnTo>
                <a:lnTo>
                  <a:pt x="975626" y="208318"/>
                </a:lnTo>
                <a:lnTo>
                  <a:pt x="957313" y="253974"/>
                </a:lnTo>
                <a:lnTo>
                  <a:pt x="935874" y="298253"/>
                </a:lnTo>
                <a:lnTo>
                  <a:pt x="911423" y="340955"/>
                </a:lnTo>
                <a:lnTo>
                  <a:pt x="884080" y="381855"/>
                </a:lnTo>
                <a:lnTo>
                  <a:pt x="853973" y="420763"/>
                </a:lnTo>
                <a:lnTo>
                  <a:pt x="821260" y="457496"/>
                </a:lnTo>
                <a:lnTo>
                  <a:pt x="786072" y="491885"/>
                </a:lnTo>
                <a:lnTo>
                  <a:pt x="748584" y="523752"/>
                </a:lnTo>
                <a:lnTo>
                  <a:pt x="708990" y="552945"/>
                </a:lnTo>
                <a:lnTo>
                  <a:pt x="667485" y="579337"/>
                </a:lnTo>
                <a:lnTo>
                  <a:pt x="624227" y="602794"/>
                </a:lnTo>
                <a:lnTo>
                  <a:pt x="579457" y="623199"/>
                </a:lnTo>
                <a:lnTo>
                  <a:pt x="533400" y="640461"/>
                </a:lnTo>
                <a:lnTo>
                  <a:pt x="486247" y="654498"/>
                </a:lnTo>
                <a:lnTo>
                  <a:pt x="438230" y="665238"/>
                </a:lnTo>
                <a:lnTo>
                  <a:pt x="389590" y="672635"/>
                </a:lnTo>
                <a:lnTo>
                  <a:pt x="340563" y="676643"/>
                </a:lnTo>
                <a:lnTo>
                  <a:pt x="0" y="1204078"/>
                </a:lnTo>
                <a:lnTo>
                  <a:pt x="340563" y="1743360"/>
                </a:lnTo>
                <a:lnTo>
                  <a:pt x="361844" y="1742834"/>
                </a:lnTo>
                <a:lnTo>
                  <a:pt x="383112" y="1742052"/>
                </a:lnTo>
                <a:lnTo>
                  <a:pt x="425615" y="1739724"/>
                </a:lnTo>
                <a:lnTo>
                  <a:pt x="468061" y="1736376"/>
                </a:lnTo>
                <a:lnTo>
                  <a:pt x="510413" y="1732015"/>
                </a:lnTo>
                <a:lnTo>
                  <a:pt x="552637" y="1726640"/>
                </a:lnTo>
                <a:lnTo>
                  <a:pt x="594728" y="1720253"/>
                </a:lnTo>
                <a:lnTo>
                  <a:pt x="636655" y="1712865"/>
                </a:lnTo>
                <a:lnTo>
                  <a:pt x="678383" y="1704472"/>
                </a:lnTo>
                <a:lnTo>
                  <a:pt x="719910" y="1695079"/>
                </a:lnTo>
                <a:lnTo>
                  <a:pt x="761199" y="1684698"/>
                </a:lnTo>
                <a:lnTo>
                  <a:pt x="802224" y="1673328"/>
                </a:lnTo>
                <a:lnTo>
                  <a:pt x="842962" y="1660979"/>
                </a:lnTo>
                <a:lnTo>
                  <a:pt x="883394" y="1647659"/>
                </a:lnTo>
                <a:lnTo>
                  <a:pt x="923493" y="1633372"/>
                </a:lnTo>
                <a:lnTo>
                  <a:pt x="963248" y="1618130"/>
                </a:lnTo>
                <a:lnTo>
                  <a:pt x="1002614" y="1601939"/>
                </a:lnTo>
                <a:lnTo>
                  <a:pt x="1041590" y="1584813"/>
                </a:lnTo>
                <a:lnTo>
                  <a:pt x="1080147" y="1566757"/>
                </a:lnTo>
                <a:lnTo>
                  <a:pt x="1118252" y="1547781"/>
                </a:lnTo>
                <a:lnTo>
                  <a:pt x="1155890" y="1527897"/>
                </a:lnTo>
                <a:lnTo>
                  <a:pt x="1193049" y="1507118"/>
                </a:lnTo>
                <a:lnTo>
                  <a:pt x="1229702" y="1485456"/>
                </a:lnTo>
                <a:lnTo>
                  <a:pt x="1265818" y="1462920"/>
                </a:lnTo>
                <a:lnTo>
                  <a:pt x="1301381" y="1439528"/>
                </a:lnTo>
                <a:lnTo>
                  <a:pt x="1336384" y="1415291"/>
                </a:lnTo>
                <a:lnTo>
                  <a:pt x="1370787" y="1390222"/>
                </a:lnTo>
                <a:lnTo>
                  <a:pt x="1404585" y="1364333"/>
                </a:lnTo>
                <a:lnTo>
                  <a:pt x="1437754" y="1337646"/>
                </a:lnTo>
                <a:lnTo>
                  <a:pt x="1470269" y="1310168"/>
                </a:lnTo>
                <a:lnTo>
                  <a:pt x="1502117" y="1281925"/>
                </a:lnTo>
                <a:lnTo>
                  <a:pt x="1533280" y="1252921"/>
                </a:lnTo>
                <a:lnTo>
                  <a:pt x="1563738" y="1223182"/>
                </a:lnTo>
                <a:lnTo>
                  <a:pt x="1593484" y="1192723"/>
                </a:lnTo>
                <a:lnTo>
                  <a:pt x="1622488" y="1161554"/>
                </a:lnTo>
                <a:lnTo>
                  <a:pt x="1650736" y="1129706"/>
                </a:lnTo>
                <a:lnTo>
                  <a:pt x="1678203" y="1097191"/>
                </a:lnTo>
                <a:lnTo>
                  <a:pt x="1704897" y="1064021"/>
                </a:lnTo>
                <a:lnTo>
                  <a:pt x="1730781" y="1030224"/>
                </a:lnTo>
                <a:lnTo>
                  <a:pt x="1755852" y="995821"/>
                </a:lnTo>
                <a:lnTo>
                  <a:pt x="1780095" y="960818"/>
                </a:lnTo>
                <a:lnTo>
                  <a:pt x="1803485" y="925255"/>
                </a:lnTo>
                <a:lnTo>
                  <a:pt x="1826018" y="889139"/>
                </a:lnTo>
                <a:lnTo>
                  <a:pt x="1847683" y="852485"/>
                </a:lnTo>
                <a:lnTo>
                  <a:pt x="1868462" y="815327"/>
                </a:lnTo>
                <a:lnTo>
                  <a:pt x="1888340" y="777694"/>
                </a:lnTo>
                <a:lnTo>
                  <a:pt x="1907324" y="739584"/>
                </a:lnTo>
                <a:lnTo>
                  <a:pt x="1925375" y="701027"/>
                </a:lnTo>
                <a:lnTo>
                  <a:pt x="1942503" y="662051"/>
                </a:lnTo>
                <a:lnTo>
                  <a:pt x="1958695" y="622681"/>
                </a:lnTo>
                <a:lnTo>
                  <a:pt x="1973935" y="582930"/>
                </a:lnTo>
                <a:lnTo>
                  <a:pt x="1988221" y="542831"/>
                </a:lnTo>
                <a:lnTo>
                  <a:pt x="2001545" y="502399"/>
                </a:lnTo>
                <a:lnTo>
                  <a:pt x="2013891" y="461660"/>
                </a:lnTo>
                <a:lnTo>
                  <a:pt x="2025256" y="420636"/>
                </a:lnTo>
                <a:lnTo>
                  <a:pt x="2035643" y="379347"/>
                </a:lnTo>
                <a:lnTo>
                  <a:pt x="2045030" y="337820"/>
                </a:lnTo>
                <a:lnTo>
                  <a:pt x="2053428" y="296087"/>
                </a:lnTo>
                <a:lnTo>
                  <a:pt x="2060816" y="254165"/>
                </a:lnTo>
                <a:lnTo>
                  <a:pt x="2067206" y="212072"/>
                </a:lnTo>
                <a:lnTo>
                  <a:pt x="2072576" y="169837"/>
                </a:lnTo>
                <a:lnTo>
                  <a:pt x="2076940" y="127498"/>
                </a:lnTo>
                <a:lnTo>
                  <a:pt x="2080285" y="85064"/>
                </a:lnTo>
                <a:lnTo>
                  <a:pt x="2082617" y="42551"/>
                </a:lnTo>
                <a:lnTo>
                  <a:pt x="2083401" y="21281"/>
                </a:lnTo>
                <a:lnTo>
                  <a:pt x="2083930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307734" y="4763928"/>
            <a:ext cx="245110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465">
                <a:solidFill>
                  <a:srgbClr val="CAD6DE"/>
                </a:solidFill>
                <a:latin typeface="Yu Gothic"/>
                <a:cs typeface="Yu Gothic"/>
              </a:rPr>
              <a:t>3</a:t>
            </a:r>
            <a:endParaRPr sz="2150">
              <a:latin typeface="Yu Gothic"/>
              <a:cs typeface="Yu Gothic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934142" y="3632098"/>
            <a:ext cx="1743710" cy="2084070"/>
          </a:xfrm>
          <a:custGeom>
            <a:avLst/>
            <a:gdLst/>
            <a:ahLst/>
            <a:cxnLst/>
            <a:rect l="l" t="t" r="r" b="b"/>
            <a:pathLst>
              <a:path w="1743710" h="2084070">
                <a:moveTo>
                  <a:pt x="539280" y="0"/>
                </a:moveTo>
                <a:lnTo>
                  <a:pt x="0" y="340563"/>
                </a:lnTo>
                <a:lnTo>
                  <a:pt x="526" y="361844"/>
                </a:lnTo>
                <a:lnTo>
                  <a:pt x="1306" y="383114"/>
                </a:lnTo>
                <a:lnTo>
                  <a:pt x="3632" y="425627"/>
                </a:lnTo>
                <a:lnTo>
                  <a:pt x="6981" y="468061"/>
                </a:lnTo>
                <a:lnTo>
                  <a:pt x="11341" y="510400"/>
                </a:lnTo>
                <a:lnTo>
                  <a:pt x="16716" y="552635"/>
                </a:lnTo>
                <a:lnTo>
                  <a:pt x="23101" y="594728"/>
                </a:lnTo>
                <a:lnTo>
                  <a:pt x="30494" y="636651"/>
                </a:lnTo>
                <a:lnTo>
                  <a:pt x="38887" y="678383"/>
                </a:lnTo>
                <a:lnTo>
                  <a:pt x="48279" y="719910"/>
                </a:lnTo>
                <a:lnTo>
                  <a:pt x="58661" y="761199"/>
                </a:lnTo>
                <a:lnTo>
                  <a:pt x="70032" y="802224"/>
                </a:lnTo>
                <a:lnTo>
                  <a:pt x="82384" y="842962"/>
                </a:lnTo>
                <a:lnTo>
                  <a:pt x="95704" y="883394"/>
                </a:lnTo>
                <a:lnTo>
                  <a:pt x="109994" y="923493"/>
                </a:lnTo>
                <a:lnTo>
                  <a:pt x="125233" y="963244"/>
                </a:lnTo>
                <a:lnTo>
                  <a:pt x="141414" y="1002614"/>
                </a:lnTo>
                <a:lnTo>
                  <a:pt x="158548" y="1041590"/>
                </a:lnTo>
                <a:lnTo>
                  <a:pt x="176606" y="1080147"/>
                </a:lnTo>
                <a:lnTo>
                  <a:pt x="195580" y="1118257"/>
                </a:lnTo>
                <a:lnTo>
                  <a:pt x="215468" y="1155890"/>
                </a:lnTo>
                <a:lnTo>
                  <a:pt x="236240" y="1193049"/>
                </a:lnTo>
                <a:lnTo>
                  <a:pt x="257898" y="1229702"/>
                </a:lnTo>
                <a:lnTo>
                  <a:pt x="280438" y="1265818"/>
                </a:lnTo>
                <a:lnTo>
                  <a:pt x="303834" y="1301381"/>
                </a:lnTo>
                <a:lnTo>
                  <a:pt x="328066" y="1336384"/>
                </a:lnTo>
                <a:lnTo>
                  <a:pt x="353136" y="1370787"/>
                </a:lnTo>
                <a:lnTo>
                  <a:pt x="379025" y="1404585"/>
                </a:lnTo>
                <a:lnTo>
                  <a:pt x="405714" y="1437754"/>
                </a:lnTo>
                <a:lnTo>
                  <a:pt x="433187" y="1470269"/>
                </a:lnTo>
                <a:lnTo>
                  <a:pt x="461441" y="1502117"/>
                </a:lnTo>
                <a:lnTo>
                  <a:pt x="490443" y="1533286"/>
                </a:lnTo>
                <a:lnTo>
                  <a:pt x="520179" y="1563745"/>
                </a:lnTo>
                <a:lnTo>
                  <a:pt x="550637" y="1593484"/>
                </a:lnTo>
                <a:lnTo>
                  <a:pt x="581799" y="1622488"/>
                </a:lnTo>
                <a:lnTo>
                  <a:pt x="613654" y="1650732"/>
                </a:lnTo>
                <a:lnTo>
                  <a:pt x="646176" y="1678209"/>
                </a:lnTo>
                <a:lnTo>
                  <a:pt x="679338" y="1704897"/>
                </a:lnTo>
                <a:lnTo>
                  <a:pt x="713130" y="1730785"/>
                </a:lnTo>
                <a:lnTo>
                  <a:pt x="747537" y="1755855"/>
                </a:lnTo>
                <a:lnTo>
                  <a:pt x="782535" y="1780091"/>
                </a:lnTo>
                <a:lnTo>
                  <a:pt x="818105" y="1803484"/>
                </a:lnTo>
                <a:lnTo>
                  <a:pt x="854227" y="1826019"/>
                </a:lnTo>
                <a:lnTo>
                  <a:pt x="890870" y="1847681"/>
                </a:lnTo>
                <a:lnTo>
                  <a:pt x="928027" y="1868460"/>
                </a:lnTo>
                <a:lnTo>
                  <a:pt x="965671" y="1888344"/>
                </a:lnTo>
                <a:lnTo>
                  <a:pt x="1003782" y="1907320"/>
                </a:lnTo>
                <a:lnTo>
                  <a:pt x="1042328" y="1925377"/>
                </a:lnTo>
                <a:lnTo>
                  <a:pt x="1081303" y="1942503"/>
                </a:lnTo>
                <a:lnTo>
                  <a:pt x="1120673" y="1958693"/>
                </a:lnTo>
                <a:lnTo>
                  <a:pt x="1160424" y="1973935"/>
                </a:lnTo>
                <a:lnTo>
                  <a:pt x="1200524" y="1988223"/>
                </a:lnTo>
                <a:lnTo>
                  <a:pt x="1240967" y="2001542"/>
                </a:lnTo>
                <a:lnTo>
                  <a:pt x="1281706" y="2013891"/>
                </a:lnTo>
                <a:lnTo>
                  <a:pt x="1322730" y="2025261"/>
                </a:lnTo>
                <a:lnTo>
                  <a:pt x="1364013" y="2035643"/>
                </a:lnTo>
                <a:lnTo>
                  <a:pt x="1405534" y="2045035"/>
                </a:lnTo>
                <a:lnTo>
                  <a:pt x="1447271" y="2053428"/>
                </a:lnTo>
                <a:lnTo>
                  <a:pt x="1489189" y="2060816"/>
                </a:lnTo>
                <a:lnTo>
                  <a:pt x="1531286" y="2067203"/>
                </a:lnTo>
                <a:lnTo>
                  <a:pt x="1573517" y="2072579"/>
                </a:lnTo>
                <a:lnTo>
                  <a:pt x="1615867" y="2076939"/>
                </a:lnTo>
                <a:lnTo>
                  <a:pt x="1658302" y="2080287"/>
                </a:lnTo>
                <a:lnTo>
                  <a:pt x="1700811" y="2082615"/>
                </a:lnTo>
                <a:lnTo>
                  <a:pt x="1743367" y="2083923"/>
                </a:lnTo>
                <a:lnTo>
                  <a:pt x="1401584" y="1544283"/>
                </a:lnTo>
                <a:lnTo>
                  <a:pt x="1743367" y="1017206"/>
                </a:lnTo>
                <a:lnTo>
                  <a:pt x="1694332" y="1013198"/>
                </a:lnTo>
                <a:lnTo>
                  <a:pt x="1645688" y="1005801"/>
                </a:lnTo>
                <a:lnTo>
                  <a:pt x="1597675" y="995061"/>
                </a:lnTo>
                <a:lnTo>
                  <a:pt x="1550530" y="981024"/>
                </a:lnTo>
                <a:lnTo>
                  <a:pt x="1504460" y="963763"/>
                </a:lnTo>
                <a:lnTo>
                  <a:pt x="1459691" y="943357"/>
                </a:lnTo>
                <a:lnTo>
                  <a:pt x="1416445" y="919901"/>
                </a:lnTo>
                <a:lnTo>
                  <a:pt x="1374927" y="893508"/>
                </a:lnTo>
                <a:lnTo>
                  <a:pt x="1335334" y="864315"/>
                </a:lnTo>
                <a:lnTo>
                  <a:pt x="1297854" y="832448"/>
                </a:lnTo>
                <a:lnTo>
                  <a:pt x="1262664" y="798060"/>
                </a:lnTo>
                <a:lnTo>
                  <a:pt x="1229944" y="761326"/>
                </a:lnTo>
                <a:lnTo>
                  <a:pt x="1199838" y="722418"/>
                </a:lnTo>
                <a:lnTo>
                  <a:pt x="1172494" y="681518"/>
                </a:lnTo>
                <a:lnTo>
                  <a:pt x="1148044" y="638816"/>
                </a:lnTo>
                <a:lnTo>
                  <a:pt x="1126617" y="594537"/>
                </a:lnTo>
                <a:lnTo>
                  <a:pt x="1108296" y="548882"/>
                </a:lnTo>
                <a:lnTo>
                  <a:pt x="1093173" y="502062"/>
                </a:lnTo>
                <a:lnTo>
                  <a:pt x="1081326" y="454310"/>
                </a:lnTo>
                <a:lnTo>
                  <a:pt x="1072819" y="405866"/>
                </a:lnTo>
                <a:lnTo>
                  <a:pt x="1067676" y="356939"/>
                </a:lnTo>
                <a:lnTo>
                  <a:pt x="1066711" y="340563"/>
                </a:lnTo>
                <a:lnTo>
                  <a:pt x="539280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574921" y="4459128"/>
            <a:ext cx="244475" cy="35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465">
                <a:solidFill>
                  <a:srgbClr val="CAD6DE"/>
                </a:solidFill>
                <a:latin typeface="Yu Gothic"/>
                <a:cs typeface="Yu Gothic"/>
              </a:rPr>
              <a:t>4</a:t>
            </a:r>
            <a:endParaRPr sz="2150">
              <a:latin typeface="Yu Gothic"/>
              <a:cs typeface="Yu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52359" y="1963737"/>
            <a:ext cx="2225040" cy="549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5"/>
              </a:spcBef>
            </a:pPr>
            <a:r>
              <a:rPr dirty="0" sz="1650" spc="345">
                <a:solidFill>
                  <a:srgbClr val="CAD6DE"/>
                </a:solidFill>
                <a:latin typeface="Yu Gothic"/>
                <a:cs typeface="Yu Gothic"/>
              </a:rPr>
              <a:t>Data</a:t>
            </a:r>
            <a:r>
              <a:rPr dirty="0" sz="1650" spc="-5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295">
                <a:solidFill>
                  <a:srgbClr val="CAD6DE"/>
                </a:solidFill>
                <a:latin typeface="Yu Gothic"/>
                <a:cs typeface="Yu Gothic"/>
              </a:rPr>
              <a:t>Píivacy</a:t>
            </a:r>
            <a:r>
              <a:rPr dirty="0" sz="1650" spc="-65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325">
                <a:solidFill>
                  <a:srgbClr val="CAD6DE"/>
                </a:solidFill>
                <a:latin typeface="Yu Gothic"/>
                <a:cs typeface="Yu Gothic"/>
              </a:rPr>
              <a:t>and</a:t>
            </a:r>
            <a:endParaRPr sz="1650">
              <a:latin typeface="Yu Gothic"/>
              <a:cs typeface="Yu Gothic"/>
            </a:endParaRPr>
          </a:p>
          <a:p>
            <a:pPr algn="r" marR="5080">
              <a:lnSpc>
                <a:spcPct val="100000"/>
              </a:lnSpc>
              <a:spcBef>
                <a:spcPts val="120"/>
              </a:spcBef>
            </a:pPr>
            <a:r>
              <a:rPr dirty="0" sz="1650" spc="285">
                <a:solidFill>
                  <a:srgbClr val="CAD6DE"/>
                </a:solidFill>
                <a:latin typeface="Yu Gothic"/>
                <a:cs typeface="Yu Gothic"/>
              </a:rPr>
              <a:t>Secuíity</a:t>
            </a:r>
            <a:endParaRPr sz="1650">
              <a:latin typeface="Yu Gothic"/>
              <a:cs typeface="Yu Goth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74284" y="2547848"/>
            <a:ext cx="3003550" cy="1196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r" marL="12700" marR="5080" indent="14604">
              <a:lnSpc>
                <a:spcPct val="136900"/>
              </a:lnSpc>
              <a:spcBef>
                <a:spcPts val="114"/>
              </a:spcBef>
            </a:pP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Comply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with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regulations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such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55">
                <a:solidFill>
                  <a:srgbClr val="CAD6DE"/>
                </a:solidFill>
                <a:latin typeface="Tahoma"/>
                <a:cs typeface="Tahoma"/>
              </a:rPr>
              <a:t>as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GDPR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CCPA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CAD6DE"/>
                </a:solidFill>
                <a:latin typeface="Tahoma"/>
                <a:cs typeface="Tahoma"/>
              </a:rPr>
              <a:t>is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CAD6DE"/>
                </a:solidFill>
                <a:latin typeface="Tahoma"/>
                <a:cs typeface="Tahoma"/>
              </a:rPr>
              <a:t>critical.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Protecting customer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data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CAD6DE"/>
                </a:solidFill>
                <a:latin typeface="Tahoma"/>
                <a:cs typeface="Tahoma"/>
              </a:rPr>
              <a:t>is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paramount,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necessitating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robust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security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measures.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752553" y="1963737"/>
            <a:ext cx="3049270" cy="178117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1375410">
              <a:lnSpc>
                <a:spcPct val="106100"/>
              </a:lnSpc>
              <a:spcBef>
                <a:spcPts val="15"/>
              </a:spcBef>
            </a:pPr>
            <a:r>
              <a:rPr dirty="0" sz="1650" spc="265">
                <a:solidFill>
                  <a:srgbClr val="CAD6DE"/>
                </a:solidFill>
                <a:latin typeface="Yu Gothic"/>
                <a:cs typeface="Yu Gothic"/>
              </a:rPr>
              <a:t>Integíation </a:t>
            </a:r>
            <a:r>
              <a:rPr dirty="0" sz="1650" spc="245">
                <a:solidFill>
                  <a:srgbClr val="CAD6DE"/>
                </a:solidFill>
                <a:latin typeface="Yu Gothic"/>
                <a:cs typeface="Yu Gothic"/>
              </a:rPr>
              <a:t>Complexities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6900"/>
              </a:lnSpc>
              <a:spcBef>
                <a:spcPts val="500"/>
              </a:spcBef>
            </a:pP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Legacy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systems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may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require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custom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solutions.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CAD6DE"/>
                </a:solidFill>
                <a:latin typeface="Tahoma"/>
                <a:cs typeface="Tahoma"/>
              </a:rPr>
              <a:t>Integrating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with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older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systems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can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be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challenging,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often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needing</a:t>
            </a:r>
            <a:r>
              <a:rPr dirty="0" sz="1400" spc="-10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tailored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approaches.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752553" y="4192587"/>
            <a:ext cx="2949575" cy="151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54">
                <a:solidFill>
                  <a:srgbClr val="CAD6DE"/>
                </a:solidFill>
                <a:latin typeface="Yu Gothic"/>
                <a:cs typeface="Yu Gothic"/>
              </a:rPr>
              <a:t>Maintaining</a:t>
            </a:r>
            <a:r>
              <a:rPr dirty="0" sz="1650" spc="-5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345">
                <a:solidFill>
                  <a:srgbClr val="CAD6DE"/>
                </a:solidFill>
                <a:latin typeface="Yu Gothic"/>
                <a:cs typeface="Yu Gothic"/>
              </a:rPr>
              <a:t>Accuíacy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6900"/>
              </a:lnSpc>
              <a:spcBef>
                <a:spcPts val="500"/>
              </a:spcBef>
            </a:pP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Continuous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updates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with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new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data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are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crucial</a:t>
            </a:r>
            <a:r>
              <a:rPr dirty="0" sz="1400" spc="-10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for</a:t>
            </a:r>
            <a:r>
              <a:rPr dirty="0" sz="1400" spc="-10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dirty="0" sz="1400" spc="-10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AI</a:t>
            </a:r>
            <a:r>
              <a:rPr dirty="0" sz="1400" spc="-10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model.</a:t>
            </a:r>
            <a:r>
              <a:rPr dirty="0" sz="1400" spc="-10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Regular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updates</a:t>
            </a:r>
            <a:r>
              <a:rPr dirty="0" sz="1400" spc="-10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ensure</a:t>
            </a:r>
            <a:r>
              <a:rPr dirty="0" sz="1400" spc="-10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that</a:t>
            </a:r>
            <a:r>
              <a:rPr dirty="0" sz="1400" spc="-10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dirty="0" sz="1400" spc="-10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chatbot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remains</a:t>
            </a:r>
            <a:r>
              <a:rPr dirty="0" sz="1400" spc="-1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CAD6DE"/>
                </a:solidFill>
                <a:latin typeface="Tahoma"/>
                <a:cs typeface="Tahoma"/>
              </a:rPr>
              <a:t>accurate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 and</a:t>
            </a:r>
            <a:r>
              <a:rPr dirty="0" sz="1400" spc="-1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up-to-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date.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84883" y="4040187"/>
            <a:ext cx="2792730" cy="18097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960119">
              <a:lnSpc>
                <a:spcPct val="100000"/>
              </a:lnSpc>
              <a:spcBef>
                <a:spcPts val="135"/>
              </a:spcBef>
            </a:pPr>
            <a:r>
              <a:rPr dirty="0" sz="1650" spc="305">
                <a:solidFill>
                  <a:srgbClr val="CAD6DE"/>
                </a:solidFill>
                <a:latin typeface="Yu Gothic"/>
                <a:cs typeface="Yu Gothic"/>
              </a:rPr>
              <a:t>Useí</a:t>
            </a:r>
            <a:r>
              <a:rPr dirty="0" sz="1650" spc="-135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300">
                <a:solidFill>
                  <a:srgbClr val="CAD6DE"/>
                </a:solidFill>
                <a:latin typeface="Yu Gothic"/>
                <a:cs typeface="Yu Gothic"/>
              </a:rPr>
              <a:t>Adoption</a:t>
            </a:r>
            <a:endParaRPr sz="1650">
              <a:latin typeface="Yu Gothic"/>
              <a:cs typeface="Yu Gothic"/>
            </a:endParaRPr>
          </a:p>
          <a:p>
            <a:pPr algn="r" marL="12700" marR="5080" indent="526415">
              <a:lnSpc>
                <a:spcPct val="136900"/>
              </a:lnSpc>
              <a:spcBef>
                <a:spcPts val="575"/>
              </a:spcBef>
            </a:pP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Overcome</a:t>
            </a:r>
            <a:r>
              <a:rPr dirty="0" sz="1400" spc="-5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CAD6DE"/>
                </a:solidFill>
                <a:latin typeface="Tahoma"/>
                <a:cs typeface="Tahoma"/>
              </a:rPr>
              <a:t>user</a:t>
            </a:r>
            <a:r>
              <a:rPr dirty="0" sz="1400" spc="-5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reluctance</a:t>
            </a:r>
            <a:r>
              <a:rPr dirty="0" sz="1400" spc="-5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by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demonstrating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clear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benefits.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Highlighting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advantages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of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using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chatbot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can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improve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user</a:t>
            </a:r>
            <a:endParaRPr sz="14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570"/>
              </a:spcBef>
            </a:pP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acceptance.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6" name="object 16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10210800"/>
          </a:xfrm>
          <a:custGeom>
            <a:avLst/>
            <a:gdLst/>
            <a:ahLst/>
            <a:cxnLst/>
            <a:rect l="l" t="t" r="r" b="b"/>
            <a:pathLst>
              <a:path w="11430000" h="10210800">
                <a:moveTo>
                  <a:pt x="11430000" y="0"/>
                </a:moveTo>
                <a:lnTo>
                  <a:pt x="0" y="0"/>
                </a:lnTo>
                <a:lnTo>
                  <a:pt x="0" y="10210800"/>
                </a:lnTo>
                <a:lnTo>
                  <a:pt x="11430000" y="102108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0283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6250" cy="10210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4298315" marR="5080">
              <a:lnSpc>
                <a:spcPts val="4200"/>
              </a:lnSpc>
              <a:spcBef>
                <a:spcPts val="50"/>
              </a:spcBef>
            </a:pPr>
            <a:r>
              <a:rPr dirty="0" spc="250"/>
              <a:t>Real-</a:t>
            </a:r>
            <a:r>
              <a:rPr dirty="0" spc="665"/>
              <a:t>Woíld</a:t>
            </a:r>
            <a:r>
              <a:rPr dirty="0" spc="-45"/>
              <a:t> </a:t>
            </a:r>
            <a:r>
              <a:rPr dirty="0" spc="655"/>
              <a:t>Case </a:t>
            </a:r>
            <a:r>
              <a:rPr dirty="0" spc="520"/>
              <a:t>Studies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942063" y="1853152"/>
            <a:ext cx="3832225" cy="1168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4700" spc="1380">
                <a:solidFill>
                  <a:srgbClr val="CAD6DE"/>
                </a:solidFill>
                <a:latin typeface="Yu Gothic"/>
                <a:cs typeface="Yu Gothic"/>
              </a:rPr>
              <a:t>32%</a:t>
            </a:r>
            <a:endParaRPr sz="4700">
              <a:latin typeface="Yu Gothic"/>
              <a:cs typeface="Yu Gothic"/>
            </a:endParaRPr>
          </a:p>
          <a:p>
            <a:pPr algn="ctr">
              <a:lnSpc>
                <a:spcPct val="100000"/>
              </a:lnSpc>
              <a:spcBef>
                <a:spcPts val="1635"/>
              </a:spcBef>
            </a:pP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Sephora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Virtual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Artist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increased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sales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conversions.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52249" y="3605752"/>
            <a:ext cx="5212080" cy="11677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4700" spc="1620">
                <a:solidFill>
                  <a:srgbClr val="CAD6DE"/>
                </a:solidFill>
                <a:latin typeface="Yu Gothic"/>
                <a:cs typeface="Yu Gothic"/>
              </a:rPr>
              <a:t>80%</a:t>
            </a:r>
            <a:endParaRPr sz="4700">
              <a:latin typeface="Yu Gothic"/>
              <a:cs typeface="Yu Gothic"/>
            </a:endParaRPr>
          </a:p>
          <a:p>
            <a:pPr algn="ctr">
              <a:lnSpc>
                <a:spcPct val="100000"/>
              </a:lnSpc>
              <a:spcBef>
                <a:spcPts val="1635"/>
              </a:spcBef>
            </a:pP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H&amp;M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Chatbot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answered</a:t>
            </a:r>
            <a:r>
              <a:rPr dirty="0" sz="1400" spc="-5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queries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effectively,</a:t>
            </a:r>
            <a:r>
              <a:rPr dirty="0" sz="1400" spc="-5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enhancing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engagement.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79161" y="5367877"/>
            <a:ext cx="5558155" cy="11677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4700" spc="860">
                <a:solidFill>
                  <a:srgbClr val="CAD6DE"/>
                </a:solidFill>
                <a:latin typeface="Yu Gothic"/>
                <a:cs typeface="Yu Gothic"/>
              </a:rPr>
              <a:t>2.3M</a:t>
            </a:r>
            <a:endParaRPr sz="4700">
              <a:latin typeface="Yu Gothic"/>
              <a:cs typeface="Yu Gothic"/>
            </a:endParaRPr>
          </a:p>
          <a:p>
            <a:pPr algn="ctr">
              <a:lnSpc>
                <a:spcPct val="100000"/>
              </a:lnSpc>
              <a:spcBef>
                <a:spcPts val="1635"/>
              </a:spcBef>
            </a:pP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Klarna: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handles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conversations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monthly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with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a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high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degree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of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satisfaction.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911140" y="7120477"/>
            <a:ext cx="5862320" cy="2540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 marL="31750">
              <a:lnSpc>
                <a:spcPct val="100000"/>
              </a:lnSpc>
              <a:spcBef>
                <a:spcPts val="130"/>
              </a:spcBef>
            </a:pPr>
            <a:r>
              <a:rPr dirty="0" sz="4700" spc="1545">
                <a:solidFill>
                  <a:srgbClr val="CAD6DE"/>
                </a:solidFill>
                <a:latin typeface="Yu Gothic"/>
                <a:cs typeface="Yu Gothic"/>
              </a:rPr>
              <a:t>40%</a:t>
            </a:r>
            <a:endParaRPr sz="4700">
              <a:latin typeface="Yu Gothic"/>
              <a:cs typeface="Yu Gothic"/>
            </a:endParaRPr>
          </a:p>
          <a:p>
            <a:pPr algn="ctr" marL="31750">
              <a:lnSpc>
                <a:spcPct val="100000"/>
              </a:lnSpc>
              <a:spcBef>
                <a:spcPts val="1635"/>
              </a:spcBef>
            </a:pP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Klarna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service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conversations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handled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by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AI.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35400"/>
              </a:lnSpc>
            </a:pP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These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successful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case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studies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highlight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practical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benefits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of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integrating</a:t>
            </a:r>
            <a:r>
              <a:rPr dirty="0" sz="1400" spc="-6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AI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chatbots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in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shopping.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Domino's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Pizza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chatbot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streamlined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ordering </a:t>
            </a:r>
            <a:r>
              <a:rPr dirty="0" sz="1400" spc="-40">
                <a:solidFill>
                  <a:srgbClr val="CAD6DE"/>
                </a:solidFill>
                <a:latin typeface="Tahoma"/>
                <a:cs typeface="Tahoma"/>
              </a:rPr>
              <a:t>process,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Klarna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handles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60">
                <a:solidFill>
                  <a:srgbClr val="CAD6DE"/>
                </a:solidFill>
                <a:latin typeface="Tahoma"/>
                <a:cs typeface="Tahoma"/>
              </a:rPr>
              <a:t>a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significant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portion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of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service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through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AI.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9" name="object 9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9696450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6553200"/>
          </a:xfrm>
          <a:custGeom>
            <a:avLst/>
            <a:gdLst/>
            <a:ahLst/>
            <a:cxnLst/>
            <a:rect l="l" t="t" r="r" b="b"/>
            <a:pathLst>
              <a:path w="11430000" h="6553200">
                <a:moveTo>
                  <a:pt x="11430000" y="0"/>
                </a:moveTo>
                <a:lnTo>
                  <a:pt x="0" y="0"/>
                </a:lnTo>
                <a:lnTo>
                  <a:pt x="0" y="6553200"/>
                </a:lnTo>
                <a:lnTo>
                  <a:pt x="11430000" y="65532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0283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879" y="492125"/>
            <a:ext cx="918083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30"/>
              <a:t>The</a:t>
            </a:r>
            <a:r>
              <a:rPr dirty="0" spc="-55"/>
              <a:t> </a:t>
            </a:r>
            <a:r>
              <a:rPr dirty="0" spc="565"/>
              <a:t>Futuíe</a:t>
            </a:r>
            <a:r>
              <a:rPr dirty="0" spc="-55"/>
              <a:t> </a:t>
            </a:r>
            <a:r>
              <a:rPr dirty="0" spc="655"/>
              <a:t>of</a:t>
            </a:r>
            <a:r>
              <a:rPr dirty="0" spc="-295"/>
              <a:t> </a:t>
            </a:r>
            <a:r>
              <a:rPr dirty="0" spc="440"/>
              <a:t>AI</a:t>
            </a:r>
            <a:r>
              <a:rPr dirty="0" spc="-55"/>
              <a:t> </a:t>
            </a:r>
            <a:r>
              <a:rPr dirty="0" spc="575"/>
              <a:t>Shopping</a:t>
            </a:r>
            <a:r>
              <a:rPr dirty="0" spc="-55"/>
              <a:t> </a:t>
            </a:r>
            <a:r>
              <a:rPr dirty="0" spc="675"/>
              <a:t>Chatbots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638175" y="1400174"/>
            <a:ext cx="1695450" cy="1038225"/>
          </a:xfrm>
          <a:custGeom>
            <a:avLst/>
            <a:gdLst/>
            <a:ahLst/>
            <a:cxnLst/>
            <a:rect l="l" t="t" r="r" b="b"/>
            <a:pathLst>
              <a:path w="1695450" h="1038225">
                <a:moveTo>
                  <a:pt x="1675701" y="0"/>
                </a:moveTo>
                <a:lnTo>
                  <a:pt x="19749" y="0"/>
                </a:lnTo>
                <a:lnTo>
                  <a:pt x="16847" y="571"/>
                </a:lnTo>
                <a:lnTo>
                  <a:pt x="0" y="19748"/>
                </a:lnTo>
                <a:lnTo>
                  <a:pt x="0" y="1015453"/>
                </a:lnTo>
                <a:lnTo>
                  <a:pt x="0" y="1018476"/>
                </a:lnTo>
                <a:lnTo>
                  <a:pt x="19749" y="1038225"/>
                </a:lnTo>
                <a:lnTo>
                  <a:pt x="1675701" y="1038225"/>
                </a:lnTo>
                <a:lnTo>
                  <a:pt x="1695450" y="1018476"/>
                </a:lnTo>
                <a:lnTo>
                  <a:pt x="1695450" y="19748"/>
                </a:lnTo>
                <a:lnTo>
                  <a:pt x="1678597" y="571"/>
                </a:lnTo>
                <a:lnTo>
                  <a:pt x="1675701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410690" y="1740947"/>
            <a:ext cx="146050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-120">
                <a:solidFill>
                  <a:srgbClr val="CAD6DE"/>
                </a:solidFill>
                <a:latin typeface="Yu Gothic"/>
                <a:cs typeface="Yu Gothic"/>
              </a:rPr>
              <a:t>1</a:t>
            </a:r>
            <a:endParaRPr sz="2000">
              <a:latin typeface="Yu Gothic"/>
              <a:cs typeface="Yu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99517" y="1563687"/>
            <a:ext cx="3576954" cy="6477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65">
                <a:solidFill>
                  <a:srgbClr val="CAD6DE"/>
                </a:solidFill>
                <a:latin typeface="Yu Gothic"/>
                <a:cs typeface="Yu Gothic"/>
              </a:rPr>
              <a:t>Peísonalization</a:t>
            </a:r>
            <a:r>
              <a:rPr dirty="0" sz="1650" spc="-25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375">
                <a:solidFill>
                  <a:srgbClr val="CAD6DE"/>
                </a:solidFill>
                <a:latin typeface="Yu Gothic"/>
                <a:cs typeface="Yu Gothic"/>
              </a:rPr>
              <a:t>at</a:t>
            </a:r>
            <a:r>
              <a:rPr dirty="0" sz="1650" spc="-25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265">
                <a:solidFill>
                  <a:srgbClr val="CAD6DE"/>
                </a:solidFill>
                <a:latin typeface="Yu Gothic"/>
                <a:cs typeface="Yu Gothic"/>
              </a:rPr>
              <a:t>Scale</a:t>
            </a:r>
            <a:endParaRPr sz="165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AI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will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predict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individual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customer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preferences.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419350" y="2433637"/>
            <a:ext cx="8277225" cy="9525"/>
          </a:xfrm>
          <a:custGeom>
            <a:avLst/>
            <a:gdLst/>
            <a:ahLst/>
            <a:cxnLst/>
            <a:rect l="l" t="t" r="r" b="b"/>
            <a:pathLst>
              <a:path w="8277225" h="9525">
                <a:moveTo>
                  <a:pt x="8270329" y="0"/>
                </a:moveTo>
                <a:lnTo>
                  <a:pt x="6896" y="0"/>
                </a:lnTo>
                <a:lnTo>
                  <a:pt x="4648" y="469"/>
                </a:lnTo>
                <a:lnTo>
                  <a:pt x="927" y="2324"/>
                </a:lnTo>
                <a:lnTo>
                  <a:pt x="0" y="3441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5"/>
                </a:lnTo>
                <a:lnTo>
                  <a:pt x="6896" y="9525"/>
                </a:lnTo>
                <a:lnTo>
                  <a:pt x="8270329" y="9525"/>
                </a:lnTo>
                <a:lnTo>
                  <a:pt x="8272576" y="9055"/>
                </a:lnTo>
                <a:lnTo>
                  <a:pt x="8276298" y="7200"/>
                </a:lnTo>
                <a:lnTo>
                  <a:pt x="8277225" y="6083"/>
                </a:lnTo>
                <a:lnTo>
                  <a:pt x="8277225" y="3441"/>
                </a:lnTo>
                <a:lnTo>
                  <a:pt x="8276298" y="2324"/>
                </a:lnTo>
                <a:lnTo>
                  <a:pt x="8272576" y="469"/>
                </a:lnTo>
                <a:lnTo>
                  <a:pt x="8270329" y="0"/>
                </a:lnTo>
                <a:close/>
              </a:path>
            </a:pathLst>
          </a:custGeom>
          <a:solidFill>
            <a:srgbClr val="495F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38175" y="2524125"/>
            <a:ext cx="3381375" cy="1038225"/>
          </a:xfrm>
          <a:custGeom>
            <a:avLst/>
            <a:gdLst/>
            <a:ahLst/>
            <a:cxnLst/>
            <a:rect l="l" t="t" r="r" b="b"/>
            <a:pathLst>
              <a:path w="3381375" h="1038225">
                <a:moveTo>
                  <a:pt x="3361626" y="0"/>
                </a:moveTo>
                <a:lnTo>
                  <a:pt x="19749" y="0"/>
                </a:lnTo>
                <a:lnTo>
                  <a:pt x="16847" y="571"/>
                </a:lnTo>
                <a:lnTo>
                  <a:pt x="0" y="19748"/>
                </a:lnTo>
                <a:lnTo>
                  <a:pt x="0" y="1015453"/>
                </a:lnTo>
                <a:lnTo>
                  <a:pt x="0" y="1018476"/>
                </a:lnTo>
                <a:lnTo>
                  <a:pt x="19749" y="1038225"/>
                </a:lnTo>
                <a:lnTo>
                  <a:pt x="3361626" y="1038225"/>
                </a:lnTo>
                <a:lnTo>
                  <a:pt x="3381375" y="1018476"/>
                </a:lnTo>
                <a:lnTo>
                  <a:pt x="3381375" y="19748"/>
                </a:lnTo>
                <a:lnTo>
                  <a:pt x="3364522" y="571"/>
                </a:lnTo>
                <a:lnTo>
                  <a:pt x="3361626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216150" y="2864897"/>
            <a:ext cx="227965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425">
                <a:solidFill>
                  <a:srgbClr val="CAD6DE"/>
                </a:solidFill>
                <a:latin typeface="Yu Gothic"/>
                <a:cs typeface="Yu Gothic"/>
              </a:rPr>
              <a:t>2</a:t>
            </a:r>
            <a:endParaRPr sz="2000">
              <a:latin typeface="Yu Gothic"/>
              <a:cs typeface="Yu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191990" y="2687637"/>
            <a:ext cx="4023995" cy="6477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180">
                <a:solidFill>
                  <a:srgbClr val="CAD6DE"/>
                </a:solidFill>
                <a:latin typeface="Yu Gothic"/>
                <a:cs typeface="Yu Gothic"/>
              </a:rPr>
              <a:t>Voice-</a:t>
            </a:r>
            <a:r>
              <a:rPr dirty="0" sz="1650" spc="275">
                <a:solidFill>
                  <a:srgbClr val="CAD6DE"/>
                </a:solidFill>
                <a:latin typeface="Yu Gothic"/>
                <a:cs typeface="Yu Gothic"/>
              </a:rPr>
              <a:t>Enabled</a:t>
            </a:r>
            <a:r>
              <a:rPr dirty="0" sz="1650" spc="5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280">
                <a:solidFill>
                  <a:srgbClr val="CAD6DE"/>
                </a:solidFill>
                <a:latin typeface="Yu Gothic"/>
                <a:cs typeface="Yu Gothic"/>
              </a:rPr>
              <a:t>Shopping</a:t>
            </a:r>
            <a:endParaRPr sz="165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Seamless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integration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with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voice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assistants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CAD6DE"/>
                </a:solidFill>
                <a:latin typeface="Tahoma"/>
                <a:cs typeface="Tahoma"/>
              </a:rPr>
              <a:t>is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coming.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114800" y="3557587"/>
            <a:ext cx="6591300" cy="9525"/>
          </a:xfrm>
          <a:custGeom>
            <a:avLst/>
            <a:gdLst/>
            <a:ahLst/>
            <a:cxnLst/>
            <a:rect l="l" t="t" r="r" b="b"/>
            <a:pathLst>
              <a:path w="6591300" h="9525">
                <a:moveTo>
                  <a:pt x="6584403" y="0"/>
                </a:moveTo>
                <a:lnTo>
                  <a:pt x="6896" y="0"/>
                </a:lnTo>
                <a:lnTo>
                  <a:pt x="4648" y="469"/>
                </a:lnTo>
                <a:lnTo>
                  <a:pt x="927" y="2324"/>
                </a:lnTo>
                <a:lnTo>
                  <a:pt x="0" y="3441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5"/>
                </a:lnTo>
                <a:lnTo>
                  <a:pt x="6896" y="9525"/>
                </a:lnTo>
                <a:lnTo>
                  <a:pt x="6584403" y="9525"/>
                </a:lnTo>
                <a:lnTo>
                  <a:pt x="6586651" y="9055"/>
                </a:lnTo>
                <a:lnTo>
                  <a:pt x="6590372" y="7200"/>
                </a:lnTo>
                <a:lnTo>
                  <a:pt x="6591300" y="6083"/>
                </a:lnTo>
                <a:lnTo>
                  <a:pt x="6591300" y="3441"/>
                </a:lnTo>
                <a:lnTo>
                  <a:pt x="6590372" y="2324"/>
                </a:lnTo>
                <a:lnTo>
                  <a:pt x="6586651" y="469"/>
                </a:lnTo>
                <a:lnTo>
                  <a:pt x="6584403" y="0"/>
                </a:lnTo>
                <a:close/>
              </a:path>
            </a:pathLst>
          </a:custGeom>
          <a:solidFill>
            <a:srgbClr val="495F6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38175" y="3648075"/>
            <a:ext cx="5076825" cy="1323975"/>
          </a:xfrm>
          <a:custGeom>
            <a:avLst/>
            <a:gdLst/>
            <a:ahLst/>
            <a:cxnLst/>
            <a:rect l="l" t="t" r="r" b="b"/>
            <a:pathLst>
              <a:path w="5076825" h="1323975">
                <a:moveTo>
                  <a:pt x="5057076" y="0"/>
                </a:moveTo>
                <a:lnTo>
                  <a:pt x="19749" y="0"/>
                </a:lnTo>
                <a:lnTo>
                  <a:pt x="16847" y="571"/>
                </a:lnTo>
                <a:lnTo>
                  <a:pt x="0" y="19748"/>
                </a:lnTo>
                <a:lnTo>
                  <a:pt x="0" y="1301203"/>
                </a:lnTo>
                <a:lnTo>
                  <a:pt x="0" y="1304226"/>
                </a:lnTo>
                <a:lnTo>
                  <a:pt x="19749" y="1323975"/>
                </a:lnTo>
                <a:lnTo>
                  <a:pt x="5057076" y="1323975"/>
                </a:lnTo>
                <a:lnTo>
                  <a:pt x="5076825" y="1304226"/>
                </a:lnTo>
                <a:lnTo>
                  <a:pt x="5076825" y="19748"/>
                </a:lnTo>
                <a:lnTo>
                  <a:pt x="5059972" y="571"/>
                </a:lnTo>
                <a:lnTo>
                  <a:pt x="5057076" y="0"/>
                </a:lnTo>
                <a:close/>
              </a:path>
            </a:pathLst>
          </a:custGeom>
          <a:solidFill>
            <a:srgbClr val="2F4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060598" y="4131722"/>
            <a:ext cx="231775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450">
                <a:solidFill>
                  <a:srgbClr val="CAD6DE"/>
                </a:solidFill>
                <a:latin typeface="Yu Gothic"/>
                <a:cs typeface="Yu Gothic"/>
              </a:rPr>
              <a:t>3</a:t>
            </a:r>
            <a:endParaRPr sz="2000">
              <a:latin typeface="Yu Gothic"/>
              <a:cs typeface="Yu Gothic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884468" y="3811587"/>
            <a:ext cx="4512945" cy="933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345">
                <a:solidFill>
                  <a:srgbClr val="CAD6DE"/>
                </a:solidFill>
                <a:latin typeface="Yu Gothic"/>
                <a:cs typeface="Yu Gothic"/>
              </a:rPr>
              <a:t>AR</a:t>
            </a:r>
            <a:r>
              <a:rPr dirty="0" sz="1650" spc="-2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265">
                <a:solidFill>
                  <a:srgbClr val="CAD6DE"/>
                </a:solidFill>
                <a:latin typeface="Yu Gothic"/>
                <a:cs typeface="Yu Gothic"/>
              </a:rPr>
              <a:t>Integíation</a:t>
            </a:r>
            <a:endParaRPr sz="1650">
              <a:latin typeface="Yu Gothic"/>
              <a:cs typeface="Yu Gothic"/>
            </a:endParaRPr>
          </a:p>
          <a:p>
            <a:pPr marL="12700" marR="5080">
              <a:lnSpc>
                <a:spcPct val="133900"/>
              </a:lnSpc>
              <a:spcBef>
                <a:spcPts val="625"/>
              </a:spcBef>
            </a:pP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Virtual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try-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ons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enhanced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visualization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will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improve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the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shopping</a:t>
            </a:r>
            <a:r>
              <a:rPr dirty="0" sz="1400" spc="-10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experience.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24878" y="5119598"/>
            <a:ext cx="9976485" cy="89217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36200"/>
              </a:lnSpc>
              <a:spcBef>
                <a:spcPts val="55"/>
              </a:spcBef>
            </a:pP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future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holds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tremendous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potential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for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AI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Shopping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Chatbots.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Predictive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analytics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will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forecast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demand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optimize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inventory, and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augmented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reality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will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revolutionize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how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customers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interact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with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products.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These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advancements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will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further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enhance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the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shopping</a:t>
            </a:r>
            <a:r>
              <a:rPr dirty="0" sz="1400" spc="-10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experience.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6" name="object 16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6038850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1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459"/>
              <a:t>Ethical</a:t>
            </a:r>
            <a:r>
              <a:rPr dirty="0" spc="-45"/>
              <a:t> </a:t>
            </a:r>
            <a:r>
              <a:rPr dirty="0" spc="560"/>
              <a:t>Consideíations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3825" y="1532966"/>
            <a:ext cx="3238649" cy="347908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726584" y="3094386"/>
            <a:ext cx="146050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-120">
                <a:solidFill>
                  <a:srgbClr val="CAD6DE"/>
                </a:solidFill>
                <a:latin typeface="Yu Gothic"/>
                <a:cs typeface="Yu Gothic"/>
              </a:rPr>
              <a:t>1</a:t>
            </a:r>
            <a:endParaRPr sz="2000">
              <a:latin typeface="Yu Gothic"/>
              <a:cs typeface="Yu Gothic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058598" y="2303811"/>
            <a:ext cx="227965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425">
                <a:solidFill>
                  <a:srgbClr val="CAD6DE"/>
                </a:solidFill>
                <a:latin typeface="Yu Gothic"/>
                <a:cs typeface="Yu Gothic"/>
              </a:rPr>
              <a:t>2</a:t>
            </a:r>
            <a:endParaRPr sz="2000">
              <a:latin typeface="Yu Gothic"/>
              <a:cs typeface="Yu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056807" y="3894486"/>
            <a:ext cx="231775" cy="333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 spc="450">
                <a:solidFill>
                  <a:srgbClr val="CAD6DE"/>
                </a:solidFill>
                <a:latin typeface="Yu Gothic"/>
                <a:cs typeface="Yu Gothic"/>
              </a:rPr>
              <a:t>3</a:t>
            </a:r>
            <a:endParaRPr sz="2000">
              <a:latin typeface="Yu Gothic"/>
              <a:cs typeface="Yu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24878" y="5186273"/>
            <a:ext cx="9810750" cy="615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8400"/>
              </a:lnSpc>
              <a:spcBef>
                <a:spcPts val="90"/>
              </a:spcBef>
            </a:pP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Addressing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biases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in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training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data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ensures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CAD6DE"/>
                </a:solidFill>
                <a:latin typeface="Tahoma"/>
                <a:cs typeface="Tahoma"/>
              </a:rPr>
              <a:t>fairness,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while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job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retraining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initiatives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help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displaced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CAD6DE"/>
                </a:solidFill>
                <a:latin typeface="Tahoma"/>
                <a:cs typeface="Tahoma"/>
              </a:rPr>
              <a:t>workers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transition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new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roles.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Organizations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CAD6DE"/>
                </a:solidFill>
                <a:latin typeface="Tahoma"/>
                <a:cs typeface="Tahoma"/>
              </a:rPr>
              <a:t>like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Institute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for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Ethical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AI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&amp;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Machine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Learning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CAD6DE"/>
                </a:solidFill>
                <a:latin typeface="Tahoma"/>
                <a:cs typeface="Tahoma"/>
              </a:rPr>
              <a:t>are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leading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the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way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in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establishing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best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practices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and</a:t>
            </a:r>
            <a:r>
              <a:rPr dirty="0" sz="1400" spc="-8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guidelines.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46620" y="2620962"/>
            <a:ext cx="2839720" cy="12287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132840" marR="5080" indent="-629920">
              <a:lnSpc>
                <a:spcPct val="109800"/>
              </a:lnSpc>
              <a:spcBef>
                <a:spcPts val="90"/>
              </a:spcBef>
            </a:pPr>
            <a:r>
              <a:rPr dirty="0" sz="1650" spc="320">
                <a:solidFill>
                  <a:srgbClr val="CAD6DE"/>
                </a:solidFill>
                <a:latin typeface="Yu Gothic"/>
                <a:cs typeface="Yu Gothic"/>
              </a:rPr>
              <a:t>Tíanspaíency</a:t>
            </a:r>
            <a:r>
              <a:rPr dirty="0" sz="1650" spc="-70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325">
                <a:solidFill>
                  <a:srgbClr val="CAD6DE"/>
                </a:solidFill>
                <a:latin typeface="Yu Gothic"/>
                <a:cs typeface="Yu Gothic"/>
              </a:rPr>
              <a:t>and </a:t>
            </a:r>
            <a:r>
              <a:rPr dirty="0" sz="1650" spc="215">
                <a:solidFill>
                  <a:srgbClr val="CAD6DE"/>
                </a:solidFill>
                <a:latin typeface="Yu Gothic"/>
                <a:cs typeface="Yu Gothic"/>
              </a:rPr>
              <a:t>Explainability</a:t>
            </a:r>
            <a:endParaRPr sz="1650">
              <a:latin typeface="Yu Gothic"/>
              <a:cs typeface="Yu Gothic"/>
            </a:endParaRPr>
          </a:p>
          <a:p>
            <a:pPr algn="r" marR="5080">
              <a:lnSpc>
                <a:spcPct val="100000"/>
              </a:lnSpc>
              <a:spcBef>
                <a:spcPts val="1120"/>
              </a:spcBef>
            </a:pPr>
            <a:r>
              <a:rPr dirty="0" sz="1400" spc="-70">
                <a:solidFill>
                  <a:srgbClr val="CAD6DE"/>
                </a:solidFill>
                <a:latin typeface="Tahoma"/>
                <a:cs typeface="Tahoma"/>
              </a:rPr>
              <a:t>AI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decisions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must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be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understandable</a:t>
            </a:r>
            <a:endParaRPr sz="14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645"/>
              </a:spcBef>
            </a:pP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to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users.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479296" y="1963737"/>
            <a:ext cx="2981960" cy="6477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54">
                <a:solidFill>
                  <a:srgbClr val="CAD6DE"/>
                </a:solidFill>
                <a:latin typeface="Yu Gothic"/>
                <a:cs typeface="Yu Gothic"/>
              </a:rPr>
              <a:t>Bias</a:t>
            </a:r>
            <a:r>
              <a:rPr dirty="0" sz="1650" spc="-15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254">
                <a:solidFill>
                  <a:srgbClr val="CAD6DE"/>
                </a:solidFill>
                <a:latin typeface="Yu Gothic"/>
                <a:cs typeface="Yu Gothic"/>
              </a:rPr>
              <a:t>Mitigation</a:t>
            </a:r>
            <a:endParaRPr sz="165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400" spc="-25">
                <a:solidFill>
                  <a:srgbClr val="CAD6DE"/>
                </a:solidFill>
                <a:latin typeface="Tahoma"/>
                <a:cs typeface="Tahoma"/>
              </a:rPr>
              <a:t>Address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CAD6DE"/>
                </a:solidFill>
                <a:latin typeface="Tahoma"/>
                <a:cs typeface="Tahoma"/>
              </a:rPr>
              <a:t>biases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present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in</a:t>
            </a:r>
            <a:r>
              <a:rPr dirty="0" sz="1400" spc="-7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training</a:t>
            </a:r>
            <a:r>
              <a:rPr dirty="0" sz="1400" spc="-8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CAD6DE"/>
                </a:solidFill>
                <a:latin typeface="Tahoma"/>
                <a:cs typeface="Tahoma"/>
              </a:rPr>
              <a:t>data.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479296" y="3878262"/>
            <a:ext cx="2355215" cy="6477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450">
                <a:solidFill>
                  <a:srgbClr val="CAD6DE"/>
                </a:solidFill>
                <a:latin typeface="Yu Gothic"/>
                <a:cs typeface="Yu Gothic"/>
              </a:rPr>
              <a:t>Job</a:t>
            </a:r>
            <a:r>
              <a:rPr dirty="0" sz="1650" spc="-25">
                <a:solidFill>
                  <a:srgbClr val="CAD6DE"/>
                </a:solidFill>
                <a:latin typeface="Yu Gothic"/>
                <a:cs typeface="Yu Gothic"/>
              </a:rPr>
              <a:t> </a:t>
            </a:r>
            <a:r>
              <a:rPr dirty="0" sz="1650" spc="270">
                <a:solidFill>
                  <a:srgbClr val="CAD6DE"/>
                </a:solidFill>
                <a:latin typeface="Yu Gothic"/>
                <a:cs typeface="Yu Gothic"/>
              </a:rPr>
              <a:t>Displacement</a:t>
            </a:r>
            <a:endParaRPr sz="165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400" spc="-30">
                <a:solidFill>
                  <a:srgbClr val="CAD6DE"/>
                </a:solidFill>
                <a:latin typeface="Tahoma"/>
                <a:cs typeface="Tahoma"/>
              </a:rPr>
              <a:t>Retrain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CAD6DE"/>
                </a:solidFill>
                <a:latin typeface="Tahoma"/>
                <a:cs typeface="Tahoma"/>
              </a:rPr>
              <a:t>workers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for</a:t>
            </a:r>
            <a:r>
              <a:rPr dirty="0" sz="1400" spc="-90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CAD6DE"/>
                </a:solidFill>
                <a:latin typeface="Tahoma"/>
                <a:cs typeface="Tahoma"/>
              </a:rPr>
              <a:t>new</a:t>
            </a:r>
            <a:r>
              <a:rPr dirty="0" sz="1400" spc="-95">
                <a:solidFill>
                  <a:srgbClr val="CAD6D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CAD6DE"/>
                </a:solidFill>
                <a:latin typeface="Tahoma"/>
                <a:cs typeface="Tahoma"/>
              </a:rPr>
              <a:t>roles.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11" name="object 11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2025-04-27T16:51:23Z</dcterms:created>
  <dcterms:modified xsi:type="dcterms:W3CDTF">2025-04-27T16:51:23Z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2025-04-26T00:00:00Z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2025-04-27T00:00:00Z</vt:filetime>
  </property>
  <property fmtid="{D5CDD505-2E9C-101B-9397-08002B2CF9AE}" pid="5" name="Producer">
    <vt:lpwstr>GPL Ghostscript 9.56.1</vt:lpwstr>
  </property>
</Properties>
</file>