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301" r:id="rId3"/>
    <p:sldId id="309" r:id="rId4"/>
    <p:sldId id="305" r:id="rId5"/>
    <p:sldId id="307" r:id="rId6"/>
    <p:sldId id="308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87"/>
    <a:srgbClr val="52FFFF"/>
    <a:srgbClr val="EB2A2E"/>
    <a:srgbClr val="9AC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CB8E7-70E1-4A6F-9497-5B4DE8011B0D}" v="73" dt="2021-07-01T14:52:16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476" autoAdjust="0"/>
  </p:normalViewPr>
  <p:slideViewPr>
    <p:cSldViewPr snapToGrid="0">
      <p:cViewPr varScale="1">
        <p:scale>
          <a:sx n="64" d="100"/>
          <a:sy n="6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74937-9542-4BC6-AF73-3E2009E0128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2634478-4968-476B-B59B-AA3986328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Documents are used during the process of daily operations and are stored as image files or in PDF.</a:t>
          </a:r>
          <a:endParaRPr lang="en-US"/>
        </a:p>
      </dgm:t>
    </dgm:pt>
    <dgm:pt modelId="{254791FF-A454-434D-B240-4B65837BEFEF}" type="parTrans" cxnId="{97E8A7F3-138E-4DCB-9359-53597D5A5596}">
      <dgm:prSet/>
      <dgm:spPr/>
      <dgm:t>
        <a:bodyPr/>
        <a:lstStyle/>
        <a:p>
          <a:endParaRPr lang="en-US"/>
        </a:p>
      </dgm:t>
    </dgm:pt>
    <dgm:pt modelId="{C4541243-A889-436D-B718-3C354F0DCEA0}" type="sibTrans" cxnId="{97E8A7F3-138E-4DCB-9359-53597D5A5596}">
      <dgm:prSet/>
      <dgm:spPr/>
      <dgm:t>
        <a:bodyPr/>
        <a:lstStyle/>
        <a:p>
          <a:endParaRPr lang="en-US"/>
        </a:p>
      </dgm:t>
    </dgm:pt>
    <dgm:pt modelId="{FE359407-6B82-42E2-A605-CD6C8F90FA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documents can be of varied types such as:</a:t>
          </a:r>
          <a:endParaRPr lang="en-US"/>
        </a:p>
      </dgm:t>
    </dgm:pt>
    <dgm:pt modelId="{D45D0499-DF0E-4BCF-B3F7-A988FB53AF62}" type="parTrans" cxnId="{D3FED433-713F-4EB9-BBA0-3E4E9EAF6FFE}">
      <dgm:prSet/>
      <dgm:spPr/>
      <dgm:t>
        <a:bodyPr/>
        <a:lstStyle/>
        <a:p>
          <a:endParaRPr lang="en-US"/>
        </a:p>
      </dgm:t>
    </dgm:pt>
    <dgm:pt modelId="{514604A6-2C4C-4484-A205-84C86200AF76}" type="sibTrans" cxnId="{D3FED433-713F-4EB9-BBA0-3E4E9EAF6FFE}">
      <dgm:prSet/>
      <dgm:spPr/>
      <dgm:t>
        <a:bodyPr/>
        <a:lstStyle/>
        <a:p>
          <a:endParaRPr lang="en-US"/>
        </a:p>
      </dgm:t>
    </dgm:pt>
    <dgm:pt modelId="{1071454A-D985-49DD-90BA-C94E80933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Application forms, Customer Request forms, Account Opening Forms, KYC Documents, Agreements, Reports, Certificates, Confidential Reports, Account Statement, Varied document formats including OVDs.</a:t>
          </a:r>
          <a:endParaRPr lang="en-US"/>
        </a:p>
      </dgm:t>
    </dgm:pt>
    <dgm:pt modelId="{B40E269C-8BC3-465D-8102-1D0961800314}" type="parTrans" cxnId="{FEEB9203-130F-4390-938A-6652D355A188}">
      <dgm:prSet/>
      <dgm:spPr/>
      <dgm:t>
        <a:bodyPr/>
        <a:lstStyle/>
        <a:p>
          <a:endParaRPr lang="en-US"/>
        </a:p>
      </dgm:t>
    </dgm:pt>
    <dgm:pt modelId="{31B6D943-A48A-44FE-BD5C-C4697C311502}" type="sibTrans" cxnId="{FEEB9203-130F-4390-938A-6652D355A188}">
      <dgm:prSet/>
      <dgm:spPr/>
      <dgm:t>
        <a:bodyPr/>
        <a:lstStyle/>
        <a:p>
          <a:endParaRPr lang="en-US"/>
        </a:p>
      </dgm:t>
    </dgm:pt>
    <dgm:pt modelId="{755FBC41-8ABC-405A-8DE0-D06CF99194CA}" type="pres">
      <dgm:prSet presAssocID="{64074937-9542-4BC6-AF73-3E2009E01285}" presName="root" presStyleCnt="0">
        <dgm:presLayoutVars>
          <dgm:dir/>
          <dgm:resizeHandles val="exact"/>
        </dgm:presLayoutVars>
      </dgm:prSet>
      <dgm:spPr/>
    </dgm:pt>
    <dgm:pt modelId="{D60C6CBD-5807-439A-8A29-38C9FEF65B51}" type="pres">
      <dgm:prSet presAssocID="{22634478-4968-476B-B59B-AA3986328545}" presName="compNode" presStyleCnt="0"/>
      <dgm:spPr/>
    </dgm:pt>
    <dgm:pt modelId="{4AB39BEB-01F6-41B3-9025-DDDEDE3C392B}" type="pres">
      <dgm:prSet presAssocID="{22634478-4968-476B-B59B-AA3986328545}" presName="bgRect" presStyleLbl="bgShp" presStyleIdx="0" presStyleCnt="3"/>
      <dgm:spPr/>
    </dgm:pt>
    <dgm:pt modelId="{39A9E32B-4074-4E3C-9271-B71E053A34BA}" type="pres">
      <dgm:prSet presAssocID="{22634478-4968-476B-B59B-AA39863285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1C08D38-DCE2-4361-BD1B-C8186CD8B184}" type="pres">
      <dgm:prSet presAssocID="{22634478-4968-476B-B59B-AA3986328545}" presName="spaceRect" presStyleCnt="0"/>
      <dgm:spPr/>
    </dgm:pt>
    <dgm:pt modelId="{D9B564BE-6002-4339-908D-DFEBAFC200B1}" type="pres">
      <dgm:prSet presAssocID="{22634478-4968-476B-B59B-AA3986328545}" presName="parTx" presStyleLbl="revTx" presStyleIdx="0" presStyleCnt="3">
        <dgm:presLayoutVars>
          <dgm:chMax val="0"/>
          <dgm:chPref val="0"/>
        </dgm:presLayoutVars>
      </dgm:prSet>
      <dgm:spPr/>
    </dgm:pt>
    <dgm:pt modelId="{2782A101-F549-410F-8E77-D384009DE204}" type="pres">
      <dgm:prSet presAssocID="{C4541243-A889-436D-B718-3C354F0DCEA0}" presName="sibTrans" presStyleCnt="0"/>
      <dgm:spPr/>
    </dgm:pt>
    <dgm:pt modelId="{5F252354-AB26-4E52-9B21-9CC7009AB560}" type="pres">
      <dgm:prSet presAssocID="{FE359407-6B82-42E2-A605-CD6C8F90FAB1}" presName="compNode" presStyleCnt="0"/>
      <dgm:spPr/>
    </dgm:pt>
    <dgm:pt modelId="{4C7AEA9D-73AF-418D-919C-7A93FD746C67}" type="pres">
      <dgm:prSet presAssocID="{FE359407-6B82-42E2-A605-CD6C8F90FAB1}" presName="bgRect" presStyleLbl="bgShp" presStyleIdx="1" presStyleCnt="3"/>
      <dgm:spPr/>
    </dgm:pt>
    <dgm:pt modelId="{032D0102-46DA-4943-9631-25C07682666F}" type="pres">
      <dgm:prSet presAssocID="{FE359407-6B82-42E2-A605-CD6C8F90FA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7FB22D1-3192-4F88-AB51-18EBCC65CC6E}" type="pres">
      <dgm:prSet presAssocID="{FE359407-6B82-42E2-A605-CD6C8F90FAB1}" presName="spaceRect" presStyleCnt="0"/>
      <dgm:spPr/>
    </dgm:pt>
    <dgm:pt modelId="{0B1516CA-4021-4A1C-819F-09F5C05E356C}" type="pres">
      <dgm:prSet presAssocID="{FE359407-6B82-42E2-A605-CD6C8F90FAB1}" presName="parTx" presStyleLbl="revTx" presStyleIdx="1" presStyleCnt="3">
        <dgm:presLayoutVars>
          <dgm:chMax val="0"/>
          <dgm:chPref val="0"/>
        </dgm:presLayoutVars>
      </dgm:prSet>
      <dgm:spPr/>
    </dgm:pt>
    <dgm:pt modelId="{DCD0871B-EDCF-4D19-8BC7-AD22D3D361FA}" type="pres">
      <dgm:prSet presAssocID="{514604A6-2C4C-4484-A205-84C86200AF76}" presName="sibTrans" presStyleCnt="0"/>
      <dgm:spPr/>
    </dgm:pt>
    <dgm:pt modelId="{32C740D4-1C9E-4BB6-9715-7A0A127841EA}" type="pres">
      <dgm:prSet presAssocID="{1071454A-D985-49DD-90BA-C94E80933CB5}" presName="compNode" presStyleCnt="0"/>
      <dgm:spPr/>
    </dgm:pt>
    <dgm:pt modelId="{6C41E50D-32BC-4DA7-ADA7-2F6FDA96A164}" type="pres">
      <dgm:prSet presAssocID="{1071454A-D985-49DD-90BA-C94E80933CB5}" presName="bgRect" presStyleLbl="bgShp" presStyleIdx="2" presStyleCnt="3"/>
      <dgm:spPr/>
    </dgm:pt>
    <dgm:pt modelId="{FF27F285-425E-4142-9710-880C6519220F}" type="pres">
      <dgm:prSet presAssocID="{1071454A-D985-49DD-90BA-C94E80933C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F4A3EA21-0C34-4A8B-89AF-F186E68D029A}" type="pres">
      <dgm:prSet presAssocID="{1071454A-D985-49DD-90BA-C94E80933CB5}" presName="spaceRect" presStyleCnt="0"/>
      <dgm:spPr/>
    </dgm:pt>
    <dgm:pt modelId="{89F1FCB2-2F71-406D-A37B-84FA3C75A939}" type="pres">
      <dgm:prSet presAssocID="{1071454A-D985-49DD-90BA-C94E80933C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EB9203-130F-4390-938A-6652D355A188}" srcId="{64074937-9542-4BC6-AF73-3E2009E01285}" destId="{1071454A-D985-49DD-90BA-C94E80933CB5}" srcOrd="2" destOrd="0" parTransId="{B40E269C-8BC3-465D-8102-1D0961800314}" sibTransId="{31B6D943-A48A-44FE-BD5C-C4697C311502}"/>
    <dgm:cxn modelId="{D3FED433-713F-4EB9-BBA0-3E4E9EAF6FFE}" srcId="{64074937-9542-4BC6-AF73-3E2009E01285}" destId="{FE359407-6B82-42E2-A605-CD6C8F90FAB1}" srcOrd="1" destOrd="0" parTransId="{D45D0499-DF0E-4BCF-B3F7-A988FB53AF62}" sibTransId="{514604A6-2C4C-4484-A205-84C86200AF76}"/>
    <dgm:cxn modelId="{2D7E6136-0E65-4EB1-BFEF-9F444095C0FC}" type="presOf" srcId="{1071454A-D985-49DD-90BA-C94E80933CB5}" destId="{89F1FCB2-2F71-406D-A37B-84FA3C75A939}" srcOrd="0" destOrd="0" presId="urn:microsoft.com/office/officeart/2018/2/layout/IconVerticalSolidList"/>
    <dgm:cxn modelId="{147EA03D-F915-4D08-9E97-B361D6719DF4}" type="presOf" srcId="{FE359407-6B82-42E2-A605-CD6C8F90FAB1}" destId="{0B1516CA-4021-4A1C-819F-09F5C05E356C}" srcOrd="0" destOrd="0" presId="urn:microsoft.com/office/officeart/2018/2/layout/IconVerticalSolidList"/>
    <dgm:cxn modelId="{EF21E7AC-7B96-4D64-A75B-ABEFD381796C}" type="presOf" srcId="{22634478-4968-476B-B59B-AA3986328545}" destId="{D9B564BE-6002-4339-908D-DFEBAFC200B1}" srcOrd="0" destOrd="0" presId="urn:microsoft.com/office/officeart/2018/2/layout/IconVerticalSolidList"/>
    <dgm:cxn modelId="{4B50B7B6-704B-47FC-8770-08BFDA247B25}" type="presOf" srcId="{64074937-9542-4BC6-AF73-3E2009E01285}" destId="{755FBC41-8ABC-405A-8DE0-D06CF99194CA}" srcOrd="0" destOrd="0" presId="urn:microsoft.com/office/officeart/2018/2/layout/IconVerticalSolidList"/>
    <dgm:cxn modelId="{97E8A7F3-138E-4DCB-9359-53597D5A5596}" srcId="{64074937-9542-4BC6-AF73-3E2009E01285}" destId="{22634478-4968-476B-B59B-AA3986328545}" srcOrd="0" destOrd="0" parTransId="{254791FF-A454-434D-B240-4B65837BEFEF}" sibTransId="{C4541243-A889-436D-B718-3C354F0DCEA0}"/>
    <dgm:cxn modelId="{12A1115B-CF2F-432A-8A00-D050CD7970E8}" type="presParOf" srcId="{755FBC41-8ABC-405A-8DE0-D06CF99194CA}" destId="{D60C6CBD-5807-439A-8A29-38C9FEF65B51}" srcOrd="0" destOrd="0" presId="urn:microsoft.com/office/officeart/2018/2/layout/IconVerticalSolidList"/>
    <dgm:cxn modelId="{DF8FBCA4-943E-4E42-B819-C2D8442F3590}" type="presParOf" srcId="{D60C6CBD-5807-439A-8A29-38C9FEF65B51}" destId="{4AB39BEB-01F6-41B3-9025-DDDEDE3C392B}" srcOrd="0" destOrd="0" presId="urn:microsoft.com/office/officeart/2018/2/layout/IconVerticalSolidList"/>
    <dgm:cxn modelId="{5E2F14F3-D6F1-4752-851B-2EA5906CD177}" type="presParOf" srcId="{D60C6CBD-5807-439A-8A29-38C9FEF65B51}" destId="{39A9E32B-4074-4E3C-9271-B71E053A34BA}" srcOrd="1" destOrd="0" presId="urn:microsoft.com/office/officeart/2018/2/layout/IconVerticalSolidList"/>
    <dgm:cxn modelId="{9EF26EC0-960D-43FB-8647-AD1BF26204C6}" type="presParOf" srcId="{D60C6CBD-5807-439A-8A29-38C9FEF65B51}" destId="{61C08D38-DCE2-4361-BD1B-C8186CD8B184}" srcOrd="2" destOrd="0" presId="urn:microsoft.com/office/officeart/2018/2/layout/IconVerticalSolidList"/>
    <dgm:cxn modelId="{D4710603-3215-4B79-84FC-166A55710D1F}" type="presParOf" srcId="{D60C6CBD-5807-439A-8A29-38C9FEF65B51}" destId="{D9B564BE-6002-4339-908D-DFEBAFC200B1}" srcOrd="3" destOrd="0" presId="urn:microsoft.com/office/officeart/2018/2/layout/IconVerticalSolidList"/>
    <dgm:cxn modelId="{47578C64-B1FD-4E96-9938-A872ADE9029C}" type="presParOf" srcId="{755FBC41-8ABC-405A-8DE0-D06CF99194CA}" destId="{2782A101-F549-410F-8E77-D384009DE204}" srcOrd="1" destOrd="0" presId="urn:microsoft.com/office/officeart/2018/2/layout/IconVerticalSolidList"/>
    <dgm:cxn modelId="{134C8E84-9D78-48B6-8758-EDAB3C72D9F7}" type="presParOf" srcId="{755FBC41-8ABC-405A-8DE0-D06CF99194CA}" destId="{5F252354-AB26-4E52-9B21-9CC7009AB560}" srcOrd="2" destOrd="0" presId="urn:microsoft.com/office/officeart/2018/2/layout/IconVerticalSolidList"/>
    <dgm:cxn modelId="{450A2AB8-BB7C-42AE-85E8-57A569B606DB}" type="presParOf" srcId="{5F252354-AB26-4E52-9B21-9CC7009AB560}" destId="{4C7AEA9D-73AF-418D-919C-7A93FD746C67}" srcOrd="0" destOrd="0" presId="urn:microsoft.com/office/officeart/2018/2/layout/IconVerticalSolidList"/>
    <dgm:cxn modelId="{9BDC2472-1166-4101-A312-B9D9DE7EF103}" type="presParOf" srcId="{5F252354-AB26-4E52-9B21-9CC7009AB560}" destId="{032D0102-46DA-4943-9631-25C07682666F}" srcOrd="1" destOrd="0" presId="urn:microsoft.com/office/officeart/2018/2/layout/IconVerticalSolidList"/>
    <dgm:cxn modelId="{09262284-A61F-4514-9A68-AE7AE9F7F680}" type="presParOf" srcId="{5F252354-AB26-4E52-9B21-9CC7009AB560}" destId="{97FB22D1-3192-4F88-AB51-18EBCC65CC6E}" srcOrd="2" destOrd="0" presId="urn:microsoft.com/office/officeart/2018/2/layout/IconVerticalSolidList"/>
    <dgm:cxn modelId="{CB796456-E80A-4D26-8FFC-4F51DFFF9486}" type="presParOf" srcId="{5F252354-AB26-4E52-9B21-9CC7009AB560}" destId="{0B1516CA-4021-4A1C-819F-09F5C05E356C}" srcOrd="3" destOrd="0" presId="urn:microsoft.com/office/officeart/2018/2/layout/IconVerticalSolidList"/>
    <dgm:cxn modelId="{3DFE9438-B426-42E4-BD9D-896D0496DE1A}" type="presParOf" srcId="{755FBC41-8ABC-405A-8DE0-D06CF99194CA}" destId="{DCD0871B-EDCF-4D19-8BC7-AD22D3D361FA}" srcOrd="3" destOrd="0" presId="urn:microsoft.com/office/officeart/2018/2/layout/IconVerticalSolidList"/>
    <dgm:cxn modelId="{3A349FA8-7F87-4904-817A-932A4A66B3DD}" type="presParOf" srcId="{755FBC41-8ABC-405A-8DE0-D06CF99194CA}" destId="{32C740D4-1C9E-4BB6-9715-7A0A127841EA}" srcOrd="4" destOrd="0" presId="urn:microsoft.com/office/officeart/2018/2/layout/IconVerticalSolidList"/>
    <dgm:cxn modelId="{62F61C94-6570-4A40-932D-710571444E6E}" type="presParOf" srcId="{32C740D4-1C9E-4BB6-9715-7A0A127841EA}" destId="{6C41E50D-32BC-4DA7-ADA7-2F6FDA96A164}" srcOrd="0" destOrd="0" presId="urn:microsoft.com/office/officeart/2018/2/layout/IconVerticalSolidList"/>
    <dgm:cxn modelId="{E394189A-D16A-4ED3-98A2-7C4146FE8CA5}" type="presParOf" srcId="{32C740D4-1C9E-4BB6-9715-7A0A127841EA}" destId="{FF27F285-425E-4142-9710-880C6519220F}" srcOrd="1" destOrd="0" presId="urn:microsoft.com/office/officeart/2018/2/layout/IconVerticalSolidList"/>
    <dgm:cxn modelId="{8375309E-BC2A-4A92-AAE6-4615446EA3DB}" type="presParOf" srcId="{32C740D4-1C9E-4BB6-9715-7A0A127841EA}" destId="{F4A3EA21-0C34-4A8B-89AF-F186E68D029A}" srcOrd="2" destOrd="0" presId="urn:microsoft.com/office/officeart/2018/2/layout/IconVerticalSolidList"/>
    <dgm:cxn modelId="{74820DE4-B654-42BF-B904-1F5E8E79F67A}" type="presParOf" srcId="{32C740D4-1C9E-4BB6-9715-7A0A127841EA}" destId="{89F1FCB2-2F71-406D-A37B-84FA3C75A9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39BEB-01F6-41B3-9025-DDDEDE3C392B}">
      <dsp:nvSpPr>
        <dsp:cNvPr id="0" name=""/>
        <dsp:cNvSpPr/>
      </dsp:nvSpPr>
      <dsp:spPr>
        <a:xfrm>
          <a:off x="0" y="282"/>
          <a:ext cx="10073391" cy="66181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9E32B-4074-4E3C-9271-B71E053A34BA}">
      <dsp:nvSpPr>
        <dsp:cNvPr id="0" name=""/>
        <dsp:cNvSpPr/>
      </dsp:nvSpPr>
      <dsp:spPr>
        <a:xfrm>
          <a:off x="200200" y="149192"/>
          <a:ext cx="364000" cy="36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564BE-6002-4339-908D-DFEBAFC200B1}">
      <dsp:nvSpPr>
        <dsp:cNvPr id="0" name=""/>
        <dsp:cNvSpPr/>
      </dsp:nvSpPr>
      <dsp:spPr>
        <a:xfrm>
          <a:off x="764401" y="282"/>
          <a:ext cx="9308989" cy="661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3" tIns="70043" rIns="70043" bIns="700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Documents are used during the process of daily operations and are stored as image files or in PDF.</a:t>
          </a:r>
          <a:endParaRPr lang="en-US" sz="1500" kern="1200"/>
        </a:p>
      </dsp:txBody>
      <dsp:txXfrm>
        <a:off x="764401" y="282"/>
        <a:ext cx="9308989" cy="661819"/>
      </dsp:txXfrm>
    </dsp:sp>
    <dsp:sp modelId="{4C7AEA9D-73AF-418D-919C-7A93FD746C67}">
      <dsp:nvSpPr>
        <dsp:cNvPr id="0" name=""/>
        <dsp:cNvSpPr/>
      </dsp:nvSpPr>
      <dsp:spPr>
        <a:xfrm>
          <a:off x="0" y="827557"/>
          <a:ext cx="10073391" cy="66181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D0102-46DA-4943-9631-25C07682666F}">
      <dsp:nvSpPr>
        <dsp:cNvPr id="0" name=""/>
        <dsp:cNvSpPr/>
      </dsp:nvSpPr>
      <dsp:spPr>
        <a:xfrm>
          <a:off x="200200" y="976467"/>
          <a:ext cx="364000" cy="36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516CA-4021-4A1C-819F-09F5C05E356C}">
      <dsp:nvSpPr>
        <dsp:cNvPr id="0" name=""/>
        <dsp:cNvSpPr/>
      </dsp:nvSpPr>
      <dsp:spPr>
        <a:xfrm>
          <a:off x="764401" y="827557"/>
          <a:ext cx="9308989" cy="661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3" tIns="70043" rIns="70043" bIns="700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documents can be of varied types such as:</a:t>
          </a:r>
          <a:endParaRPr lang="en-US" sz="1500" kern="1200"/>
        </a:p>
      </dsp:txBody>
      <dsp:txXfrm>
        <a:off x="764401" y="827557"/>
        <a:ext cx="9308989" cy="661819"/>
      </dsp:txXfrm>
    </dsp:sp>
    <dsp:sp modelId="{6C41E50D-32BC-4DA7-ADA7-2F6FDA96A164}">
      <dsp:nvSpPr>
        <dsp:cNvPr id="0" name=""/>
        <dsp:cNvSpPr/>
      </dsp:nvSpPr>
      <dsp:spPr>
        <a:xfrm>
          <a:off x="0" y="1654832"/>
          <a:ext cx="10073391" cy="66181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7F285-425E-4142-9710-880C6519220F}">
      <dsp:nvSpPr>
        <dsp:cNvPr id="0" name=""/>
        <dsp:cNvSpPr/>
      </dsp:nvSpPr>
      <dsp:spPr>
        <a:xfrm>
          <a:off x="200200" y="1803741"/>
          <a:ext cx="364000" cy="364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1FCB2-2F71-406D-A37B-84FA3C75A939}">
      <dsp:nvSpPr>
        <dsp:cNvPr id="0" name=""/>
        <dsp:cNvSpPr/>
      </dsp:nvSpPr>
      <dsp:spPr>
        <a:xfrm>
          <a:off x="764401" y="1654832"/>
          <a:ext cx="9308989" cy="661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3" tIns="70043" rIns="70043" bIns="700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Application forms, Customer Request forms, Account Opening Forms, KYC Documents, Agreements, Reports, Certificates, Confidential Reports, Account Statement, Varied document formats including OVDs.</a:t>
          </a:r>
          <a:endParaRPr lang="en-US" sz="1500" kern="1200"/>
        </a:p>
      </dsp:txBody>
      <dsp:txXfrm>
        <a:off x="764401" y="1654832"/>
        <a:ext cx="9308989" cy="66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91DA8-CBF6-48E5-AC76-17C62C803383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2EB4-FF1E-4659-8CE6-4B475361F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6A9F6C51-16C8-4D90-90D8-2BFAED9103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F3227-37E5-4EC6-921E-BA24D2499B7C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C3768-9A8C-4163-9AC3-C7C3227036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30" y="780391"/>
            <a:ext cx="1047977" cy="98067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>
                  <a:solidFill>
                    <a:schemeClr val="bg1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>
                    <a:solidFill>
                      <a:schemeClr val="bg1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</a:endParaRPr>
            </a:p>
          </p:txBody>
        </p:sp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ED912C31-787E-41A7-99D5-6F8D619446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792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252609-B95D-47DE-8A98-A0CDCCE3C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963" r="31745"/>
          <a:stretch/>
        </p:blipFill>
        <p:spPr>
          <a:xfrm>
            <a:off x="5239432" y="-1"/>
            <a:ext cx="6952568" cy="66865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9B916A-6B66-4B1D-B095-F08F0D9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8"/>
            <a:ext cx="4014791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F5EFD946-4282-40B4-A64E-B84160564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564" y="342579"/>
            <a:ext cx="5994975" cy="5994975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1EC65-A89A-4F2A-A968-A71BEC02EEA0}"/>
              </a:ext>
            </a:extLst>
          </p:cNvPr>
          <p:cNvSpPr/>
          <p:nvPr userDrawn="1"/>
        </p:nvSpPr>
        <p:spPr>
          <a:xfrm rot="10800000">
            <a:off x="5118103" y="2698522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chemeClr val="accent1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7C5193-8610-4201-9C02-9E331D198075}"/>
              </a:ext>
            </a:extLst>
          </p:cNvPr>
          <p:cNvSpPr/>
          <p:nvPr userDrawn="1"/>
        </p:nvSpPr>
        <p:spPr>
          <a:xfrm rot="10800000">
            <a:off x="11774790" y="578152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5A6BF732-39DA-4204-9BD2-E14873CDB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98EC977-D7D0-4DB2-A937-343A53F017D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9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209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30857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4211004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3708532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2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44A2D-2BD4-439E-81A0-1234F95CB257}"/>
              </a:ext>
            </a:extLst>
          </p:cNvPr>
          <p:cNvSpPr/>
          <p:nvPr userDrawn="1"/>
        </p:nvSpPr>
        <p:spPr>
          <a:xfrm>
            <a:off x="7372350" y="5791200"/>
            <a:ext cx="48196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27F0A1B-3EFC-4910-A13A-6B5299FB7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86215" y="6525157"/>
            <a:ext cx="40919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www.hexaware.com  | </a:t>
            </a:r>
            <a:r>
              <a:rPr lang="en-US" sz="90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Hexaware Technologies. All rights reserved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07239-C820-48DC-A31C-C2A9DFB5C3F7}"/>
              </a:ext>
            </a:extLst>
          </p:cNvPr>
          <p:cNvSpPr/>
          <p:nvPr userDrawn="1"/>
        </p:nvSpPr>
        <p:spPr>
          <a:xfrm>
            <a:off x="11708521" y="6378960"/>
            <a:ext cx="469624" cy="460522"/>
          </a:xfrm>
          <a:custGeom>
            <a:avLst/>
            <a:gdLst>
              <a:gd name="connsiteX0" fmla="*/ 328659 w 469624"/>
              <a:gd name="connsiteY0" fmla="*/ 0 h 460522"/>
              <a:gd name="connsiteX1" fmla="*/ 456588 w 469624"/>
              <a:gd name="connsiteY1" fmla="*/ 25828 h 460522"/>
              <a:gd name="connsiteX2" fmla="*/ 469624 w 469624"/>
              <a:gd name="connsiteY2" fmla="*/ 32904 h 460522"/>
              <a:gd name="connsiteX3" fmla="*/ 469624 w 469624"/>
              <a:gd name="connsiteY3" fmla="*/ 460522 h 460522"/>
              <a:gd name="connsiteX4" fmla="*/ 27963 w 469624"/>
              <a:gd name="connsiteY4" fmla="*/ 460522 h 460522"/>
              <a:gd name="connsiteX5" fmla="*/ 25828 w 469624"/>
              <a:gd name="connsiteY5" fmla="*/ 456588 h 460522"/>
              <a:gd name="connsiteX6" fmla="*/ 0 w 469624"/>
              <a:gd name="connsiteY6" fmla="*/ 328659 h 460522"/>
              <a:gd name="connsiteX7" fmla="*/ 328659 w 469624"/>
              <a:gd name="connsiteY7" fmla="*/ 0 h 46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624" h="460522">
                <a:moveTo>
                  <a:pt x="328659" y="0"/>
                </a:moveTo>
                <a:cubicBezTo>
                  <a:pt x="374037" y="0"/>
                  <a:pt x="417268" y="9197"/>
                  <a:pt x="456588" y="25828"/>
                </a:cubicBezTo>
                <a:lnTo>
                  <a:pt x="469624" y="32904"/>
                </a:lnTo>
                <a:lnTo>
                  <a:pt x="469624" y="460522"/>
                </a:lnTo>
                <a:lnTo>
                  <a:pt x="27963" y="460522"/>
                </a:lnTo>
                <a:lnTo>
                  <a:pt x="25828" y="456588"/>
                </a:lnTo>
                <a:cubicBezTo>
                  <a:pt x="9197" y="417268"/>
                  <a:pt x="0" y="374038"/>
                  <a:pt x="0" y="328659"/>
                </a:cubicBezTo>
                <a:cubicBezTo>
                  <a:pt x="0" y="147146"/>
                  <a:pt x="147146" y="0"/>
                  <a:pt x="328659" y="0"/>
                </a:cubicBezTo>
                <a:close/>
              </a:path>
            </a:pathLst>
          </a:custGeom>
          <a:solidFill>
            <a:srgbClr val="13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F3C1E7-7FA3-481B-A95F-0A72C2CF000B}"/>
              </a:ext>
            </a:extLst>
          </p:cNvPr>
          <p:cNvSpPr txBox="1">
            <a:spLocks/>
          </p:cNvSpPr>
          <p:nvPr userDrawn="1"/>
        </p:nvSpPr>
        <p:spPr>
          <a:xfrm>
            <a:off x="11762680" y="6506484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100" b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pPr/>
              <a:t>‹#›</a:t>
            </a:fld>
            <a:endParaRPr lang="en-US" sz="1465" b="1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11BE3F-7CB1-45BC-8316-EEEF9A60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2A7EA8-C706-40A0-BDF6-1FAA5000DEDD}"/>
              </a:ext>
            </a:extLst>
          </p:cNvPr>
          <p:cNvSpPr/>
          <p:nvPr/>
        </p:nvSpPr>
        <p:spPr>
          <a:xfrm>
            <a:off x="2871147" y="3268205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3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3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EB2A2E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08C5B8-B38B-48EB-B04A-071789CA5C2A}"/>
              </a:ext>
            </a:extLst>
          </p:cNvPr>
          <p:cNvSpPr/>
          <p:nvPr/>
        </p:nvSpPr>
        <p:spPr>
          <a:xfrm>
            <a:off x="-4330" y="3201355"/>
            <a:ext cx="12217198" cy="4421627"/>
          </a:xfrm>
          <a:custGeom>
            <a:avLst/>
            <a:gdLst>
              <a:gd name="connsiteX0" fmla="*/ 12217198 w 12217198"/>
              <a:gd name="connsiteY0" fmla="*/ 4421628 h 4421627"/>
              <a:gd name="connsiteX1" fmla="*/ 0 w 12217198"/>
              <a:gd name="connsiteY1" fmla="*/ 4421628 h 4421627"/>
              <a:gd name="connsiteX2" fmla="*/ 0 w 12217198"/>
              <a:gd name="connsiteY2" fmla="*/ 2385578 h 4421627"/>
              <a:gd name="connsiteX3" fmla="*/ 2865 w 12217198"/>
              <a:gd name="connsiteY3" fmla="*/ 2359793 h 4421627"/>
              <a:gd name="connsiteX4" fmla="*/ 352392 w 12217198"/>
              <a:gd name="connsiteY4" fmla="*/ 2077114 h 4421627"/>
              <a:gd name="connsiteX5" fmla="*/ 708603 w 12217198"/>
              <a:gd name="connsiteY5" fmla="*/ 2434283 h 4421627"/>
              <a:gd name="connsiteX6" fmla="*/ 708603 w 12217198"/>
              <a:gd name="connsiteY6" fmla="*/ 3018740 h 4421627"/>
              <a:gd name="connsiteX7" fmla="*/ 1064815 w 12217198"/>
              <a:gd name="connsiteY7" fmla="*/ 3375908 h 4421627"/>
              <a:gd name="connsiteX8" fmla="*/ 1432486 w 12217198"/>
              <a:gd name="connsiteY8" fmla="*/ 3018740 h 4421627"/>
              <a:gd name="connsiteX9" fmla="*/ 1432486 w 12217198"/>
              <a:gd name="connsiteY9" fmla="*/ 1806851 h 4421627"/>
              <a:gd name="connsiteX10" fmla="*/ 1788698 w 12217198"/>
              <a:gd name="connsiteY10" fmla="*/ 1439178 h 4421627"/>
              <a:gd name="connsiteX11" fmla="*/ 2144910 w 12217198"/>
              <a:gd name="connsiteY11" fmla="*/ 1806851 h 4421627"/>
              <a:gd name="connsiteX12" fmla="*/ 2144910 w 12217198"/>
              <a:gd name="connsiteY12" fmla="*/ 2878355 h 4421627"/>
              <a:gd name="connsiteX13" fmla="*/ 2501121 w 12217198"/>
              <a:gd name="connsiteY13" fmla="*/ 3246028 h 4421627"/>
              <a:gd name="connsiteX14" fmla="*/ 2868793 w 12217198"/>
              <a:gd name="connsiteY14" fmla="*/ 2878355 h 4421627"/>
              <a:gd name="connsiteX15" fmla="*/ 2868793 w 12217198"/>
              <a:gd name="connsiteY15" fmla="*/ 1969200 h 4421627"/>
              <a:gd name="connsiteX16" fmla="*/ 2868793 w 12217198"/>
              <a:gd name="connsiteY16" fmla="*/ 1958695 h 4421627"/>
              <a:gd name="connsiteX17" fmla="*/ 2868793 w 12217198"/>
              <a:gd name="connsiteY17" fmla="*/ 1254864 h 4421627"/>
              <a:gd name="connsiteX18" fmla="*/ 3203994 w 12217198"/>
              <a:gd name="connsiteY18" fmla="*/ 887190 h 4421627"/>
              <a:gd name="connsiteX19" fmla="*/ 3582171 w 12217198"/>
              <a:gd name="connsiteY19" fmla="*/ 1244359 h 4421627"/>
              <a:gd name="connsiteX20" fmla="*/ 3582171 w 12217198"/>
              <a:gd name="connsiteY20" fmla="*/ 1958695 h 4421627"/>
              <a:gd name="connsiteX21" fmla="*/ 3582171 w 12217198"/>
              <a:gd name="connsiteY21" fmla="*/ 1969200 h 4421627"/>
              <a:gd name="connsiteX22" fmla="*/ 3582171 w 12217198"/>
              <a:gd name="connsiteY22" fmla="*/ 2434283 h 4421627"/>
              <a:gd name="connsiteX23" fmla="*/ 3938382 w 12217198"/>
              <a:gd name="connsiteY23" fmla="*/ 2791451 h 4421627"/>
              <a:gd name="connsiteX24" fmla="*/ 4294594 w 12217198"/>
              <a:gd name="connsiteY24" fmla="*/ 2434283 h 4421627"/>
              <a:gd name="connsiteX25" fmla="*/ 4294594 w 12217198"/>
              <a:gd name="connsiteY25" fmla="*/ 2509727 h 4421627"/>
              <a:gd name="connsiteX26" fmla="*/ 4662266 w 12217198"/>
              <a:gd name="connsiteY26" fmla="*/ 2152559 h 4421627"/>
              <a:gd name="connsiteX27" fmla="*/ 5018477 w 12217198"/>
              <a:gd name="connsiteY27" fmla="*/ 2509727 h 4421627"/>
              <a:gd name="connsiteX28" fmla="*/ 5018477 w 12217198"/>
              <a:gd name="connsiteY28" fmla="*/ 2661571 h 4421627"/>
              <a:gd name="connsiteX29" fmla="*/ 5374689 w 12217198"/>
              <a:gd name="connsiteY29" fmla="*/ 3018740 h 4421627"/>
              <a:gd name="connsiteX30" fmla="*/ 5730900 w 12217198"/>
              <a:gd name="connsiteY30" fmla="*/ 2661571 h 4421627"/>
              <a:gd name="connsiteX31" fmla="*/ 5730900 w 12217198"/>
              <a:gd name="connsiteY31" fmla="*/ 2704546 h 4421627"/>
              <a:gd name="connsiteX32" fmla="*/ 6098572 w 12217198"/>
              <a:gd name="connsiteY32" fmla="*/ 2336873 h 4421627"/>
              <a:gd name="connsiteX33" fmla="*/ 6109077 w 12217198"/>
              <a:gd name="connsiteY33" fmla="*/ 2336873 h 4421627"/>
              <a:gd name="connsiteX34" fmla="*/ 6476748 w 12217198"/>
              <a:gd name="connsiteY34" fmla="*/ 2704546 h 4421627"/>
              <a:gd name="connsiteX35" fmla="*/ 6476748 w 12217198"/>
              <a:gd name="connsiteY35" fmla="*/ 2661571 h 4421627"/>
              <a:gd name="connsiteX36" fmla="*/ 6832960 w 12217198"/>
              <a:gd name="connsiteY36" fmla="*/ 3018740 h 4421627"/>
              <a:gd name="connsiteX37" fmla="*/ 7189171 w 12217198"/>
              <a:gd name="connsiteY37" fmla="*/ 2661571 h 4421627"/>
              <a:gd name="connsiteX38" fmla="*/ 7189171 w 12217198"/>
              <a:gd name="connsiteY38" fmla="*/ 2509727 h 4421627"/>
              <a:gd name="connsiteX39" fmla="*/ 7545383 w 12217198"/>
              <a:gd name="connsiteY39" fmla="*/ 2152559 h 4421627"/>
              <a:gd name="connsiteX40" fmla="*/ 7901595 w 12217198"/>
              <a:gd name="connsiteY40" fmla="*/ 2509727 h 4421627"/>
              <a:gd name="connsiteX41" fmla="*/ 7901595 w 12217198"/>
              <a:gd name="connsiteY41" fmla="*/ 2434283 h 4421627"/>
              <a:gd name="connsiteX42" fmla="*/ 8269266 w 12217198"/>
              <a:gd name="connsiteY42" fmla="*/ 2791451 h 4421627"/>
              <a:gd name="connsiteX43" fmla="*/ 8625477 w 12217198"/>
              <a:gd name="connsiteY43" fmla="*/ 2434283 h 4421627"/>
              <a:gd name="connsiteX44" fmla="*/ 8625477 w 12217198"/>
              <a:gd name="connsiteY44" fmla="*/ 367673 h 4421627"/>
              <a:gd name="connsiteX45" fmla="*/ 8981689 w 12217198"/>
              <a:gd name="connsiteY45" fmla="*/ 0 h 4421627"/>
              <a:gd name="connsiteX46" fmla="*/ 9337900 w 12217198"/>
              <a:gd name="connsiteY46" fmla="*/ 367673 h 4421627"/>
              <a:gd name="connsiteX47" fmla="*/ 9337900 w 12217198"/>
              <a:gd name="connsiteY47" fmla="*/ 2878355 h 4421627"/>
              <a:gd name="connsiteX48" fmla="*/ 9705572 w 12217198"/>
              <a:gd name="connsiteY48" fmla="*/ 3246028 h 4421627"/>
              <a:gd name="connsiteX49" fmla="*/ 10061783 w 12217198"/>
              <a:gd name="connsiteY49" fmla="*/ 2878355 h 4421627"/>
              <a:gd name="connsiteX50" fmla="*/ 10061783 w 12217198"/>
              <a:gd name="connsiteY50" fmla="*/ 1806851 h 4421627"/>
              <a:gd name="connsiteX51" fmla="*/ 10417995 w 12217198"/>
              <a:gd name="connsiteY51" fmla="*/ 1439178 h 4421627"/>
              <a:gd name="connsiteX52" fmla="*/ 10774206 w 12217198"/>
              <a:gd name="connsiteY52" fmla="*/ 1806851 h 4421627"/>
              <a:gd name="connsiteX53" fmla="*/ 10774206 w 12217198"/>
              <a:gd name="connsiteY53" fmla="*/ 3018740 h 4421627"/>
              <a:gd name="connsiteX54" fmla="*/ 11130418 w 12217198"/>
              <a:gd name="connsiteY54" fmla="*/ 3375908 h 4421627"/>
              <a:gd name="connsiteX55" fmla="*/ 11498090 w 12217198"/>
              <a:gd name="connsiteY55" fmla="*/ 3018740 h 4421627"/>
              <a:gd name="connsiteX56" fmla="*/ 11498090 w 12217198"/>
              <a:gd name="connsiteY56" fmla="*/ 2434283 h 4421627"/>
              <a:gd name="connsiteX57" fmla="*/ 11854302 w 12217198"/>
              <a:gd name="connsiteY57" fmla="*/ 2077114 h 4421627"/>
              <a:gd name="connsiteX58" fmla="*/ 12210513 w 12217198"/>
              <a:gd name="connsiteY58" fmla="*/ 2434283 h 4421627"/>
              <a:gd name="connsiteX59" fmla="*/ 12210513 w 12217198"/>
              <a:gd name="connsiteY59" fmla="*/ 4421628 h 442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217198" h="4421627">
                <a:moveTo>
                  <a:pt x="12217198" y="4421628"/>
                </a:moveTo>
                <a:lnTo>
                  <a:pt x="0" y="4421628"/>
                </a:lnTo>
                <a:lnTo>
                  <a:pt x="0" y="2385578"/>
                </a:lnTo>
                <a:lnTo>
                  <a:pt x="2865" y="2359793"/>
                </a:lnTo>
                <a:cubicBezTo>
                  <a:pt x="36290" y="2192669"/>
                  <a:pt x="182403" y="2077114"/>
                  <a:pt x="352392" y="2077114"/>
                </a:cubicBezTo>
                <a:cubicBezTo>
                  <a:pt x="547210" y="2077114"/>
                  <a:pt x="708603" y="2228959"/>
                  <a:pt x="708603" y="2434283"/>
                </a:cubicBezTo>
                <a:cubicBezTo>
                  <a:pt x="708603" y="3018740"/>
                  <a:pt x="708603" y="3018740"/>
                  <a:pt x="708603" y="3018740"/>
                </a:cubicBezTo>
                <a:cubicBezTo>
                  <a:pt x="708603" y="3213559"/>
                  <a:pt x="870952" y="3375908"/>
                  <a:pt x="1064815" y="3375908"/>
                </a:cubicBezTo>
                <a:cubicBezTo>
                  <a:pt x="1270138" y="3375908"/>
                  <a:pt x="1432486" y="3213559"/>
                  <a:pt x="1432486" y="3018740"/>
                </a:cubicBezTo>
                <a:cubicBezTo>
                  <a:pt x="1432486" y="1806851"/>
                  <a:pt x="1432486" y="1806851"/>
                  <a:pt x="1432486" y="1806851"/>
                </a:cubicBezTo>
                <a:cubicBezTo>
                  <a:pt x="1432486" y="1601527"/>
                  <a:pt x="1594835" y="1439178"/>
                  <a:pt x="1788698" y="1439178"/>
                </a:cubicBezTo>
                <a:cubicBezTo>
                  <a:pt x="1983516" y="1439178"/>
                  <a:pt x="2144910" y="1601527"/>
                  <a:pt x="2144910" y="1806851"/>
                </a:cubicBezTo>
                <a:cubicBezTo>
                  <a:pt x="2144910" y="2878355"/>
                  <a:pt x="2144910" y="2878355"/>
                  <a:pt x="2144910" y="2878355"/>
                </a:cubicBezTo>
                <a:cubicBezTo>
                  <a:pt x="2144910" y="3083679"/>
                  <a:pt x="2307258" y="3246028"/>
                  <a:pt x="2501121" y="3246028"/>
                </a:cubicBezTo>
                <a:cubicBezTo>
                  <a:pt x="2706444" y="3246028"/>
                  <a:pt x="2868793" y="3083679"/>
                  <a:pt x="2868793" y="2878355"/>
                </a:cubicBezTo>
                <a:cubicBezTo>
                  <a:pt x="2868793" y="1969200"/>
                  <a:pt x="2868793" y="1969200"/>
                  <a:pt x="2868793" y="1969200"/>
                </a:cubicBezTo>
                <a:cubicBezTo>
                  <a:pt x="2868793" y="1969200"/>
                  <a:pt x="2868793" y="1969200"/>
                  <a:pt x="2868793" y="1958695"/>
                </a:cubicBezTo>
                <a:cubicBezTo>
                  <a:pt x="2868793" y="1254864"/>
                  <a:pt x="2868793" y="1254864"/>
                  <a:pt x="2868793" y="1254864"/>
                </a:cubicBezTo>
                <a:cubicBezTo>
                  <a:pt x="2868793" y="1070550"/>
                  <a:pt x="3009176" y="897695"/>
                  <a:pt x="3203994" y="887190"/>
                </a:cubicBezTo>
                <a:cubicBezTo>
                  <a:pt x="3409317" y="876686"/>
                  <a:pt x="3582171" y="1039035"/>
                  <a:pt x="3582171" y="1244359"/>
                </a:cubicBezTo>
                <a:cubicBezTo>
                  <a:pt x="3582171" y="1958695"/>
                  <a:pt x="3582171" y="1958695"/>
                  <a:pt x="3582171" y="1958695"/>
                </a:cubicBezTo>
                <a:cubicBezTo>
                  <a:pt x="3582171" y="1969200"/>
                  <a:pt x="3582171" y="1969200"/>
                  <a:pt x="3582171" y="1969200"/>
                </a:cubicBezTo>
                <a:cubicBezTo>
                  <a:pt x="3582171" y="2434283"/>
                  <a:pt x="3582171" y="2434283"/>
                  <a:pt x="3582171" y="2434283"/>
                </a:cubicBezTo>
                <a:cubicBezTo>
                  <a:pt x="3582171" y="2629102"/>
                  <a:pt x="3744519" y="2791451"/>
                  <a:pt x="3938382" y="2791451"/>
                </a:cubicBezTo>
                <a:cubicBezTo>
                  <a:pt x="4143705" y="2791451"/>
                  <a:pt x="4294594" y="2629102"/>
                  <a:pt x="4294594" y="2434283"/>
                </a:cubicBezTo>
                <a:cubicBezTo>
                  <a:pt x="4294594" y="2509727"/>
                  <a:pt x="4294594" y="2509727"/>
                  <a:pt x="4294594" y="2509727"/>
                </a:cubicBezTo>
                <a:cubicBezTo>
                  <a:pt x="4294594" y="2314908"/>
                  <a:pt x="4456943" y="2152559"/>
                  <a:pt x="4662266" y="2152559"/>
                </a:cubicBezTo>
                <a:cubicBezTo>
                  <a:pt x="4857084" y="2152559"/>
                  <a:pt x="5018477" y="2314908"/>
                  <a:pt x="5018477" y="2509727"/>
                </a:cubicBezTo>
                <a:cubicBezTo>
                  <a:pt x="5018477" y="2661571"/>
                  <a:pt x="5018477" y="2661571"/>
                  <a:pt x="5018477" y="2661571"/>
                </a:cubicBezTo>
                <a:cubicBezTo>
                  <a:pt x="5018477" y="2856391"/>
                  <a:pt x="5180826" y="3018740"/>
                  <a:pt x="5374689" y="3018740"/>
                </a:cubicBezTo>
                <a:cubicBezTo>
                  <a:pt x="5569507" y="3018740"/>
                  <a:pt x="5730900" y="2856391"/>
                  <a:pt x="5730900" y="2661571"/>
                </a:cubicBezTo>
                <a:cubicBezTo>
                  <a:pt x="5730900" y="2704546"/>
                  <a:pt x="5730900" y="2704546"/>
                  <a:pt x="5730900" y="2704546"/>
                </a:cubicBezTo>
                <a:cubicBezTo>
                  <a:pt x="5730900" y="2499222"/>
                  <a:pt x="5893249" y="2336873"/>
                  <a:pt x="6098572" y="2336873"/>
                </a:cubicBezTo>
                <a:cubicBezTo>
                  <a:pt x="6109077" y="2336873"/>
                  <a:pt x="6109077" y="2336873"/>
                  <a:pt x="6109077" y="2336873"/>
                </a:cubicBezTo>
                <a:cubicBezTo>
                  <a:pt x="6314400" y="2336873"/>
                  <a:pt x="6476748" y="2499222"/>
                  <a:pt x="6476748" y="2704546"/>
                </a:cubicBezTo>
                <a:cubicBezTo>
                  <a:pt x="6476748" y="2661571"/>
                  <a:pt x="6476748" y="2661571"/>
                  <a:pt x="6476748" y="2661571"/>
                </a:cubicBezTo>
                <a:cubicBezTo>
                  <a:pt x="6476748" y="2856391"/>
                  <a:pt x="6627637" y="3018740"/>
                  <a:pt x="6832960" y="3018740"/>
                </a:cubicBezTo>
                <a:cubicBezTo>
                  <a:pt x="7027778" y="3018740"/>
                  <a:pt x="7189171" y="2856391"/>
                  <a:pt x="7189171" y="2661571"/>
                </a:cubicBezTo>
                <a:cubicBezTo>
                  <a:pt x="7189171" y="2509727"/>
                  <a:pt x="7189171" y="2509727"/>
                  <a:pt x="7189171" y="2509727"/>
                </a:cubicBezTo>
                <a:cubicBezTo>
                  <a:pt x="7189171" y="2314908"/>
                  <a:pt x="7351520" y="2152559"/>
                  <a:pt x="7545383" y="2152559"/>
                </a:cubicBezTo>
                <a:cubicBezTo>
                  <a:pt x="7750706" y="2152559"/>
                  <a:pt x="7901595" y="2314908"/>
                  <a:pt x="7901595" y="2509727"/>
                </a:cubicBezTo>
                <a:cubicBezTo>
                  <a:pt x="7901595" y="2434283"/>
                  <a:pt x="7901595" y="2434283"/>
                  <a:pt x="7901595" y="2434283"/>
                </a:cubicBezTo>
                <a:cubicBezTo>
                  <a:pt x="7901595" y="2629102"/>
                  <a:pt x="8063943" y="2791451"/>
                  <a:pt x="8269266" y="2791451"/>
                </a:cubicBezTo>
                <a:cubicBezTo>
                  <a:pt x="8464084" y="2791451"/>
                  <a:pt x="8625477" y="2629102"/>
                  <a:pt x="8625477" y="2434283"/>
                </a:cubicBezTo>
                <a:cubicBezTo>
                  <a:pt x="8625477" y="367673"/>
                  <a:pt x="8625477" y="367673"/>
                  <a:pt x="8625477" y="367673"/>
                </a:cubicBezTo>
                <a:cubicBezTo>
                  <a:pt x="8625477" y="162349"/>
                  <a:pt x="8787826" y="0"/>
                  <a:pt x="8981689" y="0"/>
                </a:cubicBezTo>
                <a:cubicBezTo>
                  <a:pt x="9176507" y="0"/>
                  <a:pt x="9337900" y="162349"/>
                  <a:pt x="9337900" y="367673"/>
                </a:cubicBezTo>
                <a:cubicBezTo>
                  <a:pt x="9337900" y="2878355"/>
                  <a:pt x="9337900" y="2878355"/>
                  <a:pt x="9337900" y="2878355"/>
                </a:cubicBezTo>
                <a:cubicBezTo>
                  <a:pt x="9337900" y="3083679"/>
                  <a:pt x="9500249" y="3246028"/>
                  <a:pt x="9705572" y="3246028"/>
                </a:cubicBezTo>
                <a:cubicBezTo>
                  <a:pt x="9900390" y="3246028"/>
                  <a:pt x="10061783" y="3083679"/>
                  <a:pt x="10061783" y="2878355"/>
                </a:cubicBezTo>
                <a:cubicBezTo>
                  <a:pt x="10061783" y="1806851"/>
                  <a:pt x="10061783" y="1806851"/>
                  <a:pt x="10061783" y="1806851"/>
                </a:cubicBezTo>
                <a:cubicBezTo>
                  <a:pt x="10061783" y="1601527"/>
                  <a:pt x="10224132" y="1439178"/>
                  <a:pt x="10417995" y="1439178"/>
                </a:cubicBezTo>
                <a:cubicBezTo>
                  <a:pt x="10611858" y="1439178"/>
                  <a:pt x="10774206" y="1601527"/>
                  <a:pt x="10774206" y="1806851"/>
                </a:cubicBezTo>
                <a:cubicBezTo>
                  <a:pt x="10774206" y="3018740"/>
                  <a:pt x="10774206" y="3018740"/>
                  <a:pt x="10774206" y="3018740"/>
                </a:cubicBezTo>
                <a:cubicBezTo>
                  <a:pt x="10774206" y="3213559"/>
                  <a:pt x="10936555" y="3375908"/>
                  <a:pt x="11130418" y="3375908"/>
                </a:cubicBezTo>
                <a:cubicBezTo>
                  <a:pt x="11335741" y="3375908"/>
                  <a:pt x="11498090" y="3213559"/>
                  <a:pt x="11498090" y="3018740"/>
                </a:cubicBezTo>
                <a:cubicBezTo>
                  <a:pt x="11498090" y="2434283"/>
                  <a:pt x="11498090" y="2434283"/>
                  <a:pt x="11498090" y="2434283"/>
                </a:cubicBezTo>
                <a:cubicBezTo>
                  <a:pt x="11498090" y="2228959"/>
                  <a:pt x="11660438" y="2077114"/>
                  <a:pt x="11854302" y="2077114"/>
                </a:cubicBezTo>
                <a:cubicBezTo>
                  <a:pt x="12049119" y="2077114"/>
                  <a:pt x="12210513" y="2228959"/>
                  <a:pt x="12210513" y="2434283"/>
                </a:cubicBezTo>
                <a:lnTo>
                  <a:pt x="12210513" y="4421628"/>
                </a:lnTo>
                <a:close/>
              </a:path>
            </a:pathLst>
          </a:custGeom>
          <a:solidFill>
            <a:srgbClr val="005AAB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B85484-0CF2-478E-8A33-3E390BD839C8}"/>
              </a:ext>
            </a:extLst>
          </p:cNvPr>
          <p:cNvSpPr/>
          <p:nvPr/>
        </p:nvSpPr>
        <p:spPr>
          <a:xfrm>
            <a:off x="10033578" y="3822102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7 h 697146"/>
              <a:gd name="connsiteX2" fmla="*/ 348572 w 697143"/>
              <a:gd name="connsiteY2" fmla="*/ 697147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1" y="697147"/>
                  <a:pt x="348572" y="697147"/>
                </a:cubicBezTo>
                <a:lnTo>
                  <a:pt x="348572" y="697147"/>
                </a:lnTo>
                <a:cubicBezTo>
                  <a:pt x="155664" y="697147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1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C6D1D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447DF-2D4E-4E2C-9A47-89E7603434C6}"/>
              </a:ext>
            </a:extLst>
          </p:cNvPr>
          <p:cNvSpPr/>
          <p:nvPr/>
        </p:nvSpPr>
        <p:spPr>
          <a:xfrm>
            <a:off x="5764769" y="4672048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4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FB81A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0CC40381-B942-479F-9F74-5296D18FCC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5141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593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3EBD5-0A78-47AF-8B2F-A384AD5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C55C-2808-4E18-9DE5-4DF18E66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B850-0086-442A-BCC6-8D9BB4353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7497AF42-E138-4EFD-821A-9ED3D332E171}" type="datetimeFigureOut">
              <a:rPr lang="en-ID" smtClean="0"/>
              <a:pPr/>
              <a:t>29/05/2022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018-A014-4713-8A19-B344DCF3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F920-49B0-4EB5-85A3-1AED74902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6745" y="63424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9CD8EDDF-A5D3-4513-ADCF-539F8DC1A25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675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ID" sz="3197" kern="1200" dirty="0">
          <a:solidFill>
            <a:srgbClr val="4D4D4D"/>
          </a:solidFill>
          <a:latin typeface="Lato" panose="020F0502020204030203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ID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98789E-C49A-4E1C-B8B6-BAB1D4DEFC71}"/>
              </a:ext>
            </a:extLst>
          </p:cNvPr>
          <p:cNvCxnSpPr/>
          <p:nvPr/>
        </p:nvCxnSpPr>
        <p:spPr>
          <a:xfrm>
            <a:off x="562645" y="5324533"/>
            <a:ext cx="37288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15560A6-79FC-49AC-B552-5AF41EF9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6" y="3611946"/>
            <a:ext cx="3822700" cy="1495794"/>
          </a:xfrm>
        </p:spPr>
        <p:txBody>
          <a:bodyPr/>
          <a:lstStyle/>
          <a:p>
            <a:r>
              <a:rPr lang="en-US" sz="3600" b="1" dirty="0"/>
              <a:t>SBI Innovate</a:t>
            </a:r>
            <a:br>
              <a:rPr lang="en-US" sz="3600" b="1" dirty="0"/>
            </a:b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Team Sahara</a:t>
            </a:r>
          </a:p>
        </p:txBody>
      </p:sp>
      <p:pic>
        <p:nvPicPr>
          <p:cNvPr id="12" name="Picture Placeholder 1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3BDFC320-1CB4-FAA6-729E-CB56555EB9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2" r="25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95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0CF6-B4B3-4A47-BCBF-FCC14CB4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99" y="464502"/>
            <a:ext cx="9694232" cy="452432"/>
          </a:xfrm>
        </p:spPr>
        <p:txBody>
          <a:bodyPr/>
          <a:lstStyle/>
          <a:p>
            <a:r>
              <a:rPr lang="en-US" b="1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Participants</a:t>
            </a:r>
            <a:endParaRPr lang="en-US" dirty="0"/>
          </a:p>
        </p:txBody>
      </p:sp>
      <p:pic>
        <p:nvPicPr>
          <p:cNvPr id="8" name="Picture 33" descr="A close up of a digital clock&#10;&#10;Description automatically generated with low confidence">
            <a:extLst>
              <a:ext uri="{FF2B5EF4-FFF2-40B4-BE49-F238E27FC236}">
                <a16:creationId xmlns:a16="http://schemas.microsoft.com/office/drawing/2014/main" id="{13594A46-A57A-4243-959B-A396E422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2" y="6266586"/>
            <a:ext cx="1274596" cy="20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2DA363-4971-AB45-614C-9B590A50E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72839"/>
              </p:ext>
            </p:extLst>
          </p:nvPr>
        </p:nvGraphicFramePr>
        <p:xfrm>
          <a:off x="1064303" y="2353457"/>
          <a:ext cx="10283251" cy="343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6">
                  <a:extLst>
                    <a:ext uri="{9D8B030D-6E8A-4147-A177-3AD203B41FA5}">
                      <a16:colId xmlns:a16="http://schemas.microsoft.com/office/drawing/2014/main" val="3747263621"/>
                    </a:ext>
                  </a:extLst>
                </a:gridCol>
                <a:gridCol w="3186121">
                  <a:extLst>
                    <a:ext uri="{9D8B030D-6E8A-4147-A177-3AD203B41FA5}">
                      <a16:colId xmlns:a16="http://schemas.microsoft.com/office/drawing/2014/main" val="1661825357"/>
                    </a:ext>
                  </a:extLst>
                </a:gridCol>
                <a:gridCol w="5931834">
                  <a:extLst>
                    <a:ext uri="{9D8B030D-6E8A-4147-A177-3AD203B41FA5}">
                      <a16:colId xmlns:a16="http://schemas.microsoft.com/office/drawing/2014/main" val="494315974"/>
                    </a:ext>
                  </a:extLst>
                </a:gridCol>
              </a:tblGrid>
              <a:tr h="6865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52FFFF"/>
                          </a:solidFill>
                        </a:rPr>
                        <a:t>S.No</a:t>
                      </a:r>
                      <a:endParaRPr lang="en-US" dirty="0">
                        <a:solidFill>
                          <a:srgbClr val="52FFFF"/>
                        </a:solidFill>
                      </a:endParaRP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Participant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Mail ID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23890"/>
                  </a:ext>
                </a:extLst>
              </a:tr>
              <a:tr h="686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Anshuman Sarkar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anshumans@hexaware.com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7044"/>
                  </a:ext>
                </a:extLst>
              </a:tr>
              <a:tr h="686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Prem Prakash Tiwary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premprakasht@hexaware.com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60185"/>
                  </a:ext>
                </a:extLst>
              </a:tr>
              <a:tr h="686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Rouf Ali Khan R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roufa@hexaware.com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276741"/>
                  </a:ext>
                </a:extLst>
              </a:tr>
              <a:tr h="686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Vasi Karthik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FFFF"/>
                          </a:solidFill>
                        </a:rPr>
                        <a:t>vasik@hexaware.com</a:t>
                      </a:r>
                    </a:p>
                  </a:txBody>
                  <a:tcPr>
                    <a:solidFill>
                      <a:srgbClr val="8686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1237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316FD07-FF8D-D81B-FB6A-51161EF72CAE}"/>
              </a:ext>
            </a:extLst>
          </p:cNvPr>
          <p:cNvGrpSpPr/>
          <p:nvPr/>
        </p:nvGrpSpPr>
        <p:grpSpPr>
          <a:xfrm>
            <a:off x="3267855" y="1079289"/>
            <a:ext cx="5516381" cy="1154244"/>
            <a:chOff x="2473377" y="1439054"/>
            <a:chExt cx="5516381" cy="11542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D8FF34-5523-B68F-B038-8FD4C4201780}"/>
                </a:ext>
              </a:extLst>
            </p:cNvPr>
            <p:cNvSpPr/>
            <p:nvPr/>
          </p:nvSpPr>
          <p:spPr>
            <a:xfrm>
              <a:off x="2473377" y="1499018"/>
              <a:ext cx="5516381" cy="1019331"/>
            </a:xfrm>
            <a:prstGeom prst="rect">
              <a:avLst/>
            </a:prstGeom>
            <a:solidFill>
              <a:srgbClr val="868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rgbClr val="52FFFF"/>
                  </a:solidFill>
                </a:rPr>
                <a:t>  TEAM</a:t>
              </a:r>
              <a:r>
                <a:rPr lang="en-US" sz="4000" b="1" dirty="0">
                  <a:solidFill>
                    <a:schemeClr val="tx1"/>
                  </a:solidFill>
                </a:rPr>
                <a:t> </a:t>
              </a:r>
              <a:r>
                <a:rPr lang="en-US" sz="4000" b="1" dirty="0">
                  <a:solidFill>
                    <a:srgbClr val="52FFFF"/>
                  </a:solidFill>
                </a:rPr>
                <a:t>SAHARA</a:t>
              </a: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9178DCCD-C87B-F68B-A67C-820DF76D4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0" t="14890" r="10859" b="20205"/>
            <a:stretch/>
          </p:blipFill>
          <p:spPr>
            <a:xfrm>
              <a:off x="6550702" y="1439054"/>
              <a:ext cx="1385093" cy="1154244"/>
            </a:xfrm>
            <a:prstGeom prst="rect">
              <a:avLst/>
            </a:prstGeom>
            <a:effectLst>
              <a:softEdge rad="292100"/>
            </a:effectLst>
          </p:spPr>
        </p:pic>
      </p:grpSp>
    </p:spTree>
    <p:extLst>
      <p:ext uri="{BB962C8B-B14F-4D97-AF65-F5344CB8AC3E}">
        <p14:creationId xmlns:p14="http://schemas.microsoft.com/office/powerpoint/2010/main" val="408796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0CF6-B4B3-4A47-BCBF-FCC14CB4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</p:spPr>
        <p:txBody>
          <a:bodyPr/>
          <a:lstStyle/>
          <a:p>
            <a:r>
              <a:rPr lang="en-US" b="1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Image Document Optimization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FD256-C7D4-4383-89A4-03D3783DF8B2}"/>
              </a:ext>
            </a:extLst>
          </p:cNvPr>
          <p:cNvSpPr txBox="1"/>
          <p:nvPr/>
        </p:nvSpPr>
        <p:spPr>
          <a:xfrm>
            <a:off x="2494009" y="1240710"/>
            <a:ext cx="6859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400" b="1"/>
            </a:lvl1pPr>
          </a:lstStyle>
          <a:p>
            <a:pPr algn="ctr"/>
            <a:r>
              <a:rPr lang="en-US" sz="2000" dirty="0"/>
              <a:t>Problem Statement</a:t>
            </a:r>
            <a:endParaRPr lang="en-US" sz="2000" b="0" dirty="0"/>
          </a:p>
        </p:txBody>
      </p:sp>
      <p:pic>
        <p:nvPicPr>
          <p:cNvPr id="8" name="Picture 33" descr="A close up of a digital clock&#10;&#10;Description automatically generated with low confidence">
            <a:extLst>
              <a:ext uri="{FF2B5EF4-FFF2-40B4-BE49-F238E27FC236}">
                <a16:creationId xmlns:a16="http://schemas.microsoft.com/office/drawing/2014/main" id="{13594A46-A57A-4243-959B-A396E422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2" y="6266586"/>
            <a:ext cx="1274596" cy="20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288A75-E3E3-A1D0-DE56-31535D79C09A}"/>
              </a:ext>
            </a:extLst>
          </p:cNvPr>
          <p:cNvSpPr txBox="1"/>
          <p:nvPr/>
        </p:nvSpPr>
        <p:spPr>
          <a:xfrm>
            <a:off x="1139253" y="4665289"/>
            <a:ext cx="10013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A Huge volume of documents need to be maintained, re-used, preserved for operational activities during the Loan &amp; Deposit Account lifecycle. Optimization is required for these documents to help efficiently store / retrieve the documents.</a:t>
            </a:r>
          </a:p>
        </p:txBody>
      </p:sp>
      <p:graphicFrame>
        <p:nvGraphicFramePr>
          <p:cNvPr id="15" name="TextBox 8">
            <a:extLst>
              <a:ext uri="{FF2B5EF4-FFF2-40B4-BE49-F238E27FC236}">
                <a16:creationId xmlns:a16="http://schemas.microsoft.com/office/drawing/2014/main" id="{CC316613-1636-276D-00C0-D912F0E904F1}"/>
              </a:ext>
            </a:extLst>
          </p:cNvPr>
          <p:cNvGraphicFramePr/>
          <p:nvPr/>
        </p:nvGraphicFramePr>
        <p:xfrm>
          <a:off x="1184222" y="1820350"/>
          <a:ext cx="10073391" cy="2316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506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0CF6-B4B3-4A47-BCBF-FCC14CB4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</p:spPr>
        <p:txBody>
          <a:bodyPr/>
          <a:lstStyle/>
          <a:p>
            <a:r>
              <a:rPr lang="en-US" b="1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Image Document Optimization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FD256-C7D4-4383-89A4-03D3783DF8B2}"/>
              </a:ext>
            </a:extLst>
          </p:cNvPr>
          <p:cNvSpPr txBox="1"/>
          <p:nvPr/>
        </p:nvSpPr>
        <p:spPr>
          <a:xfrm>
            <a:off x="2269159" y="1240710"/>
            <a:ext cx="6859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1400" b="1"/>
            </a:lvl1pPr>
          </a:lstStyle>
          <a:p>
            <a:pPr algn="ctr"/>
            <a:r>
              <a:rPr lang="en-US" sz="2000" dirty="0"/>
              <a:t>Solution Expected</a:t>
            </a:r>
            <a:endParaRPr lang="en-US" sz="2000" b="0" dirty="0"/>
          </a:p>
        </p:txBody>
      </p:sp>
      <p:pic>
        <p:nvPicPr>
          <p:cNvPr id="8" name="Picture 33">
            <a:extLst>
              <a:ext uri="{FF2B5EF4-FFF2-40B4-BE49-F238E27FC236}">
                <a16:creationId xmlns:a16="http://schemas.microsoft.com/office/drawing/2014/main" id="{13594A46-A57A-4243-959B-A396E422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2" y="6266586"/>
            <a:ext cx="1274596" cy="20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4755A6-F9EB-EDA2-1994-000753B0B2C3}"/>
              </a:ext>
            </a:extLst>
          </p:cNvPr>
          <p:cNvSpPr txBox="1"/>
          <p:nvPr/>
        </p:nvSpPr>
        <p:spPr>
          <a:xfrm>
            <a:off x="2057402" y="1796908"/>
            <a:ext cx="8075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  <a:t>Optimization of captured documents that are stored as images / PDF files.</a:t>
            </a:r>
          </a:p>
          <a:p>
            <a:pPr algn="l"/>
            <a:br>
              <a: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A4548"/>
              </a:solidFill>
              <a:effectLst/>
              <a:latin typeface="lato" panose="020F050202020403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788AE8-F472-4108-0331-FC6542356DAA}"/>
              </a:ext>
            </a:extLst>
          </p:cNvPr>
          <p:cNvGrpSpPr/>
          <p:nvPr/>
        </p:nvGrpSpPr>
        <p:grpSpPr>
          <a:xfrm>
            <a:off x="1409077" y="2999071"/>
            <a:ext cx="9338873" cy="2585323"/>
            <a:chOff x="1394086" y="2414453"/>
            <a:chExt cx="11106010" cy="25853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881061-B9DE-3295-EF16-33FB56DDC9AE}"/>
                </a:ext>
              </a:extLst>
            </p:cNvPr>
            <p:cNvSpPr txBox="1"/>
            <p:nvPr/>
          </p:nvSpPr>
          <p:spPr>
            <a:xfrm>
              <a:off x="1394086" y="2414453"/>
              <a:ext cx="7776146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The following are the expectations from the prototype:</a:t>
              </a:r>
            </a:p>
            <a:p>
              <a:pPr algn="l"/>
              <a:b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</a:br>
              <a:endPara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endParaRPr>
            </a:p>
            <a:p>
              <a:pPr algn="l"/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Document / Image can be:</a:t>
              </a:r>
            </a:p>
            <a:p>
              <a:pPr algn="l">
                <a:buFont typeface="+mj-lt"/>
                <a:buAutoNum type="arabicPeriod"/>
              </a:pPr>
              <a:r>
                <a:rPr lang="en-US" b="0" i="0" dirty="0" err="1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Standardised</a:t>
              </a:r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 KYC</a:t>
              </a:r>
            </a:p>
            <a:p>
              <a:pPr algn="l">
                <a:buFont typeface="+mj-lt"/>
                <a:buAutoNum type="arabicPeriod"/>
              </a:pPr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Structured Document</a:t>
              </a:r>
            </a:p>
            <a:p>
              <a:pPr algn="l">
                <a:buFont typeface="+mj-lt"/>
                <a:buAutoNum type="arabicPeriod"/>
              </a:pPr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Unstructured documents</a:t>
              </a:r>
            </a:p>
            <a:p>
              <a:pPr algn="l"/>
              <a:b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</a:br>
              <a:endPara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E21857-683D-4437-48BE-1AA61FBEFF0E}"/>
                </a:ext>
              </a:extLst>
            </p:cNvPr>
            <p:cNvSpPr txBox="1"/>
            <p:nvPr/>
          </p:nvSpPr>
          <p:spPr>
            <a:xfrm>
              <a:off x="6406596" y="2952823"/>
              <a:ext cx="6093500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US" b="0" i="0" dirty="0">
                <a:solidFill>
                  <a:srgbClr val="4A4548"/>
                </a:solidFill>
                <a:effectLst/>
                <a:latin typeface="lato" panose="020F0502020204030203" pitchFamily="34" charset="0"/>
              </a:endParaRPr>
            </a:p>
            <a:p>
              <a:pPr algn="l"/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To </a:t>
              </a:r>
              <a:r>
                <a:rPr lang="en-US" b="0" i="0" dirty="0" err="1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optimise</a:t>
              </a:r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 document / image by:</a:t>
              </a:r>
            </a:p>
            <a:p>
              <a:pPr algn="l">
                <a:buFont typeface="+mj-lt"/>
                <a:buAutoNum type="arabicPeriod"/>
              </a:pPr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Reducing Size</a:t>
              </a:r>
            </a:p>
            <a:p>
              <a:pPr algn="l">
                <a:buFont typeface="+mj-lt"/>
                <a:buAutoNum type="arabicPeriod"/>
              </a:pPr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Eliminate / reduce Whitespace</a:t>
              </a:r>
            </a:p>
            <a:p>
              <a:pPr algn="l">
                <a:buFont typeface="+mj-lt"/>
                <a:buAutoNum type="arabicPeriod"/>
              </a:pPr>
              <a:r>
                <a:rPr lang="en-US" b="0" i="0" dirty="0" err="1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Optimise</a:t>
              </a:r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 alignment of document</a:t>
              </a:r>
            </a:p>
            <a:p>
              <a:pPr algn="l">
                <a:buFont typeface="+mj-lt"/>
                <a:buAutoNum type="arabicPeriod"/>
              </a:pPr>
              <a:r>
                <a:rPr lang="en-US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Orient &amp; Center document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4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0CF6-B4B3-4A47-BCBF-FCC14CB4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87" y="314793"/>
            <a:ext cx="9694232" cy="45243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0" dirty="0">
                <a:solidFill>
                  <a:srgbClr val="19171A"/>
                </a:solidFill>
                <a:effectLst/>
                <a:latin typeface="lato" panose="020F0502020204030203" pitchFamily="34" charset="0"/>
              </a:rPr>
              <a:t>Solution Proposed</a:t>
            </a:r>
            <a:endParaRPr lang="en-US" dirty="0"/>
          </a:p>
        </p:txBody>
      </p:sp>
      <p:pic>
        <p:nvPicPr>
          <p:cNvPr id="8" name="Picture 33">
            <a:extLst>
              <a:ext uri="{FF2B5EF4-FFF2-40B4-BE49-F238E27FC236}">
                <a16:creationId xmlns:a16="http://schemas.microsoft.com/office/drawing/2014/main" id="{13594A46-A57A-4243-959B-A396E422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2" y="6266586"/>
            <a:ext cx="1274596" cy="2048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6F5107-1134-47A9-6EB4-D7F54CAE612F}"/>
              </a:ext>
            </a:extLst>
          </p:cNvPr>
          <p:cNvSpPr/>
          <p:nvPr/>
        </p:nvSpPr>
        <p:spPr>
          <a:xfrm>
            <a:off x="1876270" y="1319135"/>
            <a:ext cx="1109272" cy="367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Scanning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F0F8B-CE35-EB07-8E94-442BCE2007EB}"/>
              </a:ext>
            </a:extLst>
          </p:cNvPr>
          <p:cNvSpPr/>
          <p:nvPr/>
        </p:nvSpPr>
        <p:spPr>
          <a:xfrm>
            <a:off x="5119141" y="2955561"/>
            <a:ext cx="1536493" cy="929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Recognition &amp; 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75AB7-9552-3030-1B2D-35B682892622}"/>
              </a:ext>
            </a:extLst>
          </p:cNvPr>
          <p:cNvSpPr/>
          <p:nvPr/>
        </p:nvSpPr>
        <p:spPr>
          <a:xfrm>
            <a:off x="7135317" y="2953064"/>
            <a:ext cx="1588960" cy="92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OCR &amp; Compression takes place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171036-7AFC-741D-8FD2-F14E644BCC67}"/>
              </a:ext>
            </a:extLst>
          </p:cNvPr>
          <p:cNvGrpSpPr/>
          <p:nvPr/>
        </p:nvGrpSpPr>
        <p:grpSpPr>
          <a:xfrm>
            <a:off x="2803160" y="2488367"/>
            <a:ext cx="1828800" cy="1858780"/>
            <a:chOff x="3043003" y="2938072"/>
            <a:chExt cx="1828800" cy="18587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D93BCB-4F57-5E2F-540C-B07D0AE760A7}"/>
                </a:ext>
              </a:extLst>
            </p:cNvPr>
            <p:cNvSpPr/>
            <p:nvPr/>
          </p:nvSpPr>
          <p:spPr>
            <a:xfrm>
              <a:off x="3522688" y="3013023"/>
              <a:ext cx="854439" cy="3447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DB</a:t>
              </a:r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0F1B6E22-1EF3-DCCD-B7B6-765D7A6F178F}"/>
                </a:ext>
              </a:extLst>
            </p:cNvPr>
            <p:cNvSpPr/>
            <p:nvPr/>
          </p:nvSpPr>
          <p:spPr>
            <a:xfrm>
              <a:off x="3043003" y="2938072"/>
              <a:ext cx="1828800" cy="185878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Scanned Documents are stored as Images/PDF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8E2CFB4-1CC0-2D3C-DE0D-F732DC283B99}"/>
              </a:ext>
            </a:extLst>
          </p:cNvPr>
          <p:cNvGrpSpPr/>
          <p:nvPr/>
        </p:nvGrpSpPr>
        <p:grpSpPr>
          <a:xfrm>
            <a:off x="9278912" y="1274164"/>
            <a:ext cx="2548328" cy="4317167"/>
            <a:chOff x="9263921" y="1693889"/>
            <a:chExt cx="2548328" cy="43171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96B7E4-435C-4B35-31DD-6CAC4E8E5284}"/>
                </a:ext>
              </a:extLst>
            </p:cNvPr>
            <p:cNvSpPr/>
            <p:nvPr/>
          </p:nvSpPr>
          <p:spPr>
            <a:xfrm>
              <a:off x="9388838" y="1933731"/>
              <a:ext cx="2288500" cy="614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Processed Documents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5534EA-7582-96B8-3B94-DE2044804337}"/>
                </a:ext>
              </a:extLst>
            </p:cNvPr>
            <p:cNvSpPr/>
            <p:nvPr/>
          </p:nvSpPr>
          <p:spPr>
            <a:xfrm>
              <a:off x="9633678" y="3344099"/>
              <a:ext cx="1928735" cy="5621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 Form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02DFC2-46A3-7B69-8AA8-FA54454A1A7E}"/>
                </a:ext>
              </a:extLst>
            </p:cNvPr>
            <p:cNvSpPr/>
            <p:nvPr/>
          </p:nvSpPr>
          <p:spPr>
            <a:xfrm>
              <a:off x="9638675" y="2678244"/>
              <a:ext cx="1903751" cy="589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Bank Opening Form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FD194E2-7B6C-7188-56B5-26AAC6A26038}"/>
                </a:ext>
              </a:extLst>
            </p:cNvPr>
            <p:cNvSpPr/>
            <p:nvPr/>
          </p:nvSpPr>
          <p:spPr>
            <a:xfrm>
              <a:off x="9641174" y="4011162"/>
              <a:ext cx="1928735" cy="557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Customer Request forms</a:t>
              </a:r>
              <a:endParaRPr lang="en-US" sz="16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C6098D-D9A9-B1BA-A695-A07A8C5357A8}"/>
                </a:ext>
              </a:extLst>
            </p:cNvPr>
            <p:cNvSpPr/>
            <p:nvPr/>
          </p:nvSpPr>
          <p:spPr>
            <a:xfrm>
              <a:off x="9658662" y="4628257"/>
              <a:ext cx="1928735" cy="557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0" i="0" dirty="0">
                  <a:solidFill>
                    <a:srgbClr val="4A4548"/>
                  </a:solidFill>
                  <a:effectLst/>
                  <a:latin typeface="lato" panose="020F0502020204030203" pitchFamily="34" charset="0"/>
                </a:rPr>
                <a:t>KYC Documents</a:t>
              </a:r>
              <a:endParaRPr 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21B66E-B849-BC96-9921-A0EB0CA58719}"/>
                </a:ext>
              </a:extLst>
            </p:cNvPr>
            <p:cNvSpPr/>
            <p:nvPr/>
          </p:nvSpPr>
          <p:spPr>
            <a:xfrm>
              <a:off x="9653667" y="5275332"/>
              <a:ext cx="1933730" cy="5571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A4548"/>
                  </a:solidFill>
                  <a:latin typeface="lato" panose="020F0502020204030203" pitchFamily="34" charset="0"/>
                </a:rPr>
                <a:t>Reports</a:t>
              </a:r>
              <a:endParaRPr lang="en-US" sz="1600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4F9D510-CA1F-3507-8661-FB19D082531D}"/>
                </a:ext>
              </a:extLst>
            </p:cNvPr>
            <p:cNvSpPr/>
            <p:nvPr/>
          </p:nvSpPr>
          <p:spPr>
            <a:xfrm>
              <a:off x="9263921" y="1693889"/>
              <a:ext cx="2548328" cy="43171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C1BC27-23EA-8398-DA10-F7FEAECE82B1}"/>
              </a:ext>
            </a:extLst>
          </p:cNvPr>
          <p:cNvGrpSpPr/>
          <p:nvPr/>
        </p:nvGrpSpPr>
        <p:grpSpPr>
          <a:xfrm>
            <a:off x="224853" y="2236034"/>
            <a:ext cx="1813810" cy="2350958"/>
            <a:chOff x="194872" y="2176073"/>
            <a:chExt cx="1813810" cy="23509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72E75E-C643-B43C-9E27-863CF99D9910}"/>
                </a:ext>
              </a:extLst>
            </p:cNvPr>
            <p:cNvSpPr/>
            <p:nvPr/>
          </p:nvSpPr>
          <p:spPr>
            <a:xfrm>
              <a:off x="254834" y="2353454"/>
              <a:ext cx="1678898" cy="43471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Documents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15B15F-B47B-9DAF-5345-872D9D1CA993}"/>
                </a:ext>
              </a:extLst>
            </p:cNvPr>
            <p:cNvSpPr/>
            <p:nvPr/>
          </p:nvSpPr>
          <p:spPr>
            <a:xfrm>
              <a:off x="439710" y="2913088"/>
              <a:ext cx="1326633" cy="4297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Save in folder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04B991-D97C-354B-8FF3-A9311EBF22F4}"/>
                </a:ext>
              </a:extLst>
            </p:cNvPr>
            <p:cNvSpPr/>
            <p:nvPr/>
          </p:nvSpPr>
          <p:spPr>
            <a:xfrm>
              <a:off x="457198" y="3425252"/>
              <a:ext cx="1326633" cy="4297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Email Attachment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B0EB9F-45BE-885F-CA67-C49701101C14}"/>
                </a:ext>
              </a:extLst>
            </p:cNvPr>
            <p:cNvSpPr/>
            <p:nvPr/>
          </p:nvSpPr>
          <p:spPr>
            <a:xfrm>
              <a:off x="444706" y="3967397"/>
              <a:ext cx="1326633" cy="42971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FTP’s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AD352F9-7930-6B08-436C-9E460C287720}"/>
                </a:ext>
              </a:extLst>
            </p:cNvPr>
            <p:cNvSpPr/>
            <p:nvPr/>
          </p:nvSpPr>
          <p:spPr>
            <a:xfrm>
              <a:off x="194872" y="2176073"/>
              <a:ext cx="1813810" cy="23509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A1B0935-2840-D2D8-EF99-B0FA253A61E0}"/>
              </a:ext>
            </a:extLst>
          </p:cNvPr>
          <p:cNvSpPr/>
          <p:nvPr/>
        </p:nvSpPr>
        <p:spPr>
          <a:xfrm>
            <a:off x="5341494" y="1306642"/>
            <a:ext cx="1109272" cy="522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Learning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2A197B-30A7-DA3A-48C7-6666E5800AB7}"/>
              </a:ext>
            </a:extLst>
          </p:cNvPr>
          <p:cNvCxnSpPr>
            <a:stCxn id="52" idx="3"/>
            <a:endCxn id="43" idx="2"/>
          </p:cNvCxnSpPr>
          <p:nvPr/>
        </p:nvCxnSpPr>
        <p:spPr>
          <a:xfrm>
            <a:off x="2038663" y="3411513"/>
            <a:ext cx="764497" cy="6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C96EAC-33FB-1355-B0CC-3A9303F2D697}"/>
              </a:ext>
            </a:extLst>
          </p:cNvPr>
          <p:cNvCxnSpPr>
            <a:cxnSpLocks/>
            <a:stCxn id="43" idx="4"/>
            <a:endCxn id="25" idx="1"/>
          </p:cNvCxnSpPr>
          <p:nvPr/>
        </p:nvCxnSpPr>
        <p:spPr>
          <a:xfrm>
            <a:off x="4631960" y="3417757"/>
            <a:ext cx="487181" cy="2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AB5F2D-5A01-C08F-3E70-5BC2EBA9677D}"/>
              </a:ext>
            </a:extLst>
          </p:cNvPr>
          <p:cNvCxnSpPr>
            <a:cxnSpLocks/>
          </p:cNvCxnSpPr>
          <p:nvPr/>
        </p:nvCxnSpPr>
        <p:spPr>
          <a:xfrm>
            <a:off x="6658131" y="3420256"/>
            <a:ext cx="487181" cy="2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0E0DEB-C376-4B23-23F0-0E99A4BCF6E4}"/>
              </a:ext>
            </a:extLst>
          </p:cNvPr>
          <p:cNvCxnSpPr>
            <a:cxnSpLocks/>
          </p:cNvCxnSpPr>
          <p:nvPr/>
        </p:nvCxnSpPr>
        <p:spPr>
          <a:xfrm>
            <a:off x="8744262" y="3422754"/>
            <a:ext cx="487181" cy="2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1274917-2B29-910B-C193-50CF5827B1ED}"/>
              </a:ext>
            </a:extLst>
          </p:cNvPr>
          <p:cNvCxnSpPr/>
          <p:nvPr/>
        </p:nvCxnSpPr>
        <p:spPr>
          <a:xfrm flipV="1">
            <a:off x="2383436" y="1753849"/>
            <a:ext cx="0" cy="160394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86C49D5-034E-CD72-7FD0-B60F85B719D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887388" y="1831298"/>
            <a:ext cx="6245" cy="112426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DE3A8B5-227C-2C74-3092-880B09690BF1}"/>
              </a:ext>
            </a:extLst>
          </p:cNvPr>
          <p:cNvCxnSpPr>
            <a:cxnSpLocks/>
            <a:stCxn id="13" idx="2"/>
            <a:endCxn id="43" idx="3"/>
          </p:cNvCxnSpPr>
          <p:nvPr/>
        </p:nvCxnSpPr>
        <p:spPr>
          <a:xfrm rot="5400000">
            <a:off x="5591332" y="2008682"/>
            <a:ext cx="464694" cy="4212237"/>
          </a:xfrm>
          <a:prstGeom prst="bentConnector3">
            <a:avLst>
              <a:gd name="adj1" fmla="val 1685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2B97274-5EDD-7C95-BFDC-792113ABC829}"/>
              </a:ext>
            </a:extLst>
          </p:cNvPr>
          <p:cNvSpPr/>
          <p:nvPr/>
        </p:nvSpPr>
        <p:spPr>
          <a:xfrm>
            <a:off x="8724274" y="2938071"/>
            <a:ext cx="479685" cy="43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06D102-DF29-2AA4-4AE2-E74B86D02C7E}"/>
              </a:ext>
            </a:extLst>
          </p:cNvPr>
          <p:cNvSpPr/>
          <p:nvPr/>
        </p:nvSpPr>
        <p:spPr>
          <a:xfrm>
            <a:off x="7497579" y="3795009"/>
            <a:ext cx="567129" cy="58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BEED1-A356-EB3B-63C9-455D30DF7ED6}"/>
              </a:ext>
            </a:extLst>
          </p:cNvPr>
          <p:cNvSpPr/>
          <p:nvPr/>
        </p:nvSpPr>
        <p:spPr>
          <a:xfrm>
            <a:off x="299803" y="5741233"/>
            <a:ext cx="11782269" cy="4946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Note: Scanned documents get deleted automatically after the documents are processed successfully and gets stored in the processed document DB.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CB702B5-2C07-F51F-E8C4-DE5B29380156}"/>
              </a:ext>
            </a:extLst>
          </p:cNvPr>
          <p:cNvCxnSpPr>
            <a:cxnSpLocks/>
          </p:cNvCxnSpPr>
          <p:nvPr/>
        </p:nvCxnSpPr>
        <p:spPr>
          <a:xfrm>
            <a:off x="8936637" y="3477718"/>
            <a:ext cx="0" cy="137909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1C2E17-60C9-0084-2DD3-83FE77220590}"/>
              </a:ext>
            </a:extLst>
          </p:cNvPr>
          <p:cNvSpPr/>
          <p:nvPr/>
        </p:nvSpPr>
        <p:spPr>
          <a:xfrm>
            <a:off x="4437089" y="4871803"/>
            <a:ext cx="4769371" cy="76449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 Executive will review and give comments on pass/fail of the document, which will help the system to continuously perform its 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Machine Learning </a:t>
            </a:r>
            <a:r>
              <a:rPr lang="en-US" sz="1200" dirty="0"/>
              <a:t>and in long run customer executive intervention will be reduced/stopped.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F6490E-E64F-0D46-E39D-B79EE959E1AD}"/>
              </a:ext>
            </a:extLst>
          </p:cNvPr>
          <p:cNvCxnSpPr/>
          <p:nvPr/>
        </p:nvCxnSpPr>
        <p:spPr>
          <a:xfrm>
            <a:off x="7974767" y="4362138"/>
            <a:ext cx="97436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9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F0CF6-B4B3-4A47-BCBF-FCC14CB4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057274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dirty="0">
                <a:solidFill>
                  <a:schemeClr val="tx1"/>
                </a:solidFill>
                <a:effectLst/>
                <a:cs typeface="+mj-cs"/>
              </a:rPr>
              <a:t>Pros of our solution</a:t>
            </a:r>
            <a:endParaRPr lang="en-US" sz="4400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DA7CB-F1BA-EB59-2C6D-79C58A75ECD5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Smaller overall file sizes.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 efficiency</a:t>
            </a:r>
            <a:endParaRPr lang="en-US" sz="200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Less storage demand..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Easily Accessible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No loss of crucial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 panose="020F0502020204030203" pitchFamily="34" charset="0"/>
              </a:rPr>
              <a:t>Eliminate / reduce Whitespace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 panose="020F0502020204030203" pitchFamily="34" charset="0"/>
              </a:rPr>
              <a:t>Optimize alignment of document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lato" panose="020F0502020204030203" pitchFamily="34" charset="0"/>
              </a:rPr>
              <a:t>Orient &amp; Center document text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 dirty="0">
              <a:effectLst/>
            </a:endParaRPr>
          </a:p>
        </p:txBody>
      </p:sp>
      <p:pic>
        <p:nvPicPr>
          <p:cNvPr id="1026" name="Picture 2" descr="Mitarbeiter Benefits für jede Unternehmensgröße | Benefit Concepts">
            <a:extLst>
              <a:ext uri="{FF2B5EF4-FFF2-40B4-BE49-F238E27FC236}">
                <a16:creationId xmlns:a16="http://schemas.microsoft.com/office/drawing/2014/main" id="{E5A9ED33-42A6-B898-1AE2-CE239417C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008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3">
            <a:extLst>
              <a:ext uri="{FF2B5EF4-FFF2-40B4-BE49-F238E27FC236}">
                <a16:creationId xmlns:a16="http://schemas.microsoft.com/office/drawing/2014/main" id="{13594A46-A57A-4243-959B-A396E422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2" y="6266586"/>
            <a:ext cx="1274596" cy="20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4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6CA31-25C5-47D0-909E-FFDA932B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5" name="Picture Placeholder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5D4F9AC2-C7DA-6762-EE3E-101309C985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9" r="256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91784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exaware">
      <a:dk1>
        <a:srgbClr val="000000"/>
      </a:dk1>
      <a:lt1>
        <a:sysClr val="window" lastClr="FFFFFF"/>
      </a:lt1>
      <a:dk2>
        <a:srgbClr val="595959"/>
      </a:dk2>
      <a:lt2>
        <a:srgbClr val="FFFFFF"/>
      </a:lt2>
      <a:accent1>
        <a:srgbClr val="005AAB"/>
      </a:accent1>
      <a:accent2>
        <a:srgbClr val="EE292F"/>
      </a:accent2>
      <a:accent3>
        <a:srgbClr val="00D258"/>
      </a:accent3>
      <a:accent4>
        <a:srgbClr val="FFB81A"/>
      </a:accent4>
      <a:accent5>
        <a:srgbClr val="FC6D1D"/>
      </a:accent5>
      <a:accent6>
        <a:srgbClr val="F79646"/>
      </a:accent6>
      <a:hlink>
        <a:srgbClr val="828C93"/>
      </a:hlink>
      <a:folHlink>
        <a:srgbClr val="000000"/>
      </a:folHlink>
    </a:clrScheme>
    <a:fontScheme name="Hexaware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364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</vt:lpstr>
      <vt:lpstr>lato</vt:lpstr>
      <vt:lpstr>Lato Heavy</vt:lpstr>
      <vt:lpstr>1_Office Theme</vt:lpstr>
      <vt:lpstr>SBI Innovate   Team Sahara</vt:lpstr>
      <vt:lpstr>Participants</vt:lpstr>
      <vt:lpstr>Image Document Optimization</vt:lpstr>
      <vt:lpstr>Image Document Optimization</vt:lpstr>
      <vt:lpstr>Solution Proposed</vt:lpstr>
      <vt:lpstr>Pros of our solution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Responding to Analyst Research RFIs</dc:title>
  <dc:creator>Danielle Sanders</dc:creator>
  <cp:lastModifiedBy>Rouf Ali khan r</cp:lastModifiedBy>
  <cp:revision>36</cp:revision>
  <dcterms:created xsi:type="dcterms:W3CDTF">2021-06-30T20:21:09Z</dcterms:created>
  <dcterms:modified xsi:type="dcterms:W3CDTF">2022-05-29T07:20:42Z</dcterms:modified>
</cp:coreProperties>
</file>