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9" r:id="rId3"/>
    <p:sldId id="280" r:id="rId4"/>
    <p:sldId id="258" r:id="rId5"/>
    <p:sldId id="294" r:id="rId6"/>
    <p:sldId id="260" r:id="rId7"/>
    <p:sldId id="261" r:id="rId8"/>
    <p:sldId id="281" r:id="rId9"/>
    <p:sldId id="262" r:id="rId10"/>
    <p:sldId id="263" r:id="rId11"/>
    <p:sldId id="309" r:id="rId12"/>
    <p:sldId id="299" r:id="rId13"/>
    <p:sldId id="316" r:id="rId14"/>
    <p:sldId id="318" r:id="rId15"/>
    <p:sldId id="317" r:id="rId16"/>
    <p:sldId id="319" r:id="rId17"/>
    <p:sldId id="287" r:id="rId18"/>
    <p:sldId id="289" r:id="rId19"/>
    <p:sldId id="290" r:id="rId20"/>
    <p:sldId id="321" r:id="rId21"/>
    <p:sldId id="268" r:id="rId22"/>
    <p:sldId id="31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7FAA7-E39D-4B67-9941-33FF796B67BC}">
          <p14:sldIdLst>
            <p14:sldId id="256"/>
            <p14:sldId id="259"/>
            <p14:sldId id="280"/>
            <p14:sldId id="258"/>
            <p14:sldId id="294"/>
            <p14:sldId id="260"/>
            <p14:sldId id="261"/>
            <p14:sldId id="281"/>
            <p14:sldId id="262"/>
          </p14:sldIdLst>
        </p14:section>
        <p14:section name="Untitled Section" id="{47C81122-DE5A-4DC7-9529-563BE7A085B4}">
          <p14:sldIdLst>
            <p14:sldId id="263"/>
            <p14:sldId id="309"/>
            <p14:sldId id="299"/>
            <p14:sldId id="316"/>
            <p14:sldId id="318"/>
            <p14:sldId id="317"/>
            <p14:sldId id="319"/>
            <p14:sldId id="287"/>
            <p14:sldId id="289"/>
            <p14:sldId id="290"/>
            <p14:sldId id="321"/>
            <p14:sldId id="268"/>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653"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61886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42853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4353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53813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0667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254171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290778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57643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97983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844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2104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88048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1527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03316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41208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4/26/2023</a:t>
            </a:fld>
            <a:endParaRPr lang="en-US" dirty="0"/>
          </a:p>
        </p:txBody>
      </p:sp>
    </p:spTree>
    <p:extLst>
      <p:ext uri="{BB962C8B-B14F-4D97-AF65-F5344CB8AC3E}">
        <p14:creationId xmlns:p14="http://schemas.microsoft.com/office/powerpoint/2010/main" val="309157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4/26/2023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285993684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216896" cy="1107059"/>
          </a:xfrm>
        </p:spPr>
        <p:txBody>
          <a:bodyPr/>
          <a:lstStyle/>
          <a:p>
            <a:r>
              <a:rPr lang="en-US" b="1" dirty="0"/>
              <a:t>  </a:t>
            </a:r>
            <a:r>
              <a:rPr lang="en-US" b="1" dirty="0">
                <a:solidFill>
                  <a:schemeClr val="tx1"/>
                </a:solidFill>
              </a:rPr>
              <a:t>Institute of Engineering </a:t>
            </a:r>
            <a:r>
              <a:rPr lang="en-IN" altLang="en-US" b="1" dirty="0">
                <a:solidFill>
                  <a:schemeClr val="tx1"/>
                </a:solidFill>
              </a:rPr>
              <a:t>&amp;</a:t>
            </a:r>
            <a:r>
              <a:rPr lang="en-US" b="1" dirty="0">
                <a:solidFill>
                  <a:schemeClr val="tx1"/>
                </a:solidFill>
              </a:rPr>
              <a:t> Technology</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035" y="1472184"/>
            <a:ext cx="7226853" cy="45394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595" y="0"/>
            <a:ext cx="10890250" cy="914400"/>
          </a:xfrm>
        </p:spPr>
        <p:txBody>
          <a:bodyPr/>
          <a:lstStyle/>
          <a:p>
            <a:pPr algn="ctr"/>
            <a:r>
              <a:rPr lang="en-IN" altLang="en-US" b="1" u="sng" dirty="0">
                <a:effectLst>
                  <a:outerShdw blurRad="38100" dist="38100" dir="2700000" algn="tl">
                    <a:srgbClr val="000000">
                      <a:alpha val="43137"/>
                    </a:srgbClr>
                  </a:outerShdw>
                </a:effectLst>
              </a:rPr>
              <a:t> </a:t>
            </a:r>
            <a:r>
              <a:rPr lang="en-US" b="1" u="sng" dirty="0">
                <a:effectLst>
                  <a:outerShdw blurRad="38100" dist="38100" dir="2700000" algn="tl">
                    <a:srgbClr val="000000">
                      <a:alpha val="43137"/>
                    </a:srgbClr>
                  </a:outerShdw>
                </a:effectLst>
              </a:rPr>
              <a:t>PROJECT VISUALIZATION</a:t>
            </a:r>
          </a:p>
        </p:txBody>
      </p:sp>
      <p:sp>
        <p:nvSpPr>
          <p:cNvPr id="8" name="TextBox 7">
            <a:extLst>
              <a:ext uri="{FF2B5EF4-FFF2-40B4-BE49-F238E27FC236}">
                <a16:creationId xmlns:a16="http://schemas.microsoft.com/office/drawing/2014/main" id="{72807B60-2D07-1391-2993-AEE66EEE8DC5}"/>
              </a:ext>
            </a:extLst>
          </p:cNvPr>
          <p:cNvSpPr txBox="1"/>
          <p:nvPr/>
        </p:nvSpPr>
        <p:spPr>
          <a:xfrm>
            <a:off x="814717" y="1064871"/>
            <a:ext cx="8097789" cy="10956846"/>
          </a:xfrm>
          <a:prstGeom prst="rect">
            <a:avLst/>
          </a:prstGeom>
          <a:noFill/>
        </p:spPr>
        <p:txBody>
          <a:bodyPr wrap="square" rtlCol="0">
            <a:spAutoFit/>
          </a:bodyPr>
          <a:lstStyle/>
          <a:p>
            <a:r>
              <a:rPr lang="en-US" sz="2800" dirty="0"/>
              <a:t>FRONT END  :</a:t>
            </a:r>
          </a:p>
          <a:p>
            <a:endParaRPr lang="en-US" dirty="0"/>
          </a:p>
          <a:p>
            <a:endParaRPr lang="en-US" dirty="0"/>
          </a:p>
          <a:p>
            <a:pPr algn="l"/>
            <a:r>
              <a:rPr lang="en-US" sz="2800" b="0" i="0" dirty="0">
                <a:solidFill>
                  <a:srgbClr val="42494F"/>
                </a:solidFill>
                <a:effectLst/>
                <a:latin typeface="Akzidenz Grotesk BQ Medium"/>
              </a:rPr>
              <a:t>React.js front end</a:t>
            </a:r>
          </a:p>
          <a:p>
            <a:pPr algn="l"/>
            <a:endParaRPr lang="en-US" sz="2400" dirty="0">
              <a:solidFill>
                <a:srgbClr val="42494F"/>
              </a:solidFill>
              <a:latin typeface="Akzidenz Grotesk BQ Medium"/>
            </a:endParaRPr>
          </a:p>
          <a:p>
            <a:pPr algn="l"/>
            <a:endParaRPr lang="en-US" sz="2400" b="0" i="0" dirty="0">
              <a:solidFill>
                <a:srgbClr val="42494F"/>
              </a:solidFill>
              <a:effectLst/>
              <a:latin typeface="Akzidenz Grotesk BQ Medium"/>
            </a:endParaRPr>
          </a:p>
          <a:p>
            <a:pPr algn="l"/>
            <a:r>
              <a:rPr lang="en-US" sz="2400" b="0" i="0" dirty="0">
                <a:solidFill>
                  <a:srgbClr val="42494F"/>
                </a:solidFill>
                <a:effectLst/>
                <a:latin typeface="Akzidenz Grotesk BQ Light"/>
              </a:rPr>
              <a:t>The top tier of the MERN stack is React.js, the declarative JavaScript framework for creating dynamic client-side applications in HTML. React lets you build up complex interfaces through simple components, connect them to data on your back-end server, and render them as HTML.</a:t>
            </a:r>
          </a:p>
          <a:p>
            <a:pPr algn="l"/>
            <a:endParaRPr lang="en-US" sz="2400" b="0" i="0" dirty="0">
              <a:solidFill>
                <a:srgbClr val="42494F"/>
              </a:solidFill>
              <a:effectLst/>
              <a:latin typeface="Akzidenz Grotesk BQ Light"/>
            </a:endParaRPr>
          </a:p>
          <a:p>
            <a:pPr algn="l"/>
            <a:r>
              <a:rPr lang="en-US" sz="2400" b="0" i="0" dirty="0" err="1">
                <a:solidFill>
                  <a:srgbClr val="42494F"/>
                </a:solidFill>
                <a:effectLst/>
                <a:latin typeface="Akzidenz Grotesk BQ Light"/>
              </a:rPr>
              <a:t>React’s</a:t>
            </a:r>
            <a:r>
              <a:rPr lang="en-US" sz="2400" b="0" i="0" dirty="0">
                <a:solidFill>
                  <a:srgbClr val="42494F"/>
                </a:solidFill>
                <a:effectLst/>
                <a:latin typeface="Akzidenz Grotesk BQ Light"/>
              </a:rPr>
              <a:t> strong suit is handling stateful, data-driven interfaces with minimal code and minimal pain, and it has all the bells and whistles you’d expect from a modern web framework: great support for forms, error handling, events, lists, and more.</a:t>
            </a:r>
          </a:p>
          <a:p>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C26A-D9FE-A7DC-8670-9C7646E49A38}"/>
              </a:ext>
            </a:extLst>
          </p:cNvPr>
          <p:cNvSpPr>
            <a:spLocks noGrp="1"/>
          </p:cNvSpPr>
          <p:nvPr>
            <p:ph type="title"/>
          </p:nvPr>
        </p:nvSpPr>
        <p:spPr>
          <a:xfrm>
            <a:off x="185195" y="115747"/>
            <a:ext cx="9088807" cy="6597569"/>
          </a:xfrm>
        </p:spPr>
        <p:txBody>
          <a:bodyPr/>
          <a:lstStyle/>
          <a:p>
            <a:r>
              <a:rPr lang="en-IN" dirty="0"/>
              <a:t>Front-End Folder and Visualisation</a:t>
            </a:r>
            <a:br>
              <a:rPr lang="en-IN" dirty="0"/>
            </a:br>
            <a:r>
              <a:rPr lang="en-IN" dirty="0"/>
              <a:t> </a:t>
            </a:r>
          </a:p>
        </p:txBody>
      </p:sp>
      <p:pic>
        <p:nvPicPr>
          <p:cNvPr id="4" name="Picture 3">
            <a:extLst>
              <a:ext uri="{FF2B5EF4-FFF2-40B4-BE49-F238E27FC236}">
                <a16:creationId xmlns:a16="http://schemas.microsoft.com/office/drawing/2014/main" id="{F0D9CD03-C465-6314-B933-8712864C43F5}"/>
              </a:ext>
            </a:extLst>
          </p:cNvPr>
          <p:cNvPicPr>
            <a:picLocks noChangeAspect="1"/>
          </p:cNvPicPr>
          <p:nvPr/>
        </p:nvPicPr>
        <p:blipFill>
          <a:blip r:embed="rId2"/>
          <a:stretch>
            <a:fillRect/>
          </a:stretch>
        </p:blipFill>
        <p:spPr>
          <a:xfrm>
            <a:off x="803714" y="1165557"/>
            <a:ext cx="1676545" cy="4153260"/>
          </a:xfrm>
          <a:prstGeom prst="rect">
            <a:avLst/>
          </a:prstGeom>
        </p:spPr>
      </p:pic>
      <p:pic>
        <p:nvPicPr>
          <p:cNvPr id="6" name="Picture 5">
            <a:extLst>
              <a:ext uri="{FF2B5EF4-FFF2-40B4-BE49-F238E27FC236}">
                <a16:creationId xmlns:a16="http://schemas.microsoft.com/office/drawing/2014/main" id="{19F48CE5-E108-E273-1C7C-AE8F683A67B6}"/>
              </a:ext>
            </a:extLst>
          </p:cNvPr>
          <p:cNvPicPr>
            <a:picLocks noChangeAspect="1"/>
          </p:cNvPicPr>
          <p:nvPr/>
        </p:nvPicPr>
        <p:blipFill>
          <a:blip r:embed="rId3"/>
          <a:stretch>
            <a:fillRect/>
          </a:stretch>
        </p:blipFill>
        <p:spPr>
          <a:xfrm>
            <a:off x="5593009" y="1165557"/>
            <a:ext cx="1859841" cy="5228610"/>
          </a:xfrm>
          <a:prstGeom prst="rect">
            <a:avLst/>
          </a:prstGeom>
        </p:spPr>
      </p:pic>
    </p:spTree>
    <p:extLst>
      <p:ext uri="{BB962C8B-B14F-4D97-AF65-F5344CB8AC3E}">
        <p14:creationId xmlns:p14="http://schemas.microsoft.com/office/powerpoint/2010/main" val="403940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F1E52C-D9B4-A7FC-8553-707A59E41163}"/>
              </a:ext>
            </a:extLst>
          </p:cNvPr>
          <p:cNvSpPr txBox="1"/>
          <p:nvPr/>
        </p:nvSpPr>
        <p:spPr>
          <a:xfrm>
            <a:off x="370390" y="300941"/>
            <a:ext cx="1863524" cy="461665"/>
          </a:xfrm>
          <a:prstGeom prst="rect">
            <a:avLst/>
          </a:prstGeom>
          <a:noFill/>
        </p:spPr>
        <p:txBody>
          <a:bodyPr wrap="square" rtlCol="0">
            <a:spAutoFit/>
          </a:bodyPr>
          <a:lstStyle/>
          <a:p>
            <a:r>
              <a:rPr lang="en-IN" sz="2400" dirty="0"/>
              <a:t>Front Page</a:t>
            </a:r>
          </a:p>
        </p:txBody>
      </p:sp>
      <p:pic>
        <p:nvPicPr>
          <p:cNvPr id="7" name="Picture 6">
            <a:extLst>
              <a:ext uri="{FF2B5EF4-FFF2-40B4-BE49-F238E27FC236}">
                <a16:creationId xmlns:a16="http://schemas.microsoft.com/office/drawing/2014/main" id="{9B0A017C-5A1B-CA8F-8DDE-D968D8E1BCAB}"/>
              </a:ext>
            </a:extLst>
          </p:cNvPr>
          <p:cNvPicPr>
            <a:picLocks noChangeAspect="1"/>
          </p:cNvPicPr>
          <p:nvPr/>
        </p:nvPicPr>
        <p:blipFill>
          <a:blip r:embed="rId2"/>
          <a:stretch>
            <a:fillRect/>
          </a:stretch>
        </p:blipFill>
        <p:spPr>
          <a:xfrm>
            <a:off x="521110" y="1081548"/>
            <a:ext cx="7688826" cy="4324965"/>
          </a:xfrm>
          <a:prstGeom prst="rect">
            <a:avLst/>
          </a:prstGeom>
        </p:spPr>
      </p:pic>
    </p:spTree>
    <p:extLst>
      <p:ext uri="{BB962C8B-B14F-4D97-AF65-F5344CB8AC3E}">
        <p14:creationId xmlns:p14="http://schemas.microsoft.com/office/powerpoint/2010/main" val="312277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83EF7A-B0A6-6E91-15F6-5590EA9EC173}"/>
              </a:ext>
            </a:extLst>
          </p:cNvPr>
          <p:cNvSpPr txBox="1"/>
          <p:nvPr/>
        </p:nvSpPr>
        <p:spPr>
          <a:xfrm>
            <a:off x="335665" y="402747"/>
            <a:ext cx="3310360" cy="523220"/>
          </a:xfrm>
          <a:prstGeom prst="rect">
            <a:avLst/>
          </a:prstGeom>
          <a:noFill/>
        </p:spPr>
        <p:txBody>
          <a:bodyPr wrap="square" rtlCol="0">
            <a:spAutoFit/>
          </a:bodyPr>
          <a:lstStyle/>
          <a:p>
            <a:r>
              <a:rPr lang="en-IN" sz="2800" dirty="0"/>
              <a:t>Login Page</a:t>
            </a:r>
          </a:p>
        </p:txBody>
      </p:sp>
      <p:pic>
        <p:nvPicPr>
          <p:cNvPr id="4" name="Picture 3">
            <a:extLst>
              <a:ext uri="{FF2B5EF4-FFF2-40B4-BE49-F238E27FC236}">
                <a16:creationId xmlns:a16="http://schemas.microsoft.com/office/drawing/2014/main" id="{72A0996A-E79C-8EB8-7B5F-D3F5BC46FE9A}"/>
              </a:ext>
            </a:extLst>
          </p:cNvPr>
          <p:cNvPicPr>
            <a:picLocks noChangeAspect="1"/>
          </p:cNvPicPr>
          <p:nvPr/>
        </p:nvPicPr>
        <p:blipFill>
          <a:blip r:embed="rId2"/>
          <a:stretch>
            <a:fillRect/>
          </a:stretch>
        </p:blipFill>
        <p:spPr>
          <a:xfrm>
            <a:off x="639096" y="1229031"/>
            <a:ext cx="8162960" cy="4591665"/>
          </a:xfrm>
          <a:prstGeom prst="rect">
            <a:avLst/>
          </a:prstGeom>
        </p:spPr>
      </p:pic>
    </p:spTree>
    <p:extLst>
      <p:ext uri="{BB962C8B-B14F-4D97-AF65-F5344CB8AC3E}">
        <p14:creationId xmlns:p14="http://schemas.microsoft.com/office/powerpoint/2010/main" val="365423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BD44AA-C707-387E-4093-2AC8823ED408}"/>
              </a:ext>
            </a:extLst>
          </p:cNvPr>
          <p:cNvSpPr txBox="1"/>
          <p:nvPr/>
        </p:nvSpPr>
        <p:spPr>
          <a:xfrm>
            <a:off x="405114" y="439838"/>
            <a:ext cx="8207944" cy="954107"/>
          </a:xfrm>
          <a:prstGeom prst="rect">
            <a:avLst/>
          </a:prstGeom>
          <a:noFill/>
        </p:spPr>
        <p:txBody>
          <a:bodyPr wrap="square" rtlCol="0">
            <a:spAutoFit/>
          </a:bodyPr>
          <a:lstStyle/>
          <a:p>
            <a:r>
              <a:rPr lang="en-IN" sz="2800" dirty="0"/>
              <a:t>To Search for Jobs where from administration side we can perform all CRUD operations</a:t>
            </a:r>
          </a:p>
        </p:txBody>
      </p:sp>
      <p:pic>
        <p:nvPicPr>
          <p:cNvPr id="5" name="Picture 4">
            <a:extLst>
              <a:ext uri="{FF2B5EF4-FFF2-40B4-BE49-F238E27FC236}">
                <a16:creationId xmlns:a16="http://schemas.microsoft.com/office/drawing/2014/main" id="{9590351E-5AA3-E82A-F2D0-4C55CF9BFE2E}"/>
              </a:ext>
            </a:extLst>
          </p:cNvPr>
          <p:cNvPicPr>
            <a:picLocks noChangeAspect="1"/>
          </p:cNvPicPr>
          <p:nvPr/>
        </p:nvPicPr>
        <p:blipFill>
          <a:blip r:embed="rId2"/>
          <a:stretch>
            <a:fillRect/>
          </a:stretch>
        </p:blipFill>
        <p:spPr>
          <a:xfrm>
            <a:off x="668593" y="1582994"/>
            <a:ext cx="8595855" cy="4835168"/>
          </a:xfrm>
          <a:prstGeom prst="rect">
            <a:avLst/>
          </a:prstGeom>
        </p:spPr>
      </p:pic>
    </p:spTree>
    <p:extLst>
      <p:ext uri="{BB962C8B-B14F-4D97-AF65-F5344CB8AC3E}">
        <p14:creationId xmlns:p14="http://schemas.microsoft.com/office/powerpoint/2010/main" val="2734701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B8CA12-477B-FD36-B3D9-495E56A46619}"/>
              </a:ext>
            </a:extLst>
          </p:cNvPr>
          <p:cNvSpPr txBox="1"/>
          <p:nvPr/>
        </p:nvSpPr>
        <p:spPr>
          <a:xfrm flipH="1">
            <a:off x="612879" y="415966"/>
            <a:ext cx="3264640" cy="830997"/>
          </a:xfrm>
          <a:prstGeom prst="rect">
            <a:avLst/>
          </a:prstGeom>
          <a:noFill/>
        </p:spPr>
        <p:txBody>
          <a:bodyPr wrap="square" rtlCol="0">
            <a:spAutoFit/>
          </a:bodyPr>
          <a:lstStyle/>
          <a:p>
            <a:r>
              <a:rPr lang="en-IN" sz="2400" dirty="0"/>
              <a:t>Dashboard for Adding Jobs.</a:t>
            </a:r>
          </a:p>
        </p:txBody>
      </p:sp>
      <p:pic>
        <p:nvPicPr>
          <p:cNvPr id="7" name="Picture 6">
            <a:extLst>
              <a:ext uri="{FF2B5EF4-FFF2-40B4-BE49-F238E27FC236}">
                <a16:creationId xmlns:a16="http://schemas.microsoft.com/office/drawing/2014/main" id="{1F4064BB-68A6-E58D-D6A3-4AC895CC454C}"/>
              </a:ext>
            </a:extLst>
          </p:cNvPr>
          <p:cNvPicPr>
            <a:picLocks noChangeAspect="1"/>
          </p:cNvPicPr>
          <p:nvPr/>
        </p:nvPicPr>
        <p:blipFill>
          <a:blip r:embed="rId2"/>
          <a:stretch>
            <a:fillRect/>
          </a:stretch>
        </p:blipFill>
        <p:spPr>
          <a:xfrm>
            <a:off x="612879" y="1508699"/>
            <a:ext cx="8770374" cy="4933335"/>
          </a:xfrm>
          <a:prstGeom prst="rect">
            <a:avLst/>
          </a:prstGeom>
        </p:spPr>
      </p:pic>
    </p:spTree>
    <p:extLst>
      <p:ext uri="{BB962C8B-B14F-4D97-AF65-F5344CB8AC3E}">
        <p14:creationId xmlns:p14="http://schemas.microsoft.com/office/powerpoint/2010/main" val="2345498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441FB5-29F2-38DB-721C-484D19A042B2}"/>
              </a:ext>
            </a:extLst>
          </p:cNvPr>
          <p:cNvSpPr txBox="1"/>
          <p:nvPr/>
        </p:nvSpPr>
        <p:spPr>
          <a:xfrm>
            <a:off x="972273" y="694481"/>
            <a:ext cx="5585843" cy="523220"/>
          </a:xfrm>
          <a:prstGeom prst="rect">
            <a:avLst/>
          </a:prstGeom>
          <a:noFill/>
        </p:spPr>
        <p:txBody>
          <a:bodyPr wrap="square" rtlCol="0">
            <a:spAutoFit/>
          </a:bodyPr>
          <a:lstStyle/>
          <a:p>
            <a:r>
              <a:rPr lang="en-IN" sz="2800" dirty="0"/>
              <a:t>Dashboard editing Profile</a:t>
            </a:r>
          </a:p>
        </p:txBody>
      </p:sp>
      <p:pic>
        <p:nvPicPr>
          <p:cNvPr id="3" name="Picture 2">
            <a:extLst>
              <a:ext uri="{FF2B5EF4-FFF2-40B4-BE49-F238E27FC236}">
                <a16:creationId xmlns:a16="http://schemas.microsoft.com/office/drawing/2014/main" id="{5B67E153-450F-8C96-8BF8-7200D3D20AF4}"/>
              </a:ext>
            </a:extLst>
          </p:cNvPr>
          <p:cNvPicPr>
            <a:picLocks noChangeAspect="1"/>
          </p:cNvPicPr>
          <p:nvPr/>
        </p:nvPicPr>
        <p:blipFill>
          <a:blip r:embed="rId2"/>
          <a:stretch>
            <a:fillRect/>
          </a:stretch>
        </p:blipFill>
        <p:spPr>
          <a:xfrm>
            <a:off x="658761" y="1319885"/>
            <a:ext cx="9006349" cy="5066072"/>
          </a:xfrm>
          <a:prstGeom prst="rect">
            <a:avLst/>
          </a:prstGeom>
        </p:spPr>
      </p:pic>
    </p:spTree>
    <p:extLst>
      <p:ext uri="{BB962C8B-B14F-4D97-AF65-F5344CB8AC3E}">
        <p14:creationId xmlns:p14="http://schemas.microsoft.com/office/powerpoint/2010/main" val="384610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2ABA-5F25-4CFC-C56F-EDB8FA819332}"/>
              </a:ext>
            </a:extLst>
          </p:cNvPr>
          <p:cNvSpPr>
            <a:spLocks noGrp="1"/>
          </p:cNvSpPr>
          <p:nvPr>
            <p:ph type="title"/>
          </p:nvPr>
        </p:nvSpPr>
        <p:spPr>
          <a:xfrm>
            <a:off x="115747" y="1"/>
            <a:ext cx="9158255" cy="6967958"/>
          </a:xfrm>
        </p:spPr>
        <p:txBody>
          <a:bodyPr>
            <a:normAutofit/>
          </a:bodyPr>
          <a:lstStyle/>
          <a:p>
            <a:pPr algn="l"/>
            <a:r>
              <a:rPr lang="en-IN" sz="3200" b="1" i="0" dirty="0">
                <a:solidFill>
                  <a:srgbClr val="42494F"/>
                </a:solidFill>
                <a:effectLst/>
                <a:latin typeface="Calibri" panose="020F0502020204030204" pitchFamily="34" charset="0"/>
                <a:cs typeface="Calibri" panose="020F0502020204030204" pitchFamily="34" charset="0"/>
              </a:rPr>
              <a:t>MongoDB database </a:t>
            </a:r>
            <a:br>
              <a:rPr lang="en-IN" b="0" i="0" dirty="0">
                <a:solidFill>
                  <a:srgbClr val="42494F"/>
                </a:solidFill>
                <a:effectLst/>
                <a:latin typeface="Akzidenz Grotesk BQ Medium"/>
              </a:rPr>
            </a:br>
            <a:br>
              <a:rPr lang="en-IN" b="0" i="0" dirty="0">
                <a:solidFill>
                  <a:srgbClr val="42494F"/>
                </a:solidFill>
                <a:effectLst/>
                <a:latin typeface="Akzidenz Grotesk BQ Medium"/>
              </a:rPr>
            </a:br>
            <a:r>
              <a:rPr lang="en-US" sz="2400" dirty="0">
                <a:solidFill>
                  <a:srgbClr val="42494F"/>
                </a:solidFill>
                <a:latin typeface="Calibri" panose="020F0502020204030204" pitchFamily="34" charset="0"/>
                <a:cs typeface="Calibri" panose="020F0502020204030204" pitchFamily="34" charset="0"/>
              </a:rPr>
              <a:t>The</a:t>
            </a:r>
            <a:r>
              <a:rPr lang="en-US" sz="2400" b="0" i="0" dirty="0">
                <a:solidFill>
                  <a:srgbClr val="42494F"/>
                </a:solidFill>
                <a:effectLst/>
                <a:latin typeface="Calibri" panose="020F0502020204030204" pitchFamily="34" charset="0"/>
                <a:cs typeface="Calibri" panose="020F0502020204030204" pitchFamily="34" charset="0"/>
              </a:rPr>
              <a:t> application stores any data (user profiles, content, comments, uploads, events, etc.), then you’re going to want a database that’s just as easy to work with as React, Express, and Node.</a:t>
            </a:r>
            <a:br>
              <a:rPr lang="en-US" sz="2400" b="0" i="0" dirty="0">
                <a:solidFill>
                  <a:srgbClr val="42494F"/>
                </a:solidFill>
                <a:effectLst/>
                <a:latin typeface="Calibri" panose="020F0502020204030204" pitchFamily="34" charset="0"/>
                <a:cs typeface="Calibri" panose="020F0502020204030204" pitchFamily="34" charset="0"/>
              </a:rPr>
            </a:br>
            <a:br>
              <a:rPr lang="en-US" sz="2400" b="0" i="0" dirty="0">
                <a:solidFill>
                  <a:srgbClr val="42494F"/>
                </a:solidFill>
                <a:effectLst/>
                <a:latin typeface="Calibri" panose="020F0502020204030204" pitchFamily="34" charset="0"/>
                <a:cs typeface="Calibri" panose="020F0502020204030204" pitchFamily="34" charset="0"/>
              </a:rPr>
            </a:br>
            <a:r>
              <a:rPr lang="en-US" sz="2400" b="0" i="0" dirty="0">
                <a:solidFill>
                  <a:srgbClr val="42494F"/>
                </a:solidFill>
                <a:effectLst/>
                <a:latin typeface="Calibri" panose="020F0502020204030204" pitchFamily="34" charset="0"/>
                <a:cs typeface="Calibri" panose="020F0502020204030204" pitchFamily="34" charset="0"/>
              </a:rPr>
              <a:t>That’s where MongoDB comes in: JSON documents created in your React.js front end can be sent to the Node.js server, where they can be processed and (assuming they’re valid) stored directly in MongoDB for later retrieval.  </a:t>
            </a:r>
            <a:br>
              <a:rPr lang="en-US" sz="2400" b="0" i="0" dirty="0">
                <a:solidFill>
                  <a:srgbClr val="42494F"/>
                </a:solidFill>
                <a:effectLst/>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8243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3D9C-AA9D-6AFE-F476-5533861D8012}"/>
              </a:ext>
            </a:extLst>
          </p:cNvPr>
          <p:cNvSpPr>
            <a:spLocks noGrp="1"/>
          </p:cNvSpPr>
          <p:nvPr>
            <p:ph type="title"/>
          </p:nvPr>
        </p:nvSpPr>
        <p:spPr>
          <a:xfrm>
            <a:off x="0" y="0"/>
            <a:ext cx="9274002" cy="1930400"/>
          </a:xfrm>
        </p:spPr>
        <p:txBody>
          <a:bodyPr/>
          <a:lstStyle/>
          <a:p>
            <a:r>
              <a:rPr lang="en-US" dirty="0"/>
              <a:t>Database Folder and  Visualization</a:t>
            </a:r>
            <a:br>
              <a:rPr lang="en-US" dirty="0"/>
            </a:br>
            <a:endParaRPr lang="en-IN" dirty="0"/>
          </a:p>
        </p:txBody>
      </p:sp>
      <p:pic>
        <p:nvPicPr>
          <p:cNvPr id="5" name="Picture 4">
            <a:extLst>
              <a:ext uri="{FF2B5EF4-FFF2-40B4-BE49-F238E27FC236}">
                <a16:creationId xmlns:a16="http://schemas.microsoft.com/office/drawing/2014/main" id="{D610E2DC-2441-4A57-2CF5-44B452437A42}"/>
              </a:ext>
            </a:extLst>
          </p:cNvPr>
          <p:cNvPicPr>
            <a:picLocks noChangeAspect="1"/>
          </p:cNvPicPr>
          <p:nvPr/>
        </p:nvPicPr>
        <p:blipFill>
          <a:blip r:embed="rId2"/>
          <a:stretch>
            <a:fillRect/>
          </a:stretch>
        </p:blipFill>
        <p:spPr>
          <a:xfrm>
            <a:off x="532436" y="2061650"/>
            <a:ext cx="8380070" cy="4600417"/>
          </a:xfrm>
          <a:prstGeom prst="rect">
            <a:avLst/>
          </a:prstGeom>
        </p:spPr>
      </p:pic>
    </p:spTree>
    <p:extLst>
      <p:ext uri="{BB962C8B-B14F-4D97-AF65-F5344CB8AC3E}">
        <p14:creationId xmlns:p14="http://schemas.microsoft.com/office/powerpoint/2010/main" val="426457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3BECF0-E556-E59E-3397-E3709001D6DE}"/>
              </a:ext>
            </a:extLst>
          </p:cNvPr>
          <p:cNvSpPr txBox="1"/>
          <p:nvPr/>
        </p:nvSpPr>
        <p:spPr>
          <a:xfrm>
            <a:off x="914400" y="914400"/>
            <a:ext cx="5348748" cy="1077218"/>
          </a:xfrm>
          <a:prstGeom prst="rect">
            <a:avLst/>
          </a:prstGeom>
          <a:noFill/>
        </p:spPr>
        <p:txBody>
          <a:bodyPr wrap="square" rtlCol="0">
            <a:spAutoFit/>
          </a:bodyPr>
          <a:lstStyle/>
          <a:p>
            <a:r>
              <a:rPr lang="en-IN" sz="3200" dirty="0"/>
              <a:t>Job Profiles In database</a:t>
            </a:r>
          </a:p>
          <a:p>
            <a:endParaRPr lang="en-IN" sz="3200" dirty="0"/>
          </a:p>
        </p:txBody>
      </p:sp>
      <p:pic>
        <p:nvPicPr>
          <p:cNvPr id="3" name="Picture 2">
            <a:extLst>
              <a:ext uri="{FF2B5EF4-FFF2-40B4-BE49-F238E27FC236}">
                <a16:creationId xmlns:a16="http://schemas.microsoft.com/office/drawing/2014/main" id="{83BB08F9-FD82-47D8-F4FF-6F76A4C669A0}"/>
              </a:ext>
            </a:extLst>
          </p:cNvPr>
          <p:cNvPicPr>
            <a:picLocks noChangeAspect="1"/>
          </p:cNvPicPr>
          <p:nvPr/>
        </p:nvPicPr>
        <p:blipFill>
          <a:blip r:embed="rId2"/>
          <a:stretch>
            <a:fillRect/>
          </a:stretch>
        </p:blipFill>
        <p:spPr>
          <a:xfrm>
            <a:off x="619432" y="1624165"/>
            <a:ext cx="7973962" cy="4485353"/>
          </a:xfrm>
          <a:prstGeom prst="rect">
            <a:avLst/>
          </a:prstGeom>
        </p:spPr>
      </p:pic>
    </p:spTree>
    <p:extLst>
      <p:ext uri="{BB962C8B-B14F-4D97-AF65-F5344CB8AC3E}">
        <p14:creationId xmlns:p14="http://schemas.microsoft.com/office/powerpoint/2010/main" val="231187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0385" y="476250"/>
            <a:ext cx="10174963" cy="1068465"/>
          </a:xfrm>
        </p:spPr>
        <p:txBody>
          <a:bodyPr>
            <a:noAutofit/>
          </a:bodyPr>
          <a:lstStyle/>
          <a:p>
            <a:pPr algn="ctr"/>
            <a:r>
              <a:rPr lang="en-US" sz="3200" b="1" u="sng" dirty="0">
                <a:effectLst>
                  <a:outerShdw blurRad="38100" dist="38100" dir="2700000" algn="tl">
                    <a:srgbClr val="000000">
                      <a:alpha val="43137"/>
                    </a:srgbClr>
                  </a:outerShdw>
                </a:effectLst>
              </a:rPr>
              <a:t>PROJECT: Job Dekho</a:t>
            </a:r>
            <a:br>
              <a:rPr lang="en-US" sz="3200" b="1" u="sng" dirty="0">
                <a:effectLst>
                  <a:outerShdw blurRad="38100" dist="38100" dir="2700000" algn="tl">
                    <a:srgbClr val="000000">
                      <a:alpha val="43137"/>
                    </a:srgbClr>
                  </a:outerShdw>
                </a:effectLst>
              </a:rPr>
            </a:br>
            <a:r>
              <a:rPr lang="en-US" sz="3200" b="1" u="sng" dirty="0">
                <a:effectLst>
                  <a:outerShdw blurRad="38100" dist="38100" dir="2700000" algn="tl">
                    <a:srgbClr val="000000">
                      <a:alpha val="43137"/>
                    </a:srgbClr>
                  </a:outerShdw>
                </a:effectLst>
              </a:rPr>
              <a:t>( APPLICATION to find Jobs) </a:t>
            </a:r>
            <a:endParaRPr lang="en-US" sz="3200" b="1" i="1" u="sng"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1139184" y="2044931"/>
            <a:ext cx="8481445" cy="4644393"/>
          </a:xfrm>
        </p:spPr>
        <p:txBody>
          <a:bodyPr>
            <a:normAutofit fontScale="40000" lnSpcReduction="20000"/>
          </a:bodyPr>
          <a:lstStyle/>
          <a:p>
            <a:pPr marL="0" indent="0" algn="r">
              <a:buNone/>
            </a:pPr>
            <a:endParaRPr lang="en-US" sz="2600" b="1" dirty="0"/>
          </a:p>
          <a:p>
            <a:pPr marL="0" indent="0">
              <a:buNone/>
            </a:pPr>
            <a:r>
              <a:rPr lang="en-US" sz="5500" b="1" dirty="0"/>
              <a:t>Presented by:</a:t>
            </a:r>
          </a:p>
          <a:p>
            <a:pPr marL="0" indent="0">
              <a:buNone/>
            </a:pPr>
            <a:endParaRPr lang="en-US" sz="5500" b="1" dirty="0"/>
          </a:p>
          <a:p>
            <a:pPr marL="0" indent="0">
              <a:buNone/>
            </a:pPr>
            <a:endParaRPr lang="en-US" sz="3500" b="1" dirty="0"/>
          </a:p>
          <a:p>
            <a:pPr>
              <a:buFont typeface="Wingdings" panose="05000000000000000000" pitchFamily="2" charset="2"/>
              <a:buChar char="v"/>
            </a:pPr>
            <a:r>
              <a:rPr lang="en-US" sz="5600" b="1" dirty="0"/>
              <a:t>201500118		Anshuman Vashishtha</a:t>
            </a:r>
          </a:p>
          <a:p>
            <a:pPr marL="0" indent="0">
              <a:buNone/>
            </a:pPr>
            <a:endParaRPr lang="en-US" sz="5600" b="1" dirty="0"/>
          </a:p>
          <a:p>
            <a:pPr>
              <a:buFont typeface="Wingdings" panose="05000000000000000000" pitchFamily="2" charset="2"/>
              <a:buChar char="v"/>
            </a:pPr>
            <a:endParaRPr lang="en-US" sz="5600" b="1" dirty="0"/>
          </a:p>
          <a:p>
            <a:pPr marL="0" indent="0">
              <a:buNone/>
            </a:pPr>
            <a:endParaRPr lang="en-US" sz="5600" b="1" dirty="0">
              <a:highlight>
                <a:srgbClr val="FFFF00"/>
              </a:highlight>
            </a:endParaRPr>
          </a:p>
          <a:p>
            <a:pPr>
              <a:buFont typeface="Wingdings" panose="05000000000000000000" pitchFamily="2" charset="2"/>
              <a:buChar char="v"/>
            </a:pPr>
            <a:endParaRPr lang="en-US" sz="3000" b="1" dirty="0"/>
          </a:p>
          <a:p>
            <a:pPr marL="0" indent="0">
              <a:buNone/>
            </a:pPr>
            <a:endParaRPr lang="en-US" sz="3000" b="1" dirty="0"/>
          </a:p>
          <a:p>
            <a:pPr marL="0" indent="0" algn="r">
              <a:buNone/>
            </a:pPr>
            <a:r>
              <a:rPr lang="en-US" sz="2600" b="1" dirty="0"/>
              <a:t> </a:t>
            </a:r>
          </a:p>
          <a:p>
            <a:pPr marL="0" indent="0" algn="r">
              <a:buNone/>
            </a:pPr>
            <a:endParaRPr lang="en-US" sz="2600" b="1" dirty="0">
              <a:sym typeface="+mn-ea"/>
            </a:endParaRPr>
          </a:p>
          <a:p>
            <a:pPr marL="0" indent="0" algn="r">
              <a:buNone/>
            </a:pPr>
            <a:r>
              <a:rPr lang="en-US" sz="2600" b="1" dirty="0">
                <a:sym typeface="+mn-ea"/>
              </a:rPr>
              <a:t> </a:t>
            </a:r>
            <a:endParaRPr lang="en-US" sz="1900" dirty="0"/>
          </a:p>
          <a:p>
            <a:pPr marL="0" indent="0" algn="ctr">
              <a:buNone/>
            </a:pPr>
            <a:r>
              <a:rPr lang="en-US" sz="1900" dirty="0"/>
              <a:t>                                                                                       </a:t>
            </a:r>
          </a:p>
          <a:p>
            <a:pPr marL="0" indent="0" algn="ctr">
              <a:buNone/>
            </a:pPr>
            <a:r>
              <a:rPr lang="en-US" sz="1900" dirty="0"/>
              <a:t>                                        </a:t>
            </a:r>
          </a:p>
          <a:p>
            <a:pPr marL="0" indent="0" algn="ctr">
              <a:buNone/>
            </a:pPr>
            <a:endParaRPr lang="en-US" sz="1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DCFC1C-F128-AE5B-2AAD-C441FA640F07}"/>
              </a:ext>
            </a:extLst>
          </p:cNvPr>
          <p:cNvSpPr txBox="1"/>
          <p:nvPr/>
        </p:nvSpPr>
        <p:spPr>
          <a:xfrm>
            <a:off x="555584" y="509286"/>
            <a:ext cx="2615879" cy="1200329"/>
          </a:xfrm>
          <a:prstGeom prst="rect">
            <a:avLst/>
          </a:prstGeom>
          <a:noFill/>
        </p:spPr>
        <p:txBody>
          <a:bodyPr wrap="square" rtlCol="0">
            <a:spAutoFit/>
          </a:bodyPr>
          <a:lstStyle/>
          <a:p>
            <a:r>
              <a:rPr lang="en-IN" sz="3600" dirty="0"/>
              <a:t>User In Database</a:t>
            </a:r>
          </a:p>
        </p:txBody>
      </p:sp>
      <p:pic>
        <p:nvPicPr>
          <p:cNvPr id="5" name="Picture 4">
            <a:extLst>
              <a:ext uri="{FF2B5EF4-FFF2-40B4-BE49-F238E27FC236}">
                <a16:creationId xmlns:a16="http://schemas.microsoft.com/office/drawing/2014/main" id="{EC31DF48-33AF-7480-E782-FDB432718B58}"/>
              </a:ext>
            </a:extLst>
          </p:cNvPr>
          <p:cNvPicPr>
            <a:picLocks noChangeAspect="1"/>
          </p:cNvPicPr>
          <p:nvPr/>
        </p:nvPicPr>
        <p:blipFill>
          <a:blip r:embed="rId2"/>
          <a:stretch>
            <a:fillRect/>
          </a:stretch>
        </p:blipFill>
        <p:spPr>
          <a:xfrm>
            <a:off x="555584" y="1859973"/>
            <a:ext cx="8238836" cy="4634345"/>
          </a:xfrm>
          <a:prstGeom prst="rect">
            <a:avLst/>
          </a:prstGeom>
        </p:spPr>
      </p:pic>
    </p:spTree>
    <p:extLst>
      <p:ext uri="{BB962C8B-B14F-4D97-AF65-F5344CB8AC3E}">
        <p14:creationId xmlns:p14="http://schemas.microsoft.com/office/powerpoint/2010/main" val="178250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effectLst>
                  <a:outerShdw blurRad="38100" dist="38100" dir="2700000" algn="tl">
                    <a:srgbClr val="000000">
                      <a:alpha val="43137"/>
                    </a:srgbClr>
                  </a:outerShdw>
                </a:effectLst>
              </a:rPr>
              <a:t>CONCLUSION AND SCOPE</a:t>
            </a:r>
          </a:p>
        </p:txBody>
      </p:sp>
      <p:sp>
        <p:nvSpPr>
          <p:cNvPr id="3" name="Content Placeholder 2"/>
          <p:cNvSpPr>
            <a:spLocks noGrp="1"/>
          </p:cNvSpPr>
          <p:nvPr>
            <p:ph idx="1"/>
          </p:nvPr>
        </p:nvSpPr>
        <p:spPr>
          <a:xfrm>
            <a:off x="677334" y="1412111"/>
            <a:ext cx="8596668" cy="4629251"/>
          </a:xfrm>
        </p:spPr>
        <p:txBody>
          <a:bodyPr>
            <a:normAutofit/>
          </a:bodyPr>
          <a:lstStyle/>
          <a:p>
            <a:pPr>
              <a:buFont typeface="Wingdings" panose="05000000000000000000" pitchFamily="2" charset="2"/>
              <a:buChar char="v"/>
            </a:pPr>
            <a:endParaRPr lang="en-US" dirty="0"/>
          </a:p>
          <a:p>
            <a:pPr>
              <a:lnSpc>
                <a:spcPct val="150000"/>
              </a:lnSpc>
              <a:buFont typeface="Wingdings" panose="05000000000000000000" pitchFamily="2" charset="2"/>
              <a:buChar char="v"/>
            </a:pPr>
            <a:r>
              <a:rPr lang="en-US" dirty="0"/>
              <a:t> There is always room for improvements in any application, however good and efficient it may be. But the most important thing should be flexible to accept further modifications. Right now we are just Building a Working MERN Stack Project which might be helpful in finding Job’s for people but in the future, we can also create a panel for Recruiters so that they can post </a:t>
            </a:r>
            <a:r>
              <a:rPr lang="en-US"/>
              <a:t>information regarding Jobs.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AD1A-976F-0643-0B55-07BC5CBFB8A3}"/>
              </a:ext>
            </a:extLst>
          </p:cNvPr>
          <p:cNvSpPr>
            <a:spLocks noGrp="1"/>
          </p:cNvSpPr>
          <p:nvPr>
            <p:ph type="title"/>
          </p:nvPr>
        </p:nvSpPr>
        <p:spPr>
          <a:xfrm>
            <a:off x="2726054" y="2530997"/>
            <a:ext cx="8596668" cy="1320800"/>
          </a:xfrm>
        </p:spPr>
        <p:txBody>
          <a:bodyPr>
            <a:normAutofit/>
          </a:bodyPr>
          <a:lstStyle/>
          <a:p>
            <a:r>
              <a:rPr lang="en-IN" sz="7200" dirty="0"/>
              <a:t>THANK  YOU</a:t>
            </a:r>
          </a:p>
        </p:txBody>
      </p:sp>
    </p:spTree>
    <p:extLst>
      <p:ext uri="{BB962C8B-B14F-4D97-AF65-F5344CB8AC3E}">
        <p14:creationId xmlns:p14="http://schemas.microsoft.com/office/powerpoint/2010/main" val="350115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0DEDD6-7847-20DC-2D2A-EAAFCF515DB9}"/>
              </a:ext>
            </a:extLst>
          </p:cNvPr>
          <p:cNvSpPr txBox="1"/>
          <p:nvPr/>
        </p:nvSpPr>
        <p:spPr>
          <a:xfrm>
            <a:off x="1359131" y="682675"/>
            <a:ext cx="6109854" cy="584775"/>
          </a:xfrm>
          <a:prstGeom prst="rect">
            <a:avLst/>
          </a:prstGeom>
          <a:noFill/>
        </p:spPr>
        <p:txBody>
          <a:bodyPr wrap="square">
            <a:spAutoFit/>
          </a:bodyPr>
          <a:lstStyle/>
          <a:p>
            <a:r>
              <a:rPr lang="en-US" sz="3200" b="1" u="sng" dirty="0">
                <a:effectLst>
                  <a:outerShdw blurRad="38100" dist="38100" dir="2700000" algn="tl">
                    <a:srgbClr val="000000">
                      <a:alpha val="43137"/>
                    </a:srgbClr>
                  </a:outerShdw>
                </a:effectLst>
              </a:rPr>
              <a:t>CONTENTS</a:t>
            </a:r>
            <a:endParaRPr lang="en-IN" sz="3200" dirty="0"/>
          </a:p>
        </p:txBody>
      </p:sp>
      <p:sp>
        <p:nvSpPr>
          <p:cNvPr id="7" name="TextBox 6">
            <a:extLst>
              <a:ext uri="{FF2B5EF4-FFF2-40B4-BE49-F238E27FC236}">
                <a16:creationId xmlns:a16="http://schemas.microsoft.com/office/drawing/2014/main" id="{88E1826B-BF06-248A-22E2-88A8E03C3D05}"/>
              </a:ext>
            </a:extLst>
          </p:cNvPr>
          <p:cNvSpPr txBox="1"/>
          <p:nvPr/>
        </p:nvSpPr>
        <p:spPr>
          <a:xfrm>
            <a:off x="1276846" y="1618104"/>
            <a:ext cx="6109854" cy="3854901"/>
          </a:xfrm>
          <a:prstGeom prst="rect">
            <a:avLst/>
          </a:prstGeom>
          <a:noFill/>
        </p:spPr>
        <p:txBody>
          <a:bodyPr wrap="square">
            <a:spAutoFit/>
          </a:bodyPr>
          <a:lstStyle/>
          <a:p>
            <a:pPr>
              <a:buFont typeface="Wingdings" panose="05000000000000000000" pitchFamily="2" charset="2"/>
              <a:buChar char="v"/>
            </a:pPr>
            <a:r>
              <a:rPr lang="en-US" b="1" dirty="0"/>
              <a:t> INTRODUCTION</a:t>
            </a:r>
          </a:p>
          <a:p>
            <a:endParaRPr lang="en-US" b="1" dirty="0"/>
          </a:p>
          <a:p>
            <a:pPr>
              <a:buFont typeface="Wingdings" panose="05000000000000000000" pitchFamily="2" charset="2"/>
              <a:buChar char="v"/>
            </a:pPr>
            <a:r>
              <a:rPr lang="en-US" b="1" dirty="0"/>
              <a:t>OBJECTIVE</a:t>
            </a:r>
          </a:p>
          <a:p>
            <a:pPr>
              <a:buFont typeface="Wingdings" panose="05000000000000000000" pitchFamily="2" charset="2"/>
              <a:buChar char="v"/>
            </a:pPr>
            <a:endParaRPr lang="en-US" b="1" dirty="0"/>
          </a:p>
          <a:p>
            <a:pPr>
              <a:buFont typeface="Wingdings" panose="05000000000000000000" pitchFamily="2" charset="2"/>
              <a:buChar char="v"/>
            </a:pPr>
            <a:r>
              <a:rPr lang="en-US" b="1" dirty="0"/>
              <a:t>TECHNOLOGIES</a:t>
            </a:r>
            <a:r>
              <a:rPr lang="en-US" sz="1800" b="1" dirty="0"/>
              <a:t> AND DESCRIPTION</a:t>
            </a:r>
            <a:endParaRPr lang="en-US" b="1" dirty="0"/>
          </a:p>
          <a:p>
            <a:pPr>
              <a:buFont typeface="Wingdings" panose="05000000000000000000" pitchFamily="2" charset="2"/>
              <a:buChar char="v"/>
            </a:pPr>
            <a:endParaRPr lang="en-US" b="1" dirty="0"/>
          </a:p>
          <a:p>
            <a:pPr>
              <a:buFont typeface="Wingdings" panose="05000000000000000000" pitchFamily="2" charset="2"/>
              <a:buChar char="v"/>
            </a:pPr>
            <a:r>
              <a:rPr lang="en-US" sz="1800" b="1" dirty="0"/>
              <a:t>FRONT END   AND  BA</a:t>
            </a:r>
            <a:r>
              <a:rPr lang="en-US" b="1" dirty="0"/>
              <a:t>CK END</a:t>
            </a:r>
          </a:p>
          <a:p>
            <a:endParaRPr lang="en-US" b="1" dirty="0"/>
          </a:p>
          <a:p>
            <a:pPr>
              <a:buFont typeface="Wingdings" panose="05000000000000000000" pitchFamily="2" charset="2"/>
              <a:buChar char="v"/>
            </a:pPr>
            <a:r>
              <a:rPr lang="en-US" sz="1800" b="1" dirty="0"/>
              <a:t> SCREENSHOTS</a:t>
            </a:r>
            <a:endParaRPr lang="en-US" b="1" dirty="0"/>
          </a:p>
          <a:p>
            <a:pPr>
              <a:buFont typeface="Wingdings" panose="05000000000000000000" pitchFamily="2" charset="2"/>
              <a:buChar char="v"/>
            </a:pPr>
            <a:endParaRPr lang="en-US" b="1" dirty="0"/>
          </a:p>
          <a:p>
            <a:pPr>
              <a:buFont typeface="Wingdings" panose="05000000000000000000" pitchFamily="2" charset="2"/>
              <a:buChar char="v"/>
            </a:pPr>
            <a:r>
              <a:rPr lang="en-US" sz="1800" b="1" dirty="0"/>
              <a:t> CONCLUSION</a:t>
            </a:r>
            <a:endParaRPr lang="en-US" b="1" dirty="0"/>
          </a:p>
          <a:p>
            <a:pPr>
              <a:buFont typeface="Wingdings" panose="05000000000000000000" pitchFamily="2" charset="2"/>
              <a:buChar char="v"/>
            </a:pPr>
            <a:endParaRPr lang="en-US" b="1" dirty="0"/>
          </a:p>
          <a:p>
            <a:endParaRPr lang="en-US" b="1" dirty="0"/>
          </a:p>
          <a:p>
            <a:endParaRPr lang="en-US" sz="1050" b="1" dirty="0"/>
          </a:p>
        </p:txBody>
      </p:sp>
    </p:spTree>
    <p:extLst>
      <p:ext uri="{BB962C8B-B14F-4D97-AF65-F5344CB8AC3E}">
        <p14:creationId xmlns:p14="http://schemas.microsoft.com/office/powerpoint/2010/main" val="159954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effectLst>
                  <a:outerShdw blurRad="38100" dist="38100" dir="2700000" algn="tl">
                    <a:srgbClr val="000000">
                      <a:alpha val="43137"/>
                    </a:srgbClr>
                  </a:outerShdw>
                </a:effectLst>
              </a:rPr>
              <a:t>INTRODUCTION</a:t>
            </a:r>
          </a:p>
        </p:txBody>
      </p:sp>
      <p:sp>
        <p:nvSpPr>
          <p:cNvPr id="3" name="Content Placeholder 2"/>
          <p:cNvSpPr>
            <a:spLocks noGrp="1"/>
          </p:cNvSpPr>
          <p:nvPr>
            <p:ph idx="1"/>
          </p:nvPr>
        </p:nvSpPr>
        <p:spPr>
          <a:xfrm>
            <a:off x="677334" y="2160589"/>
            <a:ext cx="8596668" cy="4465063"/>
          </a:xfrm>
        </p:spPr>
        <p:txBody>
          <a:bodyPr>
            <a:normAutofit/>
          </a:bodyPr>
          <a:lstStyle/>
          <a:p>
            <a:pPr>
              <a:buFont typeface="Wingdings" panose="05000000000000000000" pitchFamily="2" charset="2"/>
              <a:buChar char="v"/>
            </a:pPr>
            <a:r>
              <a:rPr lang="en-IN" sz="2400" dirty="0"/>
              <a:t>Job Dekho is a full-stack web application developed using the MERN stack that aims to provide a comprehensive platform for job seekers and employers to connect</a:t>
            </a:r>
            <a:r>
              <a:rPr lang="en-US" sz="2400" dirty="0"/>
              <a:t>.</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 </a:t>
            </a:r>
            <a:r>
              <a:rPr lang="en-IN" sz="2400" dirty="0"/>
              <a:t>The website has a user-friendly interface that enables job seekers to search for job openings based on various criteria such as location, job type, and experience level.</a:t>
            </a:r>
            <a:endParaRPr lang="en-US" sz="2400" dirty="0"/>
          </a:p>
          <a:p>
            <a:pPr marL="0" indent="0">
              <a:buNone/>
            </a:pPr>
            <a:endParaRPr lang="en-US" sz="2400" dirty="0"/>
          </a:p>
          <a:p>
            <a:pPr>
              <a:buFont typeface="Wingdings" panose="05000000000000000000" pitchFamily="2" charset="2"/>
              <a:buChar char="v"/>
            </a:pPr>
            <a:r>
              <a:rPr lang="en-US" sz="2400" dirty="0"/>
              <a:t> </a:t>
            </a:r>
            <a:r>
              <a:rPr lang="en-IN" sz="2400" dirty="0"/>
              <a:t>Employers can use the website to post job openings, manage job listings, and view candidate applications</a:t>
            </a:r>
            <a:endParaRPr lang="en-US" sz="2000" dirty="0"/>
          </a:p>
          <a:p>
            <a:pPr marL="0" indent="0">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98633D-F48C-6722-4922-24554168F5C3}"/>
              </a:ext>
            </a:extLst>
          </p:cNvPr>
          <p:cNvPicPr>
            <a:picLocks noChangeAspect="1"/>
          </p:cNvPicPr>
          <p:nvPr/>
        </p:nvPicPr>
        <p:blipFill>
          <a:blip r:embed="rId2"/>
          <a:stretch>
            <a:fillRect/>
          </a:stretch>
        </p:blipFill>
        <p:spPr>
          <a:xfrm>
            <a:off x="1233853" y="341860"/>
            <a:ext cx="6858000" cy="6286500"/>
          </a:xfrm>
          <a:prstGeom prst="rect">
            <a:avLst/>
          </a:prstGeom>
        </p:spPr>
      </p:pic>
      <p:pic>
        <p:nvPicPr>
          <p:cNvPr id="3" name="Picture 2">
            <a:extLst>
              <a:ext uri="{FF2B5EF4-FFF2-40B4-BE49-F238E27FC236}">
                <a16:creationId xmlns:a16="http://schemas.microsoft.com/office/drawing/2014/main" id="{04013D04-2F72-86B1-D0CF-96D7F6E3261F}"/>
              </a:ext>
            </a:extLst>
          </p:cNvPr>
          <p:cNvPicPr>
            <a:picLocks noChangeAspect="1"/>
          </p:cNvPicPr>
          <p:nvPr/>
        </p:nvPicPr>
        <p:blipFill>
          <a:blip r:embed="rId3"/>
          <a:stretch>
            <a:fillRect/>
          </a:stretch>
        </p:blipFill>
        <p:spPr>
          <a:xfrm>
            <a:off x="4257582" y="2733368"/>
            <a:ext cx="1671270" cy="2556386"/>
          </a:xfrm>
          <a:prstGeom prst="rect">
            <a:avLst/>
          </a:prstGeom>
        </p:spPr>
      </p:pic>
    </p:spTree>
    <p:extLst>
      <p:ext uri="{BB962C8B-B14F-4D97-AF65-F5344CB8AC3E}">
        <p14:creationId xmlns:p14="http://schemas.microsoft.com/office/powerpoint/2010/main" val="119368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a:effectLst>
                  <a:outerShdw blurRad="38100" dist="38100" dir="2700000" algn="tl">
                    <a:srgbClr val="000000">
                      <a:alpha val="43137"/>
                    </a:srgbClr>
                  </a:outerShdw>
                </a:effectLst>
              </a:rPr>
              <a:t>OBJECTIVE</a:t>
            </a:r>
            <a:r>
              <a:rPr lang="en-US" sz="4400" b="1" dirty="0"/>
              <a:t> </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v"/>
            </a:pPr>
            <a:endParaRPr lang="en-US" sz="2400" dirty="0"/>
          </a:p>
          <a:p>
            <a:pPr>
              <a:buFont typeface="Wingdings" panose="05000000000000000000" pitchFamily="2" charset="2"/>
              <a:buChar char="v"/>
            </a:pPr>
            <a:r>
              <a:rPr lang="en-IN" sz="2400" dirty="0"/>
              <a:t>Job Dekho is a mini project built using the MERN stack that aims to provide a platform to job seekers to find available job opportunities and for employers to post job openings.</a:t>
            </a:r>
            <a:r>
              <a:rPr lang="en-US" sz="2400" dirty="0"/>
              <a:t>.</a:t>
            </a:r>
          </a:p>
          <a:p>
            <a:pPr>
              <a:buFont typeface="Wingdings" panose="05000000000000000000" pitchFamily="2" charset="2"/>
              <a:buChar char="v"/>
            </a:pPr>
            <a:r>
              <a:rPr lang="en-IN" sz="2400" dirty="0"/>
              <a:t>The website has a user-friendly interface that allows job seekers to search for job openings by entering keywords and filters such as location, job title, and job category.</a:t>
            </a:r>
          </a:p>
          <a:p>
            <a:pPr>
              <a:buFont typeface="Wingdings" panose="05000000000000000000" pitchFamily="2" charset="2"/>
              <a:buChar char="v"/>
            </a:pPr>
            <a:r>
              <a:rPr lang="en-IN" sz="2400" dirty="0"/>
              <a:t>The administration panel of </a:t>
            </a:r>
            <a:r>
              <a:rPr lang="en-IN" sz="2400" dirty="0" err="1"/>
              <a:t>JobDekho</a:t>
            </a:r>
            <a:r>
              <a:rPr lang="en-IN" sz="2400" dirty="0"/>
              <a:t> allows employers to post job openings, manage job listings, and view job applications.</a:t>
            </a:r>
            <a:endParaRPr lang="en-US" sz="2400" dirty="0"/>
          </a:p>
          <a:p>
            <a:pPr marL="0" indent="0">
              <a:buNone/>
            </a:pPr>
            <a:endParaRPr lang="en-US" sz="2400" dirty="0"/>
          </a:p>
          <a:p>
            <a:pPr>
              <a:buFont typeface="Wingdings" panose="05000000000000000000" pitchFamily="2" charset="2"/>
              <a:buChar char="v"/>
            </a:pPr>
            <a:endParaRPr lang="en-US" sz="2400" dirty="0"/>
          </a:p>
          <a:p>
            <a:pPr marL="0" indent="0">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altLang="en-US" sz="4800" b="1" u="sng" dirty="0">
                <a:effectLst>
                  <a:outerShdw blurRad="38100" dist="38100" dir="2700000" algn="tl">
                    <a:srgbClr val="000000">
                      <a:alpha val="43137"/>
                    </a:srgbClr>
                  </a:outerShdw>
                </a:effectLst>
              </a:rPr>
              <a:t> TECHNOLOGIES</a:t>
            </a:r>
            <a:r>
              <a:rPr lang="en-US" sz="4800" b="1" u="sng" dirty="0"/>
              <a:t> AND DESCRIPTION</a:t>
            </a:r>
            <a:br>
              <a:rPr lang="en-US" sz="4800" b="1" dirty="0"/>
            </a:br>
            <a:endParaRPr lang="en-IN" altLang="en-US" sz="48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8180" y="3044142"/>
            <a:ext cx="8595995" cy="3599725"/>
          </a:xfrm>
        </p:spPr>
        <p:txBody>
          <a:bodyPr>
            <a:normAutofit fontScale="25000" lnSpcReduction="20000"/>
          </a:bodyPr>
          <a:lstStyle/>
          <a:p>
            <a:pPr>
              <a:buFont typeface="Wingdings" panose="05000000000000000000" pitchFamily="2" charset="2"/>
              <a:buChar char="v"/>
            </a:pPr>
            <a:r>
              <a:rPr lang="en-IN" altLang="en-US" sz="9600" dirty="0"/>
              <a:t>The base technology used is MERN STACK (</a:t>
            </a:r>
            <a:r>
              <a:rPr lang="en-IN" altLang="en-US" sz="9600" dirty="0" err="1"/>
              <a:t>MongoDB,Express,ReactJS,NodeJS</a:t>
            </a:r>
            <a:r>
              <a:rPr lang="en-IN" altLang="en-US" sz="9600" dirty="0"/>
              <a:t>).</a:t>
            </a:r>
            <a:endParaRPr lang="en-US" sz="9600" dirty="0"/>
          </a:p>
          <a:p>
            <a:pPr marL="0" indent="0">
              <a:buNone/>
            </a:pPr>
            <a:endParaRPr lang="en-US" sz="9600" dirty="0"/>
          </a:p>
          <a:p>
            <a:pPr>
              <a:buFont typeface="Wingdings" panose="05000000000000000000" pitchFamily="2" charset="2"/>
              <a:buChar char="v"/>
            </a:pPr>
            <a:r>
              <a:rPr lang="en-US" sz="9600" b="0" i="0" dirty="0">
                <a:solidFill>
                  <a:srgbClr val="42494F"/>
                </a:solidFill>
                <a:effectLst/>
                <a:latin typeface="Akzidenz Grotesk BQ Light"/>
              </a:rPr>
              <a:t>The architecture allows you to easily construct a three-tier architecture (front end, back end, database) entirely using </a:t>
            </a:r>
            <a:r>
              <a:rPr lang="en-US" sz="9600" b="0" i="0" dirty="0" err="1">
                <a:solidFill>
                  <a:srgbClr val="42494F"/>
                </a:solidFill>
                <a:effectLst/>
                <a:latin typeface="Akzidenz Grotesk BQ Light"/>
              </a:rPr>
              <a:t>ReactJs</a:t>
            </a:r>
            <a:endParaRPr lang="en-US" sz="9600" b="0" i="0" dirty="0">
              <a:solidFill>
                <a:srgbClr val="42494F"/>
              </a:solidFill>
              <a:effectLst/>
              <a:latin typeface="Akzidenz Grotesk BQ Light"/>
            </a:endParaRPr>
          </a:p>
          <a:p>
            <a:pPr>
              <a:buFont typeface="Wingdings" panose="05000000000000000000" pitchFamily="2" charset="2"/>
              <a:buChar char="v"/>
            </a:pPr>
            <a:endParaRPr lang="en-US" sz="9600" dirty="0"/>
          </a:p>
          <a:p>
            <a:pPr>
              <a:buFont typeface="Wingdings" panose="05000000000000000000" pitchFamily="2" charset="2"/>
              <a:buChar char="v"/>
            </a:pPr>
            <a:endParaRPr lang="en-US" sz="3335" dirty="0"/>
          </a:p>
          <a:p>
            <a:pPr>
              <a:buFont typeface="Wingdings" panose="05000000000000000000" pitchFamily="2" charset="2"/>
              <a:buChar char="v"/>
            </a:pPr>
            <a:endParaRPr lang="en-US" sz="3335" dirty="0"/>
          </a:p>
          <a:p>
            <a:pPr marL="0" indent="0">
              <a:buNone/>
            </a:pPr>
            <a:r>
              <a:rPr lang="en-IN" altLang="en-US" sz="3430" b="1" u="sng" dirty="0"/>
              <a:t> </a:t>
            </a:r>
            <a:endParaRPr lang="en-US" sz="2855" dirty="0"/>
          </a:p>
          <a:p>
            <a:pPr>
              <a:buFont typeface="Wingdings" panose="05000000000000000000" pitchFamily="2" charset="2"/>
              <a:buChar char="v"/>
            </a:pPr>
            <a:endParaRPr lang="en-US" sz="2855" dirty="0"/>
          </a:p>
          <a:p>
            <a:pPr>
              <a:buFont typeface="Wingdings" panose="05000000000000000000" pitchFamily="2" charset="2"/>
              <a:buChar char="v"/>
            </a:pPr>
            <a:endParaRPr lang="en-US" sz="2855" dirty="0"/>
          </a:p>
          <a:p>
            <a:pPr>
              <a:buFont typeface="Wingdings" panose="05000000000000000000" pitchFamily="2" charset="2"/>
              <a:buChar char="v"/>
            </a:pPr>
            <a:endParaRPr lang="en-US" sz="2855" dirty="0"/>
          </a:p>
          <a:p>
            <a:pPr>
              <a:buFont typeface="Wingdings" panose="05000000000000000000" pitchFamily="2" charset="2"/>
              <a:buChar char="v"/>
            </a:pPr>
            <a:endParaRPr lang="en-US" sz="2855" dirty="0"/>
          </a:p>
          <a:p>
            <a:pPr>
              <a:buFont typeface="Wingdings" panose="05000000000000000000" pitchFamily="2" charset="2"/>
              <a:buChar char="v"/>
            </a:pPr>
            <a:endParaRPr lang="en-US" sz="2855" dirty="0"/>
          </a:p>
          <a:p>
            <a:pPr>
              <a:buFont typeface="Wingdings" panose="05000000000000000000" pitchFamily="2" charset="2"/>
              <a:buChar char="v"/>
            </a:pPr>
            <a:endParaRPr lang="en-US" sz="2855" dirty="0"/>
          </a:p>
          <a:p>
            <a:pPr>
              <a:buFont typeface="Wingdings" panose="05000000000000000000" pitchFamily="2" charset="2"/>
              <a:buChar char="v"/>
            </a:pPr>
            <a:endParaRPr lang="en-US" sz="2855" dirty="0"/>
          </a:p>
          <a:p>
            <a:pPr>
              <a:buFont typeface="Wingdings" panose="05000000000000000000" pitchFamily="2" charset="2"/>
              <a:buChar char="v"/>
            </a:pPr>
            <a:endParaRPr lang="en-US" sz="2855" dirty="0"/>
          </a:p>
          <a:p>
            <a:pPr>
              <a:buFont typeface="Wingdings" panose="05000000000000000000" pitchFamily="2" charset="2"/>
              <a:buChar char="v"/>
            </a:pPr>
            <a:endParaRPr lang="en-US" sz="2000" dirty="0"/>
          </a:p>
          <a:p>
            <a:pPr>
              <a:buFont typeface="Wingdings" panose="05000000000000000000" pitchFamily="2" charset="2"/>
              <a:buChar char="v"/>
            </a:pPr>
            <a:endParaRPr lang="en-IN" altLang="en-US" sz="266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rn Stack">
            <a:extLst>
              <a:ext uri="{FF2B5EF4-FFF2-40B4-BE49-F238E27FC236}">
                <a16:creationId xmlns:a16="http://schemas.microsoft.com/office/drawing/2014/main" id="{AA002CF4-25E4-C95B-8B45-B9F2A6206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723" y="549406"/>
            <a:ext cx="8859915" cy="580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39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5194"/>
            <a:ext cx="8596668" cy="6672805"/>
          </a:xfrm>
        </p:spPr>
        <p:txBody>
          <a:bodyPr>
            <a:normAutofit fontScale="85000" lnSpcReduction="20000"/>
          </a:bodyPr>
          <a:lstStyle/>
          <a:p>
            <a:pPr algn="l">
              <a:buFont typeface="Arial" panose="020B0604020202020204" pitchFamily="34" charset="0"/>
              <a:buChar char="•"/>
            </a:pPr>
            <a:r>
              <a:rPr lang="en-IN" sz="2600" b="0" i="0" dirty="0">
                <a:solidFill>
                  <a:srgbClr val="42494F"/>
                </a:solidFill>
                <a:effectLst/>
                <a:latin typeface="Akzidenz Grotesk BQ Light"/>
              </a:rPr>
              <a:t>MongoDB —      document database</a:t>
            </a:r>
          </a:p>
          <a:p>
            <a:pPr algn="l">
              <a:buFont typeface="Arial" panose="020B0604020202020204" pitchFamily="34" charset="0"/>
              <a:buChar char="•"/>
            </a:pPr>
            <a:r>
              <a:rPr lang="en-IN" sz="2600" b="0" i="0" dirty="0">
                <a:solidFill>
                  <a:srgbClr val="42494F"/>
                </a:solidFill>
                <a:effectLst/>
                <a:latin typeface="Akzidenz Grotesk BQ Light"/>
              </a:rPr>
              <a:t>React(.</a:t>
            </a:r>
            <a:r>
              <a:rPr lang="en-IN" sz="2600" b="0" i="0" dirty="0" err="1">
                <a:solidFill>
                  <a:srgbClr val="42494F"/>
                </a:solidFill>
                <a:effectLst/>
                <a:latin typeface="Akzidenz Grotesk BQ Light"/>
              </a:rPr>
              <a:t>js</a:t>
            </a:r>
            <a:r>
              <a:rPr lang="en-IN" sz="2600" b="0" i="0" dirty="0">
                <a:solidFill>
                  <a:srgbClr val="42494F"/>
                </a:solidFill>
                <a:effectLst/>
                <a:latin typeface="Akzidenz Grotesk BQ Light"/>
              </a:rPr>
              <a:t>) — a client-side JavaScript framework</a:t>
            </a:r>
          </a:p>
          <a:p>
            <a:pPr algn="l">
              <a:buFont typeface="Arial" panose="020B0604020202020204" pitchFamily="34" charset="0"/>
              <a:buChar char="•"/>
            </a:pPr>
            <a:r>
              <a:rPr lang="en-IN" sz="2600" b="0" i="0" dirty="0">
                <a:solidFill>
                  <a:srgbClr val="42494F"/>
                </a:solidFill>
                <a:effectLst/>
                <a:latin typeface="Akzidenz Grotesk BQ Light"/>
              </a:rPr>
              <a:t>Node(.</a:t>
            </a:r>
            <a:r>
              <a:rPr lang="en-IN" sz="2600" b="0" i="0" dirty="0" err="1">
                <a:solidFill>
                  <a:srgbClr val="42494F"/>
                </a:solidFill>
                <a:effectLst/>
                <a:latin typeface="Akzidenz Grotesk BQ Light"/>
              </a:rPr>
              <a:t>js</a:t>
            </a:r>
            <a:r>
              <a:rPr lang="en-IN" sz="2600" b="0" i="0" dirty="0">
                <a:solidFill>
                  <a:srgbClr val="42494F"/>
                </a:solidFill>
                <a:effectLst/>
                <a:latin typeface="Akzidenz Grotesk BQ Light"/>
              </a:rPr>
              <a:t>) — the premier JavaScript web server</a:t>
            </a:r>
          </a:p>
          <a:p>
            <a:pPr algn="l">
              <a:buFont typeface="Arial" panose="020B0604020202020204" pitchFamily="34" charset="0"/>
              <a:buChar char="•"/>
            </a:pPr>
            <a:endParaRPr lang="en-IN" sz="2600" b="0" i="0" dirty="0">
              <a:solidFill>
                <a:srgbClr val="42494F"/>
              </a:solidFill>
              <a:effectLst/>
              <a:latin typeface="Akzidenz Grotesk BQ Light"/>
            </a:endParaRPr>
          </a:p>
          <a:p>
            <a:pPr algn="l"/>
            <a:r>
              <a:rPr lang="en-US" sz="2600" b="0" i="0" dirty="0">
                <a:solidFill>
                  <a:srgbClr val="333333"/>
                </a:solidFill>
                <a:effectLst/>
                <a:latin typeface="Times New Roman" panose="02020603050405020304" pitchFamily="18" charset="0"/>
                <a:cs typeface="Times New Roman" panose="02020603050405020304" pitchFamily="18" charset="0"/>
              </a:rPr>
              <a:t>ReactJS is a </a:t>
            </a:r>
            <a:r>
              <a:rPr lang="en-US" sz="2600" b="1" i="0" dirty="0">
                <a:solidFill>
                  <a:srgbClr val="333333"/>
                </a:solidFill>
                <a:effectLst/>
                <a:latin typeface="Times New Roman" panose="02020603050405020304" pitchFamily="18" charset="0"/>
                <a:cs typeface="Times New Roman" panose="02020603050405020304" pitchFamily="18" charset="0"/>
              </a:rPr>
              <a:t>declarative</a:t>
            </a:r>
            <a:r>
              <a:rPr lang="en-US" sz="2600" b="0" i="0" dirty="0">
                <a:solidFill>
                  <a:srgbClr val="333333"/>
                </a:solidFill>
                <a:effectLst/>
                <a:latin typeface="Times New Roman" panose="02020603050405020304" pitchFamily="18" charset="0"/>
                <a:cs typeface="Times New Roman" panose="02020603050405020304" pitchFamily="18" charset="0"/>
              </a:rPr>
              <a:t>, </a:t>
            </a:r>
            <a:r>
              <a:rPr lang="en-US" sz="2600" b="1" i="0" dirty="0">
                <a:solidFill>
                  <a:srgbClr val="333333"/>
                </a:solidFill>
                <a:effectLst/>
                <a:latin typeface="Times New Roman" panose="02020603050405020304" pitchFamily="18" charset="0"/>
                <a:cs typeface="Times New Roman" panose="02020603050405020304" pitchFamily="18" charset="0"/>
              </a:rPr>
              <a:t>efficient</a:t>
            </a:r>
            <a:r>
              <a:rPr lang="en-US" sz="2600" b="0" i="0" dirty="0">
                <a:solidFill>
                  <a:srgbClr val="333333"/>
                </a:solidFill>
                <a:effectLst/>
                <a:latin typeface="Times New Roman" panose="02020603050405020304" pitchFamily="18" charset="0"/>
                <a:cs typeface="Times New Roman" panose="02020603050405020304" pitchFamily="18" charset="0"/>
              </a:rPr>
              <a:t>, and flexible </a:t>
            </a:r>
            <a:r>
              <a:rPr lang="en-US" sz="2600" b="1" i="0" dirty="0">
                <a:solidFill>
                  <a:srgbClr val="333333"/>
                </a:solidFill>
                <a:effectLst/>
                <a:latin typeface="Times New Roman" panose="02020603050405020304" pitchFamily="18" charset="0"/>
                <a:cs typeface="Times New Roman" panose="02020603050405020304" pitchFamily="18" charset="0"/>
              </a:rPr>
              <a:t>JavaScript library</a:t>
            </a:r>
            <a:r>
              <a:rPr lang="en-US" sz="2600" b="0" i="0" dirty="0">
                <a:solidFill>
                  <a:srgbClr val="333333"/>
                </a:solidFill>
                <a:effectLst/>
                <a:latin typeface="Times New Roman" panose="02020603050405020304" pitchFamily="18" charset="0"/>
                <a:cs typeface="Times New Roman" panose="02020603050405020304" pitchFamily="18" charset="0"/>
              </a:rPr>
              <a:t> for building reusable UI components. It is an open-source, component-based front-end library that is responsible only for the view layer of the application.</a:t>
            </a:r>
          </a:p>
          <a:p>
            <a:pPr algn="l"/>
            <a:endParaRPr lang="en-US" sz="2600" b="0" i="0" dirty="0">
              <a:solidFill>
                <a:srgbClr val="333333"/>
              </a:solidFill>
              <a:effectLst/>
              <a:latin typeface="Times New Roman" panose="02020603050405020304" pitchFamily="18" charset="0"/>
              <a:cs typeface="Times New Roman" panose="02020603050405020304" pitchFamily="18" charset="0"/>
            </a:endParaRPr>
          </a:p>
          <a:p>
            <a:r>
              <a:rPr lang="en-IN" sz="2600" i="0" dirty="0">
                <a:solidFill>
                  <a:srgbClr val="42494F"/>
                </a:solidFill>
                <a:effectLst/>
                <a:latin typeface="Times New Roman" panose="02020603050405020304" pitchFamily="18" charset="0"/>
                <a:cs typeface="Times New Roman" panose="02020603050405020304" pitchFamily="18" charset="0"/>
              </a:rPr>
              <a:t>Node makes up the middle (application) tier.   Node.js is a popular and powerful JavaScript server platform. Regardless of which variant you choose, it is the ideal approach to working with JavaScript and JSON, all the way through</a:t>
            </a:r>
            <a:r>
              <a:rPr lang="en-IN" sz="2600" b="0" i="0" dirty="0">
                <a:solidFill>
                  <a:srgbClr val="42494F"/>
                </a:solidFill>
                <a:effectLst/>
                <a:latin typeface="Times New Roman" panose="02020603050405020304" pitchFamily="18" charset="0"/>
                <a:cs typeface="Times New Roman" panose="02020603050405020304" pitchFamily="18" charset="0"/>
              </a:rPr>
              <a:t>.</a:t>
            </a:r>
          </a:p>
          <a:p>
            <a:endParaRPr lang="en-IN" sz="2600" b="0" i="0" dirty="0">
              <a:solidFill>
                <a:srgbClr val="42494F"/>
              </a:solidFill>
              <a:effectLst/>
              <a:latin typeface="Times New Roman" panose="02020603050405020304" pitchFamily="18" charset="0"/>
              <a:cs typeface="Times New Roman" panose="02020603050405020304" pitchFamily="18" charset="0"/>
            </a:endParaRPr>
          </a:p>
          <a:p>
            <a:r>
              <a:rPr lang="en-US" sz="2600" b="0" i="0" dirty="0">
                <a:solidFill>
                  <a:srgbClr val="000000"/>
                </a:solidFill>
                <a:effectLst/>
                <a:latin typeface="Times New Roman" panose="02020603050405020304" pitchFamily="18" charset="0"/>
                <a:cs typeface="Times New Roman" panose="02020603050405020304" pitchFamily="18" charset="0"/>
              </a:rPr>
              <a:t>MongoDB is a distributed database at its core, so high availability, horizontal scaling, and geographic distribution are built in and easy to use</a:t>
            </a:r>
            <a:br>
              <a:rPr lang="en-IN" sz="2600" dirty="0">
                <a:latin typeface="Times New Roman" panose="02020603050405020304" pitchFamily="18" charset="0"/>
                <a:cs typeface="Times New Roman" panose="02020603050405020304" pitchFamily="18" charset="0"/>
              </a:rPr>
            </a:br>
            <a:endParaRPr lang="en-IN" altLang="en-US" sz="2600" dirty="0">
              <a:latin typeface="Times New Roman" panose="02020603050405020304" pitchFamily="18" charset="0"/>
              <a:cs typeface="Times New Roman" panose="02020603050405020304" pitchFamily="18" charset="0"/>
              <a:sym typeface="+mn-ea"/>
            </a:endParaRPr>
          </a:p>
          <a:p>
            <a:pPr marL="0" indent="0">
              <a:buNone/>
            </a:pPr>
            <a:endParaRPr lang="en-IN" altLang="en-US" sz="2000" dirty="0">
              <a:sym typeface="+mn-ea"/>
            </a:endParaRPr>
          </a:p>
          <a:p>
            <a:pPr marL="0" indent="0">
              <a:buNone/>
            </a:pPr>
            <a:r>
              <a:rPr lang="en-IN" altLang="en-US" sz="2400" b="1" u="sng" dirty="0">
                <a:sym typeface="+mn-ea"/>
              </a:rPr>
              <a:t> </a:t>
            </a:r>
            <a:endParaRPr lang="en-IN" altLang="en-US" sz="2000" dirty="0">
              <a:sym typeface="+mn-ea"/>
            </a:endParaRPr>
          </a:p>
          <a:p>
            <a:pPr marL="0" indent="0">
              <a:buNone/>
            </a:pPr>
            <a:endParaRPr lang="en-IN" altLang="en-US" sz="2000" dirty="0">
              <a:sym typeface="+mn-ea"/>
            </a:endParaRPr>
          </a:p>
          <a:p>
            <a:pPr marL="0" indent="0">
              <a:buNone/>
            </a:pPr>
            <a:endParaRPr lang="en-IN" altLang="en-US" sz="2000" dirty="0">
              <a:sym typeface="+mn-ea"/>
            </a:endParaRPr>
          </a:p>
          <a:p>
            <a:pPr marL="0" indent="0">
              <a:buNone/>
            </a:pPr>
            <a:endParaRPr lang="en-IN" altLang="en-US" sz="2000" dirty="0">
              <a:sym typeface="+mn-ea"/>
            </a:endParaRPr>
          </a:p>
          <a:p>
            <a:pPr marL="0" indent="0">
              <a:buNone/>
            </a:pPr>
            <a:endParaRPr lang="en-IN" altLang="en-US" sz="2000" dirty="0">
              <a:sym typeface="+mn-ea"/>
            </a:endParaRPr>
          </a:p>
          <a:p>
            <a:pPr marL="0" indent="0">
              <a:buNone/>
            </a:pPr>
            <a:endParaRPr lang="en-IN" altLang="en-US" sz="2000" dirty="0">
              <a:sym typeface="+mn-ea"/>
            </a:endParaRPr>
          </a:p>
          <a:p>
            <a:pPr marL="0" indent="0" algn="ctr">
              <a:buNone/>
            </a:pPr>
            <a:endParaRPr lang="en-IN" altLang="en-US" sz="2000" dirty="0">
              <a:sym typeface="+mn-ea"/>
            </a:endParaRPr>
          </a:p>
          <a:p>
            <a:pPr marL="0" indent="0" algn="ctr">
              <a:buNone/>
            </a:pPr>
            <a:endParaRPr lang="en-IN" altLang="en-US" sz="2000" dirty="0"/>
          </a:p>
          <a:p>
            <a:pPr marL="0" indent="0" algn="ctr">
              <a:buNone/>
            </a:pPr>
            <a:endParaRPr lang="en-US" sz="20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2740</TotalTime>
  <Words>712</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Akzidenz Grotesk BQ Light</vt:lpstr>
      <vt:lpstr>Akzidenz Grotesk BQ Medium</vt:lpstr>
      <vt:lpstr>Arial</vt:lpstr>
      <vt:lpstr>Calibri</vt:lpstr>
      <vt:lpstr>Times New Roman</vt:lpstr>
      <vt:lpstr>Trebuchet MS</vt:lpstr>
      <vt:lpstr>Wingdings</vt:lpstr>
      <vt:lpstr>Wingdings 3</vt:lpstr>
      <vt:lpstr>Facet</vt:lpstr>
      <vt:lpstr>  Institute of Engineering &amp; Technology</vt:lpstr>
      <vt:lpstr>PROJECT: Job Dekho ( APPLICATION to find Jobs) </vt:lpstr>
      <vt:lpstr>PowerPoint Presentation</vt:lpstr>
      <vt:lpstr>INTRODUCTION</vt:lpstr>
      <vt:lpstr>PowerPoint Presentation</vt:lpstr>
      <vt:lpstr>OBJECTIVE </vt:lpstr>
      <vt:lpstr> TECHNOLOGIES AND DESCRIPTION </vt:lpstr>
      <vt:lpstr>PowerPoint Presentation</vt:lpstr>
      <vt:lpstr>PowerPoint Presentation</vt:lpstr>
      <vt:lpstr> PROJECT VISUALIZATION</vt:lpstr>
      <vt:lpstr>Front-End Folder and Visualisation  </vt:lpstr>
      <vt:lpstr>PowerPoint Presentation</vt:lpstr>
      <vt:lpstr>PowerPoint Presentation</vt:lpstr>
      <vt:lpstr>PowerPoint Presentation</vt:lpstr>
      <vt:lpstr>PowerPoint Presentation</vt:lpstr>
      <vt:lpstr>PowerPoint Presentation</vt:lpstr>
      <vt:lpstr>MongoDB database   The application stores any data (user profiles, content, comments, uploads, events, etc.), then you’re going to want a database that’s just as easy to work with as React, Express, and Node.  That’s where MongoDB comes in: JSON documents created in your React.js front end can be sent to the Node.js server, where they can be processed and (assuming they’re valid) stored directly in MongoDB for later retrieval.   </vt:lpstr>
      <vt:lpstr>Database Folder and  Visualization </vt:lpstr>
      <vt:lpstr>PowerPoint Presentation</vt:lpstr>
      <vt:lpstr>PowerPoint Presentation</vt:lpstr>
      <vt:lpstr>CONCLUSION AND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Anshuman Vashishtha</cp:lastModifiedBy>
  <cp:revision>44</cp:revision>
  <dcterms:created xsi:type="dcterms:W3CDTF">2022-07-22T16:34:00Z</dcterms:created>
  <dcterms:modified xsi:type="dcterms:W3CDTF">2023-04-26T17:26:13Z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9DDE2FC83187451D95886BF1AC4A0034</vt:lpwstr>
  </property>
  <property fmtid="{D5CDD505-2E9C-101B-9397-08002B2CF9AE}" pid="3" name="KSOProductBuildVer">
    <vt:lpwstr>1033-11.2.0.11191</vt:lpwstr>
  </property>
</Properties>
</file>