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5" r:id="rId10"/>
    <p:sldId id="266" r:id="rId11"/>
    <p:sldId id="263" r:id="rId12"/>
    <p:sldId id="264"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807" autoAdjust="0"/>
  </p:normalViewPr>
  <p:slideViewPr>
    <p:cSldViewPr snapToGrid="0" snapToObjects="1">
      <p:cViewPr>
        <p:scale>
          <a:sx n="25" d="100"/>
          <a:sy n="25" d="100"/>
        </p:scale>
        <p:origin x="2674"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46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88B8-7506-8204-CA08-FE91C16B38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E59D4-1A12-5099-D1E9-02920E376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92F68-8F36-FCB0-4D55-B249122F95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AE60A1-CE3C-7340-E9AB-6B56C4DA0287}"/>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364850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b="1" dirty="0">
                <a:solidFill>
                  <a:srgbClr val="000000"/>
                </a:solidFill>
                <a:latin typeface="p22-mackinac-pro" pitchFamily="34" charset="0"/>
                <a:ea typeface="p22-mackinac-pro" pitchFamily="34" charset="-122"/>
                <a:cs typeface="p22-mackinac-pro" pitchFamily="34" charset="-120"/>
              </a:rPr>
              <a:t>Introduction to DonorSphere</a:t>
            </a:r>
            <a:endParaRPr lang="en-US" sz="5249" dirty="0"/>
          </a:p>
        </p:txBody>
      </p:sp>
      <p:sp>
        <p:nvSpPr>
          <p:cNvPr id="6" name="Text 2"/>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Introducing DonorSphere, the innovative platform linking patients with blood donors within a 2km radius. Seamlessly connecting those in need with life-saving support, while also facilitating remote appointments with top medical professionals.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A9EF0-6085-C4EA-4AAE-13D4E778AABE}"/>
            </a:ext>
          </a:extLst>
        </p:cNvPr>
        <p:cNvGrpSpPr/>
        <p:nvPr/>
      </p:nvGrpSpPr>
      <p:grpSpPr>
        <a:xfrm>
          <a:off x="0" y="0"/>
          <a:ext cx="0" cy="0"/>
          <a:chOff x="0" y="0"/>
          <a:chExt cx="0" cy="0"/>
        </a:xfrm>
      </p:grpSpPr>
    </p:spTree>
    <p:extLst>
      <p:ext uri="{BB962C8B-B14F-4D97-AF65-F5344CB8AC3E}">
        <p14:creationId xmlns:p14="http://schemas.microsoft.com/office/powerpoint/2010/main" val="232568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186815"/>
            <a:ext cx="6400324"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                                                              OUR FIELD STUDY</a:t>
            </a:r>
            <a:endParaRPr lang="en-US" sz="2187" dirty="0"/>
          </a:p>
        </p:txBody>
      </p:sp>
      <p:sp>
        <p:nvSpPr>
          <p:cNvPr id="5" name="Text 2"/>
          <p:cNvSpPr/>
          <p:nvPr/>
        </p:nvSpPr>
        <p:spPr>
          <a:xfrm>
            <a:off x="2393394" y="1978343"/>
            <a:ext cx="11290333" cy="5412161"/>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REAL FIELD KNOWLEDGE AND ANALYSIS OF MARKET CAN BE DONE THROUGH RESEARCH. OUR TEAM CONDUCTED A SURVEY IN DIFFERENT HOSPITALS AND NGOs LIKE DAKSHINA FOUNDATION.</a:t>
            </a:r>
            <a:endParaRPr lang="en-US" sz="1750" dirty="0"/>
          </a:p>
        </p:txBody>
      </p:sp>
      <p:sp>
        <p:nvSpPr>
          <p:cNvPr id="6" name="Text 3"/>
          <p:cNvSpPr/>
          <p:nvPr/>
        </p:nvSpPr>
        <p:spPr>
          <a:xfrm>
            <a:off x="2393394" y="3133368"/>
            <a:ext cx="10199013"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WE FOUND THAT DIFFERENT PRIVATELY OWNED DO NOT SUPPORT BLOOD PRICE SUSTAINABILITY AND PROVIDE BLOOD AT A UNREASONABLE HIGH COST DEPENDING ON THE BLOOD GROUP.</a:t>
            </a:r>
            <a:endParaRPr lang="en-US" sz="1750" dirty="0"/>
          </a:p>
        </p:txBody>
      </p:sp>
      <p:sp>
        <p:nvSpPr>
          <p:cNvPr id="7" name="Text 4"/>
          <p:cNvSpPr/>
          <p:nvPr/>
        </p:nvSpPr>
        <p:spPr>
          <a:xfrm>
            <a:off x="2393394" y="4288393"/>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TALKING ABOUT PRIVATE HOSPITALS, THEY FOLLOW ECHANGE PROCESS TO MAINTAIN THEIR BLOOD STOCK.</a:t>
            </a:r>
            <a:endParaRPr lang="en-US" sz="1750" dirty="0"/>
          </a:p>
        </p:txBody>
      </p:sp>
      <p:sp>
        <p:nvSpPr>
          <p:cNvPr id="8" name="Text 5"/>
          <p:cNvSpPr/>
          <p:nvPr/>
        </p:nvSpPr>
        <p:spPr>
          <a:xfrm>
            <a:off x="2393394" y="5088017"/>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THERE IS VERY LESS NO. OF BLOODBANKS FOR A LARGE POPULATION DENSITY. WHICH GIVES POWER TO BLOODBANKS TO MANIPULATE PRICE.</a:t>
            </a:r>
            <a:endParaRPr lang="en-US" sz="1750" dirty="0"/>
          </a:p>
        </p:txBody>
      </p:sp>
      <p:sp>
        <p:nvSpPr>
          <p:cNvPr id="9" name="Text 6"/>
          <p:cNvSpPr/>
          <p:nvPr/>
        </p:nvSpPr>
        <p:spPr>
          <a:xfrm>
            <a:off x="2393394" y="5887641"/>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IF WE TALK ABOUT RURAL AREAS OF THE NATION THERE ARE VERY FEW NO. OF BLOOD BANKS AS COMPARED TO THE URBAN AREAS.</a:t>
            </a:r>
            <a:endParaRPr lang="en-US" sz="1750" dirty="0"/>
          </a:p>
        </p:txBody>
      </p:sp>
      <p:sp>
        <p:nvSpPr>
          <p:cNvPr id="10" name="Text 7"/>
          <p:cNvSpPr/>
          <p:nvPr/>
        </p:nvSpPr>
        <p:spPr>
          <a:xfrm>
            <a:off x="2393394" y="668726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THIS MARKET HAS HUGE POTENTIAL AND HAS VERY LESS KEY PLAYERS ALSO.</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3212187"/>
            <a:ext cx="9813369"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           Thank you for your attention and support! </a:t>
            </a:r>
            <a:endParaRPr lang="en-US" sz="3499" dirty="0"/>
          </a:p>
        </p:txBody>
      </p:sp>
      <p:sp>
        <p:nvSpPr>
          <p:cNvPr id="5" name="Text 2"/>
          <p:cNvSpPr/>
          <p:nvPr/>
        </p:nvSpPr>
        <p:spPr>
          <a:xfrm>
            <a:off x="2037993" y="3989784"/>
            <a:ext cx="7872174"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"Together, let's make a difference in healthcare. Join </a:t>
            </a:r>
            <a:r>
              <a:rPr lang="en-US" sz="2187" b="1" dirty="0" err="1">
                <a:solidFill>
                  <a:srgbClr val="000000"/>
                </a:solidFill>
                <a:latin typeface="p22-mackinac-pro" pitchFamily="34" charset="0"/>
                <a:ea typeface="p22-mackinac-pro" pitchFamily="34" charset="-122"/>
                <a:cs typeface="p22-mackinac-pro" pitchFamily="34" charset="-120"/>
              </a:rPr>
              <a:t>DonorSphere</a:t>
            </a:r>
            <a:r>
              <a:rPr lang="en-US" sz="2187" b="1" dirty="0">
                <a:solidFill>
                  <a:srgbClr val="000000"/>
                </a:solidFill>
                <a:latin typeface="p22-mackinac-pro" pitchFamily="34" charset="0"/>
                <a:ea typeface="p22-mackinac-pro" pitchFamily="34" charset="-122"/>
                <a:cs typeface="p22-mackinac-pro" pitchFamily="34" charset="-120"/>
              </a:rPr>
              <a:t>: Bridging Lives, Saving Futures." </a:t>
            </a:r>
            <a:endParaRPr lang="en-US" sz="2187" dirty="0"/>
          </a:p>
        </p:txBody>
      </p:sp>
      <p:sp>
        <p:nvSpPr>
          <p:cNvPr id="6" name="Text 3"/>
          <p:cNvSpPr/>
          <p:nvPr/>
        </p:nvSpPr>
        <p:spPr>
          <a:xfrm>
            <a:off x="2037993" y="4670227"/>
            <a:ext cx="8052316"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                                                                                              </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82717"/>
            <a:ext cx="9306401"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CHALLENGES IN BLOOD DONATION</a:t>
            </a:r>
            <a:endParaRPr lang="en-US" sz="4374" dirty="0"/>
          </a:p>
        </p:txBody>
      </p:sp>
      <p:sp>
        <p:nvSpPr>
          <p:cNvPr id="6" name="Text 2"/>
          <p:cNvSpPr/>
          <p:nvPr/>
        </p:nvSpPr>
        <p:spPr>
          <a:xfrm>
            <a:off x="4846201" y="2504718"/>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Blood donation is a critical process that saves millions of lives each year.</a:t>
            </a:r>
            <a:endParaRPr lang="en-US" sz="1750" dirty="0"/>
          </a:p>
        </p:txBody>
      </p:sp>
      <p:sp>
        <p:nvSpPr>
          <p:cNvPr id="7" name="Text 3"/>
          <p:cNvSpPr/>
          <p:nvPr/>
        </p:nvSpPr>
        <p:spPr>
          <a:xfrm>
            <a:off x="4846201" y="2948940"/>
            <a:ext cx="8951000"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According to the National Health Profile 2019, published by the Central Bureau of Health Intelligence in India, the annual blood requirement in the country is estimated to be around 12 million units.</a:t>
            </a:r>
            <a:endParaRPr lang="en-US" sz="1750" dirty="0"/>
          </a:p>
        </p:txBody>
      </p:sp>
      <p:sp>
        <p:nvSpPr>
          <p:cNvPr id="8" name="Text 4"/>
          <p:cNvSpPr/>
          <p:nvPr/>
        </p:nvSpPr>
        <p:spPr>
          <a:xfrm>
            <a:off x="4846201" y="4103965"/>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Out of the annual blood requirement, only 10 million units are collected.</a:t>
            </a:r>
            <a:endParaRPr lang="en-US" sz="1750" dirty="0"/>
          </a:p>
        </p:txBody>
      </p:sp>
      <p:sp>
        <p:nvSpPr>
          <p:cNvPr id="9" name="Text 5"/>
          <p:cNvSpPr/>
          <p:nvPr/>
        </p:nvSpPr>
        <p:spPr>
          <a:xfrm>
            <a:off x="4846201" y="4548187"/>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Blood banks can only comply 2.5 units of blood per 1000 eligible people.</a:t>
            </a:r>
            <a:endParaRPr lang="en-US" sz="1750" dirty="0"/>
          </a:p>
        </p:txBody>
      </p:sp>
      <p:sp>
        <p:nvSpPr>
          <p:cNvPr id="10" name="Text 6"/>
          <p:cNvSpPr/>
          <p:nvPr/>
        </p:nvSpPr>
        <p:spPr>
          <a:xfrm>
            <a:off x="4846201" y="4992410"/>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This number has dipped even lower due to the impact of COVID-19.</a:t>
            </a:r>
            <a:endParaRPr lang="en-US" sz="1750" dirty="0"/>
          </a:p>
        </p:txBody>
      </p:sp>
      <p:sp>
        <p:nvSpPr>
          <p:cNvPr id="11" name="Text 7"/>
          <p:cNvSpPr/>
          <p:nvPr/>
        </p:nvSpPr>
        <p:spPr>
          <a:xfrm>
            <a:off x="4490799" y="5597723"/>
            <a:ext cx="9306401"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3 major problems  in blood donation are:</a:t>
            </a:r>
            <a:endParaRPr lang="en-US" sz="1750" dirty="0"/>
          </a:p>
        </p:txBody>
      </p:sp>
      <p:sp>
        <p:nvSpPr>
          <p:cNvPr id="12" name="Text 8"/>
          <p:cNvSpPr/>
          <p:nvPr/>
        </p:nvSpPr>
        <p:spPr>
          <a:xfrm>
            <a:off x="4846201" y="6203037"/>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Donor Recruitment</a:t>
            </a:r>
            <a:endParaRPr lang="en-US" sz="1750" dirty="0"/>
          </a:p>
        </p:txBody>
      </p:sp>
      <p:sp>
        <p:nvSpPr>
          <p:cNvPr id="13" name="Text 9"/>
          <p:cNvSpPr/>
          <p:nvPr/>
        </p:nvSpPr>
        <p:spPr>
          <a:xfrm>
            <a:off x="4846201" y="6647259"/>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Donor Retention</a:t>
            </a:r>
            <a:endParaRPr lang="en-US" sz="1750" dirty="0"/>
          </a:p>
        </p:txBody>
      </p:sp>
      <p:sp>
        <p:nvSpPr>
          <p:cNvPr id="14" name="Text 10"/>
          <p:cNvSpPr/>
          <p:nvPr/>
        </p:nvSpPr>
        <p:spPr>
          <a:xfrm>
            <a:off x="4846201" y="7091482"/>
            <a:ext cx="89510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Donor Safety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321248" y="463272"/>
            <a:ext cx="5221724" cy="525423"/>
          </a:xfrm>
          <a:prstGeom prst="rect">
            <a:avLst/>
          </a:prstGeom>
          <a:noFill/>
          <a:ln/>
        </p:spPr>
        <p:txBody>
          <a:bodyPr wrap="none" rtlCol="0" anchor="t"/>
          <a:lstStyle/>
          <a:p>
            <a:pPr marL="0" indent="0">
              <a:lnSpc>
                <a:spcPts val="4138"/>
              </a:lnSpc>
              <a:buNone/>
            </a:pPr>
            <a:r>
              <a:rPr lang="en-US" sz="3310" b="1" dirty="0">
                <a:solidFill>
                  <a:srgbClr val="000000"/>
                </a:solidFill>
                <a:latin typeface="p22-mackinac-pro" pitchFamily="34" charset="0"/>
                <a:ea typeface="p22-mackinac-pro" pitchFamily="34" charset="-122"/>
                <a:cs typeface="p22-mackinac-pro" pitchFamily="34" charset="-120"/>
              </a:rPr>
              <a:t>How DonorSphere Works</a:t>
            </a:r>
            <a:endParaRPr lang="en-US" sz="3310" dirty="0"/>
          </a:p>
        </p:txBody>
      </p:sp>
      <p:sp>
        <p:nvSpPr>
          <p:cNvPr id="5" name="Text 2"/>
          <p:cNvSpPr/>
          <p:nvPr/>
        </p:nvSpPr>
        <p:spPr>
          <a:xfrm>
            <a:off x="3590211" y="1324928"/>
            <a:ext cx="7718941" cy="268962"/>
          </a:xfrm>
          <a:prstGeom prst="rect">
            <a:avLst/>
          </a:prstGeom>
          <a:noFill/>
          <a:ln/>
        </p:spPr>
        <p:txBody>
          <a:bodyPr wrap="none" rtlCol="0" anchor="t"/>
          <a:lstStyle/>
          <a:p>
            <a:pPr marL="342900" indent="-342900" algn="l">
              <a:lnSpc>
                <a:spcPts val="2119"/>
              </a:lnSpc>
              <a:buSzPct val="100000"/>
              <a:buFont typeface="+mj-lt"/>
              <a:buAutoNum type="arabicPeriod"/>
            </a:pPr>
            <a:r>
              <a:rPr lang="en-US" sz="1324" b="1" dirty="0">
                <a:solidFill>
                  <a:srgbClr val="272525"/>
                </a:solidFill>
                <a:latin typeface="Eudoxus Sans" pitchFamily="34" charset="0"/>
                <a:ea typeface="Eudoxus Sans" pitchFamily="34" charset="-122"/>
                <a:cs typeface="Eudoxus Sans" pitchFamily="34" charset="-120"/>
              </a:rPr>
              <a:t>Blood Donation Requests:</a:t>
            </a:r>
            <a:endParaRPr lang="en-US" sz="1324" dirty="0"/>
          </a:p>
        </p:txBody>
      </p:sp>
      <p:sp>
        <p:nvSpPr>
          <p:cNvPr id="6" name="Text 3"/>
          <p:cNvSpPr/>
          <p:nvPr/>
        </p:nvSpPr>
        <p:spPr>
          <a:xfrm>
            <a:off x="3859173" y="1782961"/>
            <a:ext cx="7449979" cy="268962"/>
          </a:xfrm>
          <a:prstGeom prst="rect">
            <a:avLst/>
          </a:prstGeom>
          <a:noFill/>
          <a:ln/>
        </p:spPr>
        <p:txBody>
          <a:bodyPr wrap="non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Patients submit blood donation requests specifying their blood type and location.</a:t>
            </a:r>
            <a:endParaRPr lang="en-US" sz="1324" dirty="0"/>
          </a:p>
        </p:txBody>
      </p:sp>
      <p:sp>
        <p:nvSpPr>
          <p:cNvPr id="7" name="Text 4"/>
          <p:cNvSpPr/>
          <p:nvPr/>
        </p:nvSpPr>
        <p:spPr>
          <a:xfrm>
            <a:off x="3859173" y="2119074"/>
            <a:ext cx="7449979" cy="268962"/>
          </a:xfrm>
          <a:prstGeom prst="rect">
            <a:avLst/>
          </a:prstGeom>
          <a:noFill/>
          <a:ln/>
        </p:spPr>
        <p:txBody>
          <a:bodyPr wrap="non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DonorSphere identifies eligible donors within a 2km radius and notifies them.</a:t>
            </a:r>
            <a:endParaRPr lang="en-US" sz="1324" dirty="0"/>
          </a:p>
        </p:txBody>
      </p:sp>
      <p:sp>
        <p:nvSpPr>
          <p:cNvPr id="8" name="Text 5"/>
          <p:cNvSpPr/>
          <p:nvPr/>
        </p:nvSpPr>
        <p:spPr>
          <a:xfrm>
            <a:off x="3590211" y="2455188"/>
            <a:ext cx="7718941" cy="268962"/>
          </a:xfrm>
          <a:prstGeom prst="rect">
            <a:avLst/>
          </a:prstGeom>
          <a:noFill/>
          <a:ln/>
        </p:spPr>
        <p:txBody>
          <a:bodyPr wrap="none" rtlCol="0" anchor="t"/>
          <a:lstStyle/>
          <a:p>
            <a:pPr marL="342900" indent="-342900" algn="l">
              <a:lnSpc>
                <a:spcPts val="2119"/>
              </a:lnSpc>
              <a:buSzPct val="100000"/>
              <a:buFont typeface="+mj-lt"/>
              <a:buAutoNum type="arabicPeriod" startAt="2"/>
            </a:pPr>
            <a:r>
              <a:rPr lang="en-US" sz="1324" b="1" dirty="0">
                <a:solidFill>
                  <a:srgbClr val="272525"/>
                </a:solidFill>
                <a:latin typeface="Eudoxus Sans" pitchFamily="34" charset="0"/>
                <a:ea typeface="Eudoxus Sans" pitchFamily="34" charset="-122"/>
                <a:cs typeface="Eudoxus Sans" pitchFamily="34" charset="-120"/>
              </a:rPr>
              <a:t>Donor Engagement:</a:t>
            </a:r>
            <a:endParaRPr lang="en-US" sz="1324" dirty="0"/>
          </a:p>
        </p:txBody>
      </p:sp>
      <p:sp>
        <p:nvSpPr>
          <p:cNvPr id="9" name="Text 6"/>
          <p:cNvSpPr/>
          <p:nvPr/>
        </p:nvSpPr>
        <p:spPr>
          <a:xfrm>
            <a:off x="3859173" y="2791301"/>
            <a:ext cx="7449979" cy="268962"/>
          </a:xfrm>
          <a:prstGeom prst="rect">
            <a:avLst/>
          </a:prstGeom>
          <a:noFill/>
          <a:ln/>
        </p:spPr>
        <p:txBody>
          <a:bodyPr wrap="non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Donors receive alerts about nearby blood requests matching their blood type.</a:t>
            </a:r>
            <a:endParaRPr lang="en-US" sz="1324" dirty="0"/>
          </a:p>
        </p:txBody>
      </p:sp>
      <p:sp>
        <p:nvSpPr>
          <p:cNvPr id="10" name="Text 7"/>
          <p:cNvSpPr/>
          <p:nvPr/>
        </p:nvSpPr>
        <p:spPr>
          <a:xfrm>
            <a:off x="3859173" y="3127415"/>
            <a:ext cx="7449979" cy="268962"/>
          </a:xfrm>
          <a:prstGeom prst="rect">
            <a:avLst/>
          </a:prstGeom>
          <a:noFill/>
          <a:ln/>
        </p:spPr>
        <p:txBody>
          <a:bodyPr wrap="non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They can choose to accept the request and schedule a donation appointment.</a:t>
            </a:r>
            <a:endParaRPr lang="en-US" sz="1324" dirty="0"/>
          </a:p>
        </p:txBody>
      </p:sp>
      <p:sp>
        <p:nvSpPr>
          <p:cNvPr id="11" name="Text 8"/>
          <p:cNvSpPr/>
          <p:nvPr/>
        </p:nvSpPr>
        <p:spPr>
          <a:xfrm>
            <a:off x="3590211" y="3463528"/>
            <a:ext cx="7718941" cy="268962"/>
          </a:xfrm>
          <a:prstGeom prst="rect">
            <a:avLst/>
          </a:prstGeom>
          <a:noFill/>
          <a:ln/>
        </p:spPr>
        <p:txBody>
          <a:bodyPr wrap="none" rtlCol="0" anchor="t"/>
          <a:lstStyle/>
          <a:p>
            <a:pPr marL="342900" indent="-342900" algn="l">
              <a:lnSpc>
                <a:spcPts val="2119"/>
              </a:lnSpc>
              <a:buSzPct val="100000"/>
              <a:buFont typeface="+mj-lt"/>
              <a:buAutoNum type="arabicPeriod" startAt="3"/>
            </a:pPr>
            <a:r>
              <a:rPr lang="en-US" sz="1324" b="1" dirty="0">
                <a:solidFill>
                  <a:srgbClr val="272525"/>
                </a:solidFill>
                <a:latin typeface="Eudoxus Sans" pitchFamily="34" charset="0"/>
                <a:ea typeface="Eudoxus Sans" pitchFamily="34" charset="-122"/>
                <a:cs typeface="Eudoxus Sans" pitchFamily="34" charset="-120"/>
              </a:rPr>
              <a:t>Appointment Booking:</a:t>
            </a:r>
            <a:endParaRPr lang="en-US" sz="1324" dirty="0"/>
          </a:p>
        </p:txBody>
      </p:sp>
      <p:sp>
        <p:nvSpPr>
          <p:cNvPr id="12" name="Text 9"/>
          <p:cNvSpPr/>
          <p:nvPr/>
        </p:nvSpPr>
        <p:spPr>
          <a:xfrm>
            <a:off x="3859173" y="3799642"/>
            <a:ext cx="7449979" cy="268962"/>
          </a:xfrm>
          <a:prstGeom prst="rect">
            <a:avLst/>
          </a:prstGeom>
          <a:noFill/>
          <a:ln/>
        </p:spPr>
        <p:txBody>
          <a:bodyPr wrap="non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Remote patients can book appointments with specialized doctors through the platform.</a:t>
            </a:r>
            <a:endParaRPr lang="en-US" sz="1324" dirty="0"/>
          </a:p>
        </p:txBody>
      </p:sp>
      <p:sp>
        <p:nvSpPr>
          <p:cNvPr id="13" name="Text 10"/>
          <p:cNvSpPr/>
          <p:nvPr/>
        </p:nvSpPr>
        <p:spPr>
          <a:xfrm>
            <a:off x="3859173" y="4135755"/>
            <a:ext cx="7449979" cy="537924"/>
          </a:xfrm>
          <a:prstGeom prst="rect">
            <a:avLst/>
          </a:prstGeom>
          <a:noFill/>
          <a:ln/>
        </p:spPr>
        <p:txBody>
          <a:bodyPr wrap="squar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DonorSphere facilitates seamless communication and scheduling between patients and doctors.</a:t>
            </a:r>
            <a:endParaRPr lang="en-US" sz="1324" dirty="0"/>
          </a:p>
        </p:txBody>
      </p:sp>
      <p:sp>
        <p:nvSpPr>
          <p:cNvPr id="14" name="Text 11"/>
          <p:cNvSpPr/>
          <p:nvPr/>
        </p:nvSpPr>
        <p:spPr>
          <a:xfrm>
            <a:off x="3590211" y="4740831"/>
            <a:ext cx="7718941" cy="268962"/>
          </a:xfrm>
          <a:prstGeom prst="rect">
            <a:avLst/>
          </a:prstGeom>
          <a:noFill/>
          <a:ln/>
        </p:spPr>
        <p:txBody>
          <a:bodyPr wrap="none" rtlCol="0" anchor="t"/>
          <a:lstStyle/>
          <a:p>
            <a:pPr marL="342900" indent="-342900" algn="l">
              <a:lnSpc>
                <a:spcPts val="2119"/>
              </a:lnSpc>
              <a:buSzPct val="100000"/>
              <a:buFont typeface="+mj-lt"/>
              <a:buAutoNum type="arabicPeriod" startAt="4"/>
            </a:pPr>
            <a:r>
              <a:rPr lang="en-US" sz="1324" b="1" dirty="0">
                <a:solidFill>
                  <a:srgbClr val="272525"/>
                </a:solidFill>
                <a:latin typeface="Eudoxus Sans" pitchFamily="34" charset="0"/>
                <a:ea typeface="Eudoxus Sans" pitchFamily="34" charset="-122"/>
                <a:cs typeface="Eudoxus Sans" pitchFamily="34" charset="-120"/>
              </a:rPr>
              <a:t>Efficient Bridge:</a:t>
            </a:r>
            <a:endParaRPr lang="en-US" sz="1324" dirty="0"/>
          </a:p>
        </p:txBody>
      </p:sp>
      <p:sp>
        <p:nvSpPr>
          <p:cNvPr id="15" name="Text 12"/>
          <p:cNvSpPr/>
          <p:nvPr/>
        </p:nvSpPr>
        <p:spPr>
          <a:xfrm>
            <a:off x="3859173" y="5076944"/>
            <a:ext cx="7449979" cy="537924"/>
          </a:xfrm>
          <a:prstGeom prst="rect">
            <a:avLst/>
          </a:prstGeom>
          <a:noFill/>
          <a:ln/>
        </p:spPr>
        <p:txBody>
          <a:bodyPr wrap="squar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DonorSphere serves as an efficient bridge between patients and blood donors, ensuring timely support.</a:t>
            </a:r>
            <a:endParaRPr lang="en-US" sz="1324" dirty="0"/>
          </a:p>
        </p:txBody>
      </p:sp>
      <p:sp>
        <p:nvSpPr>
          <p:cNvPr id="16" name="Text 13"/>
          <p:cNvSpPr/>
          <p:nvPr/>
        </p:nvSpPr>
        <p:spPr>
          <a:xfrm>
            <a:off x="3859173" y="5682020"/>
            <a:ext cx="7449979" cy="537924"/>
          </a:xfrm>
          <a:prstGeom prst="rect">
            <a:avLst/>
          </a:prstGeom>
          <a:noFill/>
          <a:ln/>
        </p:spPr>
        <p:txBody>
          <a:bodyPr wrap="squar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It streamlines the process of connecting patients with medical experts for remote consultations.</a:t>
            </a:r>
            <a:endParaRPr lang="en-US" sz="1324" dirty="0"/>
          </a:p>
        </p:txBody>
      </p:sp>
      <p:sp>
        <p:nvSpPr>
          <p:cNvPr id="17" name="Text 14"/>
          <p:cNvSpPr/>
          <p:nvPr/>
        </p:nvSpPr>
        <p:spPr>
          <a:xfrm>
            <a:off x="3590211" y="6287095"/>
            <a:ext cx="7718941" cy="268962"/>
          </a:xfrm>
          <a:prstGeom prst="rect">
            <a:avLst/>
          </a:prstGeom>
          <a:noFill/>
          <a:ln/>
        </p:spPr>
        <p:txBody>
          <a:bodyPr wrap="none" rtlCol="0" anchor="t"/>
          <a:lstStyle/>
          <a:p>
            <a:pPr marL="342900" indent="-342900" algn="l">
              <a:lnSpc>
                <a:spcPts val="2119"/>
              </a:lnSpc>
              <a:buSzPct val="100000"/>
              <a:buFont typeface="+mj-lt"/>
              <a:buAutoNum type="arabicPeriod" startAt="5"/>
            </a:pPr>
            <a:r>
              <a:rPr lang="en-US" sz="1324" b="1" dirty="0">
                <a:solidFill>
                  <a:srgbClr val="272525"/>
                </a:solidFill>
                <a:latin typeface="Eudoxus Sans" pitchFamily="34" charset="0"/>
                <a:ea typeface="Eudoxus Sans" pitchFamily="34" charset="-122"/>
                <a:cs typeface="Eudoxus Sans" pitchFamily="34" charset="-120"/>
              </a:rPr>
              <a:t>Community Impact:</a:t>
            </a:r>
            <a:endParaRPr lang="en-US" sz="1324" dirty="0"/>
          </a:p>
        </p:txBody>
      </p:sp>
      <p:sp>
        <p:nvSpPr>
          <p:cNvPr id="18" name="Text 15"/>
          <p:cNvSpPr/>
          <p:nvPr/>
        </p:nvSpPr>
        <p:spPr>
          <a:xfrm>
            <a:off x="3859173" y="6623209"/>
            <a:ext cx="7449979" cy="537924"/>
          </a:xfrm>
          <a:prstGeom prst="rect">
            <a:avLst/>
          </a:prstGeom>
          <a:noFill/>
          <a:ln/>
        </p:spPr>
        <p:txBody>
          <a:bodyPr wrap="squar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By leveraging technology, DonorSphere fosters a sense of community and support among donors and patients.</a:t>
            </a:r>
            <a:endParaRPr lang="en-US" sz="1324" dirty="0"/>
          </a:p>
        </p:txBody>
      </p:sp>
      <p:sp>
        <p:nvSpPr>
          <p:cNvPr id="19" name="Text 16"/>
          <p:cNvSpPr/>
          <p:nvPr/>
        </p:nvSpPr>
        <p:spPr>
          <a:xfrm>
            <a:off x="3859173" y="7228284"/>
            <a:ext cx="7449979" cy="537924"/>
          </a:xfrm>
          <a:prstGeom prst="rect">
            <a:avLst/>
          </a:prstGeom>
          <a:noFill/>
          <a:ln/>
        </p:spPr>
        <p:txBody>
          <a:bodyPr wrap="square" rtlCol="0" anchor="t"/>
          <a:lstStyle/>
          <a:p>
            <a:pPr marL="685800" lvl="1" indent="-342900" algn="l">
              <a:lnSpc>
                <a:spcPts val="2119"/>
              </a:lnSpc>
              <a:buSzPct val="100000"/>
              <a:buChar char="•"/>
            </a:pPr>
            <a:r>
              <a:rPr lang="en-US" sz="1324" dirty="0">
                <a:solidFill>
                  <a:srgbClr val="272525"/>
                </a:solidFill>
                <a:latin typeface="Eudoxus Sans" pitchFamily="34" charset="0"/>
                <a:ea typeface="Eudoxus Sans" pitchFamily="34" charset="-122"/>
                <a:cs typeface="Eudoxus Sans" pitchFamily="34" charset="-120"/>
              </a:rPr>
              <a:t>It promotes proactive healthcare engagement and lifesaving contributions within local neighborhoods.</a:t>
            </a:r>
            <a:endParaRPr lang="en-US" sz="132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219"/>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32219"/>
          </a:xfrm>
          <a:prstGeom prst="rect">
            <a:avLst/>
          </a:prstGeom>
        </p:spPr>
      </p:pic>
      <p:sp>
        <p:nvSpPr>
          <p:cNvPr id="5" name="Text 1"/>
          <p:cNvSpPr/>
          <p:nvPr/>
        </p:nvSpPr>
        <p:spPr>
          <a:xfrm>
            <a:off x="4705231" y="513874"/>
            <a:ext cx="7023140" cy="584002"/>
          </a:xfrm>
          <a:prstGeom prst="rect">
            <a:avLst/>
          </a:prstGeom>
          <a:noFill/>
          <a:ln/>
        </p:spPr>
        <p:txBody>
          <a:bodyPr wrap="none" rtlCol="0" anchor="t"/>
          <a:lstStyle/>
          <a:p>
            <a:pPr marL="0" indent="0">
              <a:lnSpc>
                <a:spcPts val="4599"/>
              </a:lnSpc>
              <a:buNone/>
            </a:pPr>
            <a:r>
              <a:rPr lang="en-US" sz="3679" b="1" dirty="0">
                <a:solidFill>
                  <a:srgbClr val="000000"/>
                </a:solidFill>
                <a:latin typeface="p22-mackinac-pro" pitchFamily="34" charset="0"/>
                <a:ea typeface="p22-mackinac-pro" pitchFamily="34" charset="-122"/>
                <a:cs typeface="p22-mackinac-pro" pitchFamily="34" charset="-120"/>
              </a:rPr>
              <a:t>Benefits of Using DonorSphere</a:t>
            </a:r>
            <a:endParaRPr lang="en-US" sz="3679" dirty="0"/>
          </a:p>
        </p:txBody>
      </p:sp>
      <p:sp>
        <p:nvSpPr>
          <p:cNvPr id="6" name="Text 2"/>
          <p:cNvSpPr/>
          <p:nvPr/>
        </p:nvSpPr>
        <p:spPr>
          <a:xfrm>
            <a:off x="5004197" y="1378148"/>
            <a:ext cx="8578572" cy="299085"/>
          </a:xfrm>
          <a:prstGeom prst="rect">
            <a:avLst/>
          </a:prstGeom>
          <a:noFill/>
          <a:ln/>
        </p:spPr>
        <p:txBody>
          <a:bodyPr wrap="none" rtlCol="0" anchor="t"/>
          <a:lstStyle/>
          <a:p>
            <a:pPr marL="342900" indent="-342900" algn="l">
              <a:lnSpc>
                <a:spcPts val="2355"/>
              </a:lnSpc>
              <a:buSzPct val="100000"/>
              <a:buFont typeface="+mj-lt"/>
              <a:buAutoNum type="arabicPeriod"/>
            </a:pPr>
            <a:r>
              <a:rPr lang="en-US" sz="1472" b="1" dirty="0">
                <a:solidFill>
                  <a:srgbClr val="272525"/>
                </a:solidFill>
                <a:latin typeface="Eudoxus Sans" pitchFamily="34" charset="0"/>
                <a:ea typeface="Eudoxus Sans" pitchFamily="34" charset="-122"/>
                <a:cs typeface="Eudoxus Sans" pitchFamily="34" charset="-120"/>
              </a:rPr>
              <a:t>Timely Blood Donation:</a:t>
            </a:r>
            <a:endParaRPr lang="en-US" sz="1472" dirty="0"/>
          </a:p>
        </p:txBody>
      </p:sp>
      <p:sp>
        <p:nvSpPr>
          <p:cNvPr id="7" name="Text 3"/>
          <p:cNvSpPr/>
          <p:nvPr/>
        </p:nvSpPr>
        <p:spPr>
          <a:xfrm>
            <a:off x="5303163" y="1887379"/>
            <a:ext cx="8279606" cy="598170"/>
          </a:xfrm>
          <a:prstGeom prst="rect">
            <a:avLst/>
          </a:prstGeom>
          <a:noFill/>
          <a:ln/>
        </p:spPr>
        <p:txBody>
          <a:bodyPr wrap="square" rtlCol="0" anchor="t"/>
          <a:lstStyle/>
          <a:p>
            <a:pPr marL="685800" lvl="1" indent="-342900" algn="l">
              <a:lnSpc>
                <a:spcPts val="2355"/>
              </a:lnSpc>
              <a:buSzPct val="100000"/>
              <a:buChar char="•"/>
            </a:pPr>
            <a:r>
              <a:rPr lang="en-US" sz="1472" dirty="0">
                <a:solidFill>
                  <a:srgbClr val="272525"/>
                </a:solidFill>
                <a:latin typeface="Eudoxus Sans" pitchFamily="34" charset="0"/>
                <a:ea typeface="Eudoxus Sans" pitchFamily="34" charset="-122"/>
                <a:cs typeface="Eudoxus Sans" pitchFamily="34" charset="-120"/>
              </a:rPr>
              <a:t>Rapid matching of blood donors with patients in need within a 2km radius ensures timely access to life-saving blood transfusions.</a:t>
            </a:r>
            <a:endParaRPr lang="en-US" sz="1472" dirty="0"/>
          </a:p>
        </p:txBody>
      </p:sp>
      <p:sp>
        <p:nvSpPr>
          <p:cNvPr id="8" name="Text 4"/>
          <p:cNvSpPr/>
          <p:nvPr/>
        </p:nvSpPr>
        <p:spPr>
          <a:xfrm>
            <a:off x="5004197" y="2560201"/>
            <a:ext cx="8578572" cy="299085"/>
          </a:xfrm>
          <a:prstGeom prst="rect">
            <a:avLst/>
          </a:prstGeom>
          <a:noFill/>
          <a:ln/>
        </p:spPr>
        <p:txBody>
          <a:bodyPr wrap="none" rtlCol="0" anchor="t"/>
          <a:lstStyle/>
          <a:p>
            <a:pPr marL="342900" indent="-342900" algn="l">
              <a:lnSpc>
                <a:spcPts val="2355"/>
              </a:lnSpc>
              <a:buSzPct val="100000"/>
              <a:buFont typeface="+mj-lt"/>
              <a:buAutoNum type="arabicPeriod" startAt="2"/>
            </a:pPr>
            <a:r>
              <a:rPr lang="en-US" sz="1472" b="1" dirty="0">
                <a:solidFill>
                  <a:srgbClr val="272525"/>
                </a:solidFill>
                <a:latin typeface="Eudoxus Sans" pitchFamily="34" charset="0"/>
                <a:ea typeface="Eudoxus Sans" pitchFamily="34" charset="-122"/>
                <a:cs typeface="Eudoxus Sans" pitchFamily="34" charset="-120"/>
              </a:rPr>
              <a:t>Efficient Coordination:</a:t>
            </a:r>
            <a:endParaRPr lang="en-US" sz="1472" dirty="0"/>
          </a:p>
        </p:txBody>
      </p:sp>
      <p:sp>
        <p:nvSpPr>
          <p:cNvPr id="9" name="Text 5"/>
          <p:cNvSpPr/>
          <p:nvPr/>
        </p:nvSpPr>
        <p:spPr>
          <a:xfrm>
            <a:off x="5303163" y="2933938"/>
            <a:ext cx="8279606" cy="598170"/>
          </a:xfrm>
          <a:prstGeom prst="rect">
            <a:avLst/>
          </a:prstGeom>
          <a:noFill/>
          <a:ln/>
        </p:spPr>
        <p:txBody>
          <a:bodyPr wrap="square" rtlCol="0" anchor="t"/>
          <a:lstStyle/>
          <a:p>
            <a:pPr marL="685800" lvl="1" indent="-342900" algn="l">
              <a:lnSpc>
                <a:spcPts val="2355"/>
              </a:lnSpc>
              <a:buSzPct val="100000"/>
              <a:buChar char="•"/>
            </a:pPr>
            <a:r>
              <a:rPr lang="en-US" sz="1472" dirty="0">
                <a:solidFill>
                  <a:srgbClr val="272525"/>
                </a:solidFill>
                <a:latin typeface="Eudoxus Sans" pitchFamily="34" charset="0"/>
                <a:ea typeface="Eudoxus Sans" pitchFamily="34" charset="-122"/>
                <a:cs typeface="Eudoxus Sans" pitchFamily="34" charset="-120"/>
              </a:rPr>
              <a:t>Streamlined communication and coordination between donors and patients enhance the efficiency of blood donation processes.</a:t>
            </a:r>
            <a:endParaRPr lang="en-US" sz="1472" dirty="0"/>
          </a:p>
        </p:txBody>
      </p:sp>
      <p:sp>
        <p:nvSpPr>
          <p:cNvPr id="10" name="Text 6"/>
          <p:cNvSpPr/>
          <p:nvPr/>
        </p:nvSpPr>
        <p:spPr>
          <a:xfrm>
            <a:off x="5004197" y="3606760"/>
            <a:ext cx="8578572" cy="299085"/>
          </a:xfrm>
          <a:prstGeom prst="rect">
            <a:avLst/>
          </a:prstGeom>
          <a:noFill/>
          <a:ln/>
        </p:spPr>
        <p:txBody>
          <a:bodyPr wrap="none" rtlCol="0" anchor="t"/>
          <a:lstStyle/>
          <a:p>
            <a:pPr marL="342900" indent="-342900" algn="l">
              <a:lnSpc>
                <a:spcPts val="2355"/>
              </a:lnSpc>
              <a:buSzPct val="100000"/>
              <a:buFont typeface="+mj-lt"/>
              <a:buAutoNum type="arabicPeriod" startAt="3"/>
            </a:pPr>
            <a:r>
              <a:rPr lang="en-US" sz="1472" b="1" dirty="0">
                <a:solidFill>
                  <a:srgbClr val="272525"/>
                </a:solidFill>
                <a:latin typeface="Eudoxus Sans" pitchFamily="34" charset="0"/>
                <a:ea typeface="Eudoxus Sans" pitchFamily="34" charset="-122"/>
                <a:cs typeface="Eudoxus Sans" pitchFamily="34" charset="-120"/>
              </a:rPr>
              <a:t>Expanded Donor Reach:</a:t>
            </a:r>
            <a:endParaRPr lang="en-US" sz="1472" dirty="0"/>
          </a:p>
        </p:txBody>
      </p:sp>
      <p:sp>
        <p:nvSpPr>
          <p:cNvPr id="11" name="Text 7"/>
          <p:cNvSpPr/>
          <p:nvPr/>
        </p:nvSpPr>
        <p:spPr>
          <a:xfrm>
            <a:off x="5303163" y="3980498"/>
            <a:ext cx="8279606" cy="598170"/>
          </a:xfrm>
          <a:prstGeom prst="rect">
            <a:avLst/>
          </a:prstGeom>
          <a:noFill/>
          <a:ln/>
        </p:spPr>
        <p:txBody>
          <a:bodyPr wrap="square" rtlCol="0" anchor="t"/>
          <a:lstStyle/>
          <a:p>
            <a:pPr marL="685800" lvl="1" indent="-342900" algn="l">
              <a:lnSpc>
                <a:spcPts val="2355"/>
              </a:lnSpc>
              <a:buSzPct val="100000"/>
              <a:buChar char="•"/>
            </a:pPr>
            <a:r>
              <a:rPr lang="en-US" sz="1472" dirty="0">
                <a:solidFill>
                  <a:srgbClr val="272525"/>
                </a:solidFill>
                <a:latin typeface="Eudoxus Sans" pitchFamily="34" charset="0"/>
                <a:ea typeface="Eudoxus Sans" pitchFamily="34" charset="-122"/>
                <a:cs typeface="Eudoxus Sans" pitchFamily="34" charset="-120"/>
              </a:rPr>
              <a:t>DonorSphere expands the reach of blood donation efforts by connecting donors with nearby patients, maximizing the chances of finding suitable matches.</a:t>
            </a:r>
            <a:endParaRPr lang="en-US" sz="1472" dirty="0"/>
          </a:p>
        </p:txBody>
      </p:sp>
      <p:sp>
        <p:nvSpPr>
          <p:cNvPr id="12" name="Text 8"/>
          <p:cNvSpPr/>
          <p:nvPr/>
        </p:nvSpPr>
        <p:spPr>
          <a:xfrm>
            <a:off x="5004197" y="4653320"/>
            <a:ext cx="8578572" cy="299085"/>
          </a:xfrm>
          <a:prstGeom prst="rect">
            <a:avLst/>
          </a:prstGeom>
          <a:noFill/>
          <a:ln/>
        </p:spPr>
        <p:txBody>
          <a:bodyPr wrap="none" rtlCol="0" anchor="t"/>
          <a:lstStyle/>
          <a:p>
            <a:pPr marL="342900" indent="-342900" algn="l">
              <a:lnSpc>
                <a:spcPts val="2355"/>
              </a:lnSpc>
              <a:buSzPct val="100000"/>
              <a:buFont typeface="+mj-lt"/>
              <a:buAutoNum type="arabicPeriod" startAt="4"/>
            </a:pPr>
            <a:r>
              <a:rPr lang="en-US" sz="1472" b="1" dirty="0">
                <a:solidFill>
                  <a:srgbClr val="272525"/>
                </a:solidFill>
                <a:latin typeface="Eudoxus Sans" pitchFamily="34" charset="0"/>
                <a:ea typeface="Eudoxus Sans" pitchFamily="34" charset="-122"/>
                <a:cs typeface="Eudoxus Sans" pitchFamily="34" charset="-120"/>
              </a:rPr>
              <a:t>Remote Consultations:</a:t>
            </a:r>
            <a:endParaRPr lang="en-US" sz="1472" dirty="0"/>
          </a:p>
        </p:txBody>
      </p:sp>
      <p:sp>
        <p:nvSpPr>
          <p:cNvPr id="13" name="Text 9"/>
          <p:cNvSpPr/>
          <p:nvPr/>
        </p:nvSpPr>
        <p:spPr>
          <a:xfrm>
            <a:off x="5303163" y="5027057"/>
            <a:ext cx="8279606" cy="598170"/>
          </a:xfrm>
          <a:prstGeom prst="rect">
            <a:avLst/>
          </a:prstGeom>
          <a:noFill/>
          <a:ln/>
        </p:spPr>
        <p:txBody>
          <a:bodyPr wrap="square" rtlCol="0" anchor="t"/>
          <a:lstStyle/>
          <a:p>
            <a:pPr marL="685800" lvl="1" indent="-342900" algn="l">
              <a:lnSpc>
                <a:spcPts val="2355"/>
              </a:lnSpc>
              <a:buSzPct val="100000"/>
              <a:buChar char="•"/>
            </a:pPr>
            <a:r>
              <a:rPr lang="en-US" sz="1472" dirty="0">
                <a:solidFill>
                  <a:srgbClr val="272525"/>
                </a:solidFill>
                <a:latin typeface="Eudoxus Sans" pitchFamily="34" charset="0"/>
                <a:ea typeface="Eudoxus Sans" pitchFamily="34" charset="-122"/>
                <a:cs typeface="Eudoxus Sans" pitchFamily="34" charset="-120"/>
              </a:rPr>
              <a:t>Patients can access top medical professionals remotely through DonorSphere's appointment booking feature, ensuring quality healthcare regardless of location.</a:t>
            </a:r>
            <a:endParaRPr lang="en-US" sz="1472" dirty="0"/>
          </a:p>
        </p:txBody>
      </p:sp>
      <p:sp>
        <p:nvSpPr>
          <p:cNvPr id="14" name="Text 10"/>
          <p:cNvSpPr/>
          <p:nvPr/>
        </p:nvSpPr>
        <p:spPr>
          <a:xfrm>
            <a:off x="5004197" y="5699879"/>
            <a:ext cx="8578572" cy="299085"/>
          </a:xfrm>
          <a:prstGeom prst="rect">
            <a:avLst/>
          </a:prstGeom>
          <a:noFill/>
          <a:ln/>
        </p:spPr>
        <p:txBody>
          <a:bodyPr wrap="none" rtlCol="0" anchor="t"/>
          <a:lstStyle/>
          <a:p>
            <a:pPr marL="342900" indent="-342900" algn="l">
              <a:lnSpc>
                <a:spcPts val="2355"/>
              </a:lnSpc>
              <a:buSzPct val="100000"/>
              <a:buFont typeface="+mj-lt"/>
              <a:buAutoNum type="arabicPeriod" startAt="5"/>
            </a:pPr>
            <a:r>
              <a:rPr lang="en-US" sz="1472" b="1" dirty="0">
                <a:solidFill>
                  <a:srgbClr val="272525"/>
                </a:solidFill>
                <a:latin typeface="Eudoxus Sans" pitchFamily="34" charset="0"/>
                <a:ea typeface="Eudoxus Sans" pitchFamily="34" charset="-122"/>
                <a:cs typeface="Eudoxus Sans" pitchFamily="34" charset="-120"/>
              </a:rPr>
              <a:t>Community Support:</a:t>
            </a:r>
            <a:endParaRPr lang="en-US" sz="1472" dirty="0"/>
          </a:p>
        </p:txBody>
      </p:sp>
      <p:sp>
        <p:nvSpPr>
          <p:cNvPr id="15" name="Text 11"/>
          <p:cNvSpPr/>
          <p:nvPr/>
        </p:nvSpPr>
        <p:spPr>
          <a:xfrm>
            <a:off x="5303163" y="6073616"/>
            <a:ext cx="8279606" cy="598170"/>
          </a:xfrm>
          <a:prstGeom prst="rect">
            <a:avLst/>
          </a:prstGeom>
          <a:noFill/>
          <a:ln/>
        </p:spPr>
        <p:txBody>
          <a:bodyPr wrap="square" rtlCol="0" anchor="t"/>
          <a:lstStyle/>
          <a:p>
            <a:pPr marL="685800" lvl="1" indent="-342900" algn="l">
              <a:lnSpc>
                <a:spcPts val="2355"/>
              </a:lnSpc>
              <a:buSzPct val="100000"/>
              <a:buChar char="•"/>
            </a:pPr>
            <a:r>
              <a:rPr lang="en-US" sz="1472" dirty="0">
                <a:solidFill>
                  <a:srgbClr val="272525"/>
                </a:solidFill>
                <a:latin typeface="Eudoxus Sans" pitchFamily="34" charset="0"/>
                <a:ea typeface="Eudoxus Sans" pitchFamily="34" charset="-122"/>
                <a:cs typeface="Eudoxus Sans" pitchFamily="34" charset="-120"/>
              </a:rPr>
              <a:t>Facilitates a sense of community support by fostering connections between donors and patients, promoting solidarity in healthcare efforts.</a:t>
            </a:r>
            <a:endParaRPr lang="en-US" sz="1472" dirty="0"/>
          </a:p>
        </p:txBody>
      </p:sp>
      <p:sp>
        <p:nvSpPr>
          <p:cNvPr id="16" name="Text 12"/>
          <p:cNvSpPr/>
          <p:nvPr/>
        </p:nvSpPr>
        <p:spPr>
          <a:xfrm>
            <a:off x="5004197" y="6746438"/>
            <a:ext cx="8578572" cy="299085"/>
          </a:xfrm>
          <a:prstGeom prst="rect">
            <a:avLst/>
          </a:prstGeom>
          <a:noFill/>
          <a:ln/>
        </p:spPr>
        <p:txBody>
          <a:bodyPr wrap="none" rtlCol="0" anchor="t"/>
          <a:lstStyle/>
          <a:p>
            <a:pPr marL="342900" indent="-342900" algn="l">
              <a:lnSpc>
                <a:spcPts val="2355"/>
              </a:lnSpc>
              <a:buSzPct val="100000"/>
              <a:buFont typeface="+mj-lt"/>
              <a:buAutoNum type="arabicPeriod" startAt="6"/>
            </a:pPr>
            <a:r>
              <a:rPr lang="en-US" sz="1472" b="1" dirty="0">
                <a:solidFill>
                  <a:srgbClr val="272525"/>
                </a:solidFill>
                <a:latin typeface="Eudoxus Sans" pitchFamily="34" charset="0"/>
                <a:ea typeface="Eudoxus Sans" pitchFamily="34" charset="-122"/>
                <a:cs typeface="Eudoxus Sans" pitchFamily="34" charset="-120"/>
              </a:rPr>
              <a:t>Emergency Preparedness:</a:t>
            </a:r>
            <a:endParaRPr lang="en-US" sz="1472" dirty="0"/>
          </a:p>
        </p:txBody>
      </p:sp>
      <p:sp>
        <p:nvSpPr>
          <p:cNvPr id="17" name="Text 13"/>
          <p:cNvSpPr/>
          <p:nvPr/>
        </p:nvSpPr>
        <p:spPr>
          <a:xfrm>
            <a:off x="5303163" y="7120176"/>
            <a:ext cx="8279606" cy="598170"/>
          </a:xfrm>
          <a:prstGeom prst="rect">
            <a:avLst/>
          </a:prstGeom>
          <a:noFill/>
          <a:ln/>
        </p:spPr>
        <p:txBody>
          <a:bodyPr wrap="square" rtlCol="0" anchor="t"/>
          <a:lstStyle/>
          <a:p>
            <a:pPr marL="685800" lvl="1" indent="-342900" algn="l">
              <a:lnSpc>
                <a:spcPts val="2355"/>
              </a:lnSpc>
              <a:buSzPct val="100000"/>
              <a:buChar char="•"/>
            </a:pPr>
            <a:r>
              <a:rPr lang="en-US" sz="1472" dirty="0">
                <a:solidFill>
                  <a:srgbClr val="272525"/>
                </a:solidFill>
                <a:latin typeface="Eudoxus Sans" pitchFamily="34" charset="0"/>
                <a:ea typeface="Eudoxus Sans" pitchFamily="34" charset="-122"/>
                <a:cs typeface="Eudoxus Sans" pitchFamily="34" charset="-120"/>
              </a:rPr>
              <a:t>Enhances emergency preparedness by providing a reliable platform for swift response to urgent blood donation needs during crises.</a:t>
            </a:r>
            <a:endParaRPr lang="en-US" sz="147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5253"/>
            <a:ext cx="14630400" cy="9661207"/>
          </a:xfrm>
          <a:prstGeom prst="rect">
            <a:avLst/>
          </a:prstGeom>
          <a:solidFill>
            <a:srgbClr val="FFFFFF">
              <a:alpha val="75000"/>
            </a:srgbClr>
          </a:solidFill>
          <a:ln/>
        </p:spPr>
      </p:sp>
      <p:sp>
        <p:nvSpPr>
          <p:cNvPr id="4" name="Text 1"/>
          <p:cNvSpPr/>
          <p:nvPr/>
        </p:nvSpPr>
        <p:spPr>
          <a:xfrm>
            <a:off x="3870008" y="602575"/>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Market Analysis:</a:t>
            </a:r>
            <a:endParaRPr lang="en-US" sz="1225" dirty="0"/>
          </a:p>
        </p:txBody>
      </p:sp>
      <p:sp>
        <p:nvSpPr>
          <p:cNvPr id="5" name="Text 2"/>
          <p:cNvSpPr/>
          <p:nvPr/>
        </p:nvSpPr>
        <p:spPr>
          <a:xfrm>
            <a:off x="4118729" y="1026200"/>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Blood Donation Industry:</a:t>
            </a:r>
            <a:endParaRPr lang="en-US" sz="1225" dirty="0"/>
          </a:p>
        </p:txBody>
      </p:sp>
      <p:sp>
        <p:nvSpPr>
          <p:cNvPr id="6" name="Text 3"/>
          <p:cNvSpPr/>
          <p:nvPr/>
        </p:nvSpPr>
        <p:spPr>
          <a:xfrm>
            <a:off x="4367689" y="1337072"/>
            <a:ext cx="6641544" cy="497443"/>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global blood donation market is driven by increasing demand for blood transfusions due to rising incidences of accidents, surgeries, and chronic diseases.</a:t>
            </a:r>
            <a:endParaRPr lang="en-US" sz="1225" dirty="0"/>
          </a:p>
        </p:txBody>
      </p:sp>
      <p:sp>
        <p:nvSpPr>
          <p:cNvPr id="7" name="Text 4"/>
          <p:cNvSpPr/>
          <p:nvPr/>
        </p:nvSpPr>
        <p:spPr>
          <a:xfrm>
            <a:off x="4367689" y="1896666"/>
            <a:ext cx="6641544" cy="497443"/>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taps into this growing market by providing a convenient platform for blood donors and patients to connect efficiently.</a:t>
            </a:r>
            <a:endParaRPr lang="en-US" sz="1225" dirty="0"/>
          </a:p>
        </p:txBody>
      </p:sp>
      <p:sp>
        <p:nvSpPr>
          <p:cNvPr id="8" name="Text 5"/>
          <p:cNvSpPr/>
          <p:nvPr/>
        </p:nvSpPr>
        <p:spPr>
          <a:xfrm>
            <a:off x="4118729" y="2456259"/>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Healthcare Technology Sector:</a:t>
            </a:r>
            <a:endParaRPr lang="en-US" sz="1225" dirty="0"/>
          </a:p>
        </p:txBody>
      </p:sp>
      <p:sp>
        <p:nvSpPr>
          <p:cNvPr id="9" name="Text 6"/>
          <p:cNvSpPr/>
          <p:nvPr/>
        </p:nvSpPr>
        <p:spPr>
          <a:xfrm>
            <a:off x="4367689" y="2767132"/>
            <a:ext cx="6641544" cy="497443"/>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healthcare technology sector is witnessing rapid growth with the adoption of digital platforms for improving patient care and operational efficiency.</a:t>
            </a:r>
            <a:endParaRPr lang="en-US" sz="1225" dirty="0"/>
          </a:p>
        </p:txBody>
      </p:sp>
      <p:sp>
        <p:nvSpPr>
          <p:cNvPr id="10" name="Text 7"/>
          <p:cNvSpPr/>
          <p:nvPr/>
        </p:nvSpPr>
        <p:spPr>
          <a:xfrm>
            <a:off x="4367689" y="3326725"/>
            <a:ext cx="6641544" cy="497443"/>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aligns with this trend by leveraging technology to streamline blood donation processes and facilitate remote consultations.</a:t>
            </a:r>
            <a:endParaRPr lang="en-US" sz="1225" dirty="0"/>
          </a:p>
        </p:txBody>
      </p:sp>
      <p:sp>
        <p:nvSpPr>
          <p:cNvPr id="11" name="Text 8"/>
          <p:cNvSpPr/>
          <p:nvPr/>
        </p:nvSpPr>
        <p:spPr>
          <a:xfrm>
            <a:off x="3870008" y="3886319"/>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Market Impact:</a:t>
            </a:r>
            <a:endParaRPr lang="en-US" sz="1225" dirty="0"/>
          </a:p>
        </p:txBody>
      </p:sp>
      <p:sp>
        <p:nvSpPr>
          <p:cNvPr id="12" name="Text 9"/>
          <p:cNvSpPr/>
          <p:nvPr/>
        </p:nvSpPr>
        <p:spPr>
          <a:xfrm>
            <a:off x="4118729" y="4197191"/>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Improved Blood Donation Ecosystem:</a:t>
            </a:r>
            <a:endParaRPr lang="en-US" sz="1225" dirty="0"/>
          </a:p>
        </p:txBody>
      </p:sp>
      <p:sp>
        <p:nvSpPr>
          <p:cNvPr id="13" name="Text 10"/>
          <p:cNvSpPr/>
          <p:nvPr/>
        </p:nvSpPr>
        <p:spPr>
          <a:xfrm>
            <a:off x="4367689" y="4508063"/>
            <a:ext cx="6641544" cy="746165"/>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enhances the blood donation ecosystem by providing a centralized platform for matching donors with patients, thereby improving the efficiency of blood donation processes.</a:t>
            </a:r>
            <a:endParaRPr lang="en-US" sz="1225" dirty="0"/>
          </a:p>
        </p:txBody>
      </p:sp>
      <p:sp>
        <p:nvSpPr>
          <p:cNvPr id="14" name="Text 11"/>
          <p:cNvSpPr/>
          <p:nvPr/>
        </p:nvSpPr>
        <p:spPr>
          <a:xfrm>
            <a:off x="4118729" y="5316379"/>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Community Engagement:</a:t>
            </a:r>
            <a:endParaRPr lang="en-US" sz="1225" dirty="0"/>
          </a:p>
        </p:txBody>
      </p:sp>
      <p:sp>
        <p:nvSpPr>
          <p:cNvPr id="15" name="Text 12"/>
          <p:cNvSpPr/>
          <p:nvPr/>
        </p:nvSpPr>
        <p:spPr>
          <a:xfrm>
            <a:off x="4367689" y="5627251"/>
            <a:ext cx="6641544" cy="497443"/>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fosters community engagement by bringing together donors and patients within local neighborhoods, promoting solidarity and support for healthcare initiatives.</a:t>
            </a:r>
            <a:endParaRPr lang="en-US" sz="1225" dirty="0"/>
          </a:p>
        </p:txBody>
      </p:sp>
      <p:sp>
        <p:nvSpPr>
          <p:cNvPr id="16" name="Text 13"/>
          <p:cNvSpPr/>
          <p:nvPr/>
        </p:nvSpPr>
        <p:spPr>
          <a:xfrm>
            <a:off x="4118729" y="6186845"/>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Healthcare Accessibility:</a:t>
            </a:r>
            <a:endParaRPr lang="en-US" sz="1225" dirty="0"/>
          </a:p>
        </p:txBody>
      </p:sp>
      <p:sp>
        <p:nvSpPr>
          <p:cNvPr id="17" name="Text 14"/>
          <p:cNvSpPr/>
          <p:nvPr/>
        </p:nvSpPr>
        <p:spPr>
          <a:xfrm>
            <a:off x="4367689" y="6497717"/>
            <a:ext cx="6641544" cy="746165"/>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 improves healthcare accessibility by enabling remote patients to connect with specialized doctors for consultations, overcoming geographical barriers to healthcare access.</a:t>
            </a:r>
            <a:endParaRPr lang="en-US" sz="1225" dirty="0"/>
          </a:p>
        </p:txBody>
      </p:sp>
      <p:sp>
        <p:nvSpPr>
          <p:cNvPr id="18" name="Text 15"/>
          <p:cNvSpPr/>
          <p:nvPr/>
        </p:nvSpPr>
        <p:spPr>
          <a:xfrm>
            <a:off x="4118729" y="7306032"/>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Emergency Response Preparedness:</a:t>
            </a:r>
            <a:endParaRPr lang="en-US" sz="1225" dirty="0"/>
          </a:p>
        </p:txBody>
      </p:sp>
      <p:sp>
        <p:nvSpPr>
          <p:cNvPr id="19" name="Text 16"/>
          <p:cNvSpPr/>
          <p:nvPr/>
        </p:nvSpPr>
        <p:spPr>
          <a:xfrm>
            <a:off x="4367689" y="7616904"/>
            <a:ext cx="6641544" cy="497443"/>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enhances emergency response preparedness by facilitating swift and organized responses to urgent blood donation needs during crises or natural disasters.</a:t>
            </a:r>
            <a:endParaRPr lang="en-US" sz="1225" dirty="0"/>
          </a:p>
        </p:txBody>
      </p:sp>
      <p:sp>
        <p:nvSpPr>
          <p:cNvPr id="20" name="Text 17"/>
          <p:cNvSpPr/>
          <p:nvPr/>
        </p:nvSpPr>
        <p:spPr>
          <a:xfrm>
            <a:off x="4118729" y="8176498"/>
            <a:ext cx="6890504" cy="248722"/>
          </a:xfrm>
          <a:prstGeom prst="rect">
            <a:avLst/>
          </a:prstGeom>
          <a:noFill/>
          <a:ln/>
        </p:spPr>
        <p:txBody>
          <a:bodyPr wrap="none" rtlCol="0" anchor="t"/>
          <a:lstStyle/>
          <a:p>
            <a:pPr marL="685800" lvl="1" indent="-342900" algn="l">
              <a:lnSpc>
                <a:spcPts val="1960"/>
              </a:lnSpc>
              <a:buSzPct val="100000"/>
              <a:buChar char="•"/>
            </a:pPr>
            <a:r>
              <a:rPr lang="en-US" sz="1225" b="1" dirty="0">
                <a:solidFill>
                  <a:srgbClr val="272525"/>
                </a:solidFill>
                <a:latin typeface="Eudoxus Sans" pitchFamily="34" charset="0"/>
                <a:ea typeface="Eudoxus Sans" pitchFamily="34" charset="-122"/>
                <a:cs typeface="Eudoxus Sans" pitchFamily="34" charset="-120"/>
              </a:rPr>
              <a:t>Market Growth Potential:</a:t>
            </a:r>
            <a:endParaRPr lang="en-US" sz="1225" dirty="0"/>
          </a:p>
        </p:txBody>
      </p:sp>
      <p:sp>
        <p:nvSpPr>
          <p:cNvPr id="21" name="Text 18"/>
          <p:cNvSpPr/>
          <p:nvPr/>
        </p:nvSpPr>
        <p:spPr>
          <a:xfrm>
            <a:off x="4367689" y="8487370"/>
            <a:ext cx="6641544" cy="746165"/>
          </a:xfrm>
          <a:prstGeom prst="rect">
            <a:avLst/>
          </a:prstGeom>
          <a:noFill/>
          <a:ln/>
        </p:spPr>
        <p:txBody>
          <a:bodyPr wrap="square" rtlCol="0" anchor="t"/>
          <a:lstStyle/>
          <a:p>
            <a:pPr marL="1028700" lvl="2"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As awareness and adoption of DonorSphere increase, it is poised to contribute to the growth of the blood donation market and the broader healthcare technology sector, driving innovation and efficiency in healthcare delivery.</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3094018"/>
          </a:xfrm>
          <a:prstGeom prst="rect">
            <a:avLst/>
          </a:prstGeom>
          <a:solidFill>
            <a:srgbClr val="FFFFFF">
              <a:alpha val="75000"/>
            </a:srgbClr>
          </a:solidFill>
          <a:ln/>
        </p:spPr>
      </p:sp>
      <p:sp>
        <p:nvSpPr>
          <p:cNvPr id="4" name="Text 1"/>
          <p:cNvSpPr/>
          <p:nvPr/>
        </p:nvSpPr>
        <p:spPr>
          <a:xfrm>
            <a:off x="3621167" y="427673"/>
            <a:ext cx="5518190" cy="583168"/>
          </a:xfrm>
          <a:prstGeom prst="rect">
            <a:avLst/>
          </a:prstGeom>
          <a:noFill/>
          <a:ln/>
        </p:spPr>
        <p:txBody>
          <a:bodyPr wrap="none" rtlCol="0" anchor="t"/>
          <a:lstStyle/>
          <a:p>
            <a:pPr marL="0" indent="0">
              <a:lnSpc>
                <a:spcPts val="4593"/>
              </a:lnSpc>
              <a:buNone/>
            </a:pPr>
            <a:r>
              <a:rPr lang="en-US" sz="3674" b="1" dirty="0">
                <a:solidFill>
                  <a:srgbClr val="000000"/>
                </a:solidFill>
                <a:latin typeface="p22-mackinac-pro" pitchFamily="34" charset="0"/>
                <a:ea typeface="p22-mackinac-pro" pitchFamily="34" charset="-122"/>
                <a:cs typeface="p22-mackinac-pro" pitchFamily="34" charset="-120"/>
              </a:rPr>
              <a:t>                SWOT ANALYSIS</a:t>
            </a:r>
            <a:endParaRPr lang="en-US" sz="3674" dirty="0"/>
          </a:p>
        </p:txBody>
      </p:sp>
      <p:sp>
        <p:nvSpPr>
          <p:cNvPr id="5" name="Text 2"/>
          <p:cNvSpPr/>
          <p:nvPr/>
        </p:nvSpPr>
        <p:spPr>
          <a:xfrm>
            <a:off x="3621167" y="1244084"/>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Strengths:</a:t>
            </a:r>
            <a:endParaRPr lang="en-US" sz="1531" dirty="0"/>
          </a:p>
        </p:txBody>
      </p:sp>
      <p:sp>
        <p:nvSpPr>
          <p:cNvPr id="6" name="Text 3"/>
          <p:cNvSpPr/>
          <p:nvPr/>
        </p:nvSpPr>
        <p:spPr>
          <a:xfrm>
            <a:off x="3870008" y="1720334"/>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Efficient Blood Donation Matching:</a:t>
            </a:r>
            <a:endParaRPr lang="en-US" sz="1225" dirty="0"/>
          </a:p>
        </p:txBody>
      </p:sp>
      <p:sp>
        <p:nvSpPr>
          <p:cNvPr id="7" name="Text 4"/>
          <p:cNvSpPr/>
          <p:nvPr/>
        </p:nvSpPr>
        <p:spPr>
          <a:xfrm>
            <a:off x="4118729" y="2143958"/>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DonorSphere's algorithm facilitates rapid matching of blood donors with patients within a 2km radius, ensuring timely access to blood transfusions.</a:t>
            </a:r>
            <a:endParaRPr lang="en-US" sz="1225" dirty="0"/>
          </a:p>
        </p:txBody>
      </p:sp>
      <p:sp>
        <p:nvSpPr>
          <p:cNvPr id="8" name="Text 5"/>
          <p:cNvSpPr/>
          <p:nvPr/>
        </p:nvSpPr>
        <p:spPr>
          <a:xfrm>
            <a:off x="3870008" y="2703552"/>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Technology Integration:</a:t>
            </a:r>
            <a:endParaRPr lang="en-US" sz="1225" dirty="0"/>
          </a:p>
        </p:txBody>
      </p:sp>
      <p:sp>
        <p:nvSpPr>
          <p:cNvPr id="9" name="Text 6"/>
          <p:cNvSpPr/>
          <p:nvPr/>
        </p:nvSpPr>
        <p:spPr>
          <a:xfrm>
            <a:off x="4118729" y="3014424"/>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 leverages advanced technology to streamline blood donation processes and appointment scheduling, enhancing overall efficiency.</a:t>
            </a:r>
            <a:endParaRPr lang="en-US" sz="1225" dirty="0"/>
          </a:p>
        </p:txBody>
      </p:sp>
      <p:sp>
        <p:nvSpPr>
          <p:cNvPr id="10" name="Text 7"/>
          <p:cNvSpPr/>
          <p:nvPr/>
        </p:nvSpPr>
        <p:spPr>
          <a:xfrm>
            <a:off x="3870008" y="3574018"/>
            <a:ext cx="7139226"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272525"/>
                </a:solidFill>
                <a:latin typeface="Eudoxus Sans" pitchFamily="34" charset="0"/>
                <a:ea typeface="Eudoxus Sans" pitchFamily="34" charset="-122"/>
                <a:cs typeface="Eudoxus Sans" pitchFamily="34" charset="-120"/>
              </a:rPr>
              <a:t>Community Engagement:</a:t>
            </a:r>
            <a:endParaRPr lang="en-US" sz="1225" dirty="0"/>
          </a:p>
        </p:txBody>
      </p:sp>
      <p:sp>
        <p:nvSpPr>
          <p:cNvPr id="11" name="Text 8"/>
          <p:cNvSpPr/>
          <p:nvPr/>
        </p:nvSpPr>
        <p:spPr>
          <a:xfrm>
            <a:off x="4118729" y="3884890"/>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fosters a sense of community engagement by connecting donors and patients within local neighborhoods, promoting solidarity and support.</a:t>
            </a:r>
            <a:endParaRPr lang="en-US" sz="1225" dirty="0"/>
          </a:p>
        </p:txBody>
      </p:sp>
      <p:sp>
        <p:nvSpPr>
          <p:cNvPr id="12" name="Text 9"/>
          <p:cNvSpPr/>
          <p:nvPr/>
        </p:nvSpPr>
        <p:spPr>
          <a:xfrm>
            <a:off x="3621167" y="4615577"/>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Weaknesses:</a:t>
            </a:r>
            <a:endParaRPr lang="en-US" sz="1531" dirty="0"/>
          </a:p>
        </p:txBody>
      </p:sp>
      <p:sp>
        <p:nvSpPr>
          <p:cNvPr id="13" name="Text 10"/>
          <p:cNvSpPr/>
          <p:nvPr/>
        </p:nvSpPr>
        <p:spPr>
          <a:xfrm>
            <a:off x="3870008" y="5091827"/>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Dependence on Technology:</a:t>
            </a:r>
            <a:endParaRPr lang="en-US" sz="1225" dirty="0"/>
          </a:p>
        </p:txBody>
      </p:sp>
      <p:sp>
        <p:nvSpPr>
          <p:cNvPr id="14" name="Text 11"/>
          <p:cNvSpPr/>
          <p:nvPr/>
        </p:nvSpPr>
        <p:spPr>
          <a:xfrm>
            <a:off x="4118729" y="5402699"/>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DonorSphere's effectiveness heavily relies on technology infrastructure and internet connectivity, which may pose challenges in areas with limited access to technology.</a:t>
            </a:r>
            <a:endParaRPr lang="en-US" sz="1225" dirty="0"/>
          </a:p>
        </p:txBody>
      </p:sp>
      <p:sp>
        <p:nvSpPr>
          <p:cNvPr id="15" name="Text 12"/>
          <p:cNvSpPr/>
          <p:nvPr/>
        </p:nvSpPr>
        <p:spPr>
          <a:xfrm>
            <a:off x="3870008" y="5962293"/>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Geographical Limitations:</a:t>
            </a:r>
            <a:endParaRPr lang="en-US" sz="1225" dirty="0"/>
          </a:p>
        </p:txBody>
      </p:sp>
      <p:sp>
        <p:nvSpPr>
          <p:cNvPr id="16" name="Text 13"/>
          <p:cNvSpPr/>
          <p:nvPr/>
        </p:nvSpPr>
        <p:spPr>
          <a:xfrm>
            <a:off x="4118729" y="6273165"/>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platform's effectiveness is limited to a 2km radius for blood donation matching, which may result in difficulties for patients in remote or sparsely populated areas.</a:t>
            </a:r>
            <a:endParaRPr lang="en-US" sz="1225" dirty="0"/>
          </a:p>
        </p:txBody>
      </p:sp>
      <p:sp>
        <p:nvSpPr>
          <p:cNvPr id="17" name="Text 14"/>
          <p:cNvSpPr/>
          <p:nvPr/>
        </p:nvSpPr>
        <p:spPr>
          <a:xfrm>
            <a:off x="3621167" y="7003852"/>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Opportunities:</a:t>
            </a:r>
            <a:endParaRPr lang="en-US" sz="1531" dirty="0"/>
          </a:p>
        </p:txBody>
      </p:sp>
      <p:sp>
        <p:nvSpPr>
          <p:cNvPr id="18" name="Text 15"/>
          <p:cNvSpPr/>
          <p:nvPr/>
        </p:nvSpPr>
        <p:spPr>
          <a:xfrm>
            <a:off x="3870008" y="7480102"/>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Expansion into New Markets:</a:t>
            </a:r>
            <a:endParaRPr lang="en-US" sz="1225" dirty="0"/>
          </a:p>
        </p:txBody>
      </p:sp>
      <p:sp>
        <p:nvSpPr>
          <p:cNvPr id="19" name="Text 16"/>
          <p:cNvSpPr/>
          <p:nvPr/>
        </p:nvSpPr>
        <p:spPr>
          <a:xfrm>
            <a:off x="4118729" y="7790974"/>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can explore opportunities to expand its reach into new geographic regions and tap into untapped markets where blood donation infrastructure is underdeveloped.</a:t>
            </a:r>
            <a:endParaRPr lang="en-US" sz="1225" dirty="0"/>
          </a:p>
        </p:txBody>
      </p:sp>
      <p:sp>
        <p:nvSpPr>
          <p:cNvPr id="20" name="Text 17"/>
          <p:cNvSpPr/>
          <p:nvPr/>
        </p:nvSpPr>
        <p:spPr>
          <a:xfrm>
            <a:off x="3870008" y="8350567"/>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Diversification of Services:</a:t>
            </a:r>
            <a:endParaRPr lang="en-US" sz="1225" dirty="0"/>
          </a:p>
        </p:txBody>
      </p:sp>
      <p:sp>
        <p:nvSpPr>
          <p:cNvPr id="21" name="Text 18"/>
          <p:cNvSpPr/>
          <p:nvPr/>
        </p:nvSpPr>
        <p:spPr>
          <a:xfrm>
            <a:off x="4118729" y="8661440"/>
            <a:ext cx="6890504" cy="746165"/>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 can diversify its services beyond blood donation, such as offering additional healthcare-related features or partnering with other healthcare providers to offer a comprehensive suite of services.</a:t>
            </a:r>
            <a:endParaRPr lang="en-US" sz="1225" dirty="0"/>
          </a:p>
        </p:txBody>
      </p:sp>
      <p:sp>
        <p:nvSpPr>
          <p:cNvPr id="22" name="Text 19"/>
          <p:cNvSpPr/>
          <p:nvPr/>
        </p:nvSpPr>
        <p:spPr>
          <a:xfrm>
            <a:off x="3621167" y="9640848"/>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Threats:</a:t>
            </a:r>
            <a:endParaRPr lang="en-US" sz="1531" dirty="0"/>
          </a:p>
        </p:txBody>
      </p:sp>
      <p:sp>
        <p:nvSpPr>
          <p:cNvPr id="23" name="Text 20"/>
          <p:cNvSpPr/>
          <p:nvPr/>
        </p:nvSpPr>
        <p:spPr>
          <a:xfrm>
            <a:off x="3870008" y="10117098"/>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Competitive Pressure:</a:t>
            </a:r>
            <a:endParaRPr lang="en-US" sz="1225" dirty="0"/>
          </a:p>
        </p:txBody>
      </p:sp>
      <p:sp>
        <p:nvSpPr>
          <p:cNvPr id="24" name="Text 21"/>
          <p:cNvSpPr/>
          <p:nvPr/>
        </p:nvSpPr>
        <p:spPr>
          <a:xfrm>
            <a:off x="4118729" y="10427970"/>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emergence of competing platforms or traditional blood donation systems may pose a threat to DonorSphere's market share and growth potential.</a:t>
            </a:r>
            <a:endParaRPr lang="en-US" sz="1225" dirty="0"/>
          </a:p>
        </p:txBody>
      </p:sp>
      <p:sp>
        <p:nvSpPr>
          <p:cNvPr id="25" name="Text 22"/>
          <p:cNvSpPr/>
          <p:nvPr/>
        </p:nvSpPr>
        <p:spPr>
          <a:xfrm>
            <a:off x="3870008" y="10987564"/>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Regulatory Challenges:</a:t>
            </a:r>
            <a:endParaRPr lang="en-US" sz="1225" dirty="0"/>
          </a:p>
        </p:txBody>
      </p:sp>
      <p:sp>
        <p:nvSpPr>
          <p:cNvPr id="26" name="Text 23"/>
          <p:cNvSpPr/>
          <p:nvPr/>
        </p:nvSpPr>
        <p:spPr>
          <a:xfrm>
            <a:off x="4118729" y="11298436"/>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Regulatory changes or compliance requirements in the healthcare industry could pose challenges to DonorSphere's operations and expansion efforts.</a:t>
            </a:r>
            <a:endParaRPr lang="en-US" sz="1225" dirty="0"/>
          </a:p>
        </p:txBody>
      </p:sp>
      <p:sp>
        <p:nvSpPr>
          <p:cNvPr id="27" name="Text 24"/>
          <p:cNvSpPr/>
          <p:nvPr/>
        </p:nvSpPr>
        <p:spPr>
          <a:xfrm>
            <a:off x="3870008" y="11858030"/>
            <a:ext cx="7139226"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272525"/>
                </a:solidFill>
                <a:latin typeface="Eudoxus Sans" pitchFamily="34" charset="0"/>
                <a:ea typeface="Eudoxus Sans" pitchFamily="34" charset="-122"/>
                <a:cs typeface="Eudoxus Sans" pitchFamily="34" charset="-120"/>
              </a:rPr>
              <a:t>Data Security Risks:</a:t>
            </a:r>
            <a:endParaRPr lang="en-US" sz="1225" dirty="0"/>
          </a:p>
        </p:txBody>
      </p:sp>
      <p:sp>
        <p:nvSpPr>
          <p:cNvPr id="28" name="Text 25"/>
          <p:cNvSpPr/>
          <p:nvPr/>
        </p:nvSpPr>
        <p:spPr>
          <a:xfrm>
            <a:off x="4118729" y="12168902"/>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handling of sensitive patient information poses risks related to data breaches and privacy concerns, which could undermine user trust and reputation.</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7744F-1A01-A20E-9DAE-0ECFB4424F3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747F597-A760-BFB5-FD5C-B83A563C75E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A50B25D4-9A2B-A88C-8D03-337324DF5166}"/>
              </a:ext>
            </a:extLst>
          </p:cNvPr>
          <p:cNvSpPr/>
          <p:nvPr/>
        </p:nvSpPr>
        <p:spPr>
          <a:xfrm>
            <a:off x="0" y="0"/>
            <a:ext cx="14630400" cy="13094018"/>
          </a:xfrm>
          <a:prstGeom prst="rect">
            <a:avLst/>
          </a:prstGeom>
          <a:solidFill>
            <a:srgbClr val="FFFFFF">
              <a:alpha val="75000"/>
            </a:srgbClr>
          </a:solidFill>
          <a:ln/>
        </p:spPr>
      </p:sp>
      <p:sp>
        <p:nvSpPr>
          <p:cNvPr id="4" name="Text 1">
            <a:extLst>
              <a:ext uri="{FF2B5EF4-FFF2-40B4-BE49-F238E27FC236}">
                <a16:creationId xmlns:a16="http://schemas.microsoft.com/office/drawing/2014/main" id="{EE01AA20-C367-9CDB-6E7A-9BCBF1297C9B}"/>
              </a:ext>
            </a:extLst>
          </p:cNvPr>
          <p:cNvSpPr/>
          <p:nvPr/>
        </p:nvSpPr>
        <p:spPr>
          <a:xfrm>
            <a:off x="3621167" y="427673"/>
            <a:ext cx="5518190" cy="583168"/>
          </a:xfrm>
          <a:prstGeom prst="rect">
            <a:avLst/>
          </a:prstGeom>
          <a:noFill/>
          <a:ln/>
        </p:spPr>
        <p:txBody>
          <a:bodyPr wrap="none" rtlCol="0" anchor="t"/>
          <a:lstStyle/>
          <a:p>
            <a:pPr marL="0" indent="0">
              <a:lnSpc>
                <a:spcPts val="4593"/>
              </a:lnSpc>
              <a:buNone/>
            </a:pPr>
            <a:endParaRPr lang="en-US" sz="3674" dirty="0"/>
          </a:p>
        </p:txBody>
      </p:sp>
      <p:sp>
        <p:nvSpPr>
          <p:cNvPr id="5" name="Text 2">
            <a:extLst>
              <a:ext uri="{FF2B5EF4-FFF2-40B4-BE49-F238E27FC236}">
                <a16:creationId xmlns:a16="http://schemas.microsoft.com/office/drawing/2014/main" id="{D05F1197-3E81-190F-9A39-4BD9A3F8AE36}"/>
              </a:ext>
            </a:extLst>
          </p:cNvPr>
          <p:cNvSpPr/>
          <p:nvPr/>
        </p:nvSpPr>
        <p:spPr>
          <a:xfrm>
            <a:off x="3621167" y="1244084"/>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Strengths:</a:t>
            </a:r>
            <a:endParaRPr lang="en-US" sz="1531" dirty="0"/>
          </a:p>
        </p:txBody>
      </p:sp>
      <p:sp>
        <p:nvSpPr>
          <p:cNvPr id="6" name="Text 3">
            <a:extLst>
              <a:ext uri="{FF2B5EF4-FFF2-40B4-BE49-F238E27FC236}">
                <a16:creationId xmlns:a16="http://schemas.microsoft.com/office/drawing/2014/main" id="{C683AE01-CC79-69C5-5ED2-3540B9849635}"/>
              </a:ext>
            </a:extLst>
          </p:cNvPr>
          <p:cNvSpPr/>
          <p:nvPr/>
        </p:nvSpPr>
        <p:spPr>
          <a:xfrm>
            <a:off x="3870008" y="1720334"/>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Efficient Blood Donation Matching:</a:t>
            </a:r>
            <a:endParaRPr lang="en-US" sz="1225" dirty="0"/>
          </a:p>
        </p:txBody>
      </p:sp>
      <p:sp>
        <p:nvSpPr>
          <p:cNvPr id="7" name="Text 4">
            <a:extLst>
              <a:ext uri="{FF2B5EF4-FFF2-40B4-BE49-F238E27FC236}">
                <a16:creationId xmlns:a16="http://schemas.microsoft.com/office/drawing/2014/main" id="{8D380610-1670-3933-636F-9466E437C98E}"/>
              </a:ext>
            </a:extLst>
          </p:cNvPr>
          <p:cNvSpPr/>
          <p:nvPr/>
        </p:nvSpPr>
        <p:spPr>
          <a:xfrm>
            <a:off x="4118729" y="2143958"/>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DonorSphere's algorithm facilitates rapid matching of blood donors with patients within a 2km radius, ensuring timely access to blood transfusions.</a:t>
            </a:r>
            <a:endParaRPr lang="en-US" sz="1225" dirty="0"/>
          </a:p>
        </p:txBody>
      </p:sp>
      <p:sp>
        <p:nvSpPr>
          <p:cNvPr id="8" name="Text 5">
            <a:extLst>
              <a:ext uri="{FF2B5EF4-FFF2-40B4-BE49-F238E27FC236}">
                <a16:creationId xmlns:a16="http://schemas.microsoft.com/office/drawing/2014/main" id="{EB6989D5-5194-BE6C-7527-21C03463FCFF}"/>
              </a:ext>
            </a:extLst>
          </p:cNvPr>
          <p:cNvSpPr/>
          <p:nvPr/>
        </p:nvSpPr>
        <p:spPr>
          <a:xfrm>
            <a:off x="3870008" y="2703552"/>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Technology Integration:</a:t>
            </a:r>
            <a:endParaRPr lang="en-US" sz="1225" dirty="0"/>
          </a:p>
        </p:txBody>
      </p:sp>
      <p:sp>
        <p:nvSpPr>
          <p:cNvPr id="9" name="Text 6">
            <a:extLst>
              <a:ext uri="{FF2B5EF4-FFF2-40B4-BE49-F238E27FC236}">
                <a16:creationId xmlns:a16="http://schemas.microsoft.com/office/drawing/2014/main" id="{5F43F1CE-4961-55F1-BB88-B81E274E35B9}"/>
              </a:ext>
            </a:extLst>
          </p:cNvPr>
          <p:cNvSpPr/>
          <p:nvPr/>
        </p:nvSpPr>
        <p:spPr>
          <a:xfrm>
            <a:off x="4118729" y="3014424"/>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 leverages advanced technology to streamline blood donation processes and appointment scheduling, enhancing overall efficiency.</a:t>
            </a:r>
            <a:endParaRPr lang="en-US" sz="1225" dirty="0"/>
          </a:p>
        </p:txBody>
      </p:sp>
      <p:sp>
        <p:nvSpPr>
          <p:cNvPr id="10" name="Text 7">
            <a:extLst>
              <a:ext uri="{FF2B5EF4-FFF2-40B4-BE49-F238E27FC236}">
                <a16:creationId xmlns:a16="http://schemas.microsoft.com/office/drawing/2014/main" id="{7DE8B2DC-C789-8DA2-82DC-C13B8C1CF3E7}"/>
              </a:ext>
            </a:extLst>
          </p:cNvPr>
          <p:cNvSpPr/>
          <p:nvPr/>
        </p:nvSpPr>
        <p:spPr>
          <a:xfrm>
            <a:off x="3870008" y="3574018"/>
            <a:ext cx="7139226"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272525"/>
                </a:solidFill>
                <a:latin typeface="Eudoxus Sans" pitchFamily="34" charset="0"/>
                <a:ea typeface="Eudoxus Sans" pitchFamily="34" charset="-122"/>
                <a:cs typeface="Eudoxus Sans" pitchFamily="34" charset="-120"/>
              </a:rPr>
              <a:t>Community Engagement:</a:t>
            </a:r>
            <a:endParaRPr lang="en-US" sz="1225" dirty="0"/>
          </a:p>
        </p:txBody>
      </p:sp>
      <p:sp>
        <p:nvSpPr>
          <p:cNvPr id="11" name="Text 8">
            <a:extLst>
              <a:ext uri="{FF2B5EF4-FFF2-40B4-BE49-F238E27FC236}">
                <a16:creationId xmlns:a16="http://schemas.microsoft.com/office/drawing/2014/main" id="{6F09815C-9194-1294-F943-F61991C701C8}"/>
              </a:ext>
            </a:extLst>
          </p:cNvPr>
          <p:cNvSpPr/>
          <p:nvPr/>
        </p:nvSpPr>
        <p:spPr>
          <a:xfrm>
            <a:off x="4118729" y="3884890"/>
            <a:ext cx="6890504" cy="497443"/>
          </a:xfrm>
          <a:prstGeom prst="rect">
            <a:avLst/>
          </a:prstGeom>
          <a:noFill/>
          <a:ln/>
        </p:spPr>
        <p:txBody>
          <a:bodyPr wrap="square" rtlCol="0" anchor="t"/>
          <a:lstStyle/>
          <a:p>
            <a:pPr marL="685800" lvl="1" indent="-342900" algn="l">
              <a:lnSpc>
                <a:spcPts val="1960"/>
              </a:lnSpc>
              <a:buSzPct val="100000"/>
              <a:buChar char="•"/>
            </a:pPr>
            <a:r>
              <a:rPr lang="en-US" sz="1225" dirty="0" err="1">
                <a:solidFill>
                  <a:srgbClr val="272525"/>
                </a:solidFill>
                <a:latin typeface="Eudoxus Sans" pitchFamily="34" charset="0"/>
                <a:ea typeface="Eudoxus Sans" pitchFamily="34" charset="-122"/>
                <a:cs typeface="Eudoxus Sans" pitchFamily="34" charset="-120"/>
              </a:rPr>
              <a:t>DonorSphere</a:t>
            </a:r>
            <a:r>
              <a:rPr lang="en-US" sz="1225" dirty="0">
                <a:solidFill>
                  <a:srgbClr val="272525"/>
                </a:solidFill>
                <a:latin typeface="Eudoxus Sans" pitchFamily="34" charset="0"/>
                <a:ea typeface="Eudoxus Sans" pitchFamily="34" charset="-122"/>
                <a:cs typeface="Eudoxus Sans" pitchFamily="34" charset="-120"/>
              </a:rPr>
              <a:t> fosters a sense of community engagement by connecting donors and patients within local neighborhoods, promoting solidarity and support.</a:t>
            </a:r>
            <a:endParaRPr lang="en-US" sz="1225" dirty="0"/>
          </a:p>
        </p:txBody>
      </p:sp>
      <p:sp>
        <p:nvSpPr>
          <p:cNvPr id="12" name="Text 9">
            <a:extLst>
              <a:ext uri="{FF2B5EF4-FFF2-40B4-BE49-F238E27FC236}">
                <a16:creationId xmlns:a16="http://schemas.microsoft.com/office/drawing/2014/main" id="{EDB5ACE9-B09E-C11D-99F0-98778C06A5BC}"/>
              </a:ext>
            </a:extLst>
          </p:cNvPr>
          <p:cNvSpPr/>
          <p:nvPr/>
        </p:nvSpPr>
        <p:spPr>
          <a:xfrm>
            <a:off x="3621167" y="4615577"/>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Weaknesses:</a:t>
            </a:r>
            <a:endParaRPr lang="en-US" sz="1531" dirty="0"/>
          </a:p>
        </p:txBody>
      </p:sp>
      <p:sp>
        <p:nvSpPr>
          <p:cNvPr id="13" name="Text 10">
            <a:extLst>
              <a:ext uri="{FF2B5EF4-FFF2-40B4-BE49-F238E27FC236}">
                <a16:creationId xmlns:a16="http://schemas.microsoft.com/office/drawing/2014/main" id="{F2A05788-131B-9CCC-F682-1D55801AF6E6}"/>
              </a:ext>
            </a:extLst>
          </p:cNvPr>
          <p:cNvSpPr/>
          <p:nvPr/>
        </p:nvSpPr>
        <p:spPr>
          <a:xfrm>
            <a:off x="3870008" y="5091827"/>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Dependence on Technology:</a:t>
            </a:r>
            <a:endParaRPr lang="en-US" sz="1225" dirty="0"/>
          </a:p>
        </p:txBody>
      </p:sp>
      <p:sp>
        <p:nvSpPr>
          <p:cNvPr id="14" name="Text 11">
            <a:extLst>
              <a:ext uri="{FF2B5EF4-FFF2-40B4-BE49-F238E27FC236}">
                <a16:creationId xmlns:a16="http://schemas.microsoft.com/office/drawing/2014/main" id="{4F487707-E002-E757-6E4D-776032948F87}"/>
              </a:ext>
            </a:extLst>
          </p:cNvPr>
          <p:cNvSpPr/>
          <p:nvPr/>
        </p:nvSpPr>
        <p:spPr>
          <a:xfrm>
            <a:off x="4118729" y="5402699"/>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DonorSphere's effectiveness heavily relies on technology infrastructure and internet connectivity, which may pose challenges in areas with limited access to technology.</a:t>
            </a:r>
            <a:endParaRPr lang="en-US" sz="1225" dirty="0"/>
          </a:p>
        </p:txBody>
      </p:sp>
      <p:sp>
        <p:nvSpPr>
          <p:cNvPr id="15" name="Text 12">
            <a:extLst>
              <a:ext uri="{FF2B5EF4-FFF2-40B4-BE49-F238E27FC236}">
                <a16:creationId xmlns:a16="http://schemas.microsoft.com/office/drawing/2014/main" id="{8246FF5E-6012-9F23-0E23-9EC86E28717A}"/>
              </a:ext>
            </a:extLst>
          </p:cNvPr>
          <p:cNvSpPr/>
          <p:nvPr/>
        </p:nvSpPr>
        <p:spPr>
          <a:xfrm>
            <a:off x="3870008" y="5962293"/>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Geographical Limitations:</a:t>
            </a:r>
            <a:endParaRPr lang="en-US" sz="1225" dirty="0"/>
          </a:p>
        </p:txBody>
      </p:sp>
      <p:sp>
        <p:nvSpPr>
          <p:cNvPr id="16" name="Text 13">
            <a:extLst>
              <a:ext uri="{FF2B5EF4-FFF2-40B4-BE49-F238E27FC236}">
                <a16:creationId xmlns:a16="http://schemas.microsoft.com/office/drawing/2014/main" id="{F0665107-5E9E-F80D-9A04-D5D2FB1ABECE}"/>
              </a:ext>
            </a:extLst>
          </p:cNvPr>
          <p:cNvSpPr/>
          <p:nvPr/>
        </p:nvSpPr>
        <p:spPr>
          <a:xfrm>
            <a:off x="4118729" y="6273165"/>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platform's effectiveness is limited to a 2km radius for blood donation matching, which may result in difficulties for patients in remote or sparsely populated areas.</a:t>
            </a:r>
            <a:endParaRPr lang="en-US" sz="1225" dirty="0"/>
          </a:p>
        </p:txBody>
      </p:sp>
      <p:sp>
        <p:nvSpPr>
          <p:cNvPr id="17" name="Text 14">
            <a:extLst>
              <a:ext uri="{FF2B5EF4-FFF2-40B4-BE49-F238E27FC236}">
                <a16:creationId xmlns:a16="http://schemas.microsoft.com/office/drawing/2014/main" id="{466D7AD0-10B5-5370-B456-1116F2CEADE0}"/>
              </a:ext>
            </a:extLst>
          </p:cNvPr>
          <p:cNvSpPr/>
          <p:nvPr/>
        </p:nvSpPr>
        <p:spPr>
          <a:xfrm>
            <a:off x="3621167" y="7003852"/>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Opportunities:</a:t>
            </a:r>
            <a:endParaRPr lang="en-US" sz="1531" dirty="0"/>
          </a:p>
        </p:txBody>
      </p:sp>
      <p:sp>
        <p:nvSpPr>
          <p:cNvPr id="18" name="Text 15">
            <a:extLst>
              <a:ext uri="{FF2B5EF4-FFF2-40B4-BE49-F238E27FC236}">
                <a16:creationId xmlns:a16="http://schemas.microsoft.com/office/drawing/2014/main" id="{9C40C5F7-D856-46FB-A5B0-1B9A762630F6}"/>
              </a:ext>
            </a:extLst>
          </p:cNvPr>
          <p:cNvSpPr/>
          <p:nvPr/>
        </p:nvSpPr>
        <p:spPr>
          <a:xfrm>
            <a:off x="3870008" y="7480102"/>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Expansion into New Markets:</a:t>
            </a:r>
            <a:endParaRPr lang="en-US" sz="1225" dirty="0"/>
          </a:p>
        </p:txBody>
      </p:sp>
      <p:sp>
        <p:nvSpPr>
          <p:cNvPr id="19" name="Text 16">
            <a:extLst>
              <a:ext uri="{FF2B5EF4-FFF2-40B4-BE49-F238E27FC236}">
                <a16:creationId xmlns:a16="http://schemas.microsoft.com/office/drawing/2014/main" id="{E7D1AB32-4262-65E5-7217-4E0AE46470EC}"/>
              </a:ext>
            </a:extLst>
          </p:cNvPr>
          <p:cNvSpPr/>
          <p:nvPr/>
        </p:nvSpPr>
        <p:spPr>
          <a:xfrm>
            <a:off x="4118729" y="7790974"/>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DonorSphere can explore opportunities to expand its reach into new geographic regions and tap into untapped markets where blood donation infrastructure is underdeveloped.</a:t>
            </a:r>
            <a:endParaRPr lang="en-US" sz="1225" dirty="0"/>
          </a:p>
        </p:txBody>
      </p:sp>
      <p:sp>
        <p:nvSpPr>
          <p:cNvPr id="20" name="Text 17">
            <a:extLst>
              <a:ext uri="{FF2B5EF4-FFF2-40B4-BE49-F238E27FC236}">
                <a16:creationId xmlns:a16="http://schemas.microsoft.com/office/drawing/2014/main" id="{4596E4A8-F2A4-DFFC-91A2-99E7BB506344}"/>
              </a:ext>
            </a:extLst>
          </p:cNvPr>
          <p:cNvSpPr/>
          <p:nvPr/>
        </p:nvSpPr>
        <p:spPr>
          <a:xfrm>
            <a:off x="3870008" y="8350567"/>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Diversification of Services:</a:t>
            </a:r>
            <a:endParaRPr lang="en-US" sz="1225" dirty="0"/>
          </a:p>
        </p:txBody>
      </p:sp>
      <p:sp>
        <p:nvSpPr>
          <p:cNvPr id="21" name="Text 18">
            <a:extLst>
              <a:ext uri="{FF2B5EF4-FFF2-40B4-BE49-F238E27FC236}">
                <a16:creationId xmlns:a16="http://schemas.microsoft.com/office/drawing/2014/main" id="{580694E4-52A6-8FCC-4AD1-A9B22EBE50F5}"/>
              </a:ext>
            </a:extLst>
          </p:cNvPr>
          <p:cNvSpPr/>
          <p:nvPr/>
        </p:nvSpPr>
        <p:spPr>
          <a:xfrm>
            <a:off x="4118729" y="8661440"/>
            <a:ext cx="6890504" cy="746165"/>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platform can diversify its services beyond blood donation, such as offering additional healthcare-related features or partnering with other healthcare providers to offer a comprehensive suite of services.</a:t>
            </a:r>
            <a:endParaRPr lang="en-US" sz="1225" dirty="0"/>
          </a:p>
        </p:txBody>
      </p:sp>
      <p:sp>
        <p:nvSpPr>
          <p:cNvPr id="22" name="Text 19">
            <a:extLst>
              <a:ext uri="{FF2B5EF4-FFF2-40B4-BE49-F238E27FC236}">
                <a16:creationId xmlns:a16="http://schemas.microsoft.com/office/drawing/2014/main" id="{736446A8-07E1-52E7-011F-2AAFF87E4539}"/>
              </a:ext>
            </a:extLst>
          </p:cNvPr>
          <p:cNvSpPr/>
          <p:nvPr/>
        </p:nvSpPr>
        <p:spPr>
          <a:xfrm>
            <a:off x="3621167" y="9640848"/>
            <a:ext cx="1944172" cy="243007"/>
          </a:xfrm>
          <a:prstGeom prst="rect">
            <a:avLst/>
          </a:prstGeom>
          <a:noFill/>
          <a:ln/>
        </p:spPr>
        <p:txBody>
          <a:bodyPr wrap="none" rtlCol="0" anchor="t"/>
          <a:lstStyle/>
          <a:p>
            <a:pPr marL="0" indent="0">
              <a:lnSpc>
                <a:spcPts val="1914"/>
              </a:lnSpc>
              <a:buNone/>
            </a:pPr>
            <a:r>
              <a:rPr lang="en-US" sz="1531" b="1" dirty="0">
                <a:solidFill>
                  <a:srgbClr val="000000"/>
                </a:solidFill>
                <a:latin typeface="p22-mackinac-pro" pitchFamily="34" charset="0"/>
                <a:ea typeface="p22-mackinac-pro" pitchFamily="34" charset="-122"/>
                <a:cs typeface="p22-mackinac-pro" pitchFamily="34" charset="-120"/>
              </a:rPr>
              <a:t>Threats:</a:t>
            </a:r>
            <a:endParaRPr lang="en-US" sz="1531" dirty="0"/>
          </a:p>
        </p:txBody>
      </p:sp>
      <p:sp>
        <p:nvSpPr>
          <p:cNvPr id="23" name="Text 20">
            <a:extLst>
              <a:ext uri="{FF2B5EF4-FFF2-40B4-BE49-F238E27FC236}">
                <a16:creationId xmlns:a16="http://schemas.microsoft.com/office/drawing/2014/main" id="{8CFF0537-5B6E-C596-6EED-21C928A3B253}"/>
              </a:ext>
            </a:extLst>
          </p:cNvPr>
          <p:cNvSpPr/>
          <p:nvPr/>
        </p:nvSpPr>
        <p:spPr>
          <a:xfrm>
            <a:off x="3870008" y="10117098"/>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272525"/>
                </a:solidFill>
                <a:latin typeface="Eudoxus Sans" pitchFamily="34" charset="0"/>
                <a:ea typeface="Eudoxus Sans" pitchFamily="34" charset="-122"/>
                <a:cs typeface="Eudoxus Sans" pitchFamily="34" charset="-120"/>
              </a:rPr>
              <a:t>Competitive Pressure:</a:t>
            </a:r>
            <a:endParaRPr lang="en-US" sz="1225" dirty="0"/>
          </a:p>
        </p:txBody>
      </p:sp>
      <p:sp>
        <p:nvSpPr>
          <p:cNvPr id="24" name="Text 21">
            <a:extLst>
              <a:ext uri="{FF2B5EF4-FFF2-40B4-BE49-F238E27FC236}">
                <a16:creationId xmlns:a16="http://schemas.microsoft.com/office/drawing/2014/main" id="{86A458D3-5B1A-7AB2-0369-641014ED6E91}"/>
              </a:ext>
            </a:extLst>
          </p:cNvPr>
          <p:cNvSpPr/>
          <p:nvPr/>
        </p:nvSpPr>
        <p:spPr>
          <a:xfrm>
            <a:off x="4118729" y="10427970"/>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emergence of competing platforms or traditional blood donation systems may pose a threat to DonorSphere's market share and growth potential.</a:t>
            </a:r>
            <a:endParaRPr lang="en-US" sz="1225" dirty="0"/>
          </a:p>
        </p:txBody>
      </p:sp>
      <p:sp>
        <p:nvSpPr>
          <p:cNvPr id="25" name="Text 22">
            <a:extLst>
              <a:ext uri="{FF2B5EF4-FFF2-40B4-BE49-F238E27FC236}">
                <a16:creationId xmlns:a16="http://schemas.microsoft.com/office/drawing/2014/main" id="{4CBA4E37-8CFB-D2E6-2B3B-6F0ED88FF132}"/>
              </a:ext>
            </a:extLst>
          </p:cNvPr>
          <p:cNvSpPr/>
          <p:nvPr/>
        </p:nvSpPr>
        <p:spPr>
          <a:xfrm>
            <a:off x="3870008" y="10987564"/>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272525"/>
                </a:solidFill>
                <a:latin typeface="Eudoxus Sans" pitchFamily="34" charset="0"/>
                <a:ea typeface="Eudoxus Sans" pitchFamily="34" charset="-122"/>
                <a:cs typeface="Eudoxus Sans" pitchFamily="34" charset="-120"/>
              </a:rPr>
              <a:t>Regulatory Challenges:</a:t>
            </a:r>
            <a:endParaRPr lang="en-US" sz="1225" dirty="0"/>
          </a:p>
        </p:txBody>
      </p:sp>
      <p:sp>
        <p:nvSpPr>
          <p:cNvPr id="26" name="Text 23">
            <a:extLst>
              <a:ext uri="{FF2B5EF4-FFF2-40B4-BE49-F238E27FC236}">
                <a16:creationId xmlns:a16="http://schemas.microsoft.com/office/drawing/2014/main" id="{F88A474F-BD19-09EA-1748-48717735EF35}"/>
              </a:ext>
            </a:extLst>
          </p:cNvPr>
          <p:cNvSpPr/>
          <p:nvPr/>
        </p:nvSpPr>
        <p:spPr>
          <a:xfrm>
            <a:off x="4118729" y="11298436"/>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Regulatory changes or compliance requirements in the healthcare industry could pose challenges to DonorSphere's operations and expansion efforts.</a:t>
            </a:r>
            <a:endParaRPr lang="en-US" sz="1225" dirty="0"/>
          </a:p>
        </p:txBody>
      </p:sp>
      <p:sp>
        <p:nvSpPr>
          <p:cNvPr id="27" name="Text 24">
            <a:extLst>
              <a:ext uri="{FF2B5EF4-FFF2-40B4-BE49-F238E27FC236}">
                <a16:creationId xmlns:a16="http://schemas.microsoft.com/office/drawing/2014/main" id="{DD636DFD-06B7-B4A5-6BE5-72471D23678C}"/>
              </a:ext>
            </a:extLst>
          </p:cNvPr>
          <p:cNvSpPr/>
          <p:nvPr/>
        </p:nvSpPr>
        <p:spPr>
          <a:xfrm>
            <a:off x="3870008" y="11858030"/>
            <a:ext cx="7139226"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272525"/>
                </a:solidFill>
                <a:latin typeface="Eudoxus Sans" pitchFamily="34" charset="0"/>
                <a:ea typeface="Eudoxus Sans" pitchFamily="34" charset="-122"/>
                <a:cs typeface="Eudoxus Sans" pitchFamily="34" charset="-120"/>
              </a:rPr>
              <a:t>Data Security Risks:</a:t>
            </a:r>
            <a:endParaRPr lang="en-US" sz="1225" dirty="0"/>
          </a:p>
        </p:txBody>
      </p:sp>
      <p:sp>
        <p:nvSpPr>
          <p:cNvPr id="28" name="Text 25">
            <a:extLst>
              <a:ext uri="{FF2B5EF4-FFF2-40B4-BE49-F238E27FC236}">
                <a16:creationId xmlns:a16="http://schemas.microsoft.com/office/drawing/2014/main" id="{2E9B71E2-8595-429C-90E9-B10D95611707}"/>
              </a:ext>
            </a:extLst>
          </p:cNvPr>
          <p:cNvSpPr/>
          <p:nvPr/>
        </p:nvSpPr>
        <p:spPr>
          <a:xfrm>
            <a:off x="4118729" y="12168902"/>
            <a:ext cx="68905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272525"/>
                </a:solidFill>
                <a:latin typeface="Eudoxus Sans" pitchFamily="34" charset="0"/>
                <a:ea typeface="Eudoxus Sans" pitchFamily="34" charset="-122"/>
                <a:cs typeface="Eudoxus Sans" pitchFamily="34" charset="-120"/>
              </a:rPr>
              <a:t>The handling of sensitive patient information poses risks related to data breaches and privacy concerns, which could undermine user trust and reputation.</a:t>
            </a:r>
            <a:endParaRPr lang="en-US" sz="1225" dirty="0"/>
          </a:p>
        </p:txBody>
      </p:sp>
    </p:spTree>
    <p:extLst>
      <p:ext uri="{BB962C8B-B14F-4D97-AF65-F5344CB8AC3E}">
        <p14:creationId xmlns:p14="http://schemas.microsoft.com/office/powerpoint/2010/main" val="14951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435656" y="742117"/>
            <a:ext cx="3411141" cy="426363"/>
          </a:xfrm>
          <a:prstGeom prst="rect">
            <a:avLst/>
          </a:prstGeom>
          <a:noFill/>
          <a:ln/>
        </p:spPr>
        <p:txBody>
          <a:bodyPr wrap="none" rtlCol="0" anchor="t"/>
          <a:lstStyle/>
          <a:p>
            <a:pPr marL="0" indent="0">
              <a:lnSpc>
                <a:spcPts val="3357"/>
              </a:lnSpc>
              <a:buNone/>
            </a:pPr>
            <a:r>
              <a:rPr lang="en-US" sz="2686" b="1" dirty="0">
                <a:solidFill>
                  <a:srgbClr val="000000"/>
                </a:solidFill>
                <a:latin typeface="p22-mackinac-pro" pitchFamily="34" charset="0"/>
                <a:ea typeface="p22-mackinac-pro" pitchFamily="34" charset="-122"/>
                <a:cs typeface="p22-mackinac-pro" pitchFamily="34" charset="-120"/>
              </a:rPr>
              <a:t>Strategy:</a:t>
            </a:r>
            <a:endParaRPr lang="en-US" sz="2686" dirty="0"/>
          </a:p>
        </p:txBody>
      </p:sp>
      <p:sp>
        <p:nvSpPr>
          <p:cNvPr id="6" name="Text 2"/>
          <p:cNvSpPr/>
          <p:nvPr/>
        </p:nvSpPr>
        <p:spPr>
          <a:xfrm>
            <a:off x="1708547" y="1360289"/>
            <a:ext cx="7828598" cy="272891"/>
          </a:xfrm>
          <a:prstGeom prst="rect">
            <a:avLst/>
          </a:prstGeom>
          <a:noFill/>
          <a:ln/>
        </p:spPr>
        <p:txBody>
          <a:bodyPr wrap="none" rtlCol="0" anchor="t"/>
          <a:lstStyle/>
          <a:p>
            <a:pPr marL="342900" indent="-342900" algn="l">
              <a:lnSpc>
                <a:spcPts val="2149"/>
              </a:lnSpc>
              <a:buSzPct val="100000"/>
              <a:buFont typeface="+mj-lt"/>
              <a:buAutoNum type="arabicPeriod"/>
            </a:pPr>
            <a:r>
              <a:rPr lang="en-US" sz="1343" b="1" dirty="0">
                <a:solidFill>
                  <a:srgbClr val="272525"/>
                </a:solidFill>
                <a:latin typeface="Eudoxus Sans" pitchFamily="34" charset="0"/>
                <a:ea typeface="Eudoxus Sans" pitchFamily="34" charset="-122"/>
                <a:cs typeface="Eudoxus Sans" pitchFamily="34" charset="-120"/>
              </a:rPr>
              <a:t>Price:</a:t>
            </a:r>
            <a:endParaRPr lang="en-US" sz="1343" dirty="0"/>
          </a:p>
        </p:txBody>
      </p:sp>
      <p:sp>
        <p:nvSpPr>
          <p:cNvPr id="7" name="Text 3"/>
          <p:cNvSpPr/>
          <p:nvPr/>
        </p:nvSpPr>
        <p:spPr>
          <a:xfrm>
            <a:off x="1981438" y="1824990"/>
            <a:ext cx="7555706" cy="545783"/>
          </a:xfrm>
          <a:prstGeom prst="rect">
            <a:avLst/>
          </a:prstGeom>
          <a:noFill/>
          <a:ln/>
        </p:spPr>
        <p:txBody>
          <a:bodyPr wrap="squar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Aim: Address the price disparity in the Indian blood market by standardizing a single price for all blood sources.</a:t>
            </a:r>
            <a:endParaRPr lang="en-US" sz="1343" dirty="0"/>
          </a:p>
        </p:txBody>
      </p:sp>
      <p:sp>
        <p:nvSpPr>
          <p:cNvPr id="8" name="Text 4"/>
          <p:cNvSpPr/>
          <p:nvPr/>
        </p:nvSpPr>
        <p:spPr>
          <a:xfrm>
            <a:off x="1981438" y="2438995"/>
            <a:ext cx="7555706" cy="272891"/>
          </a:xfrm>
          <a:prstGeom prst="rect">
            <a:avLst/>
          </a:prstGeom>
          <a:noFill/>
          <a:ln/>
        </p:spPr>
        <p:txBody>
          <a:bodyPr wrap="non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Approach: Serve as a platform for all blood sources to offer their blood online.</a:t>
            </a:r>
            <a:endParaRPr lang="en-US" sz="1343" dirty="0"/>
          </a:p>
        </p:txBody>
      </p:sp>
      <p:sp>
        <p:nvSpPr>
          <p:cNvPr id="9" name="Text 5"/>
          <p:cNvSpPr/>
          <p:nvPr/>
        </p:nvSpPr>
        <p:spPr>
          <a:xfrm>
            <a:off x="1981438" y="2780109"/>
            <a:ext cx="7555706" cy="545783"/>
          </a:xfrm>
          <a:prstGeom prst="rect">
            <a:avLst/>
          </a:prstGeom>
          <a:noFill/>
          <a:ln/>
        </p:spPr>
        <p:txBody>
          <a:bodyPr wrap="squar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Impact: Enhance transparency and accessibility in the blood market, ensuring fair pricing for all stakeholders.</a:t>
            </a:r>
            <a:endParaRPr lang="en-US" sz="1343" dirty="0"/>
          </a:p>
        </p:txBody>
      </p:sp>
      <p:sp>
        <p:nvSpPr>
          <p:cNvPr id="10" name="Text 6"/>
          <p:cNvSpPr/>
          <p:nvPr/>
        </p:nvSpPr>
        <p:spPr>
          <a:xfrm>
            <a:off x="1708547" y="3394115"/>
            <a:ext cx="7828598" cy="272891"/>
          </a:xfrm>
          <a:prstGeom prst="rect">
            <a:avLst/>
          </a:prstGeom>
          <a:noFill/>
          <a:ln/>
        </p:spPr>
        <p:txBody>
          <a:bodyPr wrap="none" rtlCol="0" anchor="t"/>
          <a:lstStyle/>
          <a:p>
            <a:pPr marL="342900" indent="-342900" algn="l">
              <a:lnSpc>
                <a:spcPts val="2149"/>
              </a:lnSpc>
              <a:buSzPct val="100000"/>
              <a:buFont typeface="+mj-lt"/>
              <a:buAutoNum type="arabicPeriod" startAt="2"/>
            </a:pPr>
            <a:r>
              <a:rPr lang="en-US" sz="1343" b="1" dirty="0">
                <a:solidFill>
                  <a:srgbClr val="272525"/>
                </a:solidFill>
                <a:latin typeface="Eudoxus Sans" pitchFamily="34" charset="0"/>
                <a:ea typeface="Eudoxus Sans" pitchFamily="34" charset="-122"/>
                <a:cs typeface="Eudoxus Sans" pitchFamily="34" charset="-120"/>
              </a:rPr>
              <a:t>Place:</a:t>
            </a:r>
            <a:endParaRPr lang="en-US" sz="1343" dirty="0"/>
          </a:p>
        </p:txBody>
      </p:sp>
      <p:sp>
        <p:nvSpPr>
          <p:cNvPr id="11" name="Text 7"/>
          <p:cNvSpPr/>
          <p:nvPr/>
        </p:nvSpPr>
        <p:spPr>
          <a:xfrm>
            <a:off x="1981438" y="3735229"/>
            <a:ext cx="7555706" cy="272891"/>
          </a:xfrm>
          <a:prstGeom prst="rect">
            <a:avLst/>
          </a:prstGeom>
          <a:noFill/>
          <a:ln/>
        </p:spPr>
        <p:txBody>
          <a:bodyPr wrap="non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Target Location: Major cities of Delhi NCR.</a:t>
            </a:r>
            <a:endParaRPr lang="en-US" sz="1343" dirty="0"/>
          </a:p>
        </p:txBody>
      </p:sp>
      <p:sp>
        <p:nvSpPr>
          <p:cNvPr id="12" name="Text 8"/>
          <p:cNvSpPr/>
          <p:nvPr/>
        </p:nvSpPr>
        <p:spPr>
          <a:xfrm>
            <a:off x="1981438" y="4076343"/>
            <a:ext cx="7555706" cy="272891"/>
          </a:xfrm>
          <a:prstGeom prst="rect">
            <a:avLst/>
          </a:prstGeom>
          <a:noFill/>
          <a:ln/>
        </p:spPr>
        <p:txBody>
          <a:bodyPr wrap="non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Objective: Capture 10 to 12% of the blood product market within the first year of launch.</a:t>
            </a:r>
            <a:endParaRPr lang="en-US" sz="1343" dirty="0"/>
          </a:p>
        </p:txBody>
      </p:sp>
      <p:sp>
        <p:nvSpPr>
          <p:cNvPr id="13" name="Text 9"/>
          <p:cNvSpPr/>
          <p:nvPr/>
        </p:nvSpPr>
        <p:spPr>
          <a:xfrm>
            <a:off x="1981438" y="4417457"/>
            <a:ext cx="7555706" cy="545783"/>
          </a:xfrm>
          <a:prstGeom prst="rect">
            <a:avLst/>
          </a:prstGeom>
          <a:noFill/>
          <a:ln/>
        </p:spPr>
        <p:txBody>
          <a:bodyPr wrap="squar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Approach: Focus initial efforts and resources on establishing a strong presence and customer base in the targeted region.</a:t>
            </a:r>
            <a:endParaRPr lang="en-US" sz="1343" dirty="0"/>
          </a:p>
        </p:txBody>
      </p:sp>
      <p:sp>
        <p:nvSpPr>
          <p:cNvPr id="14" name="Text 10"/>
          <p:cNvSpPr/>
          <p:nvPr/>
        </p:nvSpPr>
        <p:spPr>
          <a:xfrm>
            <a:off x="1981438" y="5031462"/>
            <a:ext cx="7555706" cy="545783"/>
          </a:xfrm>
          <a:prstGeom prst="rect">
            <a:avLst/>
          </a:prstGeom>
          <a:noFill/>
          <a:ln/>
        </p:spPr>
        <p:txBody>
          <a:bodyPr wrap="squar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Impact: Establish a foothold in a key market, paving the way for future expansion and growth opportunities.</a:t>
            </a:r>
            <a:endParaRPr lang="en-US" sz="1343" dirty="0"/>
          </a:p>
        </p:txBody>
      </p:sp>
      <p:sp>
        <p:nvSpPr>
          <p:cNvPr id="15" name="Text 11"/>
          <p:cNvSpPr/>
          <p:nvPr/>
        </p:nvSpPr>
        <p:spPr>
          <a:xfrm>
            <a:off x="1708547" y="5645468"/>
            <a:ext cx="7828598" cy="272891"/>
          </a:xfrm>
          <a:prstGeom prst="rect">
            <a:avLst/>
          </a:prstGeom>
          <a:noFill/>
          <a:ln/>
        </p:spPr>
        <p:txBody>
          <a:bodyPr wrap="none" rtlCol="0" anchor="t"/>
          <a:lstStyle/>
          <a:p>
            <a:pPr marL="342900" indent="-342900" algn="l">
              <a:lnSpc>
                <a:spcPts val="2149"/>
              </a:lnSpc>
              <a:buSzPct val="100000"/>
              <a:buFont typeface="+mj-lt"/>
              <a:buAutoNum type="arabicPeriod" startAt="3"/>
            </a:pPr>
            <a:r>
              <a:rPr lang="en-US" sz="1343" b="1" dirty="0">
                <a:solidFill>
                  <a:srgbClr val="272525"/>
                </a:solidFill>
                <a:latin typeface="Eudoxus Sans" pitchFamily="34" charset="0"/>
                <a:ea typeface="Eudoxus Sans" pitchFamily="34" charset="-122"/>
                <a:cs typeface="Eudoxus Sans" pitchFamily="34" charset="-120"/>
              </a:rPr>
              <a:t>Promotion:</a:t>
            </a:r>
            <a:endParaRPr lang="en-US" sz="1343" dirty="0"/>
          </a:p>
        </p:txBody>
      </p:sp>
      <p:sp>
        <p:nvSpPr>
          <p:cNvPr id="16" name="Text 12"/>
          <p:cNvSpPr/>
          <p:nvPr/>
        </p:nvSpPr>
        <p:spPr>
          <a:xfrm>
            <a:off x="1981438" y="5986582"/>
            <a:ext cx="7555706" cy="272891"/>
          </a:xfrm>
          <a:prstGeom prst="rect">
            <a:avLst/>
          </a:prstGeom>
          <a:noFill/>
          <a:ln/>
        </p:spPr>
        <p:txBody>
          <a:bodyPr wrap="non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Partnerships: Collaborate with approximately 300 hospitals and path labs across the NCR.</a:t>
            </a:r>
            <a:endParaRPr lang="en-US" sz="1343" dirty="0"/>
          </a:p>
        </p:txBody>
      </p:sp>
      <p:sp>
        <p:nvSpPr>
          <p:cNvPr id="17" name="Text 13"/>
          <p:cNvSpPr/>
          <p:nvPr/>
        </p:nvSpPr>
        <p:spPr>
          <a:xfrm>
            <a:off x="1981438" y="6327696"/>
            <a:ext cx="7555706" cy="545783"/>
          </a:xfrm>
          <a:prstGeom prst="rect">
            <a:avLst/>
          </a:prstGeom>
          <a:noFill/>
          <a:ln/>
        </p:spPr>
        <p:txBody>
          <a:bodyPr wrap="squar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Marketing Channels: Utilize standees, pamphlets, and social media advertising across all platforms for promotion.</a:t>
            </a:r>
            <a:endParaRPr lang="en-US" sz="1343" dirty="0"/>
          </a:p>
        </p:txBody>
      </p:sp>
      <p:sp>
        <p:nvSpPr>
          <p:cNvPr id="18" name="Text 14"/>
          <p:cNvSpPr/>
          <p:nvPr/>
        </p:nvSpPr>
        <p:spPr>
          <a:xfrm>
            <a:off x="1981438" y="6941701"/>
            <a:ext cx="7555706" cy="545783"/>
          </a:xfrm>
          <a:prstGeom prst="rect">
            <a:avLst/>
          </a:prstGeom>
          <a:noFill/>
          <a:ln/>
        </p:spPr>
        <p:txBody>
          <a:bodyPr wrap="square" rtlCol="0" anchor="t"/>
          <a:lstStyle/>
          <a:p>
            <a:pPr marL="685800" lvl="1" indent="-342900" algn="l">
              <a:lnSpc>
                <a:spcPts val="2149"/>
              </a:lnSpc>
              <a:buSzPct val="100000"/>
              <a:buChar char="•"/>
            </a:pPr>
            <a:r>
              <a:rPr lang="en-US" sz="1343" dirty="0">
                <a:solidFill>
                  <a:srgbClr val="272525"/>
                </a:solidFill>
                <a:latin typeface="Eudoxus Sans" pitchFamily="34" charset="0"/>
                <a:ea typeface="Eudoxus Sans" pitchFamily="34" charset="-122"/>
                <a:cs typeface="Eudoxus Sans" pitchFamily="34" charset="-120"/>
              </a:rPr>
              <a:t>Impact: Increase brand visibility and awareness among target audiences, drive user engagement, and generate interest in the platform's services.</a:t>
            </a:r>
            <a:endParaRPr lang="en-US" sz="134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04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1601</Words>
  <Application>Microsoft Office PowerPoint</Application>
  <PresentationFormat>Custom</PresentationFormat>
  <Paragraphs>142</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Anshuman Kumar Nidhi</cp:lastModifiedBy>
  <cp:revision>4</cp:revision>
  <dcterms:created xsi:type="dcterms:W3CDTF">2024-02-23T01:35:04Z</dcterms:created>
  <dcterms:modified xsi:type="dcterms:W3CDTF">2024-02-28T04:20:28Z</dcterms:modified>
</cp:coreProperties>
</file>