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7" r:id="rId4"/>
    <p:sldMasterId id="2147483751" r:id="rId5"/>
  </p:sldMasterIdLst>
  <p:notesMasterIdLst>
    <p:notesMasterId r:id="rId13"/>
  </p:notesMasterIdLst>
  <p:sldIdLst>
    <p:sldId id="256" r:id="rId6"/>
    <p:sldId id="637" r:id="rId7"/>
    <p:sldId id="639" r:id="rId8"/>
    <p:sldId id="638" r:id="rId9"/>
    <p:sldId id="640" r:id="rId10"/>
    <p:sldId id="641" r:id="rId11"/>
    <p:sldId id="642" r:id="rId12"/>
  </p:sldIdLst>
  <p:sldSz cx="9144000" cy="5143500" type="screen16x9"/>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66" autoAdjust="0"/>
    <p:restoredTop sz="57082" autoAdjust="0"/>
  </p:normalViewPr>
  <p:slideViewPr>
    <p:cSldViewPr>
      <p:cViewPr varScale="1">
        <p:scale>
          <a:sx n="59" d="100"/>
          <a:sy n="59" d="100"/>
        </p:scale>
        <p:origin x="-2096" y="-112"/>
      </p:cViewPr>
      <p:guideLst>
        <p:guide orient="horz" pos="2820"/>
        <p:guide pos="2592"/>
      </p:guideLst>
    </p:cSldViewPr>
  </p:slideViewPr>
  <p:outlineViewPr>
    <p:cViewPr>
      <p:scale>
        <a:sx n="33" d="100"/>
        <a:sy n="33" d="100"/>
      </p:scale>
      <p:origin x="0" y="4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6/5/13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Welcome to this first course in the design and analysis of algorithms.  </a:t>
            </a:r>
          </a:p>
          <a:p>
            <a:r>
              <a:rPr lang="en-US" sz="1200" kern="1200" dirty="0" smtClean="0">
                <a:solidFill>
                  <a:schemeClr val="tx1"/>
                </a:solidFill>
                <a:effectLst/>
                <a:latin typeface="+mn-lt"/>
                <a:ea typeface="+mn-ea"/>
                <a:cs typeface="+mn-cs"/>
              </a:rPr>
              <a:t>I imagine many of you are already clear on your reasons for taking this course, but let me begin by justifying the course’s existence, and giving you several different motivations for learning about algorithms.</a:t>
            </a:r>
          </a:p>
          <a:p>
            <a:r>
              <a:rPr lang="en-US" sz="1200" kern="1200" dirty="0" smtClean="0">
                <a:solidFill>
                  <a:schemeClr val="tx1"/>
                </a:solidFill>
                <a:effectLst/>
                <a:latin typeface="+mn-lt"/>
                <a:ea typeface="+mn-ea"/>
                <a:cs typeface="+mn-cs"/>
              </a:rPr>
              <a:t>So what is an algorithm?  We won’t need a precise definition, but basically, an algorithm is a well-defined set of rules --- a recipe, in effect --- for solving a computational problem.  For example: given a list of numbers, rearrange them into sorted order; given a road network, an origin, and a destination, compute the shortest path from the origin to the destination; given a set of tasks with deadlines, determine whether or not it is possible to complete all the tasks by their deadlines.</a:t>
            </a:r>
          </a:p>
          <a:p>
            <a:r>
              <a:rPr lang="en-US" sz="1200" kern="1200" dirty="0" smtClean="0">
                <a:solidFill>
                  <a:schemeClr val="tx1"/>
                </a:solidFill>
                <a:effectLst/>
                <a:latin typeface="+mn-lt"/>
                <a:ea typeface="+mn-ea"/>
                <a:cs typeface="+mn-cs"/>
              </a:rPr>
              <a:t>Why study algorithms?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Why study algorithms?  First, understanding the basics of algorithms, and the related field of data structures, is crucial for doing serious work in almost any other branch of computer science.  This is the reason why, at Stanford, this course is required for every degree that the computer science department grants (BS, MS, and PhD).  For example: routing in communication networks piggybacks on classical shortest-path algorithms; the effectiveness of public-key cryptography rests on that of number-theoretic algorithms; computer graphics needs the computational primitives supplied by geometric algorithms; database indices rely on balanced search tree data structures; computational biology uses dynamic programming algorithms to measure genome similarity; and so on.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a:p>
        </p:txBody>
      </p:sp>
    </p:spTree>
    <p:extLst>
      <p:ext uri="{BB962C8B-B14F-4D97-AF65-F5344CB8AC3E}">
        <p14:creationId xmlns:p14="http://schemas.microsoft.com/office/powerpoint/2010/main" val="313489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algorithms play a key role in modern technological innovation.  To give just one obvious example, search engines use a tapestry of algorithms to efficiently compute the relevance of various Web pages --- with Google’s “PageRank” algorithm being the most well-known.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a:p>
        </p:txBody>
      </p:sp>
    </p:spTree>
    <p:extLst>
      <p:ext uri="{BB962C8B-B14F-4D97-AF65-F5344CB8AC3E}">
        <p14:creationId xmlns:p14="http://schemas.microsoft.com/office/powerpoint/2010/main" val="3134891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Indeed, in a December 2010 report to the United States White House, the President’s Council of Advisors on Science and Technology argued that “in many areas, performance gains due to improvements in algorithms have vastly exceeded even the dramatic performance gains due to increased processor speed.”</a:t>
            </a:r>
          </a:p>
          <a:p>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a:p>
        </p:txBody>
      </p:sp>
    </p:spTree>
    <p:extLst>
      <p:ext uri="{BB962C8B-B14F-4D97-AF65-F5344CB8AC3E}">
        <p14:creationId xmlns:p14="http://schemas.microsoft.com/office/powerpoint/2010/main" val="313489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 although this is outside the scope of the course, algorithms are increasingly being used to provide a novel “lens” on processes outside of computer science and technology.  For example: the study of quantum computation has provided a new, computational viewpoint on quantum mechanisms; price fluctuations in economic markets can be fruitfully viewed as an algorithmic process; and even evolution can be usefully thought of as a surprisingly effective search algorithm.</a:t>
            </a:r>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a:p>
        </p:txBody>
      </p:sp>
    </p:spTree>
    <p:extLst>
      <p:ext uri="{BB962C8B-B14F-4D97-AF65-F5344CB8AC3E}">
        <p14:creationId xmlns:p14="http://schemas.microsoft.com/office/powerpoint/2010/main" val="3134891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last two reasons might sound flippant, but I think both have more than a grain of truth to them.  I don’t know about you, but when I was a student, my favorite classes always were always challenging classes that, after struggling through them, left me feeling a few IQ points smarter than when I started.  I hope this course provides a similar experience for many of you.</a:t>
            </a:r>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a:p>
        </p:txBody>
      </p:sp>
    </p:spTree>
    <p:extLst>
      <p:ext uri="{BB962C8B-B14F-4D97-AF65-F5344CB8AC3E}">
        <p14:creationId xmlns:p14="http://schemas.microsoft.com/office/powerpoint/2010/main" val="3134891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Finally, I hope that by the end of the course a constant fraction of you will agree with me that designing and analyzing algorithms is simply </a:t>
            </a:r>
            <a:r>
              <a:rPr lang="en-US" sz="1100" i="1" kern="1200" dirty="0" smtClean="0">
                <a:solidFill>
                  <a:schemeClr val="tx1"/>
                </a:solidFill>
                <a:effectLst/>
                <a:latin typeface="+mn-lt"/>
                <a:ea typeface="+mn-ea"/>
                <a:cs typeface="+mn-cs"/>
              </a:rPr>
              <a:t>fun</a:t>
            </a:r>
            <a:r>
              <a:rPr lang="en-US" sz="1100" kern="1200" dirty="0" smtClean="0">
                <a:solidFill>
                  <a:schemeClr val="tx1"/>
                </a:solidFill>
                <a:effectLst/>
                <a:latin typeface="+mn-lt"/>
                <a:ea typeface="+mn-ea"/>
                <a:cs typeface="+mn-cs"/>
              </a:rPr>
              <a:t>.  It’s an endeavor that requires a rare blend of creativity and precision.  It can be frustrating at times, but more than that, it’s addictive.</a:t>
            </a:r>
          </a:p>
          <a:p>
            <a:r>
              <a:rPr lang="en-US" sz="1100" kern="1200" dirty="0" smtClean="0">
                <a:solidFill>
                  <a:schemeClr val="tx1"/>
                </a:solidFill>
                <a:effectLst/>
                <a:latin typeface="+mn-lt"/>
                <a:ea typeface="+mn-ea"/>
                <a:cs typeface="+mn-cs"/>
              </a:rPr>
              <a:t>Let’s now descend from these lofty generalities and get much more concrete.  And let’s remember that we’ve all been learning and using algorithms since we were little kids.</a:t>
            </a:r>
          </a:p>
          <a:p>
            <a:endParaRPr lang="en-US" sz="1100"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a:p>
        </p:txBody>
      </p:sp>
    </p:spTree>
    <p:extLst>
      <p:ext uri="{BB962C8B-B14F-4D97-AF65-F5344CB8AC3E}">
        <p14:creationId xmlns:p14="http://schemas.microsoft.com/office/powerpoint/2010/main" val="3134891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6893232"/>
      </p:ext>
    </p:extLst>
  </p:cSld>
  <p:clrMapOvr>
    <a:masterClrMapping/>
  </p:clrMapOvr>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41358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85137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65106143"/>
      </p:ext>
    </p:extLst>
  </p:cSld>
  <p:clrMapOvr>
    <a:masterClrMapping/>
  </p:clrMapOvr>
  <p:timing>
    <p:tnLst>
      <p:par>
        <p:cTn xmlns:p14="http://schemas.microsoft.com/office/powerpoint/2010/mai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79325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840022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20147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74020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23203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35169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0379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192707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4" Type="http://schemas.openxmlformats.org/officeDocument/2006/relationships/image" Target="../media/image1.jpe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theme" Target="../theme/theme5.xml"/><Relationship Id="rId14" Type="http://schemas.openxmlformats.org/officeDocument/2006/relationships/image" Target="../media/image2.jpeg"/><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6/5/13</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077200" y="4942417"/>
            <a:ext cx="1015021" cy="230832"/>
          </a:xfrm>
          <a:prstGeom prst="rect">
            <a:avLst/>
          </a:prstGeom>
          <a:noFill/>
        </p:spPr>
        <p:txBody>
          <a:bodyPr wrap="none" rtlCol="0">
            <a:spAutoFit/>
          </a:bodyPr>
          <a:lstStyle/>
          <a:p>
            <a:r>
              <a:rPr lang="en-US" sz="900" dirty="0" smtClean="0">
                <a:solidFill>
                  <a:prstClr val="black"/>
                </a:solidFill>
              </a:rPr>
              <a:t>Tim</a:t>
            </a:r>
            <a:r>
              <a:rPr lang="en-US" sz="900" baseline="0" dirty="0" smtClean="0">
                <a:solidFill>
                  <a:prstClr val="black"/>
                </a:solidFill>
              </a:rPr>
              <a:t> </a:t>
            </a:r>
            <a:r>
              <a:rPr lang="en-US" sz="900" baseline="0" dirty="0" err="1" smtClean="0">
                <a:solidFill>
                  <a:prstClr val="black"/>
                </a:solidFill>
              </a:rPr>
              <a:t>Roughgarden</a:t>
            </a:r>
            <a:endParaRPr lang="en-US" sz="900" dirty="0">
              <a:solidFill>
                <a:prstClr val="black"/>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6/5/13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 </a:t>
            </a:r>
          </a:p>
          <a:p>
            <a:r>
              <a:rPr lang="en-US" sz="1400" dirty="0" smtClean="0">
                <a:solidFill>
                  <a:prstClr val="black"/>
                </a:solidFill>
              </a:rPr>
              <a:t>buttons is:</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165361"/>
            <a:ext cx="4495800" cy="1625589"/>
          </a:xfrm>
        </p:spPr>
        <p:txBody>
          <a:bodyPr>
            <a:noAutofit/>
          </a:bodyPr>
          <a:lstStyle/>
          <a:p>
            <a:pPr algn="l"/>
            <a:r>
              <a:rPr lang="en-US" sz="5400" dirty="0" smtClean="0">
                <a:solidFill>
                  <a:schemeClr val="tx1">
                    <a:lumMod val="75000"/>
                    <a:lumOff val="25000"/>
                  </a:schemeClr>
                </a:solidFill>
              </a:rPr>
              <a:t>Why Study Algorithms?</a:t>
            </a:r>
            <a:endParaRPr lang="en-US" sz="5400" dirty="0">
              <a:solidFill>
                <a:schemeClr val="tx1">
                  <a:lumMod val="75000"/>
                  <a:lumOff val="25000"/>
                </a:schemeClr>
              </a:solidFill>
            </a:endParaRPr>
          </a:p>
        </p:txBody>
      </p:sp>
      <p:sp>
        <p:nvSpPr>
          <p:cNvPr id="7" name="Title 1"/>
          <p:cNvSpPr txBox="1">
            <a:spLocks/>
          </p:cNvSpPr>
          <p:nvPr/>
        </p:nvSpPr>
        <p:spPr>
          <a:xfrm>
            <a:off x="533400" y="3714750"/>
            <a:ext cx="3352800" cy="8382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Design and Analysis of Algorithms I</a:t>
            </a:r>
            <a:endParaRPr kumimoji="0" lang="en-US" sz="28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007528"/>
            <a:ext cx="3410687" cy="2554822"/>
          </a:xfrm>
          <a:prstGeom prst="rect">
            <a:avLst/>
          </a:prstGeom>
        </p:spPr>
      </p:pic>
    </p:spTree>
    <p:extLst>
      <p:ext uri="{BB962C8B-B14F-4D97-AF65-F5344CB8AC3E}">
        <p14:creationId xmlns:p14="http://schemas.microsoft.com/office/powerpoint/2010/main" val="6571416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Algorithms?</a:t>
            </a:r>
          </a:p>
        </p:txBody>
      </p:sp>
      <p:sp>
        <p:nvSpPr>
          <p:cNvPr id="3" name="Content Placeholder 2"/>
          <p:cNvSpPr>
            <a:spLocks noGrp="1"/>
          </p:cNvSpPr>
          <p:nvPr>
            <p:ph idx="1"/>
          </p:nvPr>
        </p:nvSpPr>
        <p:spPr/>
        <p:txBody>
          <a:bodyPr>
            <a:normAutofit/>
          </a:bodyPr>
          <a:lstStyle/>
          <a:p>
            <a:r>
              <a:rPr lang="en-US" sz="2800" dirty="0"/>
              <a:t>i</a:t>
            </a:r>
            <a:r>
              <a:rPr lang="en-US" sz="2800" dirty="0" smtClean="0"/>
              <a:t>mportant for all other branches of computer science</a:t>
            </a:r>
          </a:p>
        </p:txBody>
      </p:sp>
    </p:spTree>
    <p:extLst>
      <p:ext uri="{BB962C8B-B14F-4D97-AF65-F5344CB8AC3E}">
        <p14:creationId xmlns:p14="http://schemas.microsoft.com/office/powerpoint/2010/main" val="9036880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Algorithms?</a:t>
            </a:r>
          </a:p>
        </p:txBody>
      </p:sp>
      <p:sp>
        <p:nvSpPr>
          <p:cNvPr id="3" name="Content Placeholder 2"/>
          <p:cNvSpPr>
            <a:spLocks noGrp="1"/>
          </p:cNvSpPr>
          <p:nvPr>
            <p:ph idx="1"/>
          </p:nvPr>
        </p:nvSpPr>
        <p:spPr/>
        <p:txBody>
          <a:bodyPr>
            <a:normAutofit/>
          </a:bodyPr>
          <a:lstStyle/>
          <a:p>
            <a:r>
              <a:rPr lang="en-US" sz="2800" dirty="0"/>
              <a:t>i</a:t>
            </a:r>
            <a:r>
              <a:rPr lang="en-US" sz="2800" dirty="0" smtClean="0"/>
              <a:t>mportant for all other branches of computer science</a:t>
            </a:r>
          </a:p>
          <a:p>
            <a:r>
              <a:rPr lang="en-US" sz="2800" dirty="0" smtClean="0"/>
              <a:t>plays </a:t>
            </a:r>
            <a:r>
              <a:rPr lang="en-US" sz="2800" dirty="0"/>
              <a:t>a key role in modern technological </a:t>
            </a:r>
            <a:r>
              <a:rPr lang="en-US" sz="2800" dirty="0" smtClean="0"/>
              <a:t>innovation</a:t>
            </a:r>
          </a:p>
        </p:txBody>
      </p:sp>
    </p:spTree>
    <p:extLst>
      <p:ext uri="{BB962C8B-B14F-4D97-AF65-F5344CB8AC3E}">
        <p14:creationId xmlns:p14="http://schemas.microsoft.com/office/powerpoint/2010/main" val="8186957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Algorithms?</a:t>
            </a:r>
          </a:p>
        </p:txBody>
      </p:sp>
      <p:sp>
        <p:nvSpPr>
          <p:cNvPr id="3" name="Content Placeholder 2"/>
          <p:cNvSpPr>
            <a:spLocks noGrp="1"/>
          </p:cNvSpPr>
          <p:nvPr>
            <p:ph idx="1"/>
          </p:nvPr>
        </p:nvSpPr>
        <p:spPr/>
        <p:txBody>
          <a:bodyPr>
            <a:normAutofit lnSpcReduction="10000"/>
          </a:bodyPr>
          <a:lstStyle/>
          <a:p>
            <a:r>
              <a:rPr lang="en-US" sz="2800" dirty="0"/>
              <a:t>i</a:t>
            </a:r>
            <a:r>
              <a:rPr lang="en-US" sz="2800" dirty="0" smtClean="0"/>
              <a:t>mportant for all other branches of computer science</a:t>
            </a:r>
          </a:p>
          <a:p>
            <a:r>
              <a:rPr lang="en-US" sz="2800" dirty="0" smtClean="0"/>
              <a:t>plays </a:t>
            </a:r>
            <a:r>
              <a:rPr lang="en-US" sz="2800" dirty="0"/>
              <a:t>a key role in modern technological </a:t>
            </a:r>
            <a:r>
              <a:rPr lang="en-US" sz="2800" dirty="0" smtClean="0"/>
              <a:t>innovation</a:t>
            </a:r>
          </a:p>
          <a:p>
            <a:pPr lvl="1"/>
            <a:r>
              <a:rPr lang="en-US" sz="2000" dirty="0"/>
              <a:t>“Everyone knows Moore’s Law – a prediction made in 1965 by Intel co-founder Gordon Moore that the </a:t>
            </a:r>
            <a:r>
              <a:rPr lang="en-US" sz="2000" dirty="0" smtClean="0"/>
              <a:t>density </a:t>
            </a:r>
            <a:r>
              <a:rPr lang="en-US" sz="2000" dirty="0"/>
              <a:t>of transistors in integrated circuits would continue to double every 1 to 2 </a:t>
            </a:r>
            <a:r>
              <a:rPr lang="en-US" sz="2000" dirty="0" smtClean="0"/>
              <a:t>years….in </a:t>
            </a:r>
            <a:r>
              <a:rPr lang="en-US" sz="2000" dirty="0"/>
              <a:t>many areas, performance gains due to improvements in algorithms have vastly exceeded even the dramatic performance gains due to increased processor speed</a:t>
            </a:r>
            <a:r>
              <a:rPr lang="en-US" sz="2000" dirty="0" smtClean="0"/>
              <a:t>.”</a:t>
            </a:r>
          </a:p>
          <a:p>
            <a:pPr lvl="2"/>
            <a:r>
              <a:rPr lang="en-US" sz="1600" dirty="0"/>
              <a:t>Excerpt from </a:t>
            </a:r>
            <a:r>
              <a:rPr lang="en-US" sz="1600" i="1" dirty="0" smtClean="0"/>
              <a:t>Report to the President and Congress: Designing a Digital Future, </a:t>
            </a:r>
            <a:r>
              <a:rPr lang="en-US" sz="1600" dirty="0" smtClean="0"/>
              <a:t>December 2010 (page 71).</a:t>
            </a:r>
            <a:endParaRPr lang="en-US" sz="1600" dirty="0"/>
          </a:p>
        </p:txBody>
      </p:sp>
    </p:spTree>
    <p:extLst>
      <p:ext uri="{BB962C8B-B14F-4D97-AF65-F5344CB8AC3E}">
        <p14:creationId xmlns:p14="http://schemas.microsoft.com/office/powerpoint/2010/main" val="36253333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Algorithms?</a:t>
            </a:r>
          </a:p>
        </p:txBody>
      </p:sp>
      <p:sp>
        <p:nvSpPr>
          <p:cNvPr id="3" name="Content Placeholder 2"/>
          <p:cNvSpPr>
            <a:spLocks noGrp="1"/>
          </p:cNvSpPr>
          <p:nvPr>
            <p:ph idx="1"/>
          </p:nvPr>
        </p:nvSpPr>
        <p:spPr/>
        <p:txBody>
          <a:bodyPr>
            <a:normAutofit/>
          </a:bodyPr>
          <a:lstStyle/>
          <a:p>
            <a:r>
              <a:rPr lang="en-US" sz="2800" dirty="0"/>
              <a:t>i</a:t>
            </a:r>
            <a:r>
              <a:rPr lang="en-US" sz="2800" dirty="0" smtClean="0"/>
              <a:t>mportant for all other branches of computer science</a:t>
            </a:r>
          </a:p>
          <a:p>
            <a:r>
              <a:rPr lang="en-US" sz="2800" dirty="0" smtClean="0"/>
              <a:t>plays </a:t>
            </a:r>
            <a:r>
              <a:rPr lang="en-US" sz="2800" dirty="0"/>
              <a:t>a key role in modern technological </a:t>
            </a:r>
            <a:r>
              <a:rPr lang="en-US" sz="2800" dirty="0" smtClean="0"/>
              <a:t>innovation</a:t>
            </a:r>
          </a:p>
          <a:p>
            <a:r>
              <a:rPr lang="en-US" sz="2800" dirty="0" smtClean="0"/>
              <a:t>provides </a:t>
            </a:r>
            <a:r>
              <a:rPr lang="en-US" sz="2800" dirty="0"/>
              <a:t>novel “lens” on processes outside of computer science and </a:t>
            </a:r>
            <a:r>
              <a:rPr lang="en-US" sz="2800" dirty="0" smtClean="0"/>
              <a:t>technology</a:t>
            </a:r>
          </a:p>
          <a:p>
            <a:pPr lvl="1"/>
            <a:r>
              <a:rPr lang="en-US" sz="2400" dirty="0"/>
              <a:t>q</a:t>
            </a:r>
            <a:r>
              <a:rPr lang="en-US" sz="2400" dirty="0" smtClean="0"/>
              <a:t>uantum mechanics, economic markets, evolution</a:t>
            </a:r>
          </a:p>
        </p:txBody>
      </p:sp>
    </p:spTree>
    <p:extLst>
      <p:ext uri="{BB962C8B-B14F-4D97-AF65-F5344CB8AC3E}">
        <p14:creationId xmlns:p14="http://schemas.microsoft.com/office/powerpoint/2010/main" val="2677939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Algorithms?</a:t>
            </a:r>
          </a:p>
        </p:txBody>
      </p:sp>
      <p:sp>
        <p:nvSpPr>
          <p:cNvPr id="3" name="Content Placeholder 2"/>
          <p:cNvSpPr>
            <a:spLocks noGrp="1"/>
          </p:cNvSpPr>
          <p:nvPr>
            <p:ph idx="1"/>
          </p:nvPr>
        </p:nvSpPr>
        <p:spPr/>
        <p:txBody>
          <a:bodyPr>
            <a:normAutofit/>
          </a:bodyPr>
          <a:lstStyle/>
          <a:p>
            <a:r>
              <a:rPr lang="en-US" sz="2800" dirty="0"/>
              <a:t>i</a:t>
            </a:r>
            <a:r>
              <a:rPr lang="en-US" sz="2800" dirty="0" smtClean="0"/>
              <a:t>mportant for all other branches of computer science</a:t>
            </a:r>
          </a:p>
          <a:p>
            <a:r>
              <a:rPr lang="en-US" sz="2800" dirty="0" smtClean="0"/>
              <a:t>plays </a:t>
            </a:r>
            <a:r>
              <a:rPr lang="en-US" sz="2800" dirty="0"/>
              <a:t>a key role in modern technological </a:t>
            </a:r>
            <a:r>
              <a:rPr lang="en-US" sz="2800" dirty="0" smtClean="0"/>
              <a:t>innovation</a:t>
            </a:r>
          </a:p>
          <a:p>
            <a:r>
              <a:rPr lang="en-US" sz="2800" dirty="0" smtClean="0"/>
              <a:t>provides </a:t>
            </a:r>
            <a:r>
              <a:rPr lang="en-US" sz="2800" dirty="0"/>
              <a:t>novel “lens” on processes outside of computer science and </a:t>
            </a:r>
            <a:r>
              <a:rPr lang="en-US" sz="2800" dirty="0" smtClean="0"/>
              <a:t>technology</a:t>
            </a:r>
          </a:p>
          <a:p>
            <a:r>
              <a:rPr lang="en-US" sz="2800" dirty="0"/>
              <a:t>c</a:t>
            </a:r>
            <a:r>
              <a:rPr lang="en-US" sz="2800" dirty="0" smtClean="0"/>
              <a:t>hallenging (i.e., good for the brain!)</a:t>
            </a:r>
          </a:p>
          <a:p>
            <a:endParaRPr lang="en-US" sz="2800" dirty="0" smtClean="0"/>
          </a:p>
        </p:txBody>
      </p:sp>
    </p:spTree>
    <p:extLst>
      <p:ext uri="{BB962C8B-B14F-4D97-AF65-F5344CB8AC3E}">
        <p14:creationId xmlns:p14="http://schemas.microsoft.com/office/powerpoint/2010/main" val="2734756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Algorithms?</a:t>
            </a:r>
          </a:p>
        </p:txBody>
      </p:sp>
      <p:sp>
        <p:nvSpPr>
          <p:cNvPr id="3" name="Content Placeholder 2"/>
          <p:cNvSpPr>
            <a:spLocks noGrp="1"/>
          </p:cNvSpPr>
          <p:nvPr>
            <p:ph idx="1"/>
          </p:nvPr>
        </p:nvSpPr>
        <p:spPr/>
        <p:txBody>
          <a:bodyPr>
            <a:normAutofit/>
          </a:bodyPr>
          <a:lstStyle/>
          <a:p>
            <a:r>
              <a:rPr lang="en-US" sz="2800" dirty="0"/>
              <a:t>i</a:t>
            </a:r>
            <a:r>
              <a:rPr lang="en-US" sz="2800" dirty="0" smtClean="0"/>
              <a:t>mportant for all other branches of computer science</a:t>
            </a:r>
          </a:p>
          <a:p>
            <a:r>
              <a:rPr lang="en-US" sz="2800" dirty="0" smtClean="0"/>
              <a:t>plays </a:t>
            </a:r>
            <a:r>
              <a:rPr lang="en-US" sz="2800" dirty="0"/>
              <a:t>a key role in modern technological </a:t>
            </a:r>
            <a:r>
              <a:rPr lang="en-US" sz="2800" dirty="0" smtClean="0"/>
              <a:t>innovation</a:t>
            </a:r>
          </a:p>
          <a:p>
            <a:r>
              <a:rPr lang="en-US" sz="2800" dirty="0" smtClean="0"/>
              <a:t>provides </a:t>
            </a:r>
            <a:r>
              <a:rPr lang="en-US" sz="2800" dirty="0"/>
              <a:t>novel “lens” on processes outside of computer science and </a:t>
            </a:r>
            <a:r>
              <a:rPr lang="en-US" sz="2800" dirty="0" smtClean="0"/>
              <a:t>technology</a:t>
            </a:r>
          </a:p>
          <a:p>
            <a:r>
              <a:rPr lang="en-US" sz="2800" dirty="0"/>
              <a:t>c</a:t>
            </a:r>
            <a:r>
              <a:rPr lang="en-US" sz="2800" dirty="0" smtClean="0"/>
              <a:t>hallenging (i.e., good for the brain!)</a:t>
            </a:r>
          </a:p>
          <a:p>
            <a:r>
              <a:rPr lang="en-US" sz="2800" dirty="0" smtClean="0"/>
              <a:t>fun</a:t>
            </a:r>
          </a:p>
        </p:txBody>
      </p:sp>
    </p:spTree>
    <p:extLst>
      <p:ext uri="{BB962C8B-B14F-4D97-AF65-F5344CB8AC3E}">
        <p14:creationId xmlns:p14="http://schemas.microsoft.com/office/powerpoint/2010/main" val="1280729148"/>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645"/>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3934</TotalTime>
  <Words>923</Words>
  <Application>Microsoft Macintosh PowerPoint</Application>
  <PresentationFormat>On-screen Show (16:9)</PresentationFormat>
  <Paragraphs>48</Paragraphs>
  <Slides>7</Slides>
  <Notes>7</Notes>
  <HiddenSlides>0</HiddenSlides>
  <MMClips>0</MMClips>
  <ScaleCrop>false</ScaleCrop>
  <HeadingPairs>
    <vt:vector size="4" baseType="variant">
      <vt:variant>
        <vt:lpstr>Theme</vt:lpstr>
      </vt:variant>
      <vt:variant>
        <vt:i4>5</vt:i4>
      </vt:variant>
      <vt:variant>
        <vt:lpstr>Slide Titles</vt:lpstr>
      </vt:variant>
      <vt:variant>
        <vt:i4>7</vt:i4>
      </vt:variant>
    </vt:vector>
  </HeadingPairs>
  <TitlesOfParts>
    <vt:vector size="12" baseType="lpstr">
      <vt:lpstr>1_Lecture</vt:lpstr>
      <vt:lpstr>2_Office Theme</vt:lpstr>
      <vt:lpstr>3_Office Theme</vt:lpstr>
      <vt:lpstr>2_Lecture</vt:lpstr>
      <vt:lpstr>4_Office Theme</vt:lpstr>
      <vt:lpstr>Why Study Algorithms?</vt:lpstr>
      <vt:lpstr>Why Study Algorithms?</vt:lpstr>
      <vt:lpstr>Why Study Algorithms?</vt:lpstr>
      <vt:lpstr>Why Study Algorithms?</vt:lpstr>
      <vt:lpstr>Why Study Algorithms?</vt:lpstr>
      <vt:lpstr>Why Study Algorithms?</vt:lpstr>
      <vt:lpstr>Why Study Algorithms?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OpenClassroom</cp:lastModifiedBy>
  <cp:revision>179</cp:revision>
  <dcterms:created xsi:type="dcterms:W3CDTF">2012-02-16T22:22:10Z</dcterms:created>
  <dcterms:modified xsi:type="dcterms:W3CDTF">2013-06-05T22:25:20Z</dcterms:modified>
</cp:coreProperties>
</file>