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965FA6-6A78-4248-A3DB-2BBA882E977F}">
  <a:tblStyle styleId="{90965FA6-6A78-4248-A3DB-2BBA882E97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8870ff26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8870ff26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887108c3b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887108c3b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8870ff26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8870ff26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8870ff26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8870ff26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8870ff26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8870ff26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8870ff26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8870ff26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887108c3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887108c3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887108c3b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887108c3b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887108c3b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887108c3b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887108c3b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887108c3b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8870ff26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8870ff26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887108c3b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887108c3b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887108c3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887108c3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887108c3b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887108c3b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8870ff26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f8870ff26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f887108c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f887108c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887108c3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887108c3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8870ff26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8870ff26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8870ff26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8870ff26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887108c3b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887108c3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887108c3b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887108c3b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82350" y="2158239"/>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latin typeface="Times New Roman"/>
                <a:ea typeface="Times New Roman"/>
                <a:cs typeface="Times New Roman"/>
                <a:sym typeface="Times New Roman"/>
              </a:rPr>
              <a:t>Emotion Detection </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of Text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52400" y="152400"/>
            <a:ext cx="8839201" cy="41849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3"/>
          <p:cNvPicPr preferRelativeResize="0"/>
          <p:nvPr/>
        </p:nvPicPr>
        <p:blipFill>
          <a:blip r:embed="rId3">
            <a:alphaModFix/>
          </a:blip>
          <a:stretch>
            <a:fillRect/>
          </a:stretch>
        </p:blipFill>
        <p:spPr>
          <a:xfrm>
            <a:off x="2505413" y="832613"/>
            <a:ext cx="4133174" cy="3872425"/>
          </a:xfrm>
          <a:prstGeom prst="rect">
            <a:avLst/>
          </a:prstGeom>
          <a:noFill/>
          <a:ln>
            <a:noFill/>
          </a:ln>
        </p:spPr>
      </p:pic>
      <p:sp>
        <p:nvSpPr>
          <p:cNvPr id="122" name="Google Shape;122;p23"/>
          <p:cNvSpPr txBox="1"/>
          <p:nvPr/>
        </p:nvSpPr>
        <p:spPr>
          <a:xfrm>
            <a:off x="2505425" y="173850"/>
            <a:ext cx="4875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2"/>
                </a:solidFill>
                <a:latin typeface="Times New Roman"/>
                <a:ea typeface="Times New Roman"/>
                <a:cs typeface="Times New Roman"/>
                <a:sym typeface="Times New Roman"/>
              </a:rPr>
              <a:t>AFTER RESAMPLING </a:t>
            </a:r>
            <a:r>
              <a:rPr lang="en-GB" sz="2400">
                <a:solidFill>
                  <a:schemeClr val="dk2"/>
                </a:solidFill>
                <a:latin typeface="Times New Roman"/>
                <a:ea typeface="Times New Roman"/>
                <a:cs typeface="Times New Roman"/>
                <a:sym typeface="Times New Roman"/>
              </a:rPr>
              <a:t>COLUMNS</a:t>
            </a: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ctrTitle"/>
          </p:nvPr>
        </p:nvSpPr>
        <p:spPr>
          <a:xfrm>
            <a:off x="1072200" y="2245039"/>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latin typeface="Times New Roman"/>
                <a:ea typeface="Times New Roman"/>
                <a:cs typeface="Times New Roman"/>
                <a:sym typeface="Times New Roman"/>
              </a:rPr>
              <a:t>EXPLORATORY DATA ANALYSIS</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latin typeface="Times New Roman"/>
                <a:ea typeface="Times New Roman"/>
                <a:cs typeface="Times New Roman"/>
                <a:sym typeface="Times New Roman"/>
              </a:rPr>
              <a:t>Types of Emotion</a:t>
            </a:r>
            <a:endParaRPr u="sng">
              <a:latin typeface="Times New Roman"/>
              <a:ea typeface="Times New Roman"/>
              <a:cs typeface="Times New Roman"/>
              <a:sym typeface="Times New Roman"/>
            </a:endParaRPr>
          </a:p>
        </p:txBody>
      </p:sp>
      <p:pic>
        <p:nvPicPr>
          <p:cNvPr id="133" name="Google Shape;133;p25"/>
          <p:cNvPicPr preferRelativeResize="0"/>
          <p:nvPr/>
        </p:nvPicPr>
        <p:blipFill>
          <a:blip r:embed="rId3">
            <a:alphaModFix/>
          </a:blip>
          <a:stretch>
            <a:fillRect/>
          </a:stretch>
        </p:blipFill>
        <p:spPr>
          <a:xfrm>
            <a:off x="4169475" y="847800"/>
            <a:ext cx="4698624" cy="4295701"/>
          </a:xfrm>
          <a:prstGeom prst="rect">
            <a:avLst/>
          </a:prstGeom>
          <a:noFill/>
          <a:ln>
            <a:noFill/>
          </a:ln>
        </p:spPr>
      </p:pic>
      <p:sp>
        <p:nvSpPr>
          <p:cNvPr id="134" name="Google Shape;134;p25"/>
          <p:cNvSpPr txBox="1"/>
          <p:nvPr/>
        </p:nvSpPr>
        <p:spPr>
          <a:xfrm>
            <a:off x="243425" y="1312325"/>
            <a:ext cx="125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2"/>
                </a:solidFill>
                <a:latin typeface="Open Sans"/>
                <a:ea typeface="Open Sans"/>
                <a:cs typeface="Open Sans"/>
                <a:sym typeface="Open Sans"/>
              </a:rPr>
              <a:t>😊 </a:t>
            </a:r>
            <a:endParaRPr sz="1800">
              <a:solidFill>
                <a:schemeClr val="dk2"/>
              </a:solidFill>
              <a:latin typeface="Open Sans"/>
              <a:ea typeface="Open Sans"/>
              <a:cs typeface="Open Sans"/>
              <a:sym typeface="Open Sans"/>
            </a:endParaRPr>
          </a:p>
          <a:p>
            <a:pPr indent="0" lvl="0" marL="0" rtl="0" algn="ctr">
              <a:spcBef>
                <a:spcPts val="0"/>
              </a:spcBef>
              <a:spcAft>
                <a:spcPts val="0"/>
              </a:spcAft>
              <a:buNone/>
            </a:pPr>
            <a:r>
              <a:rPr lang="en-GB" sz="1800">
                <a:solidFill>
                  <a:schemeClr val="dk2"/>
                </a:solidFill>
                <a:latin typeface="Times New Roman"/>
                <a:ea typeface="Times New Roman"/>
                <a:cs typeface="Times New Roman"/>
                <a:sym typeface="Times New Roman"/>
              </a:rPr>
              <a:t>JOY</a:t>
            </a:r>
            <a:endParaRPr sz="18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ctr">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35" name="Google Shape;135;p25"/>
          <p:cNvSpPr txBox="1"/>
          <p:nvPr/>
        </p:nvSpPr>
        <p:spPr>
          <a:xfrm>
            <a:off x="1604600" y="1312325"/>
            <a:ext cx="10158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2"/>
                </a:solidFill>
                <a:latin typeface="Open Sans"/>
                <a:ea typeface="Open Sans"/>
                <a:cs typeface="Open Sans"/>
                <a:sym typeface="Open Sans"/>
              </a:rPr>
              <a:t>😔</a:t>
            </a:r>
            <a:r>
              <a:rPr lang="en-GB" sz="1800">
                <a:solidFill>
                  <a:schemeClr val="dk2"/>
                </a:solidFill>
                <a:latin typeface="Open Sans"/>
                <a:ea typeface="Open Sans"/>
                <a:cs typeface="Open Sans"/>
                <a:sym typeface="Open Sans"/>
              </a:rPr>
              <a:t> </a:t>
            </a:r>
            <a:endParaRPr sz="1800">
              <a:solidFill>
                <a:schemeClr val="dk2"/>
              </a:solidFill>
              <a:latin typeface="Open Sans"/>
              <a:ea typeface="Open Sans"/>
              <a:cs typeface="Open Sans"/>
              <a:sym typeface="Open Sans"/>
            </a:endParaRPr>
          </a:p>
          <a:p>
            <a:pPr indent="0" lvl="0" marL="0" rtl="0" algn="ctr">
              <a:spcBef>
                <a:spcPts val="0"/>
              </a:spcBef>
              <a:spcAft>
                <a:spcPts val="0"/>
              </a:spcAft>
              <a:buNone/>
            </a:pPr>
            <a:r>
              <a:rPr lang="en-GB" sz="1800">
                <a:solidFill>
                  <a:schemeClr val="dk2"/>
                </a:solidFill>
                <a:latin typeface="Times New Roman"/>
                <a:ea typeface="Times New Roman"/>
                <a:cs typeface="Times New Roman"/>
                <a:sym typeface="Times New Roman"/>
              </a:rPr>
              <a:t>SAD</a:t>
            </a:r>
            <a:endParaRPr sz="18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ctr">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36" name="Google Shape;136;p25"/>
          <p:cNvSpPr txBox="1"/>
          <p:nvPr/>
        </p:nvSpPr>
        <p:spPr>
          <a:xfrm>
            <a:off x="2727575" y="1312325"/>
            <a:ext cx="14865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2"/>
                </a:solidFill>
                <a:latin typeface="Open Sans"/>
                <a:ea typeface="Open Sans"/>
                <a:cs typeface="Open Sans"/>
                <a:sym typeface="Open Sans"/>
              </a:rPr>
              <a:t>😐</a:t>
            </a:r>
            <a:r>
              <a:rPr lang="en-GB" sz="1800">
                <a:solidFill>
                  <a:schemeClr val="dk2"/>
                </a:solidFill>
                <a:latin typeface="Open Sans"/>
                <a:ea typeface="Open Sans"/>
                <a:cs typeface="Open Sans"/>
                <a:sym typeface="Open Sans"/>
              </a:rPr>
              <a:t> </a:t>
            </a:r>
            <a:r>
              <a:rPr lang="en-GB" sz="1800">
                <a:solidFill>
                  <a:schemeClr val="dk2"/>
                </a:solidFill>
                <a:latin typeface="Times New Roman"/>
                <a:ea typeface="Times New Roman"/>
                <a:cs typeface="Times New Roman"/>
                <a:sym typeface="Times New Roman"/>
              </a:rPr>
              <a:t>NEUTRAL</a:t>
            </a:r>
            <a:endParaRPr sz="18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ctr">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37" name="Google Shape;137;p25"/>
          <p:cNvSpPr txBox="1"/>
          <p:nvPr/>
        </p:nvSpPr>
        <p:spPr>
          <a:xfrm>
            <a:off x="92700" y="2571750"/>
            <a:ext cx="13467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2"/>
                </a:solidFill>
                <a:latin typeface="Open Sans"/>
                <a:ea typeface="Open Sans"/>
                <a:cs typeface="Open Sans"/>
                <a:sym typeface="Open Sans"/>
              </a:rPr>
              <a:t>🤢</a:t>
            </a:r>
            <a:r>
              <a:rPr lang="en-GB" sz="1800">
                <a:solidFill>
                  <a:schemeClr val="dk2"/>
                </a:solidFill>
                <a:latin typeface="Open Sans"/>
                <a:ea typeface="Open Sans"/>
                <a:cs typeface="Open Sans"/>
                <a:sym typeface="Open Sans"/>
              </a:rPr>
              <a:t> </a:t>
            </a:r>
            <a:r>
              <a:rPr lang="en-GB" sz="1800">
                <a:solidFill>
                  <a:schemeClr val="dk2"/>
                </a:solidFill>
                <a:latin typeface="Times New Roman"/>
                <a:ea typeface="Times New Roman"/>
                <a:cs typeface="Times New Roman"/>
                <a:sym typeface="Times New Roman"/>
              </a:rPr>
              <a:t>DISGUST</a:t>
            </a:r>
            <a:endParaRPr sz="18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ctr">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38" name="Google Shape;138;p25"/>
          <p:cNvSpPr txBox="1"/>
          <p:nvPr/>
        </p:nvSpPr>
        <p:spPr>
          <a:xfrm>
            <a:off x="1720750" y="2571750"/>
            <a:ext cx="11841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2"/>
                </a:solidFill>
                <a:latin typeface="Open Sans"/>
                <a:ea typeface="Open Sans"/>
                <a:cs typeface="Open Sans"/>
                <a:sym typeface="Open Sans"/>
              </a:rPr>
              <a:t>🥲</a:t>
            </a:r>
            <a:endParaRPr sz="1800">
              <a:solidFill>
                <a:schemeClr val="dk2"/>
              </a:solidFill>
              <a:latin typeface="Open Sans"/>
              <a:ea typeface="Open Sans"/>
              <a:cs typeface="Open Sans"/>
              <a:sym typeface="Open Sans"/>
            </a:endParaRPr>
          </a:p>
          <a:p>
            <a:pPr indent="0" lvl="0" marL="0" rtl="0" algn="ctr">
              <a:spcBef>
                <a:spcPts val="0"/>
              </a:spcBef>
              <a:spcAft>
                <a:spcPts val="0"/>
              </a:spcAft>
              <a:buNone/>
            </a:pPr>
            <a:r>
              <a:rPr lang="en-GB" sz="1800">
                <a:solidFill>
                  <a:schemeClr val="dk2"/>
                </a:solidFill>
                <a:latin typeface="Times New Roman"/>
                <a:ea typeface="Times New Roman"/>
                <a:cs typeface="Times New Roman"/>
                <a:sym typeface="Times New Roman"/>
              </a:rPr>
              <a:t>SHAME</a:t>
            </a:r>
            <a:endParaRPr sz="18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ctr">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39" name="Google Shape;139;p25"/>
          <p:cNvSpPr txBox="1"/>
          <p:nvPr/>
        </p:nvSpPr>
        <p:spPr>
          <a:xfrm>
            <a:off x="2984214" y="2571750"/>
            <a:ext cx="13467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2"/>
                </a:solidFill>
                <a:latin typeface="Open Sans"/>
                <a:ea typeface="Open Sans"/>
                <a:cs typeface="Open Sans"/>
                <a:sym typeface="Open Sans"/>
              </a:rPr>
              <a:t>🥶</a:t>
            </a:r>
            <a:r>
              <a:rPr lang="en-GB" sz="1800">
                <a:solidFill>
                  <a:schemeClr val="dk2"/>
                </a:solidFill>
                <a:latin typeface="Open Sans"/>
                <a:ea typeface="Open Sans"/>
                <a:cs typeface="Open Sans"/>
                <a:sym typeface="Open Sans"/>
              </a:rPr>
              <a:t> </a:t>
            </a:r>
            <a:endParaRPr sz="1800">
              <a:solidFill>
                <a:schemeClr val="dk2"/>
              </a:solidFill>
              <a:latin typeface="Open Sans"/>
              <a:ea typeface="Open Sans"/>
              <a:cs typeface="Open Sans"/>
              <a:sym typeface="Open Sans"/>
            </a:endParaRPr>
          </a:p>
          <a:p>
            <a:pPr indent="0" lvl="0" marL="0" rtl="0" algn="ctr">
              <a:spcBef>
                <a:spcPts val="0"/>
              </a:spcBef>
              <a:spcAft>
                <a:spcPts val="0"/>
              </a:spcAft>
              <a:buNone/>
            </a:pPr>
            <a:r>
              <a:rPr lang="en-GB" sz="1800">
                <a:solidFill>
                  <a:schemeClr val="dk2"/>
                </a:solidFill>
                <a:latin typeface="Times New Roman"/>
                <a:ea typeface="Times New Roman"/>
                <a:cs typeface="Times New Roman"/>
                <a:sym typeface="Times New Roman"/>
              </a:rPr>
              <a:t>FEAR</a:t>
            </a:r>
            <a:endParaRPr sz="18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ctr">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40" name="Google Shape;140;p25"/>
          <p:cNvSpPr txBox="1"/>
          <p:nvPr/>
        </p:nvSpPr>
        <p:spPr>
          <a:xfrm>
            <a:off x="705825" y="3725450"/>
            <a:ext cx="14865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2"/>
                </a:solidFill>
                <a:latin typeface="Open Sans"/>
                <a:ea typeface="Open Sans"/>
                <a:cs typeface="Open Sans"/>
                <a:sym typeface="Open Sans"/>
              </a:rPr>
              <a:t>🤯</a:t>
            </a:r>
            <a:endParaRPr sz="1800">
              <a:solidFill>
                <a:schemeClr val="dk2"/>
              </a:solidFill>
              <a:latin typeface="Open Sans"/>
              <a:ea typeface="Open Sans"/>
              <a:cs typeface="Open Sans"/>
              <a:sym typeface="Open Sans"/>
            </a:endParaRPr>
          </a:p>
          <a:p>
            <a:pPr indent="0" lvl="0" marL="0" rtl="0" algn="ctr">
              <a:spcBef>
                <a:spcPts val="0"/>
              </a:spcBef>
              <a:spcAft>
                <a:spcPts val="0"/>
              </a:spcAft>
              <a:buNone/>
            </a:pPr>
            <a:r>
              <a:rPr lang="en-GB" sz="1800">
                <a:solidFill>
                  <a:schemeClr val="dk2"/>
                </a:solidFill>
                <a:latin typeface="Times New Roman"/>
                <a:ea typeface="Times New Roman"/>
                <a:cs typeface="Times New Roman"/>
                <a:sym typeface="Times New Roman"/>
              </a:rPr>
              <a:t>SURPRISE</a:t>
            </a:r>
            <a:endParaRPr sz="18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ctr">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41" name="Google Shape;141;p25"/>
          <p:cNvSpPr txBox="1"/>
          <p:nvPr/>
        </p:nvSpPr>
        <p:spPr>
          <a:xfrm>
            <a:off x="2437638" y="3725450"/>
            <a:ext cx="14865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2"/>
                </a:solidFill>
                <a:latin typeface="Open Sans"/>
                <a:ea typeface="Open Sans"/>
                <a:cs typeface="Open Sans"/>
                <a:sym typeface="Open Sans"/>
              </a:rPr>
              <a:t>😡</a:t>
            </a:r>
            <a:r>
              <a:rPr lang="en-GB" sz="1800">
                <a:solidFill>
                  <a:schemeClr val="dk2"/>
                </a:solidFill>
                <a:latin typeface="Open Sans"/>
                <a:ea typeface="Open Sans"/>
                <a:cs typeface="Open Sans"/>
                <a:sym typeface="Open Sans"/>
              </a:rPr>
              <a:t> </a:t>
            </a:r>
            <a:endParaRPr sz="1800">
              <a:solidFill>
                <a:schemeClr val="dk2"/>
              </a:solidFill>
              <a:latin typeface="Open Sans"/>
              <a:ea typeface="Open Sans"/>
              <a:cs typeface="Open Sans"/>
              <a:sym typeface="Open Sans"/>
            </a:endParaRPr>
          </a:p>
          <a:p>
            <a:pPr indent="0" lvl="0" marL="0" rtl="0" algn="ctr">
              <a:spcBef>
                <a:spcPts val="0"/>
              </a:spcBef>
              <a:spcAft>
                <a:spcPts val="0"/>
              </a:spcAft>
              <a:buNone/>
            </a:pPr>
            <a:r>
              <a:rPr lang="en-GB" sz="1800">
                <a:solidFill>
                  <a:schemeClr val="dk2"/>
                </a:solidFill>
                <a:latin typeface="Times New Roman"/>
                <a:ea typeface="Times New Roman"/>
                <a:cs typeface="Times New Roman"/>
                <a:sym typeface="Times New Roman"/>
              </a:rPr>
              <a:t>ANGER</a:t>
            </a:r>
            <a:endParaRPr sz="18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ctr">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Times New Roman"/>
                <a:ea typeface="Times New Roman"/>
                <a:cs typeface="Times New Roman"/>
                <a:sym typeface="Times New Roman"/>
              </a:rPr>
              <a:t>SENTENCES</a:t>
            </a:r>
            <a:endParaRPr>
              <a:latin typeface="Times New Roman"/>
              <a:ea typeface="Times New Roman"/>
              <a:cs typeface="Times New Roman"/>
              <a:sym typeface="Times New Roman"/>
            </a:endParaRPr>
          </a:p>
        </p:txBody>
      </p:sp>
      <p:pic>
        <p:nvPicPr>
          <p:cNvPr id="147" name="Google Shape;147;p26"/>
          <p:cNvPicPr preferRelativeResize="0"/>
          <p:nvPr/>
        </p:nvPicPr>
        <p:blipFill>
          <a:blip r:embed="rId3">
            <a:alphaModFix/>
          </a:blip>
          <a:stretch>
            <a:fillRect/>
          </a:stretch>
        </p:blipFill>
        <p:spPr>
          <a:xfrm>
            <a:off x="206700" y="2087800"/>
            <a:ext cx="8730599" cy="23720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61300" y="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Times New Roman"/>
                <a:ea typeface="Times New Roman"/>
                <a:cs typeface="Times New Roman"/>
                <a:sym typeface="Times New Roman"/>
              </a:rPr>
              <a:t>BIGRAMS</a:t>
            </a:r>
            <a:endParaRPr>
              <a:latin typeface="Times New Roman"/>
              <a:ea typeface="Times New Roman"/>
              <a:cs typeface="Times New Roman"/>
              <a:sym typeface="Times New Roman"/>
            </a:endParaRPr>
          </a:p>
        </p:txBody>
      </p:sp>
      <p:pic>
        <p:nvPicPr>
          <p:cNvPr id="153" name="Google Shape;153;p27"/>
          <p:cNvPicPr preferRelativeResize="0"/>
          <p:nvPr/>
        </p:nvPicPr>
        <p:blipFill>
          <a:blip r:embed="rId3">
            <a:alphaModFix/>
          </a:blip>
          <a:stretch>
            <a:fillRect/>
          </a:stretch>
        </p:blipFill>
        <p:spPr>
          <a:xfrm>
            <a:off x="1928240" y="785850"/>
            <a:ext cx="5893535" cy="39707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286350" y="110175"/>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Times New Roman"/>
                <a:ea typeface="Times New Roman"/>
                <a:cs typeface="Times New Roman"/>
                <a:sym typeface="Times New Roman"/>
              </a:rPr>
              <a:t>Trigrams</a:t>
            </a:r>
            <a:endParaRPr>
              <a:latin typeface="Times New Roman"/>
              <a:ea typeface="Times New Roman"/>
              <a:cs typeface="Times New Roman"/>
              <a:sym typeface="Times New Roman"/>
            </a:endParaRPr>
          </a:p>
        </p:txBody>
      </p:sp>
      <p:pic>
        <p:nvPicPr>
          <p:cNvPr id="159" name="Google Shape;159;p28"/>
          <p:cNvPicPr preferRelativeResize="0"/>
          <p:nvPr/>
        </p:nvPicPr>
        <p:blipFill>
          <a:blip r:embed="rId3">
            <a:alphaModFix/>
          </a:blip>
          <a:stretch>
            <a:fillRect/>
          </a:stretch>
        </p:blipFill>
        <p:spPr>
          <a:xfrm>
            <a:off x="1168333" y="977775"/>
            <a:ext cx="6807330" cy="393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ctrTitle"/>
          </p:nvPr>
        </p:nvSpPr>
        <p:spPr>
          <a:xfrm>
            <a:off x="1004125" y="-11"/>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Times New Roman"/>
                <a:ea typeface="Times New Roman"/>
                <a:cs typeface="Times New Roman"/>
                <a:sym typeface="Times New Roman"/>
              </a:rPr>
              <a:t>Model Training</a:t>
            </a:r>
            <a:endParaRPr>
              <a:latin typeface="Times New Roman"/>
              <a:ea typeface="Times New Roman"/>
              <a:cs typeface="Times New Roman"/>
              <a:sym typeface="Times New Roman"/>
            </a:endParaRPr>
          </a:p>
        </p:txBody>
      </p:sp>
      <p:sp>
        <p:nvSpPr>
          <p:cNvPr id="165" name="Google Shape;165;p29"/>
          <p:cNvSpPr txBox="1"/>
          <p:nvPr>
            <p:ph idx="1" type="subTitle"/>
          </p:nvPr>
        </p:nvSpPr>
        <p:spPr>
          <a:xfrm>
            <a:off x="1417800" y="1504300"/>
            <a:ext cx="6355500" cy="2398800"/>
          </a:xfrm>
          <a:prstGeom prst="rect">
            <a:avLst/>
          </a:prstGeom>
          <a:solidFill>
            <a:schemeClr val="lt1"/>
          </a:solidFill>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Times New Roman"/>
              <a:buChar char="●"/>
            </a:pPr>
            <a:r>
              <a:rPr lang="en-GB">
                <a:latin typeface="Times New Roman"/>
                <a:ea typeface="Times New Roman"/>
                <a:cs typeface="Times New Roman"/>
                <a:sym typeface="Times New Roman"/>
              </a:rPr>
              <a:t>Splitting the data into 70:30 ratio for training and testing.</a:t>
            </a:r>
            <a:endParaRPr>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a:latin typeface="Times New Roman"/>
                <a:ea typeface="Times New Roman"/>
                <a:cs typeface="Times New Roman"/>
                <a:sym typeface="Times New Roman"/>
              </a:rPr>
              <a:t>Vectorizing the training data using Tf-idf vectorizer and using the vectorized data for training.</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ctrTitle"/>
          </p:nvPr>
        </p:nvSpPr>
        <p:spPr>
          <a:xfrm>
            <a:off x="1004125" y="-11"/>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Times New Roman"/>
                <a:ea typeface="Times New Roman"/>
                <a:cs typeface="Times New Roman"/>
                <a:sym typeface="Times New Roman"/>
              </a:rPr>
              <a:t>Models Implemented</a:t>
            </a:r>
            <a:endParaRPr>
              <a:latin typeface="Times New Roman"/>
              <a:ea typeface="Times New Roman"/>
              <a:cs typeface="Times New Roman"/>
              <a:sym typeface="Times New Roman"/>
            </a:endParaRPr>
          </a:p>
        </p:txBody>
      </p:sp>
      <p:sp>
        <p:nvSpPr>
          <p:cNvPr id="171" name="Google Shape;171;p30"/>
          <p:cNvSpPr txBox="1"/>
          <p:nvPr>
            <p:ph idx="1" type="subTitle"/>
          </p:nvPr>
        </p:nvSpPr>
        <p:spPr>
          <a:xfrm>
            <a:off x="1394250" y="1668500"/>
            <a:ext cx="6355500" cy="2103300"/>
          </a:xfrm>
          <a:prstGeom prst="rect">
            <a:avLst/>
          </a:prstGeom>
          <a:solidFill>
            <a:schemeClr val="lt1"/>
          </a:solidFill>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Times New Roman"/>
              <a:buChar char="●"/>
            </a:pPr>
            <a:r>
              <a:rPr lang="en-GB">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a:latin typeface="Times New Roman"/>
                <a:ea typeface="Times New Roman"/>
                <a:cs typeface="Times New Roman"/>
                <a:sym typeface="Times New Roman"/>
              </a:rPr>
              <a:t>Naive Bayes Classifier</a:t>
            </a:r>
            <a:endParaRPr>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a:latin typeface="Times New Roman"/>
                <a:ea typeface="Times New Roman"/>
                <a:cs typeface="Times New Roman"/>
                <a:sym typeface="Times New Roman"/>
              </a:rPr>
              <a:t>Support Vector Machine</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idx="1" type="subTitle"/>
          </p:nvPr>
        </p:nvSpPr>
        <p:spPr>
          <a:xfrm>
            <a:off x="1394250" y="1207150"/>
            <a:ext cx="6355500" cy="2731800"/>
          </a:xfrm>
          <a:prstGeom prst="rect">
            <a:avLst/>
          </a:prstGeom>
          <a:solidFill>
            <a:schemeClr val="lt1"/>
          </a:solidFill>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GB" sz="5500">
                <a:solidFill>
                  <a:schemeClr val="accent1"/>
                </a:solidFill>
                <a:latin typeface="Times New Roman"/>
                <a:ea typeface="Times New Roman"/>
                <a:cs typeface="Times New Roman"/>
                <a:sym typeface="Times New Roman"/>
              </a:rPr>
              <a:t>Logistic Regression</a:t>
            </a:r>
            <a:endParaRPr sz="55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sz="4000">
                <a:latin typeface="Times New Roman"/>
                <a:ea typeface="Times New Roman"/>
                <a:cs typeface="Times New Roman"/>
                <a:sym typeface="Times New Roman"/>
              </a:rPr>
              <a:t>Logistic Regression is used as a foundational model due to its interpretability and efficiency, enabling us to quickly establish a baseline for predicting emotional states from textual features.</a:t>
            </a:r>
            <a:endParaRPr sz="40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sz="5500">
                <a:solidFill>
                  <a:schemeClr val="accent1"/>
                </a:solidFill>
                <a:latin typeface="Times New Roman"/>
                <a:ea typeface="Times New Roman"/>
                <a:cs typeface="Times New Roman"/>
                <a:sym typeface="Times New Roman"/>
              </a:rPr>
              <a:t>Random Forest</a:t>
            </a:r>
            <a:endParaRPr sz="55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sz="4000">
                <a:latin typeface="Times New Roman"/>
                <a:ea typeface="Times New Roman"/>
                <a:cs typeface="Times New Roman"/>
                <a:sym typeface="Times New Roman"/>
              </a:rPr>
              <a:t>Random Forest is employed to enhance accuracy through ensemble learning, leveraging its capability to manage complex interactions between words and emotions, which is crucial for capturing nuanced emotional expressions in text.</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1" type="subTitle"/>
          </p:nvPr>
        </p:nvSpPr>
        <p:spPr>
          <a:xfrm>
            <a:off x="2193925" y="1467000"/>
            <a:ext cx="4799700" cy="22095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Times New Roman"/>
              <a:buChar char="●"/>
            </a:pPr>
            <a:r>
              <a:rPr lang="en-GB">
                <a:latin typeface="Times New Roman"/>
                <a:ea typeface="Times New Roman"/>
                <a:cs typeface="Times New Roman"/>
                <a:sym typeface="Times New Roman"/>
              </a:rPr>
              <a:t>Anshuman Singh</a:t>
            </a:r>
            <a:endParaRPr>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a:latin typeface="Times New Roman"/>
                <a:ea typeface="Times New Roman"/>
                <a:cs typeface="Times New Roman"/>
                <a:sym typeface="Times New Roman"/>
              </a:rPr>
              <a:t>Krishna Kumar</a:t>
            </a:r>
            <a:endParaRPr>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a:latin typeface="Times New Roman"/>
                <a:ea typeface="Times New Roman"/>
                <a:cs typeface="Times New Roman"/>
                <a:sym typeface="Times New Roman"/>
              </a:rPr>
              <a:t>Mohit Kumar Dubey	</a:t>
            </a:r>
            <a:endParaRPr>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a:latin typeface="Times New Roman"/>
                <a:ea typeface="Times New Roman"/>
                <a:cs typeface="Times New Roman"/>
                <a:sym typeface="Times New Roman"/>
              </a:rPr>
              <a:t>Shivam Singh Barman</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idx="1" type="subTitle"/>
          </p:nvPr>
        </p:nvSpPr>
        <p:spPr>
          <a:xfrm>
            <a:off x="1394250" y="1205100"/>
            <a:ext cx="6355500" cy="2733300"/>
          </a:xfrm>
          <a:prstGeom prst="rect">
            <a:avLst/>
          </a:prstGeom>
          <a:solidFill>
            <a:schemeClr val="lt1"/>
          </a:solidFill>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GB" sz="4000">
                <a:solidFill>
                  <a:schemeClr val="accent1"/>
                </a:solidFill>
                <a:latin typeface="Times New Roman"/>
                <a:ea typeface="Times New Roman"/>
                <a:cs typeface="Times New Roman"/>
                <a:sym typeface="Times New Roman"/>
              </a:rPr>
              <a:t>Naive Bayes Classifier</a:t>
            </a:r>
            <a:endParaRPr sz="40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GB" sz="2900">
                <a:latin typeface="Times New Roman"/>
                <a:ea typeface="Times New Roman"/>
                <a:cs typeface="Times New Roman"/>
                <a:sym typeface="Times New Roman"/>
              </a:rPr>
              <a:t>Naive Bayes Classifier is chosen for its speed and effectiveness in text classification, particularly well-suited for our project as it can efficiently process large volumes of data while effectively categorizing emotions based on word frequency.</a:t>
            </a:r>
            <a:endParaRPr sz="29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sz="4000">
                <a:solidFill>
                  <a:schemeClr val="accent1"/>
                </a:solidFill>
                <a:latin typeface="Times New Roman"/>
                <a:ea typeface="Times New Roman"/>
                <a:cs typeface="Times New Roman"/>
                <a:sym typeface="Times New Roman"/>
              </a:rPr>
              <a:t>Support Vector Machine</a:t>
            </a:r>
            <a:endParaRPr sz="40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GB" sz="2900">
                <a:latin typeface="Times New Roman"/>
                <a:ea typeface="Times New Roman"/>
                <a:cs typeface="Times New Roman"/>
                <a:sym typeface="Times New Roman"/>
              </a:rPr>
              <a:t>Support Vector Machine is utilized for its strength in handling high-dimensional data, allowing us to create precise decision boundaries that differentiate subtle emotional nuances in the text, improving overall classification performance.</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ctrTitle"/>
          </p:nvPr>
        </p:nvSpPr>
        <p:spPr>
          <a:xfrm>
            <a:off x="1003650" y="9311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Times New Roman"/>
                <a:ea typeface="Times New Roman"/>
                <a:cs typeface="Times New Roman"/>
                <a:sym typeface="Times New Roman"/>
              </a:rPr>
              <a:t>Results </a:t>
            </a:r>
            <a:endParaRPr>
              <a:latin typeface="Times New Roman"/>
              <a:ea typeface="Times New Roman"/>
              <a:cs typeface="Times New Roman"/>
              <a:sym typeface="Times New Roman"/>
            </a:endParaRPr>
          </a:p>
        </p:txBody>
      </p:sp>
      <p:graphicFrame>
        <p:nvGraphicFramePr>
          <p:cNvPr id="187" name="Google Shape;187;p33"/>
          <p:cNvGraphicFramePr/>
          <p:nvPr/>
        </p:nvGraphicFramePr>
        <p:xfrm>
          <a:off x="901350" y="1428875"/>
          <a:ext cx="3000000" cy="3000000"/>
        </p:xfrm>
        <a:graphic>
          <a:graphicData uri="http://schemas.openxmlformats.org/drawingml/2006/table">
            <a:tbl>
              <a:tblPr>
                <a:noFill/>
                <a:tableStyleId>{90965FA6-6A78-4248-A3DB-2BBA882E977F}</a:tableStyleId>
              </a:tblPr>
              <a:tblGrid>
                <a:gridCol w="3619500"/>
                <a:gridCol w="3619500"/>
              </a:tblGrid>
              <a:tr h="381000">
                <a:tc>
                  <a:txBody>
                    <a:bodyPr/>
                    <a:lstStyle/>
                    <a:p>
                      <a:pPr indent="0" lvl="0" marL="0" rtl="0" algn="ctr">
                        <a:spcBef>
                          <a:spcPts val="0"/>
                        </a:spcBef>
                        <a:spcAft>
                          <a:spcPts val="0"/>
                        </a:spcAft>
                        <a:buNone/>
                      </a:pPr>
                      <a:r>
                        <a:rPr b="1" lang="en-GB" sz="1800">
                          <a:latin typeface="Times New Roman"/>
                          <a:ea typeface="Times New Roman"/>
                          <a:cs typeface="Times New Roman"/>
                          <a:sym typeface="Times New Roman"/>
                        </a:rPr>
                        <a:t>Models Tested</a:t>
                      </a:r>
                      <a:endParaRPr b="1" sz="1800">
                        <a:latin typeface="Times New Roman"/>
                        <a:ea typeface="Times New Roman"/>
                        <a:cs typeface="Times New Roman"/>
                        <a:sym typeface="Times New Roman"/>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1800">
                          <a:latin typeface="Times New Roman"/>
                          <a:ea typeface="Times New Roman"/>
                          <a:cs typeface="Times New Roman"/>
                          <a:sym typeface="Times New Roman"/>
                        </a:rPr>
                        <a:t>Model Accuracy</a:t>
                      </a:r>
                      <a:endParaRPr b="1" sz="1800">
                        <a:latin typeface="Times New Roman"/>
                        <a:ea typeface="Times New Roman"/>
                        <a:cs typeface="Times New Roman"/>
                        <a:sym typeface="Times New Roman"/>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Logistic Regression</a:t>
                      </a:r>
                      <a:endParaRPr sz="1800">
                        <a:latin typeface="Times New Roman"/>
                        <a:ea typeface="Times New Roman"/>
                        <a:cs typeface="Times New Roman"/>
                        <a:sym typeface="Times New Roman"/>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1800">
                          <a:latin typeface="Times New Roman"/>
                          <a:ea typeface="Times New Roman"/>
                          <a:cs typeface="Times New Roman"/>
                          <a:sym typeface="Times New Roman"/>
                        </a:rPr>
                        <a:t>75.77</a:t>
                      </a:r>
                      <a:endParaRPr sz="1800">
                        <a:latin typeface="Times New Roman"/>
                        <a:ea typeface="Times New Roman"/>
                        <a:cs typeface="Times New Roman"/>
                        <a:sym typeface="Times New Roman"/>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Random Forest</a:t>
                      </a:r>
                      <a:endParaRPr sz="1800">
                        <a:latin typeface="Times New Roman"/>
                        <a:ea typeface="Times New Roman"/>
                        <a:cs typeface="Times New Roman"/>
                        <a:sym typeface="Times New Roman"/>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1800">
                          <a:latin typeface="Times New Roman"/>
                          <a:ea typeface="Times New Roman"/>
                          <a:cs typeface="Times New Roman"/>
                          <a:sym typeface="Times New Roman"/>
                        </a:rPr>
                        <a:t>77.71</a:t>
                      </a:r>
                      <a:endParaRPr sz="1800">
                        <a:latin typeface="Times New Roman"/>
                        <a:ea typeface="Times New Roman"/>
                        <a:cs typeface="Times New Roman"/>
                        <a:sym typeface="Times New Roman"/>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Naive Bayes Classifier</a:t>
                      </a:r>
                      <a:endParaRPr sz="1800">
                        <a:latin typeface="Times New Roman"/>
                        <a:ea typeface="Times New Roman"/>
                        <a:cs typeface="Times New Roman"/>
                        <a:sym typeface="Times New Roman"/>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1800">
                          <a:latin typeface="Times New Roman"/>
                          <a:ea typeface="Times New Roman"/>
                          <a:cs typeface="Times New Roman"/>
                          <a:sym typeface="Times New Roman"/>
                        </a:rPr>
                        <a:t>71.63</a:t>
                      </a:r>
                      <a:endParaRPr sz="1800">
                        <a:latin typeface="Times New Roman"/>
                        <a:ea typeface="Times New Roman"/>
                        <a:cs typeface="Times New Roman"/>
                        <a:sym typeface="Times New Roman"/>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Support Vector Machine</a:t>
                      </a:r>
                      <a:endParaRPr sz="1800">
                        <a:latin typeface="Times New Roman"/>
                        <a:ea typeface="Times New Roman"/>
                        <a:cs typeface="Times New Roman"/>
                        <a:sym typeface="Times New Roman"/>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1800">
                          <a:latin typeface="Times New Roman"/>
                          <a:ea typeface="Times New Roman"/>
                          <a:cs typeface="Times New Roman"/>
                          <a:sym typeface="Times New Roman"/>
                        </a:rPr>
                        <a:t>77.01</a:t>
                      </a:r>
                      <a:endParaRPr sz="1800">
                        <a:latin typeface="Times New Roman"/>
                        <a:ea typeface="Times New Roman"/>
                        <a:cs typeface="Times New Roman"/>
                        <a:sym typeface="Times New Roman"/>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Thankyou!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1003650" y="1298389"/>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Times New Roman"/>
                <a:ea typeface="Times New Roman"/>
                <a:cs typeface="Times New Roman"/>
                <a:sym typeface="Times New Roman"/>
              </a:rPr>
              <a:t>Project Description</a:t>
            </a:r>
            <a:endParaRPr>
              <a:latin typeface="Times New Roman"/>
              <a:ea typeface="Times New Roman"/>
              <a:cs typeface="Times New Roman"/>
              <a:sym typeface="Times New Roman"/>
            </a:endParaRPr>
          </a:p>
        </p:txBody>
      </p:sp>
      <p:sp>
        <p:nvSpPr>
          <p:cNvPr id="77" name="Google Shape;77;p15"/>
          <p:cNvSpPr txBox="1"/>
          <p:nvPr>
            <p:ph idx="1" type="subTitle"/>
          </p:nvPr>
        </p:nvSpPr>
        <p:spPr>
          <a:xfrm>
            <a:off x="1003650" y="2430225"/>
            <a:ext cx="7302600" cy="1866000"/>
          </a:xfrm>
          <a:prstGeom prst="rect">
            <a:avLst/>
          </a:prstGeom>
          <a:solidFill>
            <a:schemeClr val="lt1"/>
          </a:solidFill>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Times New Roman"/>
                <a:ea typeface="Times New Roman"/>
                <a:cs typeface="Times New Roman"/>
                <a:sym typeface="Times New Roman"/>
              </a:rPr>
              <a:t>Emotions are expressed through words, gestures, expressions, and with the ease of accessibility of social media today, emotions can now also be expressed through tweets and instagram/whatsapp stories.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ctrTitle"/>
          </p:nvPr>
        </p:nvSpPr>
        <p:spPr>
          <a:xfrm>
            <a:off x="1003650" y="19048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Times New Roman"/>
                <a:ea typeface="Times New Roman"/>
                <a:cs typeface="Times New Roman"/>
                <a:sym typeface="Times New Roman"/>
              </a:rPr>
              <a:t>Cleaning Data</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802850" y="9510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20" u="sng">
                <a:latin typeface="Times New Roman"/>
                <a:ea typeface="Times New Roman"/>
                <a:cs typeface="Times New Roman"/>
                <a:sym typeface="Times New Roman"/>
              </a:rPr>
              <a:t>Removing Stop words, Duplicates and Lemmatization </a:t>
            </a:r>
            <a:endParaRPr sz="2620" u="sng">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620" u="sng">
              <a:latin typeface="Times New Roman"/>
              <a:ea typeface="Times New Roman"/>
              <a:cs typeface="Times New Roman"/>
              <a:sym typeface="Times New Roman"/>
            </a:endParaRPr>
          </a:p>
        </p:txBody>
      </p:sp>
      <p:sp>
        <p:nvSpPr>
          <p:cNvPr id="93" name="Google Shape;93;p18"/>
          <p:cNvSpPr txBox="1"/>
          <p:nvPr>
            <p:ph idx="1" type="body"/>
          </p:nvPr>
        </p:nvSpPr>
        <p:spPr>
          <a:xfrm>
            <a:off x="1072500" y="1941225"/>
            <a:ext cx="8520600" cy="20673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Char char="●"/>
            </a:pPr>
            <a:r>
              <a:rPr lang="en-GB" sz="1900">
                <a:latin typeface="Times New Roman"/>
                <a:ea typeface="Times New Roman"/>
                <a:cs typeface="Times New Roman"/>
                <a:sym typeface="Times New Roman"/>
              </a:rPr>
              <a:t>Removed all the Null/NaN text from Dataset</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GB" sz="1900">
                <a:latin typeface="Times New Roman"/>
                <a:ea typeface="Times New Roman"/>
                <a:cs typeface="Times New Roman"/>
                <a:sym typeface="Times New Roman"/>
              </a:rPr>
              <a:t>Removed Stop Words and Punctuations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GB" sz="1900">
                <a:latin typeface="Times New Roman"/>
                <a:ea typeface="Times New Roman"/>
                <a:cs typeface="Times New Roman"/>
                <a:sym typeface="Times New Roman"/>
              </a:rPr>
              <a:t>Lemmatised the text</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GB" sz="1900">
                <a:latin typeface="Times New Roman"/>
                <a:ea typeface="Times New Roman"/>
                <a:cs typeface="Times New Roman"/>
                <a:sym typeface="Times New Roman"/>
              </a:rPr>
              <a:t>Removed Duplicate Values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GB" sz="1900">
                <a:latin typeface="Times New Roman"/>
                <a:ea typeface="Times New Roman"/>
                <a:cs typeface="Times New Roman"/>
                <a:sym typeface="Times New Roman"/>
              </a:rPr>
              <a:t>Resampling of Data</a:t>
            </a:r>
            <a:endParaRPr sz="19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rotWithShape="1">
          <a:blip r:embed="rId3">
            <a:alphaModFix/>
          </a:blip>
          <a:srcRect b="6186" l="1510" r="27923" t="4797"/>
          <a:stretch/>
        </p:blipFill>
        <p:spPr>
          <a:xfrm>
            <a:off x="330400" y="739175"/>
            <a:ext cx="4241600" cy="3244450"/>
          </a:xfrm>
          <a:prstGeom prst="rect">
            <a:avLst/>
          </a:prstGeom>
          <a:noFill/>
          <a:ln cap="flat" cmpd="sng" w="19050">
            <a:solidFill>
              <a:schemeClr val="dk2"/>
            </a:solidFill>
            <a:prstDash val="solid"/>
            <a:round/>
            <a:headEnd len="sm" w="sm" type="none"/>
            <a:tailEnd len="sm" w="sm" type="none"/>
          </a:ln>
        </p:spPr>
      </p:pic>
      <p:pic>
        <p:nvPicPr>
          <p:cNvPr id="99" name="Google Shape;99;p19"/>
          <p:cNvPicPr preferRelativeResize="0"/>
          <p:nvPr/>
        </p:nvPicPr>
        <p:blipFill rotWithShape="1">
          <a:blip r:embed="rId4">
            <a:alphaModFix/>
          </a:blip>
          <a:srcRect b="4214" l="3109" r="2675" t="0"/>
          <a:stretch/>
        </p:blipFill>
        <p:spPr>
          <a:xfrm>
            <a:off x="4916300" y="739175"/>
            <a:ext cx="3601650" cy="32444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1004150" y="2102722"/>
            <a:ext cx="6847800" cy="70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4360">
                <a:latin typeface="Times New Roman"/>
                <a:ea typeface="Times New Roman"/>
                <a:cs typeface="Times New Roman"/>
                <a:sym typeface="Times New Roman"/>
              </a:rPr>
              <a:t>Why Resampling?</a:t>
            </a:r>
            <a:endParaRPr sz="4360">
              <a:latin typeface="Times New Roman"/>
              <a:ea typeface="Times New Roman"/>
              <a:cs typeface="Times New Roman"/>
              <a:sym typeface="Times New Roman"/>
            </a:endParaRPr>
          </a:p>
          <a:p>
            <a:pPr indent="0" lvl="0" marL="0" rtl="0" algn="ctr">
              <a:spcBef>
                <a:spcPts val="0"/>
              </a:spcBef>
              <a:spcAft>
                <a:spcPts val="0"/>
              </a:spcAft>
              <a:buSzPts val="990"/>
              <a:buNone/>
            </a:pPr>
            <a:r>
              <a:t/>
            </a:r>
            <a:endParaRPr sz="4360"/>
          </a:p>
        </p:txBody>
      </p:sp>
      <p:sp>
        <p:nvSpPr>
          <p:cNvPr id="105" name="Google Shape;105;p20"/>
          <p:cNvSpPr txBox="1"/>
          <p:nvPr/>
        </p:nvSpPr>
        <p:spPr>
          <a:xfrm>
            <a:off x="2131050" y="2352875"/>
            <a:ext cx="4881900" cy="122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2"/>
                </a:solidFill>
                <a:latin typeface="Times New Roman"/>
                <a:ea typeface="Times New Roman"/>
                <a:cs typeface="Times New Roman"/>
                <a:sym typeface="Times New Roman"/>
              </a:rPr>
              <a:t>Resampling is a crucial technique in data preprocessing to address issues arising from imbalanced datasets.</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2269263" y="871550"/>
            <a:ext cx="4605476" cy="3566350"/>
          </a:xfrm>
          <a:prstGeom prst="rect">
            <a:avLst/>
          </a:prstGeom>
          <a:noFill/>
          <a:ln>
            <a:noFill/>
          </a:ln>
        </p:spPr>
      </p:pic>
      <p:sp>
        <p:nvSpPr>
          <p:cNvPr id="111" name="Google Shape;111;p21"/>
          <p:cNvSpPr txBox="1"/>
          <p:nvPr/>
        </p:nvSpPr>
        <p:spPr>
          <a:xfrm>
            <a:off x="2109100" y="0"/>
            <a:ext cx="5091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2"/>
                </a:solidFill>
                <a:latin typeface="Times New Roman"/>
                <a:ea typeface="Times New Roman"/>
                <a:cs typeface="Times New Roman"/>
                <a:sym typeface="Times New Roman"/>
              </a:rPr>
              <a:t>BEFORE </a:t>
            </a:r>
            <a:r>
              <a:rPr lang="en-GB" sz="2400">
                <a:solidFill>
                  <a:schemeClr val="dk2"/>
                </a:solidFill>
                <a:latin typeface="Times New Roman"/>
                <a:ea typeface="Times New Roman"/>
                <a:cs typeface="Times New Roman"/>
                <a:sym typeface="Times New Roman"/>
              </a:rPr>
              <a:t>RESAMPLING COLUMNS</a:t>
            </a: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