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D86FC8A2-3FA4-4850-845F-AF04612FE5BA}"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18BAAEE2-14D0-4786-A940-59C725640D1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B80711AE-7406-4945-A038-D0AEDBE97CCF}"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8BF2BA3F-3ED8-4A43-8B3A-96393940CF0A}"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4B41C8BA-0FA5-4336-980D-5F07FE016546}"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8E08D2C4-098B-4C37-97F1-2EDD17F4D8D4}"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C2063B7B-B91D-4994-80CA-494302E98449}"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7FEC800D-9000-4DF4-B45E-8A258203D5E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0CF8EA7E-8CE3-4EDF-90E4-12895C377F8B}"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C7726E24-4E2E-4B75-9A58-1A5FDE51347E}"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7787F315-6E81-45FE-B617-663666E6F92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A9871B77-65FE-4D8E-9B1E-60A32FFF198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2D3F3DB2-A5DF-4A75-BC2E-F850D20D2E12}"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3AD17332-075C-40E8-B310-083E973D0AC0}"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4CDDDAF3-9B8B-4550-8025-E458E88B59F8}"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2"/>
          </p:nvPr>
        </p:nvSpPr>
        <p:spPr/>
        <p:txBody>
          <a:bodyPr/>
          <a:p>
            <a:fld id="{1B5373BA-E8C1-4961-A610-D3A845257959}"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2"/>
          </p:nvPr>
        </p:nvSpPr>
        <p:spPr/>
        <p:txBody>
          <a:bodyPr/>
          <a:p>
            <a:fld id="{3C15F115-5664-4CB2-95FF-F0C5E013A13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7DB8EE18-133D-4F9D-A7CC-1299FDA163A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93459BA1-4526-462E-A00C-7097FC0E8C3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99B03553-E720-46F1-AB1E-EA14EFEC09C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B0F98941-3061-4CDF-92B9-4810F19828A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6AC6DB31-288F-48ED-B8E3-D91B8EB6801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EC3D1810-57A5-427B-AC7D-7E35362835FF}"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C5A5F5D1-54DC-4F62-BA26-0A9FEEAEBA0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5AF0F2A5-5F45-44B4-ADF2-249FDF95B1DC}" type="slidenum">
              <a:rPr b="0" lang="en-GB" sz="1000" spc="-1" strike="noStrike">
                <a:solidFill>
                  <a:srgbClr val="595959"/>
                </a:solidFill>
                <a:latin typeface="Arial"/>
                <a:ea typeface="Arial"/>
              </a:rPr>
              <a:t>&lt;number&gt;</a:t>
            </a:fld>
            <a:endParaRPr b="0" lang="en-IN"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GB" sz="1000" spc="-1" strike="noStrike">
                <a:solidFill>
                  <a:srgbClr val="595959"/>
                </a:solidFill>
                <a:latin typeface="Arial"/>
                <a:ea typeface="Arial"/>
              </a:defRPr>
            </a:lvl1pPr>
          </a:lstStyle>
          <a:p>
            <a:pPr algn="r">
              <a:lnSpc>
                <a:spcPct val="100000"/>
              </a:lnSpc>
              <a:buNone/>
              <a:tabLst>
                <a:tab algn="l" pos="0"/>
              </a:tabLst>
            </a:pPr>
            <a:fld id="{4988E117-4644-414E-BDEA-232B38577091}" type="slidenum">
              <a:rPr b="0" lang="en-GB" sz="1000" spc="-1" strike="noStrike">
                <a:solidFill>
                  <a:srgbClr val="595959"/>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Rectangle 3"/>
          <p:cNvSpPr/>
          <p:nvPr/>
        </p:nvSpPr>
        <p:spPr>
          <a:xfrm>
            <a:off x="-1673280" y="1628280"/>
            <a:ext cx="13013280" cy="1431720"/>
          </a:xfrm>
          <a:prstGeom prst="rect">
            <a:avLst/>
          </a:prstGeom>
          <a:noFill/>
          <a:ln w="0">
            <a:noFill/>
          </a:ln>
        </p:spPr>
        <p:style>
          <a:lnRef idx="0"/>
          <a:fillRef idx="0"/>
          <a:effectRef idx="0"/>
          <a:fontRef idx="minor"/>
        </p:style>
        <p:txBody>
          <a:bodyPr anchor="t">
            <a:spAutoFit/>
          </a:bodyPr>
          <a:p>
            <a:pPr algn="ctr">
              <a:lnSpc>
                <a:spcPct val="100000"/>
              </a:lnSpc>
              <a:buNone/>
            </a:pPr>
            <a:r>
              <a:rPr b="1" lang="en-GB" sz="4400" spc="-1" strike="noStrike">
                <a:solidFill>
                  <a:srgbClr val="000000"/>
                </a:solidFill>
                <a:latin typeface="Times New Roman"/>
                <a:ea typeface="Arial"/>
              </a:rPr>
              <a:t>Face  Recognition Based</a:t>
            </a:r>
            <a:endParaRPr b="0" lang="en-IN" sz="4400" spc="-1" strike="noStrike">
              <a:latin typeface="Arial"/>
            </a:endParaRPr>
          </a:p>
          <a:p>
            <a:pPr algn="ctr">
              <a:lnSpc>
                <a:spcPct val="100000"/>
              </a:lnSpc>
              <a:buNone/>
            </a:pPr>
            <a:r>
              <a:rPr b="1" lang="en-GB" sz="4400" spc="-1" strike="noStrike">
                <a:solidFill>
                  <a:srgbClr val="000000"/>
                </a:solidFill>
                <a:latin typeface="Times New Roman"/>
                <a:ea typeface="Arial"/>
              </a:rPr>
              <a:t>Attendance System</a:t>
            </a:r>
            <a:endParaRPr b="0" lang="en-IN" sz="4400" spc="-1" strike="noStrike">
              <a:latin typeface="Arial"/>
            </a:endParaRPr>
          </a:p>
        </p:txBody>
      </p:sp>
    </p:spTree>
  </p:cSld>
  <mc:AlternateContent>
    <mc:Choice Requires="p14">
      <p:transition spd="slow">
        <p14:flash/>
      </p:transition>
    </mc:Choice>
    <mc:Fallback>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256680" y="85320"/>
            <a:ext cx="8520120" cy="572400"/>
          </a:xfrm>
          <a:prstGeom prst="rect">
            <a:avLst/>
          </a:prstGeom>
          <a:noFill/>
          <a:ln w="0">
            <a:noFill/>
          </a:ln>
        </p:spPr>
        <p:txBody>
          <a:bodyPr tIns="91440" bIns="91440" anchor="t">
            <a:normAutofit fontScale="91000"/>
          </a:bodyPr>
          <a:p>
            <a:pPr>
              <a:lnSpc>
                <a:spcPct val="100000"/>
              </a:lnSpc>
              <a:buNone/>
              <a:tabLst>
                <a:tab algn="l" pos="0"/>
              </a:tabLst>
            </a:pPr>
            <a:r>
              <a:rPr b="1" lang="en-GB" sz="2800" spc="-1" strike="noStrike">
                <a:solidFill>
                  <a:srgbClr val="ffffff"/>
                </a:solidFill>
                <a:latin typeface="Arial"/>
                <a:ea typeface="Arial"/>
              </a:rPr>
              <a:t>System Requirement:</a:t>
            </a:r>
            <a:endParaRPr b="0" lang="en-IN" sz="2800" spc="-1" strike="noStrike">
              <a:solidFill>
                <a:srgbClr val="000000"/>
              </a:solidFill>
              <a:latin typeface="Arial"/>
            </a:endParaRPr>
          </a:p>
        </p:txBody>
      </p:sp>
      <p:sp>
        <p:nvSpPr>
          <p:cNvPr id="96" name="PlaceHolder 2"/>
          <p:cNvSpPr>
            <a:spLocks noGrp="1"/>
          </p:cNvSpPr>
          <p:nvPr>
            <p:ph/>
          </p:nvPr>
        </p:nvSpPr>
        <p:spPr>
          <a:xfrm>
            <a:off x="259200" y="371160"/>
            <a:ext cx="4584600" cy="4352400"/>
          </a:xfrm>
          <a:prstGeom prst="rect">
            <a:avLst/>
          </a:prstGeom>
          <a:noFill/>
          <a:ln w="0">
            <a:noFill/>
          </a:ln>
        </p:spPr>
        <p:txBody>
          <a:bodyPr tIns="91440" bIns="91440" anchor="t">
            <a:noAutofit/>
          </a:bodyPr>
          <a:p>
            <a:pPr>
              <a:lnSpc>
                <a:spcPct val="115000"/>
              </a:lnSpc>
              <a:buNone/>
              <a:tabLst>
                <a:tab algn="l" pos="0"/>
              </a:tabLst>
            </a:pPr>
            <a:r>
              <a:rPr b="1" lang="en-GB" sz="1800" spc="-1" strike="noStrike" u="sng">
                <a:solidFill>
                  <a:srgbClr val="000000"/>
                </a:solidFill>
                <a:uFillTx/>
                <a:latin typeface="Times New Roman"/>
                <a:ea typeface="Merriweather Black"/>
              </a:rPr>
              <a:t>Hardware Requirements:</a:t>
            </a:r>
            <a:endParaRPr b="0" lang="en-IN" sz="1800" spc="-1" strike="noStrike">
              <a:solidFill>
                <a:srgbClr val="000000"/>
              </a:solidFill>
              <a:latin typeface="Arial"/>
            </a:endParaRPr>
          </a:p>
          <a:p>
            <a:pPr marL="285840" indent="-285840">
              <a:lnSpc>
                <a:spcPct val="150000"/>
              </a:lnSpc>
              <a:buClr>
                <a:srgbClr val="595959"/>
              </a:buClr>
              <a:buFont typeface="Arial"/>
              <a:buChar char="●"/>
              <a:tabLst>
                <a:tab algn="l" pos="0"/>
              </a:tabLst>
            </a:pPr>
            <a:r>
              <a:rPr b="0" lang="en-GB" sz="1600" spc="-1" strike="noStrike">
                <a:solidFill>
                  <a:srgbClr val="000000"/>
                </a:solidFill>
                <a:latin typeface="Times New Roman"/>
                <a:ea typeface="Merriweather Black"/>
              </a:rPr>
              <a:t>WebCam</a:t>
            </a:r>
            <a:endParaRPr b="0" lang="en-IN" sz="1600" spc="-1" strike="noStrike">
              <a:solidFill>
                <a:srgbClr val="000000"/>
              </a:solidFill>
              <a:latin typeface="Arial"/>
            </a:endParaRPr>
          </a:p>
          <a:p>
            <a:pPr marL="285840" indent="-285840">
              <a:lnSpc>
                <a:spcPct val="150000"/>
              </a:lnSpc>
              <a:buClr>
                <a:srgbClr val="595959"/>
              </a:buClr>
              <a:buFont typeface="Arial"/>
              <a:buChar char="●"/>
              <a:tabLst>
                <a:tab algn="l" pos="0"/>
              </a:tabLst>
            </a:pPr>
            <a:r>
              <a:rPr b="0" lang="en-GB" sz="1600" spc="-1" strike="noStrike">
                <a:solidFill>
                  <a:srgbClr val="000000"/>
                </a:solidFill>
                <a:latin typeface="Times New Roman"/>
                <a:ea typeface="Merriweather Black"/>
              </a:rPr>
              <a:t>Intel i5 Processor</a:t>
            </a:r>
            <a:endParaRPr b="0" lang="en-IN" sz="1600" spc="-1" strike="noStrike">
              <a:solidFill>
                <a:srgbClr val="000000"/>
              </a:solidFill>
              <a:latin typeface="Arial"/>
            </a:endParaRPr>
          </a:p>
          <a:p>
            <a:pPr marL="285840" indent="-285840">
              <a:lnSpc>
                <a:spcPct val="150000"/>
              </a:lnSpc>
              <a:buClr>
                <a:srgbClr val="595959"/>
              </a:buClr>
              <a:buFont typeface="Arial"/>
              <a:buChar char="●"/>
              <a:tabLst>
                <a:tab algn="l" pos="0"/>
              </a:tabLst>
            </a:pPr>
            <a:r>
              <a:rPr b="0" lang="en-GB" sz="1600" spc="-1" strike="noStrike">
                <a:solidFill>
                  <a:srgbClr val="000000"/>
                </a:solidFill>
                <a:latin typeface="Times New Roman"/>
                <a:ea typeface="Merriweather Black"/>
              </a:rPr>
              <a:t>RTX2050</a:t>
            </a:r>
            <a:endParaRPr b="0" lang="en-IN" sz="1600" spc="-1" strike="noStrike">
              <a:solidFill>
                <a:srgbClr val="000000"/>
              </a:solidFill>
              <a:latin typeface="Arial"/>
            </a:endParaRPr>
          </a:p>
          <a:p>
            <a:pPr>
              <a:lnSpc>
                <a:spcPct val="115000"/>
              </a:lnSpc>
              <a:spcBef>
                <a:spcPts val="1199"/>
              </a:spcBef>
              <a:buNone/>
              <a:tabLst>
                <a:tab algn="l" pos="0"/>
              </a:tabLst>
            </a:pPr>
            <a:r>
              <a:rPr b="1" lang="en-GB" sz="1800" spc="-1" strike="noStrike" u="sng">
                <a:solidFill>
                  <a:srgbClr val="000000"/>
                </a:solidFill>
                <a:uFillTx/>
                <a:latin typeface="Times New Roman"/>
                <a:ea typeface="Merriweather Black"/>
              </a:rPr>
              <a:t>Software Requirements:</a:t>
            </a:r>
            <a:endParaRPr b="0" lang="en-IN" sz="1800" spc="-1" strike="noStrike">
              <a:solidFill>
                <a:srgbClr val="000000"/>
              </a:solidFill>
              <a:latin typeface="Arial"/>
            </a:endParaRPr>
          </a:p>
          <a:p>
            <a:pPr marL="285840" indent="-285840">
              <a:lnSpc>
                <a:spcPct val="100000"/>
              </a:lnSpc>
              <a:spcBef>
                <a:spcPts val="1199"/>
              </a:spcBef>
              <a:buClr>
                <a:srgbClr val="595959"/>
              </a:buClr>
              <a:buFont typeface="Arial"/>
              <a:buChar char="●"/>
              <a:tabLst>
                <a:tab algn="l" pos="0"/>
              </a:tabLst>
            </a:pPr>
            <a:r>
              <a:rPr b="0" lang="en-GB" sz="1600" spc="-1" strike="noStrike">
                <a:solidFill>
                  <a:srgbClr val="000000"/>
                </a:solidFill>
                <a:latin typeface="Times New Roman"/>
                <a:ea typeface="Merriweather Black"/>
              </a:rPr>
              <a:t>Library: OpenCV,Numpy,Pandas,Scipy</a:t>
            </a:r>
            <a:endParaRPr b="0" lang="en-IN" sz="1600" spc="-1" strike="noStrike">
              <a:solidFill>
                <a:srgbClr val="000000"/>
              </a:solidFill>
              <a:latin typeface="Arial"/>
            </a:endParaRPr>
          </a:p>
          <a:p>
            <a:pPr marL="285840" indent="-285840">
              <a:lnSpc>
                <a:spcPct val="100000"/>
              </a:lnSpc>
              <a:spcBef>
                <a:spcPts val="1199"/>
              </a:spcBef>
              <a:buClr>
                <a:srgbClr val="595959"/>
              </a:buClr>
              <a:buFont typeface="Arial"/>
              <a:buChar char="●"/>
              <a:tabLst>
                <a:tab algn="l" pos="0"/>
              </a:tabLst>
            </a:pPr>
            <a:r>
              <a:rPr b="0" lang="en-GB" sz="1600" spc="-1" strike="noStrike">
                <a:solidFill>
                  <a:srgbClr val="000000"/>
                </a:solidFill>
                <a:latin typeface="Times New Roman"/>
                <a:ea typeface="Merriweather Black"/>
              </a:rPr>
              <a:t>Excel – CSV File</a:t>
            </a:r>
            <a:endParaRPr b="0" lang="en-IN" sz="1600" spc="-1" strike="noStrike">
              <a:solidFill>
                <a:srgbClr val="000000"/>
              </a:solidFill>
              <a:latin typeface="Arial"/>
            </a:endParaRPr>
          </a:p>
          <a:p>
            <a:pPr marL="285840" indent="-285840">
              <a:lnSpc>
                <a:spcPct val="100000"/>
              </a:lnSpc>
              <a:spcBef>
                <a:spcPts val="1199"/>
              </a:spcBef>
              <a:buClr>
                <a:srgbClr val="595959"/>
              </a:buClr>
              <a:buFont typeface="Arial"/>
              <a:buChar char="●"/>
              <a:tabLst>
                <a:tab algn="l" pos="0"/>
              </a:tabLst>
            </a:pPr>
            <a:r>
              <a:rPr b="0" lang="en-GB" sz="1600" spc="-1" strike="noStrike">
                <a:solidFill>
                  <a:srgbClr val="000000"/>
                </a:solidFill>
                <a:latin typeface="Times New Roman"/>
                <a:ea typeface="Merriweather Black"/>
              </a:rPr>
              <a:t>IDE – VS Code</a:t>
            </a:r>
            <a:endParaRPr b="0" lang="en-IN" sz="1600" spc="-1" strike="noStrike">
              <a:solidFill>
                <a:srgbClr val="000000"/>
              </a:solidFill>
              <a:latin typeface="Arial"/>
            </a:endParaRPr>
          </a:p>
          <a:p>
            <a:pPr marL="285840" indent="-285840">
              <a:lnSpc>
                <a:spcPct val="100000"/>
              </a:lnSpc>
              <a:spcBef>
                <a:spcPts val="1199"/>
              </a:spcBef>
              <a:buClr>
                <a:srgbClr val="595959"/>
              </a:buClr>
              <a:buFont typeface="Arial"/>
              <a:buChar char="●"/>
              <a:tabLst>
                <a:tab algn="l" pos="0"/>
              </a:tabLst>
            </a:pPr>
            <a:r>
              <a:rPr b="0" lang="en-GB" sz="1600" spc="-1" strike="noStrike">
                <a:solidFill>
                  <a:srgbClr val="000000"/>
                </a:solidFill>
                <a:latin typeface="Times New Roman"/>
                <a:ea typeface="Merriweather Black"/>
              </a:rPr>
              <a:t>Windows 11</a:t>
            </a:r>
            <a:endParaRPr b="0" lang="en-IN" sz="1600" spc="-1" strike="noStrike">
              <a:solidFill>
                <a:srgbClr val="000000"/>
              </a:solidFill>
              <a:latin typeface="Arial"/>
            </a:endParaRPr>
          </a:p>
          <a:p>
            <a:pPr>
              <a:lnSpc>
                <a:spcPct val="100000"/>
              </a:lnSpc>
              <a:spcBef>
                <a:spcPts val="1199"/>
              </a:spcBef>
              <a:buNone/>
              <a:tabLst>
                <a:tab algn="l" pos="0"/>
              </a:tabLst>
            </a:pPr>
            <a:r>
              <a:rPr b="1" lang="en-GB" sz="1600" spc="-1" strike="noStrike" u="sng">
                <a:solidFill>
                  <a:srgbClr val="000000"/>
                </a:solidFill>
                <a:uFillTx/>
                <a:latin typeface="Times New Roman"/>
                <a:ea typeface="Merriweather Black"/>
              </a:rPr>
              <a:t>Algorithm:</a:t>
            </a:r>
            <a:endParaRPr b="0" lang="en-IN" sz="1600" spc="-1" strike="noStrike">
              <a:solidFill>
                <a:srgbClr val="000000"/>
              </a:solidFill>
              <a:latin typeface="Arial"/>
            </a:endParaRPr>
          </a:p>
          <a:p>
            <a:pPr>
              <a:lnSpc>
                <a:spcPct val="100000"/>
              </a:lnSpc>
              <a:spcBef>
                <a:spcPts val="1199"/>
              </a:spcBef>
              <a:buNone/>
              <a:tabLst>
                <a:tab algn="l" pos="0"/>
              </a:tabLst>
            </a:pPr>
            <a:r>
              <a:rPr b="1" i="1" lang="en-US" sz="1600" spc="-1" strike="noStrike">
                <a:solidFill>
                  <a:srgbClr val="000000"/>
                </a:solidFill>
                <a:latin typeface="Times New Roman"/>
                <a:ea typeface="Arial"/>
              </a:rPr>
              <a:t>        </a:t>
            </a:r>
            <a:r>
              <a:rPr b="1" i="1" lang="en-US" sz="1600" spc="-1" strike="noStrike">
                <a:solidFill>
                  <a:srgbClr val="000000"/>
                </a:solidFill>
                <a:latin typeface="Times New Roman"/>
                <a:ea typeface="Arial"/>
              </a:rPr>
              <a:t>Haarcascade algorithm, Adaboost Algorithm</a:t>
            </a:r>
            <a:endParaRPr b="0" lang="en-IN" sz="1600" spc="-1" strike="noStrike">
              <a:solidFill>
                <a:srgbClr val="000000"/>
              </a:solidFill>
              <a:latin typeface="Arial"/>
            </a:endParaRPr>
          </a:p>
          <a:p>
            <a:pPr>
              <a:lnSpc>
                <a:spcPct val="115000"/>
              </a:lnSpc>
              <a:spcBef>
                <a:spcPts val="1199"/>
              </a:spcBef>
              <a:buNone/>
              <a:tabLst>
                <a:tab algn="l" pos="0"/>
              </a:tabLst>
            </a:pPr>
            <a:endParaRPr b="0" lang="en-IN" sz="16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256680" y="85320"/>
            <a:ext cx="8520120" cy="572400"/>
          </a:xfrm>
          <a:prstGeom prst="rect">
            <a:avLst/>
          </a:prstGeom>
          <a:noFill/>
          <a:ln w="0">
            <a:noFill/>
          </a:ln>
        </p:spPr>
        <p:txBody>
          <a:bodyPr tIns="91440" bIns="91440" anchor="t">
            <a:normAutofit fontScale="91000"/>
          </a:bodyPr>
          <a:p>
            <a:pPr>
              <a:lnSpc>
                <a:spcPct val="100000"/>
              </a:lnSpc>
              <a:buNone/>
              <a:tabLst>
                <a:tab algn="l" pos="0"/>
              </a:tabLst>
            </a:pPr>
            <a:r>
              <a:rPr b="1" lang="en-GB" sz="2800" spc="-1" strike="noStrike">
                <a:solidFill>
                  <a:srgbClr val="ffffff"/>
                </a:solidFill>
                <a:latin typeface="Arial"/>
                <a:ea typeface="Arial"/>
              </a:rPr>
              <a:t>Module Description:</a:t>
            </a:r>
            <a:endParaRPr b="0" lang="en-IN" sz="2800" spc="-1" strike="noStrike">
              <a:solidFill>
                <a:srgbClr val="000000"/>
              </a:solidFill>
              <a:latin typeface="Arial"/>
            </a:endParaRPr>
          </a:p>
        </p:txBody>
      </p:sp>
      <p:sp>
        <p:nvSpPr>
          <p:cNvPr id="98" name="PlaceHolder 2"/>
          <p:cNvSpPr>
            <a:spLocks noGrp="1"/>
          </p:cNvSpPr>
          <p:nvPr>
            <p:ph/>
          </p:nvPr>
        </p:nvSpPr>
        <p:spPr>
          <a:xfrm>
            <a:off x="305640" y="682920"/>
            <a:ext cx="8520120" cy="4309200"/>
          </a:xfrm>
          <a:prstGeom prst="rect">
            <a:avLst/>
          </a:prstGeom>
          <a:noFill/>
          <a:ln w="0">
            <a:noFill/>
          </a:ln>
        </p:spPr>
        <p:txBody>
          <a:bodyPr tIns="91440" bIns="91440" anchor="t">
            <a:noAutofit/>
          </a:bodyPr>
          <a:p>
            <a:pPr>
              <a:lnSpc>
                <a:spcPct val="100000"/>
              </a:lnSpc>
              <a:spcBef>
                <a:spcPts val="1199"/>
              </a:spcBef>
              <a:buNone/>
              <a:tabLst>
                <a:tab algn="l" pos="0"/>
              </a:tabLst>
            </a:pPr>
            <a:r>
              <a:rPr b="1" i="1" lang="en-GB" sz="2000" spc="-1" strike="noStrike" u="sng">
                <a:solidFill>
                  <a:srgbClr val="000000"/>
                </a:solidFill>
                <a:uFillTx/>
                <a:latin typeface="Times New Roman"/>
                <a:ea typeface="Merriweather Black"/>
              </a:rPr>
              <a:t> </a:t>
            </a:r>
            <a:r>
              <a:rPr b="1" i="1" lang="en-GB" sz="2000" spc="-1" strike="noStrike" u="sng">
                <a:solidFill>
                  <a:srgbClr val="000000"/>
                </a:solidFill>
                <a:uFillTx/>
                <a:latin typeface="Times New Roman"/>
                <a:ea typeface="Merriweather Black"/>
              </a:rPr>
              <a:t>Module 1:</a:t>
            </a:r>
            <a:endParaRPr b="0" lang="en-IN" sz="2000" spc="-1" strike="noStrike">
              <a:solidFill>
                <a:srgbClr val="000000"/>
              </a:solidFill>
              <a:latin typeface="Arial"/>
            </a:endParaRPr>
          </a:p>
          <a:p>
            <a:pPr>
              <a:lnSpc>
                <a:spcPct val="100000"/>
              </a:lnSpc>
              <a:spcBef>
                <a:spcPts val="1199"/>
              </a:spcBef>
              <a:buNone/>
              <a:tabLst>
                <a:tab algn="l" pos="0"/>
              </a:tabLst>
            </a:pPr>
            <a:r>
              <a:rPr b="1" lang="en-GB" sz="1800" spc="-1" strike="noStrike">
                <a:solidFill>
                  <a:srgbClr val="000000"/>
                </a:solidFill>
                <a:latin typeface="Times New Roman"/>
                <a:ea typeface="Merriweather Black"/>
              </a:rPr>
              <a:t>Add User</a:t>
            </a:r>
            <a:endParaRPr b="0" lang="en-IN" sz="1800" spc="-1" strike="noStrike">
              <a:solidFill>
                <a:srgbClr val="000000"/>
              </a:solidFill>
              <a:latin typeface="Arial"/>
            </a:endParaRPr>
          </a:p>
          <a:p>
            <a:pPr algn="just">
              <a:lnSpc>
                <a:spcPct val="100000"/>
              </a:lnSpc>
              <a:spcBef>
                <a:spcPts val="1199"/>
              </a:spcBef>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This module allows administrators to create new user accounts within the system. It ensures that all necessary user information is collected and stored securely, and it can be customized to fit specific organizational needs.</a:t>
            </a:r>
            <a:endParaRPr b="0" lang="en-IN" sz="1800" spc="-1" strike="noStrike">
              <a:solidFill>
                <a:srgbClr val="000000"/>
              </a:solidFill>
              <a:latin typeface="Arial"/>
            </a:endParaRPr>
          </a:p>
          <a:p>
            <a:pPr marL="114480">
              <a:lnSpc>
                <a:spcPct val="100000"/>
              </a:lnSpc>
              <a:buNone/>
              <a:tabLst>
                <a:tab algn="l" pos="0"/>
              </a:tabLst>
            </a:pPr>
            <a:endParaRPr b="0" lang="en-IN" sz="2000" spc="-1" strike="noStrike">
              <a:solidFill>
                <a:srgbClr val="000000"/>
              </a:solidFill>
              <a:latin typeface="Arial"/>
            </a:endParaRPr>
          </a:p>
          <a:p>
            <a:pPr marL="114480">
              <a:lnSpc>
                <a:spcPct val="100000"/>
              </a:lnSpc>
              <a:buNone/>
              <a:tabLst>
                <a:tab algn="l" pos="0"/>
              </a:tabLst>
            </a:pPr>
            <a:r>
              <a:rPr b="1" i="1" lang="en-US" sz="2000" spc="-1" strike="noStrike" u="sng">
                <a:solidFill>
                  <a:srgbClr val="000000"/>
                </a:solidFill>
                <a:uFillTx/>
                <a:latin typeface="Times New Roman"/>
                <a:ea typeface="Arial"/>
              </a:rPr>
              <a:t>Module 2:</a:t>
            </a:r>
            <a:endParaRPr b="0" lang="en-IN" sz="2000" spc="-1" strike="noStrike">
              <a:solidFill>
                <a:srgbClr val="000000"/>
              </a:solidFill>
              <a:latin typeface="Arial"/>
            </a:endParaRPr>
          </a:p>
          <a:p>
            <a:pPr marL="114480">
              <a:lnSpc>
                <a:spcPct val="200000"/>
              </a:lnSpc>
              <a:buNone/>
              <a:tabLst>
                <a:tab algn="l" pos="0"/>
              </a:tabLst>
            </a:pPr>
            <a:r>
              <a:rPr b="1" lang="en-US" sz="1800" spc="-1" strike="noStrike">
                <a:solidFill>
                  <a:srgbClr val="000000"/>
                </a:solidFill>
                <a:latin typeface="Times New Roman"/>
                <a:ea typeface="Arial"/>
              </a:rPr>
              <a:t>Taking Attendance</a:t>
            </a:r>
            <a:endParaRPr b="0" lang="en-IN" sz="1800" spc="-1" strike="noStrike">
              <a:solidFill>
                <a:srgbClr val="000000"/>
              </a:solidFill>
              <a:latin typeface="Arial"/>
            </a:endParaRPr>
          </a:p>
          <a:p>
            <a:pPr marL="114480">
              <a:lnSpc>
                <a:spcPct val="100000"/>
              </a:lnSpc>
              <a:buNone/>
              <a:tabLst>
                <a:tab algn="l" pos="0"/>
              </a:tabLst>
            </a:pPr>
            <a:endParaRPr b="0" lang="en-IN" sz="1800" spc="-1" strike="noStrike">
              <a:solidFill>
                <a:srgbClr val="000000"/>
              </a:solidFill>
              <a:latin typeface="Arial"/>
            </a:endParaRPr>
          </a:p>
          <a:p>
            <a:pPr marL="114480" algn="just">
              <a:lnSpc>
                <a:spcPct val="100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This module allows face recognition for attendance is an innovative and efficient method that leverages biometric technology to track attendance accurately.</a:t>
            </a:r>
            <a:endParaRPr b="0" lang="en-IN" sz="1800" spc="-1" strike="noStrike">
              <a:solidFill>
                <a:srgbClr val="000000"/>
              </a:solidFill>
              <a:latin typeface="Arial"/>
            </a:endParaRPr>
          </a:p>
          <a:p>
            <a:pPr marL="114480">
              <a:lnSpc>
                <a:spcPct val="100000"/>
              </a:lnSpc>
              <a:buNone/>
              <a:tabLst>
                <a:tab algn="l" pos="0"/>
              </a:tabLst>
            </a:pPr>
            <a:endParaRPr b="0" lang="en-IN" sz="1800" spc="-1" strike="noStrike">
              <a:solidFill>
                <a:srgbClr val="000000"/>
              </a:solidFill>
              <a:latin typeface="Arial"/>
            </a:endParaRPr>
          </a:p>
          <a:p>
            <a:pPr marL="114480">
              <a:lnSpc>
                <a:spcPct val="100000"/>
              </a:lnSpc>
              <a:buNone/>
              <a:tabLst>
                <a:tab algn="l" pos="0"/>
              </a:tabLst>
            </a:pPr>
            <a:br>
              <a:rPr sz="1800"/>
            </a:br>
            <a:endParaRPr b="0" lang="en-IN" sz="1800" spc="-1" strike="noStrike">
              <a:solidFill>
                <a:srgbClr val="000000"/>
              </a:solidFill>
              <a:latin typeface="Arial"/>
            </a:endParaRPr>
          </a:p>
          <a:p>
            <a:pPr>
              <a:lnSpc>
                <a:spcPct val="100000"/>
              </a:lnSpc>
              <a:spcBef>
                <a:spcPts val="1199"/>
              </a:spcBef>
              <a:buNone/>
              <a:tabLst>
                <a:tab algn="l" pos="0"/>
              </a:tabLst>
            </a:pPr>
            <a:endParaRPr b="0" lang="en-IN" sz="18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Picture 1" descr=""/>
          <p:cNvPicPr/>
          <p:nvPr/>
        </p:nvPicPr>
        <p:blipFill>
          <a:blip r:embed="rId1"/>
          <a:stretch/>
        </p:blipFill>
        <p:spPr>
          <a:xfrm>
            <a:off x="2388600" y="0"/>
            <a:ext cx="3798360" cy="5143320"/>
          </a:xfrm>
          <a:prstGeom prst="rect">
            <a:avLst/>
          </a:prstGeom>
          <a:ln w="0">
            <a:noFill/>
          </a:ln>
        </p:spPr>
      </p:pic>
    </p:spTree>
  </p:cSld>
  <mc:AlternateContent>
    <mc:Choice Requires="p14">
      <p:transition spd="slow">
        <p14:flash/>
      </p:transition>
    </mc:Choice>
    <mc:Fallback>
      <p:transition spd="slow">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gn="ctr">
              <a:lnSpc>
                <a:spcPct val="100000"/>
              </a:lnSpc>
              <a:buNone/>
              <a:tabLst>
                <a:tab algn="l" pos="0"/>
              </a:tabLst>
            </a:pPr>
            <a:r>
              <a:rPr b="1" lang="en-GB" sz="2800" spc="-1" strike="noStrike">
                <a:solidFill>
                  <a:srgbClr val="000000"/>
                </a:solidFill>
                <a:latin typeface="Times New Roman"/>
                <a:ea typeface="Arial"/>
              </a:rPr>
              <a:t>CONCLUSION:</a:t>
            </a:r>
            <a:endParaRPr b="0" lang="en-IN" sz="2800" spc="-1" strike="noStrike">
              <a:solidFill>
                <a:srgbClr val="000000"/>
              </a:solidFill>
              <a:latin typeface="Arial"/>
            </a:endParaRPr>
          </a:p>
        </p:txBody>
      </p:sp>
      <p:sp>
        <p:nvSpPr>
          <p:cNvPr id="101" name="PlaceHolder 2"/>
          <p:cNvSpPr>
            <a:spLocks noGrp="1"/>
          </p:cNvSpPr>
          <p:nvPr>
            <p:ph/>
          </p:nvPr>
        </p:nvSpPr>
        <p:spPr>
          <a:xfrm>
            <a:off x="496080" y="1530720"/>
            <a:ext cx="8338680" cy="2261160"/>
          </a:xfrm>
          <a:prstGeom prst="rect">
            <a:avLst/>
          </a:prstGeom>
          <a:noFill/>
          <a:ln w="0">
            <a:noFill/>
          </a:ln>
        </p:spPr>
        <p:txBody>
          <a:bodyPr tIns="91440" bIns="91440" anchor="t">
            <a:normAutofit/>
          </a:bodyPr>
          <a:p>
            <a:pPr algn="just">
              <a:lnSpc>
                <a:spcPct val="150000"/>
              </a:lnSpc>
              <a:buNone/>
              <a:tabLst>
                <a:tab algn="l" pos="0"/>
              </a:tabLst>
            </a:pPr>
            <a:r>
              <a:rPr b="1" lang="en-GB" sz="1800" spc="-1" strike="noStrike">
                <a:solidFill>
                  <a:srgbClr val="000000"/>
                </a:solidFill>
                <a:latin typeface="Times New Roman"/>
                <a:ea typeface="Arial"/>
              </a:rPr>
              <a:t>       </a:t>
            </a:r>
            <a:r>
              <a:rPr b="0" lang="en-GB" sz="1800" spc="-1" strike="noStrike">
                <a:solidFill>
                  <a:srgbClr val="000000"/>
                </a:solidFill>
                <a:latin typeface="Times New Roman"/>
                <a:ea typeface="Arial"/>
              </a:rPr>
              <a:t>The proposed Smart Attendance System using Face Recognition and Machine Learning aims to revolutionize attendance management by providing a more efficient, accurate, and user-friendly solution. Through the integration of advanced technologies, this system addresses the limitations of existing methods and offers significant benefits to educational institutions and workplaces.</a:t>
            </a:r>
            <a:endParaRPr b="0" lang="en-IN" sz="1800" spc="-1" strike="noStrike">
              <a:solidFill>
                <a:srgbClr val="000000"/>
              </a:solidFill>
              <a:latin typeface="Arial"/>
            </a:endParaRPr>
          </a:p>
          <a:p>
            <a:pPr algn="just">
              <a:lnSpc>
                <a:spcPct val="150000"/>
              </a:lnSpc>
              <a:spcBef>
                <a:spcPts val="1199"/>
              </a:spcBef>
              <a:spcAft>
                <a:spcPts val="1199"/>
              </a:spcAft>
              <a:buNone/>
              <a:tabLst>
                <a:tab algn="l" pos="0"/>
              </a:tabLst>
            </a:pPr>
            <a:endParaRPr b="0" lang="en-IN" sz="18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Box 1"/>
          <p:cNvSpPr/>
          <p:nvPr/>
        </p:nvSpPr>
        <p:spPr>
          <a:xfrm>
            <a:off x="2009160" y="2253600"/>
            <a:ext cx="5125680" cy="63972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en-US" sz="3600" spc="-1" strike="noStrike">
                <a:solidFill>
                  <a:srgbClr val="000000"/>
                </a:solidFill>
                <a:latin typeface="Arial"/>
                <a:ea typeface="Arial"/>
              </a:rPr>
              <a:t>THANK YOU  ! ! !</a:t>
            </a:r>
            <a:endParaRPr b="0" lang="en-IN" sz="3600" spc="-1" strike="noStrike">
              <a:latin typeface="Arial"/>
            </a:endParaRPr>
          </a:p>
        </p:txBody>
      </p:sp>
    </p:spTree>
  </p:cSld>
  <mc:AlternateContent>
    <mc:Choice Requires="p14">
      <p:transition spd="slow">
        <p14:flash/>
      </p:transition>
    </mc:Choice>
    <mc:Fallback>
      <p:transition spd="slow">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14640" y="398880"/>
            <a:ext cx="8520120" cy="475200"/>
          </a:xfrm>
          <a:prstGeom prst="rect">
            <a:avLst/>
          </a:prstGeom>
          <a:noFill/>
          <a:ln w="0">
            <a:noFill/>
          </a:ln>
        </p:spPr>
        <p:txBody>
          <a:bodyPr tIns="91440" bIns="91440" anchor="t">
            <a:normAutofit fontScale="68000"/>
          </a:bodyPr>
          <a:p>
            <a:pPr algn="ctr">
              <a:lnSpc>
                <a:spcPct val="100000"/>
              </a:lnSpc>
              <a:buNone/>
              <a:tabLst>
                <a:tab algn="l" pos="0"/>
              </a:tabLst>
            </a:pPr>
            <a:r>
              <a:rPr b="1" lang="en-GB" sz="2800" spc="-1" strike="noStrike">
                <a:solidFill>
                  <a:srgbClr val="000000"/>
                </a:solidFill>
                <a:latin typeface="Times New Roman"/>
                <a:ea typeface="Arial"/>
              </a:rPr>
              <a:t>ABSTRACTION:</a:t>
            </a:r>
            <a:endParaRPr b="0" lang="en-IN" sz="2800" spc="-1" strike="noStrike">
              <a:solidFill>
                <a:srgbClr val="000000"/>
              </a:solidFill>
              <a:latin typeface="Arial"/>
            </a:endParaRPr>
          </a:p>
        </p:txBody>
      </p:sp>
      <p:sp>
        <p:nvSpPr>
          <p:cNvPr id="80" name="PlaceHolder 2"/>
          <p:cNvSpPr>
            <a:spLocks noGrp="1"/>
          </p:cNvSpPr>
          <p:nvPr>
            <p:ph/>
          </p:nvPr>
        </p:nvSpPr>
        <p:spPr>
          <a:xfrm>
            <a:off x="378360" y="984960"/>
            <a:ext cx="8375040" cy="3584160"/>
          </a:xfrm>
          <a:prstGeom prst="rect">
            <a:avLst/>
          </a:prstGeom>
          <a:noFill/>
          <a:ln w="0">
            <a:noFill/>
          </a:ln>
        </p:spPr>
        <p:txBody>
          <a:bodyPr tIns="91440" bIns="91440" anchor="t">
            <a:noAutofit/>
          </a:bodyPr>
          <a:p>
            <a:pPr algn="just">
              <a:lnSpc>
                <a:spcPct val="160000"/>
              </a:lnSpc>
              <a:spcAft>
                <a:spcPts val="1199"/>
              </a:spcAft>
              <a:buNone/>
              <a:tabLst>
                <a:tab algn="l" pos="0"/>
              </a:tabLst>
            </a:pPr>
            <a:r>
              <a:rPr b="0" lang="en-GB" sz="1600" spc="-1" strike="noStrike">
                <a:solidFill>
                  <a:srgbClr val="000000"/>
                </a:solidFill>
                <a:latin typeface="Times New Roman"/>
                <a:ea typeface="Merriweather Black"/>
              </a:rPr>
              <a:t>           </a:t>
            </a:r>
            <a:r>
              <a:rPr b="0" lang="en-GB" sz="1600" spc="-1" strike="noStrike">
                <a:solidFill>
                  <a:srgbClr val="000000"/>
                </a:solidFill>
                <a:latin typeface="Times New Roman"/>
                <a:ea typeface="Merriweather Black"/>
              </a:rPr>
              <a:t>The Smart Attendance System leverages face recognition technology and Machine Learning to automate attendance tracking in educational institutions and workplaces. Traditional attendance methods are often inefficient and prone to errors, leading to time wastage and inaccuracies. This system utilizes advanced image processing techniques to recognize individuals' faces in real-time, ensuring accurate and quick attendance logging. By integrating Machine Learning, the system enables seamless data collection and reporting, enhancing the overall efficiency of attendance management. The proposed solution aims to reduce administrative burden, improve accuracy, and provide valuable insights through attendance analytics.</a:t>
            </a:r>
            <a:endParaRPr b="0" lang="en-IN" sz="16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gn="ctr">
              <a:lnSpc>
                <a:spcPct val="100000"/>
              </a:lnSpc>
              <a:buNone/>
              <a:tabLst>
                <a:tab algn="l" pos="0"/>
              </a:tabLst>
            </a:pPr>
            <a:r>
              <a:rPr b="1" lang="en-GB" sz="2800" spc="-1" strike="noStrike">
                <a:solidFill>
                  <a:srgbClr val="000000"/>
                </a:solidFill>
                <a:latin typeface="Times New Roman"/>
                <a:ea typeface="Arial"/>
              </a:rPr>
              <a:t> </a:t>
            </a:r>
            <a:r>
              <a:rPr b="1" lang="en-GB" sz="2800" spc="-1" strike="noStrike">
                <a:solidFill>
                  <a:srgbClr val="000000"/>
                </a:solidFill>
                <a:latin typeface="Times New Roman"/>
                <a:ea typeface="Arial"/>
              </a:rPr>
              <a:t>OBJECTIVE</a:t>
            </a:r>
            <a:endParaRPr b="0" lang="en-IN" sz="2800" spc="-1" strike="noStrike">
              <a:solidFill>
                <a:srgbClr val="000000"/>
              </a:solidFill>
              <a:latin typeface="Arial"/>
            </a:endParaRPr>
          </a:p>
        </p:txBody>
      </p:sp>
      <p:sp>
        <p:nvSpPr>
          <p:cNvPr id="82" name="PlaceHolder 2"/>
          <p:cNvSpPr>
            <a:spLocks noGrp="1"/>
          </p:cNvSpPr>
          <p:nvPr>
            <p:ph/>
          </p:nvPr>
        </p:nvSpPr>
        <p:spPr>
          <a:xfrm>
            <a:off x="311760" y="1193760"/>
            <a:ext cx="8520120" cy="3416040"/>
          </a:xfrm>
          <a:prstGeom prst="rect">
            <a:avLst/>
          </a:prstGeom>
          <a:noFill/>
          <a:ln w="0">
            <a:noFill/>
          </a:ln>
        </p:spPr>
        <p:txBody>
          <a:bodyPr tIns="91440" bIns="91440" anchor="t">
            <a:normAutofit/>
          </a:bodyPr>
          <a:p>
            <a:pPr algn="just">
              <a:lnSpc>
                <a:spcPct val="115000"/>
              </a:lnSpc>
              <a:buNone/>
              <a:tabLst>
                <a:tab algn="l" pos="0"/>
              </a:tabLst>
            </a:pPr>
            <a:r>
              <a:rPr b="1" lang="en-GB" sz="1800" spc="-1" strike="noStrike" u="sng">
                <a:solidFill>
                  <a:srgbClr val="000000"/>
                </a:solidFill>
                <a:uFillTx/>
                <a:latin typeface="Times New Roman"/>
                <a:ea typeface="Merriweather Black"/>
              </a:rPr>
              <a:t>Automate Attendance Tracking:</a:t>
            </a:r>
            <a:r>
              <a:rPr b="0" lang="en-GB" sz="1800" spc="-1" strike="noStrike">
                <a:solidFill>
                  <a:srgbClr val="000000"/>
                </a:solidFill>
                <a:latin typeface="Times New Roman"/>
                <a:ea typeface="Merriweather Black"/>
              </a:rPr>
              <a:t> To develop a system that automatically records attendance using face recognition technology.</a:t>
            </a:r>
            <a:endParaRPr b="0" lang="en-IN" sz="1800" spc="-1" strike="noStrike">
              <a:solidFill>
                <a:srgbClr val="000000"/>
              </a:solidFill>
              <a:latin typeface="Arial"/>
            </a:endParaRPr>
          </a:p>
          <a:p>
            <a:pPr algn="just">
              <a:lnSpc>
                <a:spcPct val="115000"/>
              </a:lnSpc>
              <a:spcBef>
                <a:spcPts val="1199"/>
              </a:spcBef>
              <a:buNone/>
              <a:tabLst>
                <a:tab algn="l" pos="0"/>
              </a:tabLst>
            </a:pPr>
            <a:r>
              <a:rPr b="1" lang="en-GB" sz="1800" spc="-1" strike="noStrike" u="sng">
                <a:solidFill>
                  <a:srgbClr val="000000"/>
                </a:solidFill>
                <a:uFillTx/>
                <a:latin typeface="Times New Roman"/>
                <a:ea typeface="Merriweather Black"/>
              </a:rPr>
              <a:t>Enhance Accuracy:</a:t>
            </a:r>
            <a:r>
              <a:rPr b="0" lang="en-GB" sz="1800" spc="-1" strike="noStrike">
                <a:solidFill>
                  <a:srgbClr val="000000"/>
                </a:solidFill>
                <a:latin typeface="Times New Roman"/>
                <a:ea typeface="Merriweather Black"/>
              </a:rPr>
              <a:t> To minimize errors associated with manual attendance methods.</a:t>
            </a:r>
            <a:endParaRPr b="0" lang="en-IN" sz="1800" spc="-1" strike="noStrike">
              <a:solidFill>
                <a:srgbClr val="000000"/>
              </a:solidFill>
              <a:latin typeface="Arial"/>
            </a:endParaRPr>
          </a:p>
          <a:p>
            <a:pPr algn="just">
              <a:lnSpc>
                <a:spcPct val="115000"/>
              </a:lnSpc>
              <a:spcBef>
                <a:spcPts val="1199"/>
              </a:spcBef>
              <a:buNone/>
              <a:tabLst>
                <a:tab algn="l" pos="0"/>
              </a:tabLst>
            </a:pPr>
            <a:r>
              <a:rPr b="1" lang="en-GB" sz="1800" spc="-1" strike="noStrike" u="sng">
                <a:solidFill>
                  <a:srgbClr val="000000"/>
                </a:solidFill>
                <a:uFillTx/>
                <a:latin typeface="Times New Roman"/>
                <a:ea typeface="Merriweather Black"/>
              </a:rPr>
              <a:t>Real-Time Reporting:</a:t>
            </a:r>
            <a:r>
              <a:rPr b="0" lang="en-GB" sz="1800" spc="-1" strike="noStrike">
                <a:solidFill>
                  <a:srgbClr val="000000"/>
                </a:solidFill>
                <a:latin typeface="Times New Roman"/>
                <a:ea typeface="Merriweather Black"/>
              </a:rPr>
              <a:t> To provide instant attendance reports accessible through a web interface.</a:t>
            </a:r>
            <a:endParaRPr b="0" lang="en-IN" sz="1800" spc="-1" strike="noStrike">
              <a:solidFill>
                <a:srgbClr val="000000"/>
              </a:solidFill>
              <a:latin typeface="Arial"/>
            </a:endParaRPr>
          </a:p>
          <a:p>
            <a:pPr algn="just">
              <a:lnSpc>
                <a:spcPct val="115000"/>
              </a:lnSpc>
              <a:spcBef>
                <a:spcPts val="1199"/>
              </a:spcBef>
              <a:buNone/>
              <a:tabLst>
                <a:tab algn="l" pos="0"/>
              </a:tabLst>
            </a:pPr>
            <a:r>
              <a:rPr b="1" lang="en-GB" sz="1800" spc="-1" strike="noStrike" u="sng">
                <a:solidFill>
                  <a:srgbClr val="000000"/>
                </a:solidFill>
                <a:uFillTx/>
                <a:latin typeface="Times New Roman"/>
                <a:ea typeface="Merriweather Black"/>
              </a:rPr>
              <a:t>User-Friendly Interface:</a:t>
            </a:r>
            <a:r>
              <a:rPr b="0" lang="en-GB" sz="1800" spc="-1" strike="noStrike">
                <a:solidFill>
                  <a:srgbClr val="000000"/>
                </a:solidFill>
                <a:latin typeface="Times New Roman"/>
                <a:ea typeface="Merriweather Black"/>
              </a:rPr>
              <a:t> To create an intuitive user interface for both administrators and users.</a:t>
            </a:r>
            <a:endParaRPr b="0" lang="en-IN" sz="1800" spc="-1" strike="noStrike">
              <a:solidFill>
                <a:srgbClr val="000000"/>
              </a:solidFill>
              <a:latin typeface="Arial"/>
            </a:endParaRPr>
          </a:p>
          <a:p>
            <a:pPr algn="just">
              <a:lnSpc>
                <a:spcPct val="115000"/>
              </a:lnSpc>
              <a:spcBef>
                <a:spcPts val="1199"/>
              </a:spcBef>
              <a:spcAft>
                <a:spcPts val="1199"/>
              </a:spcAft>
              <a:buNone/>
              <a:tabLst>
                <a:tab algn="l" pos="0"/>
              </a:tabLst>
            </a:pPr>
            <a:endParaRPr b="0" lang="en-IN" sz="18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195840" y="140400"/>
            <a:ext cx="8520120" cy="572400"/>
          </a:xfrm>
          <a:prstGeom prst="rect">
            <a:avLst/>
          </a:prstGeom>
          <a:noFill/>
          <a:ln w="0">
            <a:noFill/>
          </a:ln>
        </p:spPr>
        <p:txBody>
          <a:bodyPr tIns="91440" bIns="91440" anchor="t">
            <a:normAutofit fontScale="91000"/>
          </a:bodyPr>
          <a:p>
            <a:pPr algn="ctr">
              <a:lnSpc>
                <a:spcPct val="100000"/>
              </a:lnSpc>
              <a:buNone/>
            </a:pPr>
            <a:r>
              <a:rPr b="1" lang="en-US" sz="2800" spc="-1" strike="noStrike">
                <a:solidFill>
                  <a:srgbClr val="000000"/>
                </a:solidFill>
                <a:latin typeface="Times New Roman"/>
                <a:ea typeface="Arial"/>
              </a:rPr>
              <a:t>EXISTING SYSTEM</a:t>
            </a:r>
            <a:endParaRPr b="0" lang="en-IN" sz="2800" spc="-1" strike="noStrike">
              <a:solidFill>
                <a:srgbClr val="000000"/>
              </a:solidFill>
              <a:latin typeface="Arial"/>
            </a:endParaRPr>
          </a:p>
        </p:txBody>
      </p:sp>
      <p:sp>
        <p:nvSpPr>
          <p:cNvPr id="84" name="PlaceHolder 2"/>
          <p:cNvSpPr>
            <a:spLocks noGrp="1"/>
          </p:cNvSpPr>
          <p:nvPr>
            <p:ph/>
          </p:nvPr>
        </p:nvSpPr>
        <p:spPr>
          <a:xfrm>
            <a:off x="411840" y="877680"/>
            <a:ext cx="8299800" cy="3745800"/>
          </a:xfrm>
          <a:prstGeom prst="rect">
            <a:avLst/>
          </a:prstGeom>
          <a:noFill/>
          <a:ln w="0">
            <a:noFill/>
          </a:ln>
        </p:spPr>
        <p:txBody>
          <a:bodyPr tIns="91440" bIns="91440" anchor="t">
            <a:noAutofit/>
          </a:bodyPr>
          <a:p>
            <a:pPr algn="just">
              <a:lnSpc>
                <a:spcPct val="160000"/>
              </a:lnSpc>
              <a:spcAft>
                <a:spcPts val="1199"/>
              </a:spcAft>
              <a:buNone/>
              <a:tabLst>
                <a:tab algn="l" pos="0"/>
              </a:tabLst>
            </a:pPr>
            <a:r>
              <a:rPr b="1" lang="en-US" sz="1600" spc="-1" strike="noStrike">
                <a:solidFill>
                  <a:srgbClr val="000000"/>
                </a:solidFill>
                <a:latin typeface="Times New Roman"/>
                <a:ea typeface="Arial"/>
              </a:rPr>
              <a:t>    </a:t>
            </a:r>
            <a:r>
              <a:rPr b="1" lang="en-US" sz="1600" spc="-1" strike="noStrike">
                <a:solidFill>
                  <a:srgbClr val="000000"/>
                </a:solidFill>
                <a:latin typeface="Times New Roman"/>
                <a:ea typeface="Arial"/>
              </a:rPr>
              <a:t>Existing systems rely on traditional methods, such as RFID-based classification or barcode scanning, to mark attendance. These systems do not incorporate facial detection algorithms like Haarcascade or computer vision techniques, making them less effective in detecting or recognizing individuals visually. RFID and barcode systems typically verify individuals using basic classification algorithms, which can lead to issues like unauthorized or proxy attendance. Moreover, such systems lack the ability to handle varying lighting conditions or complex backgrounds that facial detection algorithms like Haarcascade can handle, resulting in reduced flexibility and robustness compared to modern face recognition-based systems.</a:t>
            </a:r>
            <a:endParaRPr b="0" lang="en-IN" sz="16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p>
            <a:pPr algn="ctr">
              <a:lnSpc>
                <a:spcPct val="100000"/>
              </a:lnSpc>
              <a:buNone/>
            </a:pPr>
            <a:r>
              <a:rPr b="1" lang="en-US" sz="2800" spc="-1" strike="noStrike">
                <a:solidFill>
                  <a:srgbClr val="000000"/>
                </a:solidFill>
                <a:latin typeface="Times New Roman"/>
                <a:ea typeface="Arial"/>
              </a:rPr>
              <a:t>EXISTING SYSTEM</a:t>
            </a:r>
            <a:endParaRPr b="0" lang="en-IN" sz="2800" spc="-1" strike="noStrike">
              <a:solidFill>
                <a:srgbClr val="000000"/>
              </a:solidFill>
              <a:latin typeface="Arial"/>
            </a:endParaRPr>
          </a:p>
          <a:p>
            <a:pPr>
              <a:lnSpc>
                <a:spcPct val="100000"/>
              </a:lnSpc>
              <a:buNone/>
              <a:tabLst>
                <a:tab algn="l" pos="0"/>
              </a:tabLst>
            </a:pPr>
            <a:endParaRPr b="0" lang="en-IN" sz="2800" spc="-1" strike="noStrike">
              <a:solidFill>
                <a:srgbClr val="000000"/>
              </a:solidFill>
              <a:latin typeface="Arial"/>
            </a:endParaRPr>
          </a:p>
        </p:txBody>
      </p:sp>
      <p:sp>
        <p:nvSpPr>
          <p:cNvPr id="86" name="PlaceHolder 2"/>
          <p:cNvSpPr>
            <a:spLocks noGrp="1"/>
          </p:cNvSpPr>
          <p:nvPr>
            <p:ph/>
          </p:nvPr>
        </p:nvSpPr>
        <p:spPr>
          <a:xfrm>
            <a:off x="317880" y="1384200"/>
            <a:ext cx="8520120" cy="3416040"/>
          </a:xfrm>
          <a:prstGeom prst="rect">
            <a:avLst/>
          </a:prstGeom>
          <a:noFill/>
          <a:ln w="0">
            <a:noFill/>
          </a:ln>
        </p:spPr>
        <p:txBody>
          <a:bodyPr tIns="91440" bIns="91440" anchor="t">
            <a:normAutofit/>
          </a:bodyPr>
          <a:p>
            <a:pPr>
              <a:lnSpc>
                <a:spcPct val="150000"/>
              </a:lnSpc>
              <a:buNone/>
              <a:tabLst>
                <a:tab algn="l" pos="0"/>
              </a:tabLst>
            </a:pPr>
            <a:r>
              <a:rPr b="1" lang="en-GB" sz="2000" spc="-1" strike="noStrike" u="sng">
                <a:solidFill>
                  <a:srgbClr val="000000"/>
                </a:solidFill>
                <a:uFillTx/>
                <a:latin typeface="Times New Roman"/>
                <a:ea typeface="Merriweather"/>
              </a:rPr>
              <a:t>Manual Attendance: </a:t>
            </a:r>
            <a:r>
              <a:rPr b="1" lang="en-GB" sz="1800" spc="-1" strike="noStrike">
                <a:solidFill>
                  <a:srgbClr val="000000"/>
                </a:solidFill>
                <a:latin typeface="Times New Roman"/>
                <a:ea typeface="Merriweather"/>
              </a:rPr>
              <a:t>Traditional methods involve roll calls or sign-in sheets, which are time-consuming and prone to human error.</a:t>
            </a:r>
            <a:endParaRPr b="0" lang="en-IN" sz="1800" spc="-1" strike="noStrike">
              <a:solidFill>
                <a:srgbClr val="000000"/>
              </a:solidFill>
              <a:latin typeface="Arial"/>
            </a:endParaRPr>
          </a:p>
          <a:p>
            <a:pPr>
              <a:lnSpc>
                <a:spcPct val="150000"/>
              </a:lnSpc>
              <a:spcBef>
                <a:spcPts val="1199"/>
              </a:spcBef>
              <a:buNone/>
              <a:tabLst>
                <a:tab algn="l" pos="0"/>
              </a:tabLst>
            </a:pPr>
            <a:r>
              <a:rPr b="1" lang="en-GB" sz="2000" spc="-1" strike="noStrike" u="sng">
                <a:solidFill>
                  <a:srgbClr val="000000"/>
                </a:solidFill>
                <a:uFillTx/>
                <a:latin typeface="Times New Roman"/>
                <a:ea typeface="Merriweather"/>
              </a:rPr>
              <a:t>ID Card Systems: </a:t>
            </a:r>
            <a:r>
              <a:rPr b="1" lang="en-GB" sz="1800" spc="-1" strike="noStrike">
                <a:solidFill>
                  <a:srgbClr val="000000"/>
                </a:solidFill>
                <a:latin typeface="Times New Roman"/>
                <a:ea typeface="Merriweather"/>
              </a:rPr>
              <a:t>Some institutions use ID cards with RFID technology, but these can be lost or forgotten, leading to inaccuracies.</a:t>
            </a:r>
            <a:endParaRPr b="0" lang="en-IN" sz="1800" spc="-1" strike="noStrike">
              <a:solidFill>
                <a:srgbClr val="000000"/>
              </a:solidFill>
              <a:latin typeface="Arial"/>
            </a:endParaRPr>
          </a:p>
          <a:p>
            <a:pPr>
              <a:lnSpc>
                <a:spcPct val="150000"/>
              </a:lnSpc>
              <a:spcBef>
                <a:spcPts val="1199"/>
              </a:spcBef>
              <a:buNone/>
              <a:tabLst>
                <a:tab algn="l" pos="0"/>
              </a:tabLst>
            </a:pPr>
            <a:r>
              <a:rPr b="1" lang="en-GB" sz="2000" spc="-1" strike="noStrike" u="sng">
                <a:solidFill>
                  <a:srgbClr val="000000"/>
                </a:solidFill>
                <a:uFillTx/>
                <a:latin typeface="Times New Roman"/>
                <a:ea typeface="Merriweather"/>
              </a:rPr>
              <a:t>Biometric Systems: </a:t>
            </a:r>
            <a:r>
              <a:rPr b="1" lang="en-GB" sz="1800" spc="-1" strike="noStrike">
                <a:solidFill>
                  <a:srgbClr val="000000"/>
                </a:solidFill>
                <a:latin typeface="Times New Roman"/>
                <a:ea typeface="Merriweather"/>
              </a:rPr>
              <a:t>Fingerprint recognition systems are used but can be slow and require physical contact, which may raise hygiene concerns.</a:t>
            </a:r>
            <a:endParaRPr b="0" lang="en-IN" sz="18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293400" y="237600"/>
            <a:ext cx="8520120" cy="572400"/>
          </a:xfrm>
          <a:prstGeom prst="rect">
            <a:avLst/>
          </a:prstGeom>
          <a:noFill/>
          <a:ln w="0">
            <a:noFill/>
          </a:ln>
        </p:spPr>
        <p:txBody>
          <a:bodyPr tIns="91440" bIns="91440" anchor="t">
            <a:normAutofit fontScale="91000"/>
          </a:bodyPr>
          <a:p>
            <a:pPr algn="ctr">
              <a:lnSpc>
                <a:spcPct val="100000"/>
              </a:lnSpc>
              <a:buNone/>
            </a:pPr>
            <a:r>
              <a:rPr b="1" lang="en-GB" sz="2800" spc="-1" strike="noStrike">
                <a:solidFill>
                  <a:srgbClr val="000000"/>
                </a:solidFill>
                <a:latin typeface="Times New Roman"/>
                <a:ea typeface="Arial"/>
              </a:rPr>
              <a:t>Disadvantages of Existing System:</a:t>
            </a:r>
            <a:endParaRPr b="0" lang="en-IN" sz="2800" spc="-1" strike="noStrike">
              <a:solidFill>
                <a:srgbClr val="000000"/>
              </a:solidFill>
              <a:latin typeface="Arial"/>
            </a:endParaRPr>
          </a:p>
        </p:txBody>
      </p:sp>
      <p:sp>
        <p:nvSpPr>
          <p:cNvPr id="88" name="PlaceHolder 2"/>
          <p:cNvSpPr>
            <a:spLocks noGrp="1"/>
          </p:cNvSpPr>
          <p:nvPr>
            <p:ph/>
          </p:nvPr>
        </p:nvSpPr>
        <p:spPr>
          <a:xfrm>
            <a:off x="293760" y="806400"/>
            <a:ext cx="8520120" cy="3868920"/>
          </a:xfrm>
          <a:prstGeom prst="rect">
            <a:avLst/>
          </a:prstGeom>
          <a:noFill/>
          <a:ln w="0">
            <a:noFill/>
          </a:ln>
        </p:spPr>
        <p:txBody>
          <a:bodyPr tIns="91440" bIns="91440" anchor="t">
            <a:noAutofit/>
          </a:bodyPr>
          <a:p>
            <a:pPr marL="114480" algn="just">
              <a:lnSpc>
                <a:spcPct val="115000"/>
              </a:lnSpc>
              <a:buNone/>
              <a:tabLst>
                <a:tab algn="l" pos="0"/>
              </a:tabLst>
            </a:pPr>
            <a:r>
              <a:rPr b="1" lang="en-US" sz="1800" spc="-1" strike="noStrike" u="sng">
                <a:solidFill>
                  <a:srgbClr val="000000"/>
                </a:solidFill>
                <a:uFillTx/>
                <a:latin typeface="Times New Roman"/>
                <a:ea typeface="Arial"/>
              </a:rPr>
              <a:t>Human error</a:t>
            </a:r>
            <a:endParaRPr b="0" lang="en-IN" sz="1800" spc="-1" strike="noStrike">
              <a:solidFill>
                <a:srgbClr val="000000"/>
              </a:solidFill>
              <a:latin typeface="Arial"/>
            </a:endParaRPr>
          </a:p>
          <a:p>
            <a:pPr marL="114480" algn="just">
              <a:lnSpc>
                <a:spcPct val="115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Manual data entry can be prone to error, which can lead to incorrect attendance percentages and other issues.</a:t>
            </a:r>
            <a:r>
              <a:rPr b="1" lang="en-US" sz="1800" spc="-1" strike="noStrike">
                <a:solidFill>
                  <a:srgbClr val="000000"/>
                </a:solidFill>
                <a:latin typeface="Times New Roman"/>
                <a:ea typeface="Arial"/>
              </a:rPr>
              <a:t> </a:t>
            </a:r>
            <a:endParaRPr b="0" lang="en-IN" sz="1800" spc="-1" strike="noStrike">
              <a:solidFill>
                <a:srgbClr val="000000"/>
              </a:solidFill>
              <a:latin typeface="Arial"/>
            </a:endParaRPr>
          </a:p>
          <a:p>
            <a:pPr marL="114480" algn="just">
              <a:lnSpc>
                <a:spcPct val="115000"/>
              </a:lnSpc>
              <a:buNone/>
              <a:tabLst>
                <a:tab algn="l" pos="0"/>
              </a:tabLst>
            </a:pPr>
            <a:r>
              <a:rPr b="1" lang="en-US" sz="1800" spc="-1" strike="noStrike" u="sng">
                <a:solidFill>
                  <a:srgbClr val="000000"/>
                </a:solidFill>
                <a:uFillTx/>
                <a:latin typeface="Times New Roman"/>
                <a:ea typeface="Arial"/>
              </a:rPr>
              <a:t>Time-consuming</a:t>
            </a:r>
            <a:endParaRPr b="0" lang="en-IN" sz="1800" spc="-1" strike="noStrike">
              <a:solidFill>
                <a:srgbClr val="000000"/>
              </a:solidFill>
              <a:latin typeface="Arial"/>
            </a:endParaRPr>
          </a:p>
          <a:p>
            <a:pPr marL="114480" algn="just">
              <a:lnSpc>
                <a:spcPct val="115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Manual attendance systems can be time-consuming, especially when managing large groups of students. </a:t>
            </a:r>
            <a:r>
              <a:rPr b="1" lang="en-US" sz="1800" spc="-1" strike="noStrike">
                <a:solidFill>
                  <a:srgbClr val="000000"/>
                </a:solidFill>
                <a:latin typeface="Times New Roman"/>
                <a:ea typeface="Arial"/>
              </a:rPr>
              <a:t> </a:t>
            </a:r>
            <a:endParaRPr b="0" lang="en-IN" sz="1800" spc="-1" strike="noStrike">
              <a:solidFill>
                <a:srgbClr val="000000"/>
              </a:solidFill>
              <a:latin typeface="Arial"/>
            </a:endParaRPr>
          </a:p>
          <a:p>
            <a:pPr marL="114480" algn="just">
              <a:lnSpc>
                <a:spcPct val="115000"/>
              </a:lnSpc>
              <a:buNone/>
              <a:tabLst>
                <a:tab algn="l" pos="0"/>
              </a:tabLst>
            </a:pPr>
            <a:r>
              <a:rPr b="1" lang="en-US" sz="1800" spc="-1" strike="noStrike" u="sng">
                <a:solidFill>
                  <a:srgbClr val="000000"/>
                </a:solidFill>
                <a:uFillTx/>
                <a:latin typeface="Times New Roman"/>
                <a:ea typeface="Arial"/>
              </a:rPr>
              <a:t>Increased absenteeism</a:t>
            </a:r>
            <a:endParaRPr b="0" lang="en-IN" sz="1800" spc="-1" strike="noStrike">
              <a:solidFill>
                <a:srgbClr val="000000"/>
              </a:solidFill>
              <a:latin typeface="Arial"/>
            </a:endParaRPr>
          </a:p>
          <a:p>
            <a:pPr marL="114480" algn="just">
              <a:lnSpc>
                <a:spcPct val="115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Manual attendance systems can lead to an increase in fake leaves and absenteeism, which can negatively impact a company's productivity. </a:t>
            </a:r>
            <a:endParaRPr b="0" lang="en-IN" sz="1800" spc="-1" strike="noStrike">
              <a:solidFill>
                <a:srgbClr val="000000"/>
              </a:solidFill>
              <a:latin typeface="Arial"/>
            </a:endParaRPr>
          </a:p>
          <a:p>
            <a:pPr marL="114480" algn="just">
              <a:lnSpc>
                <a:spcPct val="115000"/>
              </a:lnSpc>
              <a:buNone/>
              <a:tabLst>
                <a:tab algn="l" pos="0"/>
              </a:tabLst>
            </a:pPr>
            <a:r>
              <a:rPr b="1" lang="en-US" sz="1800" spc="-1" strike="noStrike" u="sng">
                <a:solidFill>
                  <a:srgbClr val="000000"/>
                </a:solidFill>
                <a:uFillTx/>
                <a:latin typeface="Times New Roman"/>
                <a:ea typeface="Arial"/>
              </a:rPr>
              <a:t>Difficult to manage</a:t>
            </a:r>
            <a:endParaRPr b="0" lang="en-IN" sz="1800" spc="-1" strike="noStrike">
              <a:solidFill>
                <a:srgbClr val="000000"/>
              </a:solidFill>
              <a:latin typeface="Arial"/>
            </a:endParaRPr>
          </a:p>
          <a:p>
            <a:pPr marL="114480" algn="just">
              <a:lnSpc>
                <a:spcPct val="115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Manual attendance systems can be difficult to manage, especially for large groups of students</a:t>
            </a:r>
            <a:endParaRPr b="0" lang="en-IN" sz="1800" spc="-1" strike="noStrike">
              <a:solidFill>
                <a:srgbClr val="000000"/>
              </a:solidFill>
              <a:latin typeface="Arial"/>
            </a:endParaRPr>
          </a:p>
          <a:p>
            <a:pPr algn="just">
              <a:lnSpc>
                <a:spcPct val="100000"/>
              </a:lnSpc>
              <a:spcBef>
                <a:spcPts val="1199"/>
              </a:spcBef>
              <a:spcAft>
                <a:spcPts val="1199"/>
              </a:spcAft>
              <a:buNone/>
              <a:tabLst>
                <a:tab algn="l" pos="0"/>
              </a:tabLst>
            </a:pPr>
            <a:endParaRPr b="0" lang="en-IN" sz="18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95840" y="140400"/>
            <a:ext cx="8520120" cy="572400"/>
          </a:xfrm>
          <a:prstGeom prst="rect">
            <a:avLst/>
          </a:prstGeom>
          <a:noFill/>
          <a:ln w="0">
            <a:noFill/>
          </a:ln>
        </p:spPr>
        <p:txBody>
          <a:bodyPr tIns="91440" bIns="91440" anchor="t">
            <a:normAutofit fontScale="91000"/>
          </a:bodyPr>
          <a:p>
            <a:pPr algn="ctr">
              <a:lnSpc>
                <a:spcPct val="100000"/>
              </a:lnSpc>
              <a:buNone/>
            </a:pPr>
            <a:r>
              <a:rPr b="1" lang="en-IN" sz="2800" spc="-1" strike="noStrike">
                <a:solidFill>
                  <a:srgbClr val="000000"/>
                </a:solidFill>
                <a:latin typeface="Times New Roman"/>
                <a:ea typeface="Arial"/>
              </a:rPr>
              <a:t>PROPOSED SYSTEM</a:t>
            </a:r>
            <a:endParaRPr b="0" lang="en-IN" sz="2800" spc="-1" strike="noStrike">
              <a:solidFill>
                <a:srgbClr val="000000"/>
              </a:solidFill>
              <a:latin typeface="Arial"/>
            </a:endParaRPr>
          </a:p>
        </p:txBody>
      </p:sp>
      <p:sp>
        <p:nvSpPr>
          <p:cNvPr id="90" name="PlaceHolder 2"/>
          <p:cNvSpPr>
            <a:spLocks noGrp="1"/>
          </p:cNvSpPr>
          <p:nvPr>
            <p:ph/>
          </p:nvPr>
        </p:nvSpPr>
        <p:spPr>
          <a:xfrm>
            <a:off x="150480" y="963000"/>
            <a:ext cx="8827920" cy="4328280"/>
          </a:xfrm>
          <a:prstGeom prst="rect">
            <a:avLst/>
          </a:prstGeom>
          <a:noFill/>
          <a:ln w="0">
            <a:noFill/>
          </a:ln>
        </p:spPr>
        <p:txBody>
          <a:bodyPr tIns="91440" bIns="91440" anchor="t">
            <a:noAutofit/>
          </a:bodyPr>
          <a:p>
            <a:pPr marL="114480" algn="just">
              <a:lnSpc>
                <a:spcPct val="115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The proposed system utilizes Machine Learning-based Face Recognition with the Haarcascade Frontal Face Algorithm for automatic attendance marking. The system first uses the Haarcascade algorithm, a popular object detection method based on Haar features, to detect faces in real-time from a video feed or images.</a:t>
            </a:r>
            <a:endParaRPr b="0" lang="en-IN" sz="1800" spc="-1" strike="noStrike">
              <a:solidFill>
                <a:srgbClr val="000000"/>
              </a:solidFill>
              <a:latin typeface="Arial"/>
            </a:endParaRPr>
          </a:p>
          <a:p>
            <a:pPr marL="114480" algn="just">
              <a:lnSpc>
                <a:spcPct val="115000"/>
              </a:lnSpc>
              <a:buNone/>
              <a:tabLst>
                <a:tab algn="l" pos="0"/>
              </a:tabLst>
            </a:pPr>
            <a:endParaRPr b="0" lang="en-IN" sz="1800" spc="-1" strike="noStrike">
              <a:solidFill>
                <a:srgbClr val="000000"/>
              </a:solidFill>
              <a:latin typeface="Arial"/>
            </a:endParaRPr>
          </a:p>
          <a:p>
            <a:pPr marL="114480" algn="just">
              <a:lnSpc>
                <a:spcPct val="115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Once the face is detected, advanced machine learning models extract facial features and encode them into numerical vectors, which are then classified against a database of known identities using algorithms like Support Vector Machines (SVM).This hybrid approach enhances the detection speed and accuracy, ensuring that attendance is recorded only when a face matches a pre-registered identity. The system is robust, scalable, and capable of learning continuously to improve recognition accuracy over time.</a:t>
            </a:r>
            <a:br>
              <a:rPr sz="1800"/>
            </a:br>
            <a:endParaRPr b="0" lang="en-IN" sz="18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95840" y="140400"/>
            <a:ext cx="8520120" cy="572400"/>
          </a:xfrm>
          <a:prstGeom prst="rect">
            <a:avLst/>
          </a:prstGeom>
          <a:noFill/>
          <a:ln w="0">
            <a:noFill/>
          </a:ln>
        </p:spPr>
        <p:txBody>
          <a:bodyPr tIns="91440" bIns="91440" anchor="t">
            <a:normAutofit fontScale="91000"/>
          </a:bodyPr>
          <a:p>
            <a:pPr algn="ctr">
              <a:lnSpc>
                <a:spcPct val="100000"/>
              </a:lnSpc>
              <a:buNone/>
            </a:pPr>
            <a:r>
              <a:rPr b="1" lang="en-IN" sz="2800" spc="-1" strike="noStrike">
                <a:solidFill>
                  <a:srgbClr val="000000"/>
                </a:solidFill>
                <a:latin typeface="Times New Roman"/>
                <a:ea typeface="Arial"/>
              </a:rPr>
              <a:t>Advantages of Proposed System</a:t>
            </a:r>
            <a:endParaRPr b="0" lang="en-IN" sz="2800" spc="-1" strike="noStrike">
              <a:solidFill>
                <a:srgbClr val="000000"/>
              </a:solidFill>
              <a:latin typeface="Arial"/>
            </a:endParaRPr>
          </a:p>
        </p:txBody>
      </p:sp>
      <p:sp>
        <p:nvSpPr>
          <p:cNvPr id="92" name="PlaceHolder 2"/>
          <p:cNvSpPr>
            <a:spLocks noGrp="1"/>
          </p:cNvSpPr>
          <p:nvPr>
            <p:ph/>
          </p:nvPr>
        </p:nvSpPr>
        <p:spPr>
          <a:xfrm>
            <a:off x="310320" y="877680"/>
            <a:ext cx="8515440" cy="4263480"/>
          </a:xfrm>
          <a:prstGeom prst="rect">
            <a:avLst/>
          </a:prstGeom>
          <a:noFill/>
          <a:ln w="0">
            <a:noFill/>
          </a:ln>
        </p:spPr>
        <p:txBody>
          <a:bodyPr tIns="91440" bIns="91440" anchor="t">
            <a:noAutofit/>
          </a:bodyPr>
          <a:p>
            <a:pPr marL="114480" algn="just">
              <a:lnSpc>
                <a:spcPct val="150000"/>
              </a:lnSpc>
              <a:buNone/>
              <a:tabLst>
                <a:tab algn="l" pos="0"/>
              </a:tabLst>
            </a:pPr>
            <a:r>
              <a:rPr b="1" lang="en-US" sz="1800" spc="-1" strike="noStrike" u="sng">
                <a:solidFill>
                  <a:srgbClr val="000000"/>
                </a:solidFill>
                <a:uFillTx/>
                <a:latin typeface="Times New Roman"/>
                <a:ea typeface="Arial"/>
              </a:rPr>
              <a:t>Accuracy</a:t>
            </a:r>
            <a:endParaRPr b="0" lang="en-IN" sz="1800" spc="-1" strike="noStrike">
              <a:solidFill>
                <a:srgbClr val="000000"/>
              </a:solidFill>
              <a:latin typeface="Arial"/>
            </a:endParaRPr>
          </a:p>
          <a:p>
            <a:pPr marL="114480" algn="just">
              <a:lnSpc>
                <a:spcPct val="150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Face recognition systems are more accurate than manual or other biometric systems and can prevent time theft. </a:t>
            </a:r>
            <a:endParaRPr b="0" lang="en-IN" sz="1800" spc="-1" strike="noStrike">
              <a:solidFill>
                <a:srgbClr val="000000"/>
              </a:solidFill>
              <a:latin typeface="Arial"/>
            </a:endParaRPr>
          </a:p>
          <a:p>
            <a:pPr marL="114480" algn="just">
              <a:lnSpc>
                <a:spcPct val="150000"/>
              </a:lnSpc>
              <a:buNone/>
              <a:tabLst>
                <a:tab algn="l" pos="0"/>
              </a:tabLst>
            </a:pPr>
            <a:r>
              <a:rPr b="1" lang="en-US" sz="1800" spc="-1" strike="noStrike" u="sng">
                <a:solidFill>
                  <a:srgbClr val="000000"/>
                </a:solidFill>
                <a:uFillTx/>
                <a:latin typeface="Times New Roman"/>
                <a:ea typeface="Arial"/>
              </a:rPr>
              <a:t>Security</a:t>
            </a:r>
            <a:endParaRPr b="0" lang="en-IN" sz="1800" spc="-1" strike="noStrike">
              <a:solidFill>
                <a:srgbClr val="000000"/>
              </a:solidFill>
              <a:latin typeface="Arial"/>
            </a:endParaRPr>
          </a:p>
          <a:p>
            <a:pPr marL="114480" algn="just">
              <a:lnSpc>
                <a:spcPct val="150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Face recognition is difficult to duplicate or hack, and it ensures that the person being identified is physically present. </a:t>
            </a:r>
            <a:endParaRPr b="0" lang="en-IN" sz="1800" spc="-1" strike="noStrike">
              <a:solidFill>
                <a:srgbClr val="000000"/>
              </a:solidFill>
              <a:latin typeface="Arial"/>
            </a:endParaRPr>
          </a:p>
          <a:p>
            <a:pPr marL="114480" algn="just">
              <a:lnSpc>
                <a:spcPct val="150000"/>
              </a:lnSpc>
              <a:buNone/>
              <a:tabLst>
                <a:tab algn="l" pos="0"/>
              </a:tabLst>
            </a:pPr>
            <a:r>
              <a:rPr b="1" lang="en-US" sz="1800" spc="-1" strike="noStrike" u="sng">
                <a:solidFill>
                  <a:srgbClr val="000000"/>
                </a:solidFill>
                <a:uFillTx/>
                <a:latin typeface="Times New Roman"/>
                <a:ea typeface="Arial"/>
              </a:rPr>
              <a:t>Efficiency</a:t>
            </a:r>
            <a:endParaRPr b="0" lang="en-IN" sz="1800" spc="-1" strike="noStrike">
              <a:solidFill>
                <a:srgbClr val="000000"/>
              </a:solidFill>
              <a:latin typeface="Arial"/>
            </a:endParaRPr>
          </a:p>
          <a:p>
            <a:pPr marL="114480" algn="just">
              <a:lnSpc>
                <a:spcPct val="150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Face recognition systems are automated, which reduces the need for manual recording or swipe cards.</a:t>
            </a:r>
            <a:r>
              <a:rPr b="1" lang="en-US" sz="1800" spc="-1" strike="noStrike">
                <a:solidFill>
                  <a:srgbClr val="000000"/>
                </a:solidFill>
                <a:latin typeface="Times New Roman"/>
                <a:ea typeface="Arial"/>
              </a:rPr>
              <a:t> </a:t>
            </a:r>
            <a:endParaRPr b="0" lang="en-IN" sz="18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31200" y="-2520"/>
            <a:ext cx="8487720" cy="626400"/>
          </a:xfrm>
          <a:prstGeom prst="rect">
            <a:avLst/>
          </a:prstGeom>
          <a:noFill/>
          <a:ln w="0">
            <a:noFill/>
          </a:ln>
        </p:spPr>
        <p:txBody>
          <a:bodyPr tIns="91440" bIns="91440" anchor="t">
            <a:normAutofit fontScale="52000"/>
          </a:bodyPr>
          <a:p>
            <a:pPr>
              <a:lnSpc>
                <a:spcPct val="100000"/>
              </a:lnSpc>
              <a:buNone/>
            </a:pPr>
            <a:r>
              <a:rPr b="1" lang="en-IN" sz="2800" spc="-1" strike="noStrike">
                <a:solidFill>
                  <a:srgbClr val="ffffff"/>
                </a:solidFill>
                <a:latin typeface="Arial"/>
                <a:ea typeface="Arial"/>
              </a:rPr>
              <a:t>Advantages of </a:t>
            </a:r>
            <a:r>
              <a:rPr b="1" lang="en-IN" sz="2800" spc="-1" strike="noStrike">
                <a:solidFill>
                  <a:srgbClr val="000000"/>
                </a:solidFill>
                <a:latin typeface="Times New Roman"/>
                <a:ea typeface="Arial"/>
              </a:rPr>
              <a:t>Advantages of Proposed System</a:t>
            </a:r>
            <a:endParaRPr b="0" lang="en-IN" sz="2800" spc="-1" strike="noStrike">
              <a:solidFill>
                <a:srgbClr val="000000"/>
              </a:solidFill>
              <a:latin typeface="Arial"/>
            </a:endParaRPr>
          </a:p>
          <a:p>
            <a:pPr>
              <a:lnSpc>
                <a:spcPct val="100000"/>
              </a:lnSpc>
              <a:buNone/>
            </a:pPr>
            <a:r>
              <a:rPr b="1" lang="en-IN" sz="2800" spc="-1" strike="noStrike">
                <a:solidFill>
                  <a:srgbClr val="ffffff"/>
                </a:solidFill>
                <a:latin typeface="Arial"/>
                <a:ea typeface="Arial"/>
              </a:rPr>
              <a:t>Proposed System</a:t>
            </a:r>
            <a:endParaRPr b="0" lang="en-IN" sz="2800" spc="-1" strike="noStrike">
              <a:solidFill>
                <a:srgbClr val="000000"/>
              </a:solidFill>
              <a:latin typeface="Arial"/>
            </a:endParaRPr>
          </a:p>
        </p:txBody>
      </p:sp>
      <p:sp>
        <p:nvSpPr>
          <p:cNvPr id="94" name="PlaceHolder 2"/>
          <p:cNvSpPr>
            <a:spLocks noGrp="1"/>
          </p:cNvSpPr>
          <p:nvPr>
            <p:ph/>
          </p:nvPr>
        </p:nvSpPr>
        <p:spPr>
          <a:xfrm>
            <a:off x="235800" y="533160"/>
            <a:ext cx="8827920" cy="4166280"/>
          </a:xfrm>
          <a:prstGeom prst="rect">
            <a:avLst/>
          </a:prstGeom>
          <a:noFill/>
          <a:ln w="0">
            <a:noFill/>
          </a:ln>
        </p:spPr>
        <p:txBody>
          <a:bodyPr tIns="91440" bIns="91440" anchor="t">
            <a:noAutofit/>
          </a:bodyPr>
          <a:p>
            <a:pPr marL="114480">
              <a:lnSpc>
                <a:spcPct val="150000"/>
              </a:lnSpc>
              <a:buNone/>
              <a:tabLst>
                <a:tab algn="l" pos="0"/>
              </a:tabLst>
            </a:pPr>
            <a:r>
              <a:rPr b="1" lang="en-US" sz="1800" spc="-1" strike="noStrike" u="sng">
                <a:solidFill>
                  <a:srgbClr val="000000"/>
                </a:solidFill>
                <a:uFillTx/>
                <a:latin typeface="Times New Roman"/>
                <a:ea typeface="Arial"/>
              </a:rPr>
              <a:t>Contactless</a:t>
            </a:r>
            <a:endParaRPr b="0" lang="en-IN" sz="1800" spc="-1" strike="noStrike">
              <a:solidFill>
                <a:srgbClr val="000000"/>
              </a:solidFill>
              <a:latin typeface="Arial"/>
            </a:endParaRPr>
          </a:p>
          <a:p>
            <a:pPr marL="114480">
              <a:lnSpc>
                <a:spcPct val="150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Face recognition systems are a hygienic and contactless way for employees to mark their attendance.</a:t>
            </a:r>
            <a:r>
              <a:rPr b="1" lang="en-US" sz="1800" spc="-1" strike="noStrike">
                <a:solidFill>
                  <a:srgbClr val="000000"/>
                </a:solidFill>
                <a:latin typeface="Times New Roman"/>
                <a:ea typeface="Arial"/>
              </a:rPr>
              <a:t> </a:t>
            </a:r>
            <a:endParaRPr b="0" lang="en-IN" sz="1800" spc="-1" strike="noStrike">
              <a:solidFill>
                <a:srgbClr val="000000"/>
              </a:solidFill>
              <a:latin typeface="Arial"/>
            </a:endParaRPr>
          </a:p>
          <a:p>
            <a:pPr marL="114480">
              <a:lnSpc>
                <a:spcPct val="150000"/>
              </a:lnSpc>
              <a:buNone/>
              <a:tabLst>
                <a:tab algn="l" pos="0"/>
              </a:tabLst>
            </a:pPr>
            <a:r>
              <a:rPr b="1" lang="en-US" sz="1800" spc="-1" strike="noStrike" u="sng">
                <a:solidFill>
                  <a:srgbClr val="000000"/>
                </a:solidFill>
                <a:uFillTx/>
                <a:latin typeface="Times New Roman"/>
                <a:ea typeface="Arial"/>
              </a:rPr>
              <a:t>Cost-effective</a:t>
            </a:r>
            <a:endParaRPr b="0" lang="en-IN" sz="1800" spc="-1" strike="noStrike">
              <a:solidFill>
                <a:srgbClr val="000000"/>
              </a:solidFill>
              <a:latin typeface="Arial"/>
            </a:endParaRPr>
          </a:p>
          <a:p>
            <a:pPr marL="114480">
              <a:lnSpc>
                <a:spcPct val="150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Face recognition systems can save business resources by automatically tracking employee time. </a:t>
            </a:r>
            <a:endParaRPr b="0" lang="en-IN" sz="1800" spc="-1" strike="noStrike">
              <a:solidFill>
                <a:srgbClr val="000000"/>
              </a:solidFill>
              <a:latin typeface="Arial"/>
            </a:endParaRPr>
          </a:p>
          <a:p>
            <a:pPr marL="114480">
              <a:lnSpc>
                <a:spcPct val="150000"/>
              </a:lnSpc>
              <a:buNone/>
              <a:tabLst>
                <a:tab algn="l" pos="0"/>
              </a:tabLst>
            </a:pPr>
            <a:r>
              <a:rPr b="1" lang="en-US" sz="1800" spc="-1" strike="noStrike" u="sng">
                <a:solidFill>
                  <a:srgbClr val="000000"/>
                </a:solidFill>
                <a:uFillTx/>
                <a:latin typeface="Times New Roman"/>
                <a:ea typeface="Arial"/>
              </a:rPr>
              <a:t>Adaptability</a:t>
            </a:r>
            <a:endParaRPr b="0" lang="en-IN" sz="1800" spc="-1" strike="noStrike">
              <a:solidFill>
                <a:srgbClr val="000000"/>
              </a:solidFill>
              <a:latin typeface="Arial"/>
            </a:endParaRPr>
          </a:p>
          <a:p>
            <a:pPr marL="114480">
              <a:lnSpc>
                <a:spcPct val="150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Face recognition systems can adapt to various lighting conditions. </a:t>
            </a:r>
            <a:endParaRPr b="0" lang="en-IN" sz="1800" spc="-1" strike="noStrike">
              <a:solidFill>
                <a:srgbClr val="000000"/>
              </a:solidFill>
              <a:latin typeface="Arial"/>
            </a:endParaRPr>
          </a:p>
          <a:p>
            <a:pPr marL="114480">
              <a:lnSpc>
                <a:spcPct val="150000"/>
              </a:lnSpc>
              <a:buNone/>
              <a:tabLst>
                <a:tab algn="l" pos="0"/>
              </a:tabLst>
            </a:pPr>
            <a:r>
              <a:rPr b="1" lang="en-US" sz="1800" spc="-1" strike="noStrike" u="sng">
                <a:solidFill>
                  <a:srgbClr val="000000"/>
                </a:solidFill>
                <a:uFillTx/>
                <a:latin typeface="Times New Roman"/>
                <a:ea typeface="Arial"/>
              </a:rPr>
              <a:t>Easy to use</a:t>
            </a:r>
            <a:endParaRPr b="0" lang="en-IN" sz="1800" spc="-1" strike="noStrike">
              <a:solidFill>
                <a:srgbClr val="000000"/>
              </a:solidFill>
              <a:latin typeface="Arial"/>
            </a:endParaRPr>
          </a:p>
          <a:p>
            <a:pPr marL="114480">
              <a:lnSpc>
                <a:spcPct val="150000"/>
              </a:lnSpc>
              <a:buNone/>
              <a:tabLst>
                <a:tab algn="l" pos="0"/>
              </a:tabLst>
            </a:pPr>
            <a:r>
              <a:rPr b="0" lang="en-US" sz="1800" spc="-1" strike="noStrike">
                <a:solidFill>
                  <a:srgbClr val="000000"/>
                </a:solidFill>
                <a:latin typeface="Times New Roman"/>
                <a:ea typeface="Arial"/>
              </a:rPr>
              <a:t>  </a:t>
            </a:r>
            <a:r>
              <a:rPr b="0" lang="en-US" sz="1800" spc="-1" strike="noStrike">
                <a:solidFill>
                  <a:srgbClr val="000000"/>
                </a:solidFill>
                <a:latin typeface="Times New Roman"/>
                <a:ea typeface="Arial"/>
              </a:rPr>
              <a:t>Face recognition systems are easy to manage compared to manual attendance systems.</a:t>
            </a:r>
            <a:endParaRPr b="0" lang="en-IN" sz="1800" spc="-1" strike="noStrike">
              <a:solidFill>
                <a:srgbClr val="000000"/>
              </a:solidFill>
              <a:latin typeface="Arial"/>
            </a:endParaRPr>
          </a:p>
          <a:p>
            <a:pPr marL="114480">
              <a:lnSpc>
                <a:spcPct val="150000"/>
              </a:lnSpc>
              <a:buNone/>
              <a:tabLst>
                <a:tab algn="l" pos="0"/>
              </a:tabLst>
            </a:pPr>
            <a:endParaRPr b="0" lang="en-IN" sz="1800" spc="-1" strike="noStrike">
              <a:solidFill>
                <a:srgbClr val="000000"/>
              </a:solidFill>
              <a:latin typeface="Arial"/>
            </a:endParaRPr>
          </a:p>
        </p:txBody>
      </p:sp>
    </p:spTree>
  </p:cSld>
  <mc:AlternateContent>
    <mc:Choice Requires="p14">
      <p:transition spd="slow">
        <p14:flash/>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Austin</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Administrator</dc:creator>
  <dc:description/>
  <dc:language>en-IN</dc:language>
  <cp:lastModifiedBy/>
  <dcterms:modified xsi:type="dcterms:W3CDTF">2024-10-21T06:13:14Z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14</vt:i4>
  </property>
  <property fmtid="{D5CDD505-2E9C-101B-9397-08002B2CF9AE}" pid="3" name="PresentationFormat">
    <vt:lpwstr>On-screen Show (16:9)</vt:lpwstr>
  </property>
  <property fmtid="{D5CDD505-2E9C-101B-9397-08002B2CF9AE}" pid="4" name="Slides">
    <vt:i4>14</vt:i4>
  </property>
</Properties>
</file>