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7315200" cy="12344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7392">
          <p15:clr>
            <a:srgbClr val="A4A3A4"/>
          </p15:clr>
        </p15:guide>
        <p15:guide id="2" orient="horz" pos="681">
          <p15:clr>
            <a:srgbClr val="A4A3A4"/>
          </p15:clr>
        </p15:guide>
        <p15:guide id="3" pos="576">
          <p15:clr>
            <a:srgbClr val="A4A3A4"/>
          </p15:clr>
        </p15:guide>
        <p15:guide id="4" orient="horz" pos="840">
          <p15:clr>
            <a:srgbClr val="A4A3A4"/>
          </p15:clr>
        </p15:guide>
        <p15:guide id="5" pos="1464">
          <p15:clr>
            <a:srgbClr val="A4A3A4"/>
          </p15:clr>
        </p15:guide>
        <p15:guide id="6" orient="horz" pos="3936">
          <p15:clr>
            <a:srgbClr val="A4A3A4"/>
          </p15:clr>
        </p15:guide>
      </p15:sldGuideLst>
    </p:ext>
    <p:ext uri="http://customooxmlschemas.google.com/">
      <go:slidesCustomData xmlns:go="http://customooxmlschemas.google.com/" r:id="rId21" roundtripDataSignature="AMtx7mhbwix2IMrWPMwNHCIrLfY3fpRK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92"/>
        <p:guide pos="681" orient="horz"/>
        <p:guide pos="576"/>
        <p:guide pos="840" orient="horz"/>
        <p:guide pos="1464"/>
        <p:guide pos="393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6"/>
            <a:ext cx="3169920" cy="619363"/>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6"/>
            <a:ext cx="3169920" cy="619363"/>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4450" y="1543050"/>
            <a:ext cx="7404100" cy="4165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5940745"/>
            <a:ext cx="5852160" cy="4860608"/>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1725039"/>
            <a:ext cx="3169920" cy="619362"/>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11725039"/>
            <a:ext cx="3169920" cy="619362"/>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731520" y="5940745"/>
            <a:ext cx="5852160" cy="4860608"/>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44450" y="1543050"/>
            <a:ext cx="7404100" cy="4165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10:notes"/>
          <p:cNvSpPr txBox="1"/>
          <p:nvPr>
            <p:ph idx="1" type="body"/>
          </p:nvPr>
        </p:nvSpPr>
        <p:spPr>
          <a:xfrm>
            <a:off x="731520" y="5940745"/>
            <a:ext cx="5852160" cy="4860608"/>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46" name="Google Shape;546;p10:notes"/>
          <p:cNvSpPr/>
          <p:nvPr>
            <p:ph idx="2" type="sldImg"/>
          </p:nvPr>
        </p:nvSpPr>
        <p:spPr>
          <a:xfrm>
            <a:off x="-44450" y="1543050"/>
            <a:ext cx="7404100" cy="4165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11:notes"/>
          <p:cNvSpPr txBox="1"/>
          <p:nvPr>
            <p:ph idx="1" type="body"/>
          </p:nvPr>
        </p:nvSpPr>
        <p:spPr>
          <a:xfrm>
            <a:off x="731520" y="5940745"/>
            <a:ext cx="5852160" cy="4860608"/>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56" name="Google Shape;556;p11:notes"/>
          <p:cNvSpPr/>
          <p:nvPr>
            <p:ph idx="2" type="sldImg"/>
          </p:nvPr>
        </p:nvSpPr>
        <p:spPr>
          <a:xfrm>
            <a:off x="-44450" y="1543050"/>
            <a:ext cx="7404100" cy="4165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12:notes"/>
          <p:cNvSpPr/>
          <p:nvPr>
            <p:ph idx="2" type="sldImg"/>
          </p:nvPr>
        </p:nvSpPr>
        <p:spPr>
          <a:xfrm>
            <a:off x="-44450" y="1543050"/>
            <a:ext cx="7404100" cy="4165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8" name="Google Shape;578;p12:notes"/>
          <p:cNvSpPr txBox="1"/>
          <p:nvPr>
            <p:ph idx="1" type="body"/>
          </p:nvPr>
        </p:nvSpPr>
        <p:spPr>
          <a:xfrm>
            <a:off x="731520" y="5940745"/>
            <a:ext cx="5852160" cy="4860608"/>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Clr>
                <a:schemeClr val="dk1"/>
              </a:buClr>
              <a:buSzPts val="1200"/>
              <a:buFont typeface="Arial"/>
              <a:buNone/>
            </a:pPr>
            <a:r>
              <a:t/>
            </a:r>
            <a:endParaRPr sz="1200">
              <a:solidFill>
                <a:srgbClr val="0E2735"/>
              </a:solidFill>
            </a:endParaRPr>
          </a:p>
        </p:txBody>
      </p:sp>
      <p:sp>
        <p:nvSpPr>
          <p:cNvPr id="579" name="Google Shape;579;p12:notes"/>
          <p:cNvSpPr txBox="1"/>
          <p:nvPr>
            <p:ph idx="12" type="sldNum"/>
          </p:nvPr>
        </p:nvSpPr>
        <p:spPr>
          <a:xfrm>
            <a:off x="4143587" y="11725039"/>
            <a:ext cx="3169920" cy="61936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13:notes"/>
          <p:cNvSpPr txBox="1"/>
          <p:nvPr>
            <p:ph idx="1" type="body"/>
          </p:nvPr>
        </p:nvSpPr>
        <p:spPr>
          <a:xfrm>
            <a:off x="731520" y="5940745"/>
            <a:ext cx="5852160" cy="4860608"/>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84" name="Google Shape;684;p13:notes"/>
          <p:cNvSpPr/>
          <p:nvPr>
            <p:ph idx="2" type="sldImg"/>
          </p:nvPr>
        </p:nvSpPr>
        <p:spPr>
          <a:xfrm>
            <a:off x="-44450" y="1543050"/>
            <a:ext cx="7404100" cy="4165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14:notes"/>
          <p:cNvSpPr txBox="1"/>
          <p:nvPr>
            <p:ph idx="1" type="body"/>
          </p:nvPr>
        </p:nvSpPr>
        <p:spPr>
          <a:xfrm>
            <a:off x="731520" y="5940745"/>
            <a:ext cx="5852160" cy="4860608"/>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93" name="Google Shape;693;p14:notes"/>
          <p:cNvSpPr/>
          <p:nvPr>
            <p:ph idx="2" type="sldImg"/>
          </p:nvPr>
        </p:nvSpPr>
        <p:spPr>
          <a:xfrm>
            <a:off x="-44450" y="1543050"/>
            <a:ext cx="7404100" cy="4165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15:notes"/>
          <p:cNvSpPr txBox="1"/>
          <p:nvPr>
            <p:ph idx="1" type="body"/>
          </p:nvPr>
        </p:nvSpPr>
        <p:spPr>
          <a:xfrm>
            <a:off x="731520" y="5940745"/>
            <a:ext cx="5852160" cy="4860608"/>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13" name="Google Shape;713;p15:notes"/>
          <p:cNvSpPr/>
          <p:nvPr>
            <p:ph idx="2" type="sldImg"/>
          </p:nvPr>
        </p:nvSpPr>
        <p:spPr>
          <a:xfrm>
            <a:off x="-44450" y="1543050"/>
            <a:ext cx="7404100" cy="4165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731520" y="5940745"/>
            <a:ext cx="5852160" cy="4860608"/>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44450" y="1543050"/>
            <a:ext cx="7404100" cy="4165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txBox="1"/>
          <p:nvPr>
            <p:ph idx="1" type="body"/>
          </p:nvPr>
        </p:nvSpPr>
        <p:spPr>
          <a:xfrm>
            <a:off x="731520" y="5940745"/>
            <a:ext cx="5852160" cy="4860608"/>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9" name="Google Shape;89;p3:notes"/>
          <p:cNvSpPr/>
          <p:nvPr>
            <p:ph idx="2" type="sldImg"/>
          </p:nvPr>
        </p:nvSpPr>
        <p:spPr>
          <a:xfrm>
            <a:off x="-44450" y="1543050"/>
            <a:ext cx="7404100" cy="4165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4:notes"/>
          <p:cNvSpPr txBox="1"/>
          <p:nvPr>
            <p:ph idx="1" type="body"/>
          </p:nvPr>
        </p:nvSpPr>
        <p:spPr>
          <a:xfrm>
            <a:off x="731520" y="5940745"/>
            <a:ext cx="5852160" cy="4860608"/>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1" name="Google Shape;271;p4:notes"/>
          <p:cNvSpPr/>
          <p:nvPr>
            <p:ph idx="2" type="sldImg"/>
          </p:nvPr>
        </p:nvSpPr>
        <p:spPr>
          <a:xfrm>
            <a:off x="-44450" y="1543050"/>
            <a:ext cx="7404100" cy="4165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5:notes"/>
          <p:cNvSpPr/>
          <p:nvPr>
            <p:ph idx="2" type="sldImg"/>
          </p:nvPr>
        </p:nvSpPr>
        <p:spPr>
          <a:xfrm>
            <a:off x="-44450" y="1543050"/>
            <a:ext cx="7404100" cy="4165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5:notes"/>
          <p:cNvSpPr txBox="1"/>
          <p:nvPr>
            <p:ph idx="1" type="body"/>
          </p:nvPr>
        </p:nvSpPr>
        <p:spPr>
          <a:xfrm>
            <a:off x="731520" y="5940745"/>
            <a:ext cx="5852160" cy="4860608"/>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6:notes"/>
          <p:cNvSpPr/>
          <p:nvPr>
            <p:ph idx="2" type="sldImg"/>
          </p:nvPr>
        </p:nvSpPr>
        <p:spPr>
          <a:xfrm>
            <a:off x="-44450" y="1543050"/>
            <a:ext cx="7404100" cy="4165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6:notes"/>
          <p:cNvSpPr txBox="1"/>
          <p:nvPr>
            <p:ph idx="1" type="body"/>
          </p:nvPr>
        </p:nvSpPr>
        <p:spPr>
          <a:xfrm>
            <a:off x="731520" y="5940745"/>
            <a:ext cx="5852160" cy="4860608"/>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7:notes"/>
          <p:cNvSpPr/>
          <p:nvPr>
            <p:ph idx="2" type="sldImg"/>
          </p:nvPr>
        </p:nvSpPr>
        <p:spPr>
          <a:xfrm>
            <a:off x="-44450" y="1543050"/>
            <a:ext cx="7404100" cy="4165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p7:notes"/>
          <p:cNvSpPr txBox="1"/>
          <p:nvPr>
            <p:ph idx="1" type="body"/>
          </p:nvPr>
        </p:nvSpPr>
        <p:spPr>
          <a:xfrm>
            <a:off x="731520" y="5940745"/>
            <a:ext cx="5852160" cy="4860608"/>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8:notes"/>
          <p:cNvSpPr txBox="1"/>
          <p:nvPr>
            <p:ph idx="1" type="body"/>
          </p:nvPr>
        </p:nvSpPr>
        <p:spPr>
          <a:xfrm>
            <a:off x="731520" y="5940745"/>
            <a:ext cx="5852160" cy="4860608"/>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98" name="Google Shape;498;p8:notes"/>
          <p:cNvSpPr/>
          <p:nvPr>
            <p:ph idx="2" type="sldImg"/>
          </p:nvPr>
        </p:nvSpPr>
        <p:spPr>
          <a:xfrm>
            <a:off x="-44450" y="1543050"/>
            <a:ext cx="7404100" cy="4165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9:notes"/>
          <p:cNvSpPr txBox="1"/>
          <p:nvPr>
            <p:ph idx="1" type="body"/>
          </p:nvPr>
        </p:nvSpPr>
        <p:spPr>
          <a:xfrm>
            <a:off x="731520" y="5940745"/>
            <a:ext cx="5852160" cy="4860608"/>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09" name="Google Shape;509;p9:notes"/>
          <p:cNvSpPr/>
          <p:nvPr>
            <p:ph idx="2" type="sldImg"/>
          </p:nvPr>
        </p:nvSpPr>
        <p:spPr>
          <a:xfrm>
            <a:off x="-44450" y="1543050"/>
            <a:ext cx="7404100" cy="4165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pic>
        <p:nvPicPr>
          <p:cNvPr id="16" name="Google Shape;16;p17"/>
          <p:cNvPicPr preferRelativeResize="0"/>
          <p:nvPr/>
        </p:nvPicPr>
        <p:blipFill rotWithShape="1">
          <a:blip r:embed="rId2">
            <a:alphaModFix amt="20000"/>
          </a:blip>
          <a:srcRect b="0" l="0" r="0" t="0"/>
          <a:stretch/>
        </p:blipFill>
        <p:spPr>
          <a:xfrm>
            <a:off x="7714445" y="0"/>
            <a:ext cx="4477555" cy="6176962"/>
          </a:xfrm>
          <a:prstGeom prst="rect">
            <a:avLst/>
          </a:prstGeom>
          <a:noFill/>
          <a:ln>
            <a:noFill/>
          </a:ln>
        </p:spPr>
      </p:pic>
      <p:sp>
        <p:nvSpPr>
          <p:cNvPr id="17" name="Google Shape;17;p17"/>
          <p:cNvSpPr txBox="1"/>
          <p:nvPr>
            <p:ph idx="12" type="sldNum"/>
          </p:nvPr>
        </p:nvSpPr>
        <p:spPr>
          <a:xfrm>
            <a:off x="920015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Calibri"/>
                <a:ea typeface="Calibri"/>
                <a:cs typeface="Calibri"/>
                <a:sym typeface="Calibri"/>
              </a:defRPr>
            </a:lvl1pPr>
            <a:lvl2pPr indent="0" lvl="1" marL="0" algn="r">
              <a:spcBef>
                <a:spcPts val="0"/>
              </a:spcBef>
              <a:buNone/>
              <a:defRPr b="0" i="0" sz="1200" u="none" cap="none" strike="noStrike">
                <a:solidFill>
                  <a:srgbClr val="888888"/>
                </a:solidFill>
                <a:latin typeface="Calibri"/>
                <a:ea typeface="Calibri"/>
                <a:cs typeface="Calibri"/>
                <a:sym typeface="Calibri"/>
              </a:defRPr>
            </a:lvl2pPr>
            <a:lvl3pPr indent="0" lvl="2" marL="0" algn="r">
              <a:spcBef>
                <a:spcPts val="0"/>
              </a:spcBef>
              <a:buNone/>
              <a:defRPr b="0" i="0" sz="1200" u="none" cap="none" strike="noStrike">
                <a:solidFill>
                  <a:srgbClr val="888888"/>
                </a:solidFill>
                <a:latin typeface="Calibri"/>
                <a:ea typeface="Calibri"/>
                <a:cs typeface="Calibri"/>
                <a:sym typeface="Calibri"/>
              </a:defRPr>
            </a:lvl3pPr>
            <a:lvl4pPr indent="0" lvl="3" marL="0" algn="r">
              <a:spcBef>
                <a:spcPts val="0"/>
              </a:spcBef>
              <a:buNone/>
              <a:defRPr b="0" i="0" sz="1200" u="none" cap="none" strike="noStrike">
                <a:solidFill>
                  <a:srgbClr val="888888"/>
                </a:solidFill>
                <a:latin typeface="Calibri"/>
                <a:ea typeface="Calibri"/>
                <a:cs typeface="Calibri"/>
                <a:sym typeface="Calibri"/>
              </a:defRPr>
            </a:lvl4pPr>
            <a:lvl5pPr indent="0" lvl="4" marL="0" algn="r">
              <a:spcBef>
                <a:spcPts val="0"/>
              </a:spcBef>
              <a:buNone/>
              <a:defRPr b="0" i="0" sz="1200" u="none" cap="none" strike="noStrike">
                <a:solidFill>
                  <a:srgbClr val="888888"/>
                </a:solidFill>
                <a:latin typeface="Calibri"/>
                <a:ea typeface="Calibri"/>
                <a:cs typeface="Calibri"/>
                <a:sym typeface="Calibri"/>
              </a:defRPr>
            </a:lvl5pPr>
            <a:lvl6pPr indent="0" lvl="5" marL="0" algn="r">
              <a:spcBef>
                <a:spcPts val="0"/>
              </a:spcBef>
              <a:buNone/>
              <a:defRPr b="0" i="0" sz="1200" u="none" cap="none" strike="noStrike">
                <a:solidFill>
                  <a:srgbClr val="888888"/>
                </a:solidFill>
                <a:latin typeface="Calibri"/>
                <a:ea typeface="Calibri"/>
                <a:cs typeface="Calibri"/>
                <a:sym typeface="Calibri"/>
              </a:defRPr>
            </a:lvl6pPr>
            <a:lvl7pPr indent="0" lvl="6" marL="0" algn="r">
              <a:spcBef>
                <a:spcPts val="0"/>
              </a:spcBef>
              <a:buNone/>
              <a:defRPr b="0" i="0" sz="1200" u="none" cap="none" strike="noStrike">
                <a:solidFill>
                  <a:srgbClr val="888888"/>
                </a:solidFill>
                <a:latin typeface="Calibri"/>
                <a:ea typeface="Calibri"/>
                <a:cs typeface="Calibri"/>
                <a:sym typeface="Calibri"/>
              </a:defRPr>
            </a:lvl7pPr>
            <a:lvl8pPr indent="0" lvl="7" marL="0" algn="r">
              <a:spcBef>
                <a:spcPts val="0"/>
              </a:spcBef>
              <a:buNone/>
              <a:defRPr b="0" i="0" sz="1200" u="none" cap="none" strike="noStrike">
                <a:solidFill>
                  <a:srgbClr val="888888"/>
                </a:solidFill>
                <a:latin typeface="Calibri"/>
                <a:ea typeface="Calibri"/>
                <a:cs typeface="Calibri"/>
                <a:sym typeface="Calibri"/>
              </a:defRPr>
            </a:lvl8pPr>
            <a:lvl9pPr indent="0" lvl="8" mar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8" name="Google Shape;18;p17"/>
          <p:cNvSpPr txBox="1"/>
          <p:nvPr>
            <p:ph idx="1" type="body"/>
          </p:nvPr>
        </p:nvSpPr>
        <p:spPr>
          <a:xfrm>
            <a:off x="838200" y="1976717"/>
            <a:ext cx="10515600" cy="420024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17"/>
          <p:cNvSpPr txBox="1"/>
          <p:nvPr>
            <p:ph type="title"/>
          </p:nvPr>
        </p:nvSpPr>
        <p:spPr>
          <a:xfrm>
            <a:off x="695700" y="289001"/>
            <a:ext cx="10515600" cy="796087"/>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rgbClr val="3F3F3F"/>
              </a:buClr>
              <a:buSzPts val="3600"/>
              <a:buFont typeface="Arial"/>
              <a:buNone/>
              <a:defRPr b="1" sz="36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7"/>
          <p:cNvSpPr/>
          <p:nvPr/>
        </p:nvSpPr>
        <p:spPr>
          <a:xfrm>
            <a:off x="0" y="-13448"/>
            <a:ext cx="12192000" cy="6871447"/>
          </a:xfrm>
          <a:prstGeom prst="rect">
            <a:avLst/>
          </a:prstGeom>
          <a:no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 name="Google Shape;21;p17"/>
          <p:cNvSpPr/>
          <p:nvPr/>
        </p:nvSpPr>
        <p:spPr>
          <a:xfrm>
            <a:off x="0" y="6219825"/>
            <a:ext cx="12192000" cy="72943"/>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 name="Google Shape;22;p17"/>
          <p:cNvSpPr/>
          <p:nvPr/>
        </p:nvSpPr>
        <p:spPr>
          <a:xfrm>
            <a:off x="789926" y="6404181"/>
            <a:ext cx="132639" cy="117514"/>
          </a:xfrm>
          <a:prstGeom prst="hexagon">
            <a:avLst>
              <a:gd fmla="val 25000" name="adj"/>
              <a:gd fmla="val 115470" name="vf"/>
            </a:avLst>
          </a:prstGeom>
          <a:solidFill>
            <a:srgbClr val="7030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 name="Google Shape;23;p17"/>
          <p:cNvSpPr/>
          <p:nvPr/>
        </p:nvSpPr>
        <p:spPr>
          <a:xfrm>
            <a:off x="1157839" y="6404181"/>
            <a:ext cx="132639" cy="117514"/>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 name="Google Shape;24;p17"/>
          <p:cNvSpPr/>
          <p:nvPr/>
        </p:nvSpPr>
        <p:spPr>
          <a:xfrm>
            <a:off x="973883" y="6404181"/>
            <a:ext cx="132639" cy="117514"/>
          </a:xfrm>
          <a:prstGeom prst="hexagon">
            <a:avLst>
              <a:gd fmla="val 25000" name="adj"/>
              <a:gd fmla="val 115470" name="vf"/>
            </a:avLst>
          </a:pr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144">
          <p15:clr>
            <a:srgbClr val="FBAE40"/>
          </p15:clr>
        </p15:guide>
        <p15:guide id="2" pos="746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18"/>
          <p:cNvSpPr txBox="1"/>
          <p:nvPr>
            <p:ph idx="12" type="sldNum"/>
          </p:nvPr>
        </p:nvSpPr>
        <p:spPr>
          <a:xfrm>
            <a:off x="920015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pic>
        <p:nvPicPr>
          <p:cNvPr id="30" name="Google Shape;30;p19"/>
          <p:cNvPicPr preferRelativeResize="0"/>
          <p:nvPr/>
        </p:nvPicPr>
        <p:blipFill rotWithShape="1">
          <a:blip r:embed="rId2">
            <a:alphaModFix/>
          </a:blip>
          <a:srcRect b="0" l="21784" r="0" t="0"/>
          <a:stretch/>
        </p:blipFill>
        <p:spPr>
          <a:xfrm>
            <a:off x="-1" y="3874922"/>
            <a:ext cx="2339307" cy="2724150"/>
          </a:xfrm>
          <a:prstGeom prst="rect">
            <a:avLst/>
          </a:prstGeom>
          <a:noFill/>
          <a:ln>
            <a:noFill/>
          </a:ln>
        </p:spPr>
      </p:pic>
      <p:sp>
        <p:nvSpPr>
          <p:cNvPr id="31" name="Google Shape;31;p19"/>
          <p:cNvSpPr txBox="1"/>
          <p:nvPr>
            <p:ph type="title"/>
          </p:nvPr>
        </p:nvSpPr>
        <p:spPr>
          <a:xfrm>
            <a:off x="831850" y="114424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5400"/>
              <a:buFont typeface="Arial"/>
              <a:buNone/>
              <a:defRPr b="1" sz="540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9"/>
          <p:cNvSpPr txBox="1"/>
          <p:nvPr>
            <p:ph idx="1" type="body"/>
          </p:nvPr>
        </p:nvSpPr>
        <p:spPr>
          <a:xfrm>
            <a:off x="831850" y="402397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19"/>
          <p:cNvSpPr/>
          <p:nvPr/>
        </p:nvSpPr>
        <p:spPr>
          <a:xfrm>
            <a:off x="0" y="-13448"/>
            <a:ext cx="12192000" cy="6871447"/>
          </a:xfrm>
          <a:prstGeom prst="rect">
            <a:avLst/>
          </a:prstGeom>
          <a:no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 name="Google Shape;34;p19"/>
          <p:cNvSpPr txBox="1"/>
          <p:nvPr>
            <p:ph idx="12" type="sldNum"/>
          </p:nvPr>
        </p:nvSpPr>
        <p:spPr>
          <a:xfrm>
            <a:off x="920015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5" name="Google Shape;35;p19"/>
          <p:cNvPicPr preferRelativeResize="0"/>
          <p:nvPr/>
        </p:nvPicPr>
        <p:blipFill rotWithShape="1">
          <a:blip r:embed="rId3">
            <a:alphaModFix/>
          </a:blip>
          <a:srcRect b="0" l="0" r="0" t="0"/>
          <a:stretch/>
        </p:blipFill>
        <p:spPr>
          <a:xfrm>
            <a:off x="10448995" y="148183"/>
            <a:ext cx="1518425" cy="321050"/>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741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 name="Shape 36"/>
        <p:cNvGrpSpPr/>
        <p:nvPr/>
      </p:nvGrpSpPr>
      <p:grpSpPr>
        <a:xfrm>
          <a:off x="0" y="0"/>
          <a:ext cx="0" cy="0"/>
          <a:chOff x="0" y="0"/>
          <a:chExt cx="0" cy="0"/>
        </a:xfrm>
      </p:grpSpPr>
      <p:sp>
        <p:nvSpPr>
          <p:cNvPr id="37" name="Google Shape;37;p20"/>
          <p:cNvSpPr txBox="1"/>
          <p:nvPr>
            <p:ph idx="12" type="sldNum"/>
          </p:nvPr>
        </p:nvSpPr>
        <p:spPr>
          <a:xfrm>
            <a:off x="920015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8" name="Google Shape;38;p20"/>
          <p:cNvPicPr preferRelativeResize="0"/>
          <p:nvPr/>
        </p:nvPicPr>
        <p:blipFill rotWithShape="1">
          <a:blip r:embed="rId2">
            <a:alphaModFix/>
          </a:blip>
          <a:srcRect b="0" l="0" r="0" t="0"/>
          <a:stretch/>
        </p:blipFill>
        <p:spPr>
          <a:xfrm>
            <a:off x="10448995" y="148183"/>
            <a:ext cx="1518425" cy="3210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20" Type="http://schemas.openxmlformats.org/officeDocument/2006/relationships/image" Target="../media/image43.png"/><Relationship Id="rId22" Type="http://schemas.openxmlformats.org/officeDocument/2006/relationships/image" Target="../media/image44.png"/><Relationship Id="rId21" Type="http://schemas.openxmlformats.org/officeDocument/2006/relationships/image" Target="../media/image41.png"/><Relationship Id="rId24" Type="http://schemas.openxmlformats.org/officeDocument/2006/relationships/image" Target="../media/image45.jpg"/><Relationship Id="rId23" Type="http://schemas.openxmlformats.org/officeDocument/2006/relationships/image" Target="../media/image42.png"/><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8.png"/><Relationship Id="rId4" Type="http://schemas.openxmlformats.org/officeDocument/2006/relationships/image" Target="../media/image4.png"/><Relationship Id="rId9" Type="http://schemas.openxmlformats.org/officeDocument/2006/relationships/image" Target="../media/image36.png"/><Relationship Id="rId25" Type="http://schemas.openxmlformats.org/officeDocument/2006/relationships/image" Target="../media/image51.png"/><Relationship Id="rId5" Type="http://schemas.openxmlformats.org/officeDocument/2006/relationships/image" Target="../media/image27.png"/><Relationship Id="rId6" Type="http://schemas.openxmlformats.org/officeDocument/2006/relationships/image" Target="../media/image35.png"/><Relationship Id="rId7" Type="http://schemas.openxmlformats.org/officeDocument/2006/relationships/image" Target="../media/image29.png"/><Relationship Id="rId8" Type="http://schemas.openxmlformats.org/officeDocument/2006/relationships/image" Target="../media/image30.png"/><Relationship Id="rId11" Type="http://schemas.openxmlformats.org/officeDocument/2006/relationships/image" Target="../media/image31.png"/><Relationship Id="rId10" Type="http://schemas.openxmlformats.org/officeDocument/2006/relationships/image" Target="../media/image32.png"/><Relationship Id="rId13" Type="http://schemas.openxmlformats.org/officeDocument/2006/relationships/image" Target="../media/image47.png"/><Relationship Id="rId12" Type="http://schemas.openxmlformats.org/officeDocument/2006/relationships/image" Target="../media/image33.png"/><Relationship Id="rId15" Type="http://schemas.openxmlformats.org/officeDocument/2006/relationships/image" Target="../media/image37.png"/><Relationship Id="rId14" Type="http://schemas.openxmlformats.org/officeDocument/2006/relationships/image" Target="../media/image34.png"/><Relationship Id="rId17" Type="http://schemas.openxmlformats.org/officeDocument/2006/relationships/image" Target="../media/image38.png"/><Relationship Id="rId16" Type="http://schemas.openxmlformats.org/officeDocument/2006/relationships/image" Target="../media/image46.png"/><Relationship Id="rId19" Type="http://schemas.openxmlformats.org/officeDocument/2006/relationships/image" Target="../media/image49.png"/><Relationship Id="rId18" Type="http://schemas.openxmlformats.org/officeDocument/2006/relationships/image" Target="../media/image3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0.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3.png"/><Relationship Id="rId11" Type="http://schemas.openxmlformats.org/officeDocument/2006/relationships/image" Target="../media/image17.png"/><Relationship Id="rId10" Type="http://schemas.openxmlformats.org/officeDocument/2006/relationships/image" Target="../media/image14.png"/><Relationship Id="rId9"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11.png"/><Relationship Id="rId8"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3.png"/><Relationship Id="rId11" Type="http://schemas.openxmlformats.org/officeDocument/2006/relationships/image" Target="../media/image25.png"/><Relationship Id="rId10" Type="http://schemas.openxmlformats.org/officeDocument/2006/relationships/image" Target="../media/image19.png"/><Relationship Id="rId9" Type="http://schemas.openxmlformats.org/officeDocument/2006/relationships/image" Target="../media/image8.png"/><Relationship Id="rId5" Type="http://schemas.openxmlformats.org/officeDocument/2006/relationships/image" Target="../media/image11.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22.png"/><Relationship Id="rId11" Type="http://schemas.openxmlformats.org/officeDocument/2006/relationships/image" Target="../media/image14.png"/><Relationship Id="rId10" Type="http://schemas.openxmlformats.org/officeDocument/2006/relationships/image" Target="../media/image17.png"/><Relationship Id="rId9" Type="http://schemas.openxmlformats.org/officeDocument/2006/relationships/image" Target="../media/image13.png"/><Relationship Id="rId5" Type="http://schemas.openxmlformats.org/officeDocument/2006/relationships/image" Target="../media/image20.png"/><Relationship Id="rId6" Type="http://schemas.openxmlformats.org/officeDocument/2006/relationships/image" Target="../media/image18.png"/><Relationship Id="rId7" Type="http://schemas.openxmlformats.org/officeDocument/2006/relationships/image" Target="../media/image21.png"/><Relationship Id="rId8"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pic>
        <p:nvPicPr>
          <p:cNvPr id="43" name="Google Shape;43;p1"/>
          <p:cNvPicPr preferRelativeResize="0"/>
          <p:nvPr/>
        </p:nvPicPr>
        <p:blipFill rotWithShape="1">
          <a:blip r:embed="rId3">
            <a:alphaModFix/>
          </a:blip>
          <a:srcRect b="9484" l="67978" r="0" t="0"/>
          <a:stretch/>
        </p:blipFill>
        <p:spPr>
          <a:xfrm>
            <a:off x="7714445" y="12879"/>
            <a:ext cx="4477555" cy="6207617"/>
          </a:xfrm>
          <a:prstGeom prst="rect">
            <a:avLst/>
          </a:prstGeom>
          <a:noFill/>
          <a:ln>
            <a:noFill/>
          </a:ln>
        </p:spPr>
      </p:pic>
      <p:sp>
        <p:nvSpPr>
          <p:cNvPr id="44" name="Google Shape;44;p1"/>
          <p:cNvSpPr txBox="1"/>
          <p:nvPr>
            <p:ph type="title"/>
          </p:nvPr>
        </p:nvSpPr>
        <p:spPr>
          <a:xfrm>
            <a:off x="716179" y="1026616"/>
            <a:ext cx="10515600" cy="25150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200000"/>
              </a:lnSpc>
              <a:spcBef>
                <a:spcPts val="0"/>
              </a:spcBef>
              <a:spcAft>
                <a:spcPts val="0"/>
              </a:spcAft>
              <a:buClr>
                <a:srgbClr val="3F3F3F"/>
              </a:buClr>
              <a:buSzPct val="100000"/>
              <a:buFont typeface="Arial"/>
              <a:buNone/>
            </a:pPr>
            <a:r>
              <a:rPr lang="en-US" sz="4200"/>
              <a:t>Data Lake Strategy via Data Mesh Architecture</a:t>
            </a:r>
            <a:br>
              <a:rPr lang="en-US"/>
            </a:br>
            <a:r>
              <a:rPr lang="en-US">
                <a:solidFill>
                  <a:schemeClr val="accent1"/>
                </a:solidFill>
              </a:rPr>
              <a:t>2021</a:t>
            </a:r>
            <a:endParaRPr sz="2400">
              <a:solidFill>
                <a:schemeClr val="accent1"/>
              </a:solidFill>
            </a:endParaRPr>
          </a:p>
        </p:txBody>
      </p:sp>
      <p:sp>
        <p:nvSpPr>
          <p:cNvPr id="45" name="Google Shape;45;p1"/>
          <p:cNvSpPr txBox="1"/>
          <p:nvPr/>
        </p:nvSpPr>
        <p:spPr>
          <a:xfrm>
            <a:off x="722222" y="4454403"/>
            <a:ext cx="8527286" cy="1495636"/>
          </a:xfrm>
          <a:prstGeom prst="rect">
            <a:avLst/>
          </a:prstGeom>
          <a:noFill/>
          <a:ln>
            <a:noFill/>
          </a:ln>
        </p:spPr>
        <p:txBody>
          <a:bodyPr anchorCtr="0" anchor="t" bIns="45700" lIns="91425" spcFirstLastPara="1" rIns="91425" wrap="square" tIns="45700">
            <a:noAutofit/>
          </a:bodyPr>
          <a:lstStyle/>
          <a:p>
            <a:pPr indent="-7961" lvl="0" marL="10766" marR="0" rtl="0" algn="l">
              <a:lnSpc>
                <a:spcPct val="110000"/>
              </a:lnSpc>
              <a:spcBef>
                <a:spcPts val="0"/>
              </a:spcBef>
              <a:spcAft>
                <a:spcPts val="0"/>
              </a:spcAft>
              <a:buClr>
                <a:srgbClr val="6C6E6E"/>
              </a:buClr>
              <a:buSzPts val="2000"/>
              <a:buFont typeface="Calibri"/>
              <a:buNone/>
            </a:pPr>
            <a:r>
              <a:rPr b="1" i="0" lang="en-US" sz="2000" u="none" cap="none" strike="noStrike">
                <a:solidFill>
                  <a:srgbClr val="6C6E6E"/>
                </a:solidFill>
                <a:latin typeface="Calibri"/>
                <a:ea typeface="Calibri"/>
                <a:cs typeface="Calibri"/>
                <a:sym typeface="Calibri"/>
              </a:rPr>
              <a:t>James Reid, </a:t>
            </a:r>
            <a:r>
              <a:rPr b="0" i="0" lang="en-US" sz="2000" u="none" cap="none" strike="noStrike">
                <a:solidFill>
                  <a:srgbClr val="6C6E6E"/>
                </a:solidFill>
                <a:latin typeface="Calibri"/>
                <a:ea typeface="Calibri"/>
                <a:cs typeface="Calibri"/>
                <a:sym typeface="Calibri"/>
              </a:rPr>
              <a:t>CIO, Employee Experience and Corporate Technology (EECT)</a:t>
            </a:r>
            <a:endParaRPr/>
          </a:p>
          <a:p>
            <a:pPr indent="-7961" lvl="0" marL="10766" marR="0" rtl="0" algn="l">
              <a:lnSpc>
                <a:spcPct val="110000"/>
              </a:lnSpc>
              <a:spcBef>
                <a:spcPts val="804"/>
              </a:spcBef>
              <a:spcAft>
                <a:spcPts val="0"/>
              </a:spcAft>
              <a:buClr>
                <a:srgbClr val="6C6E6E"/>
              </a:buClr>
              <a:buSzPts val="2000"/>
              <a:buFont typeface="Calibri"/>
              <a:buNone/>
            </a:pPr>
            <a:r>
              <a:rPr b="1" i="0" lang="en-US" sz="2000" u="none" cap="none" strike="noStrike">
                <a:solidFill>
                  <a:srgbClr val="6C6E6E"/>
                </a:solidFill>
                <a:latin typeface="Calibri"/>
                <a:ea typeface="Calibri"/>
                <a:cs typeface="Calibri"/>
                <a:sym typeface="Calibri"/>
              </a:rPr>
              <a:t>Arup Nanda, </a:t>
            </a:r>
            <a:r>
              <a:rPr b="0" i="0" lang="en-US" sz="2000" u="none" cap="none" strike="noStrike">
                <a:solidFill>
                  <a:srgbClr val="6C6E6E"/>
                </a:solidFill>
                <a:latin typeface="Calibri"/>
                <a:ea typeface="Calibri"/>
                <a:cs typeface="Calibri"/>
                <a:sym typeface="Calibri"/>
              </a:rPr>
              <a:t>Global Head of Architecture, Enterprise Data</a:t>
            </a:r>
            <a:endParaRPr/>
          </a:p>
          <a:p>
            <a:pPr indent="-7961" lvl="0" marL="10766" marR="0" rtl="0" algn="l">
              <a:lnSpc>
                <a:spcPct val="110000"/>
              </a:lnSpc>
              <a:spcBef>
                <a:spcPts val="804"/>
              </a:spcBef>
              <a:spcAft>
                <a:spcPts val="0"/>
              </a:spcAft>
              <a:buClr>
                <a:srgbClr val="6C6E6E"/>
              </a:buClr>
              <a:buSzPts val="2000"/>
              <a:buFont typeface="Calibri"/>
              <a:buNone/>
            </a:pPr>
            <a:r>
              <a:rPr b="1" i="0" lang="en-US" sz="2000" u="none" cap="none" strike="noStrike">
                <a:solidFill>
                  <a:srgbClr val="6C6E6E"/>
                </a:solidFill>
                <a:latin typeface="Calibri"/>
                <a:ea typeface="Calibri"/>
                <a:cs typeface="Calibri"/>
                <a:sym typeface="Calibri"/>
              </a:rPr>
              <a:t>Sarita Bakst, </a:t>
            </a:r>
            <a:r>
              <a:rPr b="0" i="0" lang="en-US" sz="2000" u="none" cap="none" strike="noStrike">
                <a:solidFill>
                  <a:srgbClr val="6C6E6E"/>
                </a:solidFill>
                <a:latin typeface="Calibri"/>
                <a:ea typeface="Calibri"/>
                <a:cs typeface="Calibri"/>
                <a:sym typeface="Calibri"/>
              </a:rPr>
              <a:t>MD, Chief Information Architecture for Firmwide Data Management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10"/>
          <p:cNvSpPr txBox="1"/>
          <p:nvPr>
            <p:ph idx="12" type="sldNum"/>
          </p:nvPr>
        </p:nvSpPr>
        <p:spPr>
          <a:xfrm>
            <a:off x="920015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9" name="Google Shape;549;p10"/>
          <p:cNvSpPr txBox="1"/>
          <p:nvPr>
            <p:ph type="title"/>
          </p:nvPr>
        </p:nvSpPr>
        <p:spPr>
          <a:xfrm>
            <a:off x="695700" y="289001"/>
            <a:ext cx="10515600" cy="7960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3600"/>
              <a:buFont typeface="Arial"/>
              <a:buNone/>
            </a:pPr>
            <a:r>
              <a:rPr lang="en-US"/>
              <a:t>What about Customers?</a:t>
            </a:r>
            <a:endParaRPr/>
          </a:p>
        </p:txBody>
      </p:sp>
      <p:sp>
        <p:nvSpPr>
          <p:cNvPr id="550" name="Google Shape;550;p10"/>
          <p:cNvSpPr txBox="1"/>
          <p:nvPr/>
        </p:nvSpPr>
        <p:spPr>
          <a:xfrm>
            <a:off x="713540" y="867195"/>
            <a:ext cx="7241264" cy="31722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1800"/>
              <a:buFont typeface="Arial"/>
              <a:buNone/>
            </a:pPr>
            <a:r>
              <a:rPr b="1" lang="en-US" sz="1800">
                <a:solidFill>
                  <a:srgbClr val="3F3F3F"/>
                </a:solidFill>
                <a:latin typeface="Arial"/>
                <a:ea typeface="Arial"/>
                <a:cs typeface="Arial"/>
                <a:sym typeface="Arial"/>
              </a:rPr>
              <a:t>How will customers get the data from these systems?</a:t>
            </a:r>
            <a:endParaRPr/>
          </a:p>
        </p:txBody>
      </p:sp>
      <p:sp>
        <p:nvSpPr>
          <p:cNvPr id="551" name="Google Shape;551;p10"/>
          <p:cNvSpPr/>
          <p:nvPr/>
        </p:nvSpPr>
        <p:spPr>
          <a:xfrm>
            <a:off x="8972495" y="1563292"/>
            <a:ext cx="2970861" cy="3542122"/>
          </a:xfrm>
          <a:prstGeom prst="rect">
            <a:avLst/>
          </a:prstGeom>
          <a:noFill/>
          <a:ln>
            <a:noFill/>
          </a:ln>
        </p:spPr>
        <p:txBody>
          <a:bodyPr anchorCtr="0" anchor="t" bIns="45700" lIns="274300" spcFirstLastPara="1" rIns="182875" wrap="square" tIns="91425">
            <a:noAutofit/>
          </a:bodyPr>
          <a:lstStyle/>
          <a:p>
            <a:pPr indent="0" lvl="0" marL="2804" marR="0" rtl="0" algn="l">
              <a:lnSpc>
                <a:spcPct val="150000"/>
              </a:lnSpc>
              <a:spcBef>
                <a:spcPts val="0"/>
              </a:spcBef>
              <a:spcAft>
                <a:spcPts val="0"/>
              </a:spcAft>
              <a:buNone/>
            </a:pPr>
            <a:r>
              <a:rPr b="1" lang="en-US" sz="1800">
                <a:solidFill>
                  <a:srgbClr val="262626"/>
                </a:solidFill>
                <a:latin typeface="Calibri"/>
                <a:ea typeface="Calibri"/>
                <a:cs typeface="Calibri"/>
                <a:sym typeface="Calibri"/>
              </a:rPr>
              <a:t>Key Questions</a:t>
            </a:r>
            <a:endParaRPr/>
          </a:p>
          <a:p>
            <a:pPr indent="-285750" lvl="0" marL="288554" marR="0" rtl="0" algn="l">
              <a:spcBef>
                <a:spcPts val="1200"/>
              </a:spcBef>
              <a:spcAft>
                <a:spcPts val="0"/>
              </a:spcAft>
              <a:buClr>
                <a:schemeClr val="accent1"/>
              </a:buClr>
              <a:buSzPts val="1600"/>
              <a:buFont typeface="Noto Sans Symbols"/>
              <a:buChar char="■"/>
            </a:pPr>
            <a:r>
              <a:rPr lang="en-US" sz="1600">
                <a:solidFill>
                  <a:srgbClr val="262626"/>
                </a:solidFill>
                <a:latin typeface="Calibri"/>
                <a:ea typeface="Calibri"/>
                <a:cs typeface="Calibri"/>
                <a:sym typeface="Calibri"/>
              </a:rPr>
              <a:t>How will they find </a:t>
            </a:r>
            <a:br>
              <a:rPr lang="en-US" sz="1600">
                <a:solidFill>
                  <a:srgbClr val="262626"/>
                </a:solidFill>
                <a:latin typeface="Calibri"/>
                <a:ea typeface="Calibri"/>
                <a:cs typeface="Calibri"/>
                <a:sym typeface="Calibri"/>
              </a:rPr>
            </a:br>
            <a:r>
              <a:rPr lang="en-US" sz="1600">
                <a:solidFill>
                  <a:srgbClr val="262626"/>
                </a:solidFill>
                <a:latin typeface="Calibri"/>
                <a:ea typeface="Calibri"/>
                <a:cs typeface="Calibri"/>
                <a:sym typeface="Calibri"/>
              </a:rPr>
              <a:t>the data?</a:t>
            </a:r>
            <a:endParaRPr/>
          </a:p>
          <a:p>
            <a:pPr indent="-285750" lvl="0" marL="288554" marR="0" rtl="0" algn="l">
              <a:spcBef>
                <a:spcPts val="1200"/>
              </a:spcBef>
              <a:spcAft>
                <a:spcPts val="0"/>
              </a:spcAft>
              <a:buClr>
                <a:schemeClr val="accent1"/>
              </a:buClr>
              <a:buSzPts val="1600"/>
              <a:buFont typeface="Noto Sans Symbols"/>
              <a:buChar char="■"/>
            </a:pPr>
            <a:r>
              <a:rPr lang="en-US" sz="1600">
                <a:solidFill>
                  <a:srgbClr val="262626"/>
                </a:solidFill>
                <a:latin typeface="Calibri"/>
                <a:ea typeface="Calibri"/>
                <a:cs typeface="Calibri"/>
                <a:sym typeface="Calibri"/>
              </a:rPr>
              <a:t>Who will  be allowed to access what? Entitlements</a:t>
            </a:r>
            <a:endParaRPr/>
          </a:p>
          <a:p>
            <a:pPr indent="-285750" lvl="0" marL="288554" marR="0" rtl="0" algn="l">
              <a:spcBef>
                <a:spcPts val="1200"/>
              </a:spcBef>
              <a:spcAft>
                <a:spcPts val="0"/>
              </a:spcAft>
              <a:buClr>
                <a:schemeClr val="accent1"/>
              </a:buClr>
              <a:buSzPts val="1600"/>
              <a:buFont typeface="Noto Sans Symbols"/>
              <a:buChar char="■"/>
            </a:pPr>
            <a:r>
              <a:rPr lang="en-US" sz="1600">
                <a:solidFill>
                  <a:srgbClr val="262626"/>
                </a:solidFill>
                <a:latin typeface="Calibri"/>
                <a:ea typeface="Calibri"/>
                <a:cs typeface="Calibri"/>
                <a:sym typeface="Calibri"/>
              </a:rPr>
              <a:t>How they will get the data? Through what mechanism?</a:t>
            </a:r>
            <a:endParaRPr/>
          </a:p>
          <a:p>
            <a:pPr indent="-285750" lvl="0" marL="288554" marR="0" rtl="0" algn="l">
              <a:spcBef>
                <a:spcPts val="1200"/>
              </a:spcBef>
              <a:spcAft>
                <a:spcPts val="0"/>
              </a:spcAft>
              <a:buClr>
                <a:schemeClr val="accent1"/>
              </a:buClr>
              <a:buSzPts val="1600"/>
              <a:buFont typeface="Noto Sans Symbols"/>
              <a:buChar char="■"/>
            </a:pPr>
            <a:r>
              <a:rPr lang="en-US" sz="1600">
                <a:solidFill>
                  <a:srgbClr val="262626"/>
                </a:solidFill>
                <a:latin typeface="Calibri"/>
                <a:ea typeface="Calibri"/>
                <a:cs typeface="Calibri"/>
                <a:sym typeface="Calibri"/>
              </a:rPr>
              <a:t>How can they trust </a:t>
            </a:r>
            <a:br>
              <a:rPr lang="en-US" sz="1600">
                <a:solidFill>
                  <a:srgbClr val="262626"/>
                </a:solidFill>
                <a:latin typeface="Calibri"/>
                <a:ea typeface="Calibri"/>
                <a:cs typeface="Calibri"/>
                <a:sym typeface="Calibri"/>
              </a:rPr>
            </a:br>
            <a:r>
              <a:rPr lang="en-US" sz="1600">
                <a:solidFill>
                  <a:srgbClr val="262626"/>
                </a:solidFill>
                <a:latin typeface="Calibri"/>
                <a:ea typeface="Calibri"/>
                <a:cs typeface="Calibri"/>
                <a:sym typeface="Calibri"/>
              </a:rPr>
              <a:t>the data?</a:t>
            </a:r>
            <a:endParaRPr sz="1400">
              <a:solidFill>
                <a:srgbClr val="262626"/>
              </a:solidFill>
              <a:latin typeface="Calibri"/>
              <a:ea typeface="Calibri"/>
              <a:cs typeface="Calibri"/>
              <a:sym typeface="Calibri"/>
            </a:endParaRPr>
          </a:p>
        </p:txBody>
      </p:sp>
      <p:pic>
        <p:nvPicPr>
          <p:cNvPr id="552" name="Google Shape;552;p10"/>
          <p:cNvPicPr preferRelativeResize="0"/>
          <p:nvPr/>
        </p:nvPicPr>
        <p:blipFill rotWithShape="1">
          <a:blip r:embed="rId3">
            <a:alphaModFix/>
          </a:blip>
          <a:srcRect b="0" l="0" r="0" t="0"/>
          <a:stretch/>
        </p:blipFill>
        <p:spPr>
          <a:xfrm>
            <a:off x="713540" y="2048994"/>
            <a:ext cx="7878581" cy="2921386"/>
          </a:xfrm>
          <a:prstGeom prst="rect">
            <a:avLst/>
          </a:prstGeom>
          <a:noFill/>
          <a:ln>
            <a:noFill/>
          </a:ln>
        </p:spPr>
      </p:pic>
      <p:cxnSp>
        <p:nvCxnSpPr>
          <p:cNvPr id="553" name="Google Shape;553;p10"/>
          <p:cNvCxnSpPr/>
          <p:nvPr/>
        </p:nvCxnSpPr>
        <p:spPr>
          <a:xfrm>
            <a:off x="8840110" y="1531166"/>
            <a:ext cx="0" cy="3548490"/>
          </a:xfrm>
          <a:prstGeom prst="straightConnector1">
            <a:avLst/>
          </a:prstGeom>
          <a:noFill/>
          <a:ln cap="flat" cmpd="sng" w="12700">
            <a:solidFill>
              <a:srgbClr val="A5A5A5"/>
            </a:solidFill>
            <a:prstDash val="solid"/>
            <a:miter lim="800000"/>
            <a:headEnd len="med" w="med" type="oval"/>
            <a:tailEnd len="med" w="med" type="oval"/>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11"/>
          <p:cNvSpPr txBox="1"/>
          <p:nvPr>
            <p:ph idx="12" type="sldNum"/>
          </p:nvPr>
        </p:nvSpPr>
        <p:spPr>
          <a:xfrm>
            <a:off x="920015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59" name="Google Shape;559;p11"/>
          <p:cNvSpPr txBox="1"/>
          <p:nvPr>
            <p:ph type="title"/>
          </p:nvPr>
        </p:nvSpPr>
        <p:spPr>
          <a:xfrm>
            <a:off x="695700" y="289001"/>
            <a:ext cx="10515600" cy="7960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3600"/>
              <a:buFont typeface="Arial"/>
              <a:buNone/>
            </a:pPr>
            <a:r>
              <a:rPr lang="en-US"/>
              <a:t>Data Mesh Architecture: Consumption of Data</a:t>
            </a:r>
            <a:endParaRPr/>
          </a:p>
        </p:txBody>
      </p:sp>
      <p:sp>
        <p:nvSpPr>
          <p:cNvPr id="560" name="Google Shape;560;p11"/>
          <p:cNvSpPr/>
          <p:nvPr/>
        </p:nvSpPr>
        <p:spPr>
          <a:xfrm>
            <a:off x="9132968" y="4333797"/>
            <a:ext cx="1243486" cy="851036"/>
          </a:xfrm>
          <a:prstGeom prst="roundRect">
            <a:avLst>
              <a:gd fmla="val 16667" name="adj"/>
            </a:avLst>
          </a:prstGeom>
          <a:solidFill>
            <a:srgbClr val="474747"/>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lang="en-US" sz="1200">
                <a:solidFill>
                  <a:schemeClr val="lt1"/>
                </a:solidFill>
                <a:latin typeface="Calibri"/>
                <a:ea typeface="Calibri"/>
                <a:cs typeface="Calibri"/>
                <a:sym typeface="Calibri"/>
              </a:rPr>
              <a:t>Corporate Identity Systems</a:t>
            </a:r>
            <a:endParaRPr/>
          </a:p>
        </p:txBody>
      </p:sp>
      <p:sp>
        <p:nvSpPr>
          <p:cNvPr id="561" name="Google Shape;561;p11"/>
          <p:cNvSpPr/>
          <p:nvPr/>
        </p:nvSpPr>
        <p:spPr>
          <a:xfrm>
            <a:off x="10376454" y="2278399"/>
            <a:ext cx="914400" cy="310525"/>
          </a:xfrm>
          <a:prstGeom prst="roundRect">
            <a:avLst>
              <a:gd fmla="val 16667" name="adj"/>
            </a:avLst>
          </a:prstGeom>
          <a:solidFill>
            <a:srgbClr val="668DC4"/>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lang="en-US" sz="1200">
                <a:solidFill>
                  <a:schemeClr val="lt1"/>
                </a:solidFill>
                <a:latin typeface="Calibri"/>
                <a:ea typeface="Calibri"/>
                <a:cs typeface="Calibri"/>
                <a:sym typeface="Calibri"/>
              </a:rPr>
              <a:t>Consumer</a:t>
            </a:r>
            <a:endParaRPr/>
          </a:p>
        </p:txBody>
      </p:sp>
      <p:sp>
        <p:nvSpPr>
          <p:cNvPr id="562" name="Google Shape;562;p11"/>
          <p:cNvSpPr/>
          <p:nvPr/>
        </p:nvSpPr>
        <p:spPr>
          <a:xfrm>
            <a:off x="10376454" y="2738051"/>
            <a:ext cx="914400" cy="310525"/>
          </a:xfrm>
          <a:prstGeom prst="roundRect">
            <a:avLst>
              <a:gd fmla="val 16667" name="adj"/>
            </a:avLst>
          </a:prstGeom>
          <a:solidFill>
            <a:srgbClr val="668DC4"/>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lang="en-US" sz="1200">
                <a:solidFill>
                  <a:schemeClr val="lt1"/>
                </a:solidFill>
                <a:latin typeface="Calibri"/>
                <a:ea typeface="Calibri"/>
                <a:cs typeface="Calibri"/>
                <a:sym typeface="Calibri"/>
              </a:rPr>
              <a:t>Consumer</a:t>
            </a:r>
            <a:endParaRPr/>
          </a:p>
        </p:txBody>
      </p:sp>
      <p:sp>
        <p:nvSpPr>
          <p:cNvPr id="563" name="Google Shape;563;p11"/>
          <p:cNvSpPr/>
          <p:nvPr/>
        </p:nvSpPr>
        <p:spPr>
          <a:xfrm>
            <a:off x="10376454" y="3197702"/>
            <a:ext cx="914400" cy="310525"/>
          </a:xfrm>
          <a:prstGeom prst="roundRect">
            <a:avLst>
              <a:gd fmla="val 16667" name="adj"/>
            </a:avLst>
          </a:prstGeom>
          <a:solidFill>
            <a:srgbClr val="668DC4"/>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lang="en-US" sz="1200">
                <a:solidFill>
                  <a:schemeClr val="lt1"/>
                </a:solidFill>
                <a:latin typeface="Calibri"/>
                <a:ea typeface="Calibri"/>
                <a:cs typeface="Calibri"/>
                <a:sym typeface="Calibri"/>
              </a:rPr>
              <a:t>Consumer</a:t>
            </a:r>
            <a:endParaRPr/>
          </a:p>
        </p:txBody>
      </p:sp>
      <p:sp>
        <p:nvSpPr>
          <p:cNvPr id="564" name="Google Shape;564;p11"/>
          <p:cNvSpPr/>
          <p:nvPr/>
        </p:nvSpPr>
        <p:spPr>
          <a:xfrm>
            <a:off x="6846277" y="4333797"/>
            <a:ext cx="1243486" cy="851036"/>
          </a:xfrm>
          <a:prstGeom prst="roundRect">
            <a:avLst>
              <a:gd fmla="val 16667" name="adj"/>
            </a:avLst>
          </a:prstGeom>
          <a:solidFill>
            <a:srgbClr val="474747"/>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lang="en-US" sz="1200">
                <a:solidFill>
                  <a:schemeClr val="lt1"/>
                </a:solidFill>
                <a:latin typeface="Calibri"/>
                <a:ea typeface="Calibri"/>
                <a:cs typeface="Calibri"/>
                <a:sym typeface="Calibri"/>
              </a:rPr>
              <a:t>Central Entitlement System</a:t>
            </a:r>
            <a:endParaRPr/>
          </a:p>
        </p:txBody>
      </p:sp>
      <p:cxnSp>
        <p:nvCxnSpPr>
          <p:cNvPr id="565" name="Google Shape;565;p11"/>
          <p:cNvCxnSpPr>
            <a:stCxn id="564" idx="3"/>
          </p:cNvCxnSpPr>
          <p:nvPr/>
        </p:nvCxnSpPr>
        <p:spPr>
          <a:xfrm>
            <a:off x="8089763" y="4759315"/>
            <a:ext cx="1043100" cy="0"/>
          </a:xfrm>
          <a:prstGeom prst="straightConnector1">
            <a:avLst/>
          </a:prstGeom>
          <a:noFill/>
          <a:ln cap="flat" cmpd="sng" w="38100">
            <a:solidFill>
              <a:srgbClr val="FFFFFF"/>
            </a:solidFill>
            <a:prstDash val="solid"/>
            <a:round/>
            <a:headEnd len="sm" w="sm" type="none"/>
            <a:tailEnd len="med" w="med" type="triangle"/>
          </a:ln>
        </p:spPr>
      </p:cxnSp>
      <p:sp>
        <p:nvSpPr>
          <p:cNvPr id="566" name="Google Shape;566;p11"/>
          <p:cNvSpPr/>
          <p:nvPr/>
        </p:nvSpPr>
        <p:spPr>
          <a:xfrm>
            <a:off x="7955745" y="1801371"/>
            <a:ext cx="1243486" cy="851036"/>
          </a:xfrm>
          <a:prstGeom prst="roundRect">
            <a:avLst>
              <a:gd fmla="val 16667" name="adj"/>
            </a:avLst>
          </a:prstGeom>
          <a:solidFill>
            <a:srgbClr val="474747"/>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lang="en-US" sz="1200">
                <a:solidFill>
                  <a:schemeClr val="lt1"/>
                </a:solidFill>
                <a:latin typeface="Calibri"/>
                <a:ea typeface="Calibri"/>
                <a:cs typeface="Calibri"/>
                <a:sym typeface="Calibri"/>
              </a:rPr>
              <a:t>SQL</a:t>
            </a:r>
            <a:endParaRPr/>
          </a:p>
        </p:txBody>
      </p:sp>
      <p:sp>
        <p:nvSpPr>
          <p:cNvPr id="567" name="Google Shape;567;p11"/>
          <p:cNvSpPr/>
          <p:nvPr/>
        </p:nvSpPr>
        <p:spPr>
          <a:xfrm>
            <a:off x="7971111" y="2933470"/>
            <a:ext cx="1243486" cy="851036"/>
          </a:xfrm>
          <a:prstGeom prst="roundRect">
            <a:avLst>
              <a:gd fmla="val 16667" name="adj"/>
            </a:avLst>
          </a:prstGeom>
          <a:solidFill>
            <a:srgbClr val="474747"/>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lang="en-US" sz="1200">
                <a:solidFill>
                  <a:schemeClr val="lt1"/>
                </a:solidFill>
                <a:latin typeface="Calibri"/>
                <a:ea typeface="Calibri"/>
                <a:cs typeface="Calibri"/>
                <a:sym typeface="Calibri"/>
              </a:rPr>
              <a:t>GraphQL</a:t>
            </a:r>
            <a:endParaRPr/>
          </a:p>
        </p:txBody>
      </p:sp>
      <p:sp>
        <p:nvSpPr>
          <p:cNvPr id="568" name="Google Shape;568;p11"/>
          <p:cNvSpPr txBox="1"/>
          <p:nvPr/>
        </p:nvSpPr>
        <p:spPr>
          <a:xfrm>
            <a:off x="713539" y="867195"/>
            <a:ext cx="10577315" cy="84787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F3F3F"/>
              </a:buClr>
              <a:buSzPts val="1800"/>
              <a:buFont typeface="Arial"/>
              <a:buNone/>
            </a:pPr>
            <a:r>
              <a:rPr b="1" lang="en-US" sz="1800">
                <a:solidFill>
                  <a:srgbClr val="3F3F3F"/>
                </a:solidFill>
                <a:latin typeface="Arial"/>
                <a:ea typeface="Arial"/>
                <a:cs typeface="Arial"/>
                <a:sym typeface="Arial"/>
              </a:rPr>
              <a:t>Different systems require different ways to get data. SQL is typically supported everywhere; so a single SQL interface tool that can translate SQL statements specific to the datastore. For application access, GraphQL is a preferred approach as it abstracts the data and metadata.</a:t>
            </a:r>
            <a:endParaRPr/>
          </a:p>
        </p:txBody>
      </p:sp>
      <p:sp>
        <p:nvSpPr>
          <p:cNvPr id="569" name="Google Shape;569;p11"/>
          <p:cNvSpPr txBox="1"/>
          <p:nvPr/>
        </p:nvSpPr>
        <p:spPr>
          <a:xfrm>
            <a:off x="695700" y="4794681"/>
            <a:ext cx="4555569" cy="119612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1600"/>
              <a:buFont typeface="Calibri"/>
              <a:buNone/>
            </a:pPr>
            <a:r>
              <a:rPr b="0" lang="en-US" sz="1600">
                <a:solidFill>
                  <a:srgbClr val="3F3F3F"/>
                </a:solidFill>
                <a:latin typeface="Calibri"/>
                <a:ea typeface="Calibri"/>
                <a:cs typeface="Calibri"/>
                <a:sym typeface="Calibri"/>
              </a:rPr>
              <a:t>For entitlements, we use AWS Lake Formation and Glue Catalog for Table Objects and an internal system for non-Table. For SQL, we use Athena and Redshift Spectrum.</a:t>
            </a:r>
            <a:endParaRPr/>
          </a:p>
        </p:txBody>
      </p:sp>
      <p:pic>
        <p:nvPicPr>
          <p:cNvPr id="570" name="Google Shape;570;p11"/>
          <p:cNvPicPr preferRelativeResize="0"/>
          <p:nvPr/>
        </p:nvPicPr>
        <p:blipFill rotWithShape="1">
          <a:blip r:embed="rId3">
            <a:alphaModFix/>
          </a:blip>
          <a:srcRect b="0" l="0" r="15305" t="0"/>
          <a:stretch/>
        </p:blipFill>
        <p:spPr>
          <a:xfrm>
            <a:off x="713539" y="2217238"/>
            <a:ext cx="4655295" cy="2038149"/>
          </a:xfrm>
          <a:prstGeom prst="rect">
            <a:avLst/>
          </a:prstGeom>
          <a:noFill/>
          <a:ln>
            <a:noFill/>
          </a:ln>
        </p:spPr>
      </p:pic>
      <p:cxnSp>
        <p:nvCxnSpPr>
          <p:cNvPr id="571" name="Google Shape;571;p11"/>
          <p:cNvCxnSpPr>
            <a:stCxn id="563" idx="2"/>
            <a:endCxn id="560" idx="3"/>
          </p:cNvCxnSpPr>
          <p:nvPr/>
        </p:nvCxnSpPr>
        <p:spPr>
          <a:xfrm rot="5400000">
            <a:off x="9979554" y="3905127"/>
            <a:ext cx="1251000" cy="457200"/>
          </a:xfrm>
          <a:prstGeom prst="bentConnector2">
            <a:avLst/>
          </a:prstGeom>
          <a:noFill/>
          <a:ln cap="flat" cmpd="sng" w="38100">
            <a:solidFill>
              <a:srgbClr val="7F7F7F"/>
            </a:solidFill>
            <a:prstDash val="solid"/>
            <a:miter lim="800000"/>
            <a:headEnd len="sm" w="sm" type="none"/>
            <a:tailEnd len="med" w="med" type="triangle"/>
          </a:ln>
        </p:spPr>
      </p:cxnSp>
      <p:sp>
        <p:nvSpPr>
          <p:cNvPr id="572" name="Google Shape;572;p11"/>
          <p:cNvSpPr/>
          <p:nvPr/>
        </p:nvSpPr>
        <p:spPr>
          <a:xfrm>
            <a:off x="5368833" y="2886782"/>
            <a:ext cx="1152939" cy="511520"/>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lang="en-US" sz="1200">
                <a:solidFill>
                  <a:schemeClr val="lt1"/>
                </a:solidFill>
                <a:latin typeface="Calibri"/>
                <a:ea typeface="Calibri"/>
                <a:cs typeface="Calibri"/>
                <a:sym typeface="Calibri"/>
              </a:rPr>
              <a:t>Database 1</a:t>
            </a:r>
            <a:endParaRPr/>
          </a:p>
        </p:txBody>
      </p:sp>
      <p:sp>
        <p:nvSpPr>
          <p:cNvPr id="573" name="Google Shape;573;p11"/>
          <p:cNvSpPr/>
          <p:nvPr/>
        </p:nvSpPr>
        <p:spPr>
          <a:xfrm>
            <a:off x="5368833" y="3505777"/>
            <a:ext cx="1152939" cy="511520"/>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lang="en-US" sz="1200">
                <a:solidFill>
                  <a:schemeClr val="lt1"/>
                </a:solidFill>
                <a:latin typeface="Calibri"/>
                <a:ea typeface="Calibri"/>
                <a:cs typeface="Calibri"/>
                <a:sym typeface="Calibri"/>
              </a:rPr>
              <a:t>Database 1</a:t>
            </a:r>
            <a:endParaRPr/>
          </a:p>
        </p:txBody>
      </p:sp>
      <p:sp>
        <p:nvSpPr>
          <p:cNvPr id="574" name="Google Shape;574;p11"/>
          <p:cNvSpPr/>
          <p:nvPr/>
        </p:nvSpPr>
        <p:spPr>
          <a:xfrm>
            <a:off x="5368834" y="2267787"/>
            <a:ext cx="1152939" cy="511520"/>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lang="en-US" sz="1200">
                <a:solidFill>
                  <a:schemeClr val="lt1"/>
                </a:solidFill>
                <a:latin typeface="Calibri"/>
                <a:ea typeface="Calibri"/>
                <a:cs typeface="Calibri"/>
                <a:sym typeface="Calibri"/>
              </a:rPr>
              <a:t>Database 1</a:t>
            </a:r>
            <a:endParaRPr/>
          </a:p>
        </p:txBody>
      </p:sp>
      <p:sp>
        <p:nvSpPr>
          <p:cNvPr id="575" name="Google Shape;575;p11"/>
          <p:cNvSpPr/>
          <p:nvPr/>
        </p:nvSpPr>
        <p:spPr>
          <a:xfrm>
            <a:off x="4220890" y="3784506"/>
            <a:ext cx="917780" cy="54929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12"/>
          <p:cNvSpPr txBox="1"/>
          <p:nvPr/>
        </p:nvSpPr>
        <p:spPr>
          <a:xfrm>
            <a:off x="359246" y="184798"/>
            <a:ext cx="11039301" cy="6051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2472"/>
              <a:buFont typeface="Arial"/>
              <a:buNone/>
            </a:pPr>
            <a:r>
              <a:rPr b="0" i="0" lang="en-US" sz="2472">
                <a:solidFill>
                  <a:schemeClr val="lt1"/>
                </a:solidFill>
                <a:latin typeface="Arial"/>
                <a:ea typeface="Arial"/>
                <a:cs typeface="Arial"/>
                <a:sym typeface="Arial"/>
              </a:rPr>
              <a:t>Data Mesh Architecture: AWS Technical Architecture Diagram</a:t>
            </a:r>
            <a:endParaRPr/>
          </a:p>
        </p:txBody>
      </p:sp>
      <p:sp>
        <p:nvSpPr>
          <p:cNvPr id="582" name="Google Shape;582;p12"/>
          <p:cNvSpPr/>
          <p:nvPr/>
        </p:nvSpPr>
        <p:spPr>
          <a:xfrm>
            <a:off x="362212" y="850006"/>
            <a:ext cx="11467577" cy="5293218"/>
          </a:xfrm>
          <a:prstGeom prst="rect">
            <a:avLst/>
          </a:prstGeom>
          <a:solidFill>
            <a:schemeClr val="lt1"/>
          </a:solidFill>
          <a:ln cap="flat" cmpd="sng" w="12700">
            <a:solidFill>
              <a:schemeClr val="accent3"/>
            </a:solidFill>
            <a:prstDash val="dash"/>
            <a:miter lim="800000"/>
            <a:headEnd len="sm" w="sm" type="none"/>
            <a:tailEnd len="sm" w="sm" type="none"/>
          </a:ln>
        </p:spPr>
        <p:txBody>
          <a:bodyPr anchorCtr="0" anchor="t" bIns="45700" lIns="457200" spcFirstLastPara="1" rIns="91425" wrap="square" tIns="91425">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AWS Cloud</a:t>
            </a:r>
            <a:endParaRPr/>
          </a:p>
          <a:p>
            <a:pPr indent="0" lvl="0" marL="0" marR="0" rtl="0" algn="l">
              <a:spcBef>
                <a:spcPts val="0"/>
              </a:spcBef>
              <a:spcAft>
                <a:spcPts val="0"/>
              </a:spcAft>
              <a:buNone/>
            </a:pPr>
            <a:r>
              <a:t/>
            </a:r>
            <a:endParaRPr sz="1200">
              <a:solidFill>
                <a:schemeClr val="accent3"/>
              </a:solidFill>
              <a:latin typeface="Arial"/>
              <a:ea typeface="Arial"/>
              <a:cs typeface="Arial"/>
              <a:sym typeface="Arial"/>
            </a:endParaRPr>
          </a:p>
        </p:txBody>
      </p:sp>
      <p:sp>
        <p:nvSpPr>
          <p:cNvPr id="583" name="Google Shape;583;p12"/>
          <p:cNvSpPr/>
          <p:nvPr/>
        </p:nvSpPr>
        <p:spPr>
          <a:xfrm>
            <a:off x="1585645" y="1822979"/>
            <a:ext cx="1192154" cy="3811457"/>
          </a:xfrm>
          <a:prstGeom prst="rect">
            <a:avLst/>
          </a:prstGeom>
          <a:noFill/>
          <a:ln cap="flat" cmpd="sng" w="12700">
            <a:solidFill>
              <a:schemeClr val="dk1"/>
            </a:solidFill>
            <a:prstDash val="dash"/>
            <a:miter lim="800000"/>
            <a:headEnd len="sm" w="sm" type="none"/>
            <a:tailEnd len="sm" w="sm" type="none"/>
          </a:ln>
        </p:spPr>
        <p:txBody>
          <a:bodyPr anchorCtr="0" anchor="t" bIns="45700" lIns="457200" spcFirstLastPara="1" rIns="91425" wrap="square" tIns="91425">
            <a:noAutofit/>
          </a:bodyPr>
          <a:lstStyle/>
          <a:p>
            <a:pPr indent="0" lvl="0" marL="0" marR="0" rtl="0" algn="l">
              <a:spcBef>
                <a:spcPts val="0"/>
              </a:spcBef>
              <a:spcAft>
                <a:spcPts val="0"/>
              </a:spcAft>
              <a:buNone/>
            </a:pPr>
            <a:r>
              <a:t/>
            </a:r>
            <a:endParaRPr sz="1200">
              <a:solidFill>
                <a:srgbClr val="000000"/>
              </a:solidFill>
              <a:latin typeface="Arial"/>
              <a:ea typeface="Arial"/>
              <a:cs typeface="Arial"/>
              <a:sym typeface="Arial"/>
            </a:endParaRPr>
          </a:p>
        </p:txBody>
      </p:sp>
      <p:pic>
        <p:nvPicPr>
          <p:cNvPr id="584" name="Google Shape;584;p12"/>
          <p:cNvPicPr preferRelativeResize="0"/>
          <p:nvPr/>
        </p:nvPicPr>
        <p:blipFill rotWithShape="1">
          <a:blip r:embed="rId3">
            <a:alphaModFix/>
          </a:blip>
          <a:srcRect b="0" l="0" r="0" t="0"/>
          <a:stretch/>
        </p:blipFill>
        <p:spPr>
          <a:xfrm>
            <a:off x="5261436" y="1963604"/>
            <a:ext cx="541466" cy="331466"/>
          </a:xfrm>
          <a:prstGeom prst="rect">
            <a:avLst/>
          </a:prstGeom>
          <a:noFill/>
          <a:ln>
            <a:noFill/>
          </a:ln>
        </p:spPr>
      </p:pic>
      <p:sp>
        <p:nvSpPr>
          <p:cNvPr id="585" name="Google Shape;585;p12"/>
          <p:cNvSpPr txBox="1"/>
          <p:nvPr/>
        </p:nvSpPr>
        <p:spPr>
          <a:xfrm>
            <a:off x="4922994" y="2312066"/>
            <a:ext cx="1236131" cy="1845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0">
                <a:solidFill>
                  <a:srgbClr val="232F3E"/>
                </a:solidFill>
                <a:latin typeface="Arial"/>
                <a:ea typeface="Arial"/>
                <a:cs typeface="Arial"/>
                <a:sym typeface="Arial"/>
              </a:rPr>
              <a:t>Raw</a:t>
            </a:r>
            <a:endParaRPr/>
          </a:p>
        </p:txBody>
      </p:sp>
      <p:pic>
        <p:nvPicPr>
          <p:cNvPr id="586" name="Google Shape;586;p12"/>
          <p:cNvPicPr preferRelativeResize="0"/>
          <p:nvPr/>
        </p:nvPicPr>
        <p:blipFill rotWithShape="1">
          <a:blip r:embed="rId3">
            <a:alphaModFix/>
          </a:blip>
          <a:srcRect b="0" l="0" r="0" t="0"/>
          <a:stretch/>
        </p:blipFill>
        <p:spPr>
          <a:xfrm>
            <a:off x="6515557" y="1971753"/>
            <a:ext cx="541466" cy="331466"/>
          </a:xfrm>
          <a:prstGeom prst="rect">
            <a:avLst/>
          </a:prstGeom>
          <a:noFill/>
          <a:ln>
            <a:noFill/>
          </a:ln>
        </p:spPr>
      </p:pic>
      <p:sp>
        <p:nvSpPr>
          <p:cNvPr id="587" name="Google Shape;587;p12"/>
          <p:cNvSpPr txBox="1"/>
          <p:nvPr/>
        </p:nvSpPr>
        <p:spPr>
          <a:xfrm>
            <a:off x="6141724" y="2310032"/>
            <a:ext cx="1236131" cy="30394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0">
                <a:solidFill>
                  <a:srgbClr val="232F3E"/>
                </a:solidFill>
                <a:latin typeface="Arial"/>
                <a:ea typeface="Arial"/>
                <a:cs typeface="Arial"/>
                <a:sym typeface="Arial"/>
              </a:rPr>
              <a:t>Trusted</a:t>
            </a:r>
            <a:endParaRPr/>
          </a:p>
          <a:p>
            <a:pPr indent="0" lvl="0" marL="0" marR="0" rtl="0" algn="ctr">
              <a:spcBef>
                <a:spcPts val="0"/>
              </a:spcBef>
              <a:spcAft>
                <a:spcPts val="0"/>
              </a:spcAft>
              <a:buNone/>
            </a:pPr>
            <a:r>
              <a:t/>
            </a:r>
            <a:endParaRPr sz="1050">
              <a:solidFill>
                <a:srgbClr val="232F3E"/>
              </a:solidFill>
              <a:latin typeface="Arial"/>
              <a:ea typeface="Arial"/>
              <a:cs typeface="Arial"/>
              <a:sym typeface="Arial"/>
            </a:endParaRPr>
          </a:p>
        </p:txBody>
      </p:sp>
      <p:sp>
        <p:nvSpPr>
          <p:cNvPr id="588" name="Google Shape;588;p12"/>
          <p:cNvSpPr txBox="1"/>
          <p:nvPr/>
        </p:nvSpPr>
        <p:spPr>
          <a:xfrm>
            <a:off x="7495006" y="4158680"/>
            <a:ext cx="1236131" cy="2132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0">
                <a:solidFill>
                  <a:srgbClr val="232F3E"/>
                </a:solidFill>
                <a:latin typeface="Arial"/>
                <a:ea typeface="Arial"/>
                <a:cs typeface="Arial"/>
                <a:sym typeface="Arial"/>
              </a:rPr>
              <a:t>EMR Cluster</a:t>
            </a:r>
            <a:endParaRPr/>
          </a:p>
        </p:txBody>
      </p:sp>
      <p:pic>
        <p:nvPicPr>
          <p:cNvPr id="589" name="Google Shape;589;p12"/>
          <p:cNvPicPr preferRelativeResize="0"/>
          <p:nvPr/>
        </p:nvPicPr>
        <p:blipFill rotWithShape="1">
          <a:blip r:embed="rId3">
            <a:alphaModFix/>
          </a:blip>
          <a:srcRect b="0" l="0" r="0" t="0"/>
          <a:stretch/>
        </p:blipFill>
        <p:spPr>
          <a:xfrm>
            <a:off x="7719797" y="1971753"/>
            <a:ext cx="541466" cy="331466"/>
          </a:xfrm>
          <a:prstGeom prst="rect">
            <a:avLst/>
          </a:prstGeom>
          <a:noFill/>
          <a:ln>
            <a:noFill/>
          </a:ln>
        </p:spPr>
      </p:pic>
      <p:sp>
        <p:nvSpPr>
          <p:cNvPr id="590" name="Google Shape;590;p12"/>
          <p:cNvSpPr txBox="1"/>
          <p:nvPr/>
        </p:nvSpPr>
        <p:spPr>
          <a:xfrm>
            <a:off x="7397335" y="2312146"/>
            <a:ext cx="1236131" cy="17911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0">
                <a:solidFill>
                  <a:srgbClr val="232F3E"/>
                </a:solidFill>
                <a:latin typeface="Arial"/>
                <a:ea typeface="Arial"/>
                <a:cs typeface="Arial"/>
                <a:sym typeface="Arial"/>
              </a:rPr>
              <a:t>Refined</a:t>
            </a:r>
            <a:endParaRPr/>
          </a:p>
        </p:txBody>
      </p:sp>
      <p:sp>
        <p:nvSpPr>
          <p:cNvPr id="591" name="Google Shape;591;p12"/>
          <p:cNvSpPr txBox="1"/>
          <p:nvPr/>
        </p:nvSpPr>
        <p:spPr>
          <a:xfrm>
            <a:off x="4646981" y="3922353"/>
            <a:ext cx="1369072" cy="17911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0">
                <a:solidFill>
                  <a:srgbClr val="232F3E"/>
                </a:solidFill>
                <a:latin typeface="Arial"/>
                <a:ea typeface="Arial"/>
                <a:cs typeface="Arial"/>
                <a:sym typeface="Arial"/>
              </a:rPr>
              <a:t>Glue Catalog</a:t>
            </a:r>
            <a:endParaRPr/>
          </a:p>
        </p:txBody>
      </p:sp>
      <p:sp>
        <p:nvSpPr>
          <p:cNvPr id="592" name="Google Shape;592;p12"/>
          <p:cNvSpPr/>
          <p:nvPr/>
        </p:nvSpPr>
        <p:spPr>
          <a:xfrm>
            <a:off x="5847755" y="1940464"/>
            <a:ext cx="641562" cy="453621"/>
          </a:xfrm>
          <a:prstGeom prst="stripedRightArrow">
            <a:avLst>
              <a:gd fmla="val 50000" name="adj1"/>
              <a:gd fmla="val 50000" name="adj2"/>
            </a:avLst>
          </a:prstGeom>
          <a:solidFill>
            <a:schemeClr val="accent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Arial"/>
              <a:ea typeface="Arial"/>
              <a:cs typeface="Arial"/>
              <a:sym typeface="Arial"/>
            </a:endParaRPr>
          </a:p>
        </p:txBody>
      </p:sp>
      <p:pic>
        <p:nvPicPr>
          <p:cNvPr id="593" name="Google Shape;593;p12"/>
          <p:cNvPicPr preferRelativeResize="0"/>
          <p:nvPr/>
        </p:nvPicPr>
        <p:blipFill rotWithShape="1">
          <a:blip r:embed="rId4">
            <a:alphaModFix/>
          </a:blip>
          <a:srcRect b="0" l="0" r="0" t="0"/>
          <a:stretch/>
        </p:blipFill>
        <p:spPr>
          <a:xfrm>
            <a:off x="362211" y="895268"/>
            <a:ext cx="327243" cy="239425"/>
          </a:xfrm>
          <a:prstGeom prst="rect">
            <a:avLst/>
          </a:prstGeom>
          <a:noFill/>
          <a:ln>
            <a:noFill/>
          </a:ln>
        </p:spPr>
      </p:pic>
      <p:pic>
        <p:nvPicPr>
          <p:cNvPr id="594" name="Google Shape;594;p12"/>
          <p:cNvPicPr preferRelativeResize="0"/>
          <p:nvPr/>
        </p:nvPicPr>
        <p:blipFill rotWithShape="1">
          <a:blip r:embed="rId5">
            <a:alphaModFix/>
          </a:blip>
          <a:srcRect b="0" l="0" r="0" t="0"/>
          <a:stretch/>
        </p:blipFill>
        <p:spPr>
          <a:xfrm>
            <a:off x="4996963" y="3464763"/>
            <a:ext cx="541466" cy="331466"/>
          </a:xfrm>
          <a:prstGeom prst="rect">
            <a:avLst/>
          </a:prstGeom>
          <a:noFill/>
          <a:ln>
            <a:noFill/>
          </a:ln>
        </p:spPr>
      </p:pic>
      <p:pic>
        <p:nvPicPr>
          <p:cNvPr id="595" name="Google Shape;595;p12"/>
          <p:cNvPicPr preferRelativeResize="0"/>
          <p:nvPr/>
        </p:nvPicPr>
        <p:blipFill rotWithShape="1">
          <a:blip r:embed="rId6">
            <a:alphaModFix/>
          </a:blip>
          <a:srcRect b="0" l="0" r="0" t="0"/>
          <a:stretch/>
        </p:blipFill>
        <p:spPr>
          <a:xfrm>
            <a:off x="7757906" y="3613609"/>
            <a:ext cx="624910" cy="507613"/>
          </a:xfrm>
          <a:prstGeom prst="rect">
            <a:avLst/>
          </a:prstGeom>
          <a:noFill/>
          <a:ln>
            <a:noFill/>
          </a:ln>
        </p:spPr>
      </p:pic>
      <p:pic>
        <p:nvPicPr>
          <p:cNvPr id="596" name="Google Shape;596;p12"/>
          <p:cNvPicPr preferRelativeResize="0"/>
          <p:nvPr/>
        </p:nvPicPr>
        <p:blipFill rotWithShape="1">
          <a:blip r:embed="rId7">
            <a:alphaModFix/>
          </a:blip>
          <a:srcRect b="0" l="0" r="0" t="0"/>
          <a:stretch/>
        </p:blipFill>
        <p:spPr>
          <a:xfrm>
            <a:off x="1979235" y="2151798"/>
            <a:ext cx="284584" cy="266486"/>
          </a:xfrm>
          <a:prstGeom prst="rect">
            <a:avLst/>
          </a:prstGeom>
          <a:noFill/>
          <a:ln>
            <a:noFill/>
          </a:ln>
        </p:spPr>
      </p:pic>
      <p:pic>
        <p:nvPicPr>
          <p:cNvPr id="597" name="Google Shape;597;p12"/>
          <p:cNvPicPr preferRelativeResize="0"/>
          <p:nvPr/>
        </p:nvPicPr>
        <p:blipFill rotWithShape="1">
          <a:blip r:embed="rId8">
            <a:alphaModFix/>
          </a:blip>
          <a:srcRect b="0" l="0" r="0" t="0"/>
          <a:stretch/>
        </p:blipFill>
        <p:spPr>
          <a:xfrm>
            <a:off x="1926600" y="2415254"/>
            <a:ext cx="399656" cy="377907"/>
          </a:xfrm>
          <a:prstGeom prst="rect">
            <a:avLst/>
          </a:prstGeom>
          <a:noFill/>
          <a:ln>
            <a:noFill/>
          </a:ln>
        </p:spPr>
      </p:pic>
      <p:pic>
        <p:nvPicPr>
          <p:cNvPr id="598" name="Google Shape;598;p12"/>
          <p:cNvPicPr preferRelativeResize="0"/>
          <p:nvPr/>
        </p:nvPicPr>
        <p:blipFill rotWithShape="1">
          <a:blip r:embed="rId9">
            <a:alphaModFix/>
          </a:blip>
          <a:srcRect b="0" l="0" r="0" t="0"/>
          <a:stretch/>
        </p:blipFill>
        <p:spPr>
          <a:xfrm>
            <a:off x="1940408" y="2984454"/>
            <a:ext cx="400767" cy="378958"/>
          </a:xfrm>
          <a:prstGeom prst="rect">
            <a:avLst/>
          </a:prstGeom>
          <a:noFill/>
          <a:ln>
            <a:noFill/>
          </a:ln>
        </p:spPr>
      </p:pic>
      <p:pic>
        <p:nvPicPr>
          <p:cNvPr id="599" name="Google Shape;599;p12"/>
          <p:cNvPicPr preferRelativeResize="0"/>
          <p:nvPr/>
        </p:nvPicPr>
        <p:blipFill rotWithShape="1">
          <a:blip r:embed="rId3">
            <a:alphaModFix/>
          </a:blip>
          <a:srcRect b="0" l="0" r="0" t="0"/>
          <a:stretch/>
        </p:blipFill>
        <p:spPr>
          <a:xfrm>
            <a:off x="2972157" y="5684520"/>
            <a:ext cx="541466" cy="331466"/>
          </a:xfrm>
          <a:prstGeom prst="rect">
            <a:avLst/>
          </a:prstGeom>
          <a:noFill/>
          <a:ln>
            <a:noFill/>
          </a:ln>
        </p:spPr>
      </p:pic>
      <p:sp>
        <p:nvSpPr>
          <p:cNvPr id="600" name="Google Shape;600;p12"/>
          <p:cNvSpPr txBox="1"/>
          <p:nvPr/>
        </p:nvSpPr>
        <p:spPr>
          <a:xfrm>
            <a:off x="2196819" y="5750627"/>
            <a:ext cx="1236131" cy="2132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0">
                <a:solidFill>
                  <a:srgbClr val="232F3E"/>
                </a:solidFill>
                <a:latin typeface="Arial"/>
                <a:ea typeface="Arial"/>
                <a:cs typeface="Arial"/>
                <a:sym typeface="Arial"/>
              </a:rPr>
              <a:t>Logs</a:t>
            </a:r>
            <a:endParaRPr/>
          </a:p>
        </p:txBody>
      </p:sp>
      <p:sp>
        <p:nvSpPr>
          <p:cNvPr id="601" name="Google Shape;601;p12"/>
          <p:cNvSpPr txBox="1"/>
          <p:nvPr/>
        </p:nvSpPr>
        <p:spPr>
          <a:xfrm>
            <a:off x="1687742" y="2781271"/>
            <a:ext cx="1028352" cy="34896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0">
                <a:solidFill>
                  <a:srgbClr val="232F3E"/>
                </a:solidFill>
                <a:latin typeface="Arial"/>
                <a:ea typeface="Arial"/>
                <a:cs typeface="Arial"/>
                <a:sym typeface="Arial"/>
              </a:rPr>
              <a:t>AWS IAM</a:t>
            </a:r>
            <a:endParaRPr/>
          </a:p>
          <a:p>
            <a:pPr indent="0" lvl="0" marL="0" marR="0" rtl="0" algn="ctr">
              <a:spcBef>
                <a:spcPts val="0"/>
              </a:spcBef>
              <a:spcAft>
                <a:spcPts val="0"/>
              </a:spcAft>
              <a:buNone/>
            </a:pPr>
            <a:r>
              <a:t/>
            </a:r>
            <a:endParaRPr sz="1050">
              <a:solidFill>
                <a:srgbClr val="232F3E"/>
              </a:solidFill>
              <a:latin typeface="Arial"/>
              <a:ea typeface="Arial"/>
              <a:cs typeface="Arial"/>
              <a:sym typeface="Arial"/>
            </a:endParaRPr>
          </a:p>
        </p:txBody>
      </p:sp>
      <p:sp>
        <p:nvSpPr>
          <p:cNvPr id="602" name="Google Shape;602;p12"/>
          <p:cNvSpPr txBox="1"/>
          <p:nvPr/>
        </p:nvSpPr>
        <p:spPr>
          <a:xfrm>
            <a:off x="1391287" y="5105285"/>
            <a:ext cx="1294865" cy="4154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0">
                <a:solidFill>
                  <a:srgbClr val="232F3E"/>
                </a:solidFill>
                <a:latin typeface="Arial"/>
                <a:ea typeface="Arial"/>
                <a:cs typeface="Arial"/>
                <a:sym typeface="Arial"/>
              </a:rPr>
              <a:t>AWS System Manager </a:t>
            </a:r>
            <a:endParaRPr/>
          </a:p>
        </p:txBody>
      </p:sp>
      <p:sp>
        <p:nvSpPr>
          <p:cNvPr id="603" name="Google Shape;603;p12"/>
          <p:cNvSpPr/>
          <p:nvPr/>
        </p:nvSpPr>
        <p:spPr>
          <a:xfrm>
            <a:off x="7078235" y="1940464"/>
            <a:ext cx="641562" cy="453621"/>
          </a:xfrm>
          <a:prstGeom prst="stripedRightArrow">
            <a:avLst>
              <a:gd fmla="val 50000" name="adj1"/>
              <a:gd fmla="val 50000" name="adj2"/>
            </a:avLst>
          </a:prstGeom>
          <a:solidFill>
            <a:schemeClr val="accent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Arial"/>
              <a:ea typeface="Arial"/>
              <a:cs typeface="Arial"/>
              <a:sym typeface="Arial"/>
            </a:endParaRPr>
          </a:p>
        </p:txBody>
      </p:sp>
      <p:sp>
        <p:nvSpPr>
          <p:cNvPr id="604" name="Google Shape;604;p12"/>
          <p:cNvSpPr txBox="1"/>
          <p:nvPr/>
        </p:nvSpPr>
        <p:spPr>
          <a:xfrm>
            <a:off x="5494769" y="2461102"/>
            <a:ext cx="1236131"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0">
                <a:solidFill>
                  <a:srgbClr val="232F3E"/>
                </a:solidFill>
                <a:latin typeface="Arial"/>
                <a:ea typeface="Arial"/>
                <a:cs typeface="Arial"/>
                <a:sym typeface="Arial"/>
              </a:rPr>
              <a:t>(Validate)</a:t>
            </a:r>
            <a:endParaRPr/>
          </a:p>
        </p:txBody>
      </p:sp>
      <p:sp>
        <p:nvSpPr>
          <p:cNvPr id="605" name="Google Shape;605;p12"/>
          <p:cNvSpPr txBox="1"/>
          <p:nvPr/>
        </p:nvSpPr>
        <p:spPr>
          <a:xfrm>
            <a:off x="6788678" y="2482628"/>
            <a:ext cx="1236131"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0">
                <a:solidFill>
                  <a:srgbClr val="232F3E"/>
                </a:solidFill>
                <a:latin typeface="Arial"/>
                <a:ea typeface="Arial"/>
                <a:cs typeface="Arial"/>
                <a:sym typeface="Arial"/>
              </a:rPr>
              <a:t>(Transformed)</a:t>
            </a:r>
            <a:endParaRPr/>
          </a:p>
        </p:txBody>
      </p:sp>
      <p:pic>
        <p:nvPicPr>
          <p:cNvPr id="606" name="Google Shape;606;p12"/>
          <p:cNvPicPr preferRelativeResize="0"/>
          <p:nvPr/>
        </p:nvPicPr>
        <p:blipFill rotWithShape="1">
          <a:blip r:embed="rId10">
            <a:alphaModFix/>
          </a:blip>
          <a:srcRect b="0" l="0" r="0" t="0"/>
          <a:stretch/>
        </p:blipFill>
        <p:spPr>
          <a:xfrm>
            <a:off x="7787286" y="4462361"/>
            <a:ext cx="618971" cy="454305"/>
          </a:xfrm>
          <a:prstGeom prst="rect">
            <a:avLst/>
          </a:prstGeom>
          <a:noFill/>
          <a:ln>
            <a:noFill/>
          </a:ln>
        </p:spPr>
      </p:pic>
      <p:sp>
        <p:nvSpPr>
          <p:cNvPr id="607" name="Google Shape;607;p12"/>
          <p:cNvSpPr txBox="1"/>
          <p:nvPr/>
        </p:nvSpPr>
        <p:spPr>
          <a:xfrm>
            <a:off x="7454229" y="4968232"/>
            <a:ext cx="1249658" cy="2132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0">
                <a:solidFill>
                  <a:srgbClr val="232F3E"/>
                </a:solidFill>
                <a:latin typeface="Arial"/>
                <a:ea typeface="Arial"/>
                <a:cs typeface="Arial"/>
                <a:sym typeface="Arial"/>
              </a:rPr>
              <a:t>Glue ETL job</a:t>
            </a:r>
            <a:endParaRPr/>
          </a:p>
        </p:txBody>
      </p:sp>
      <p:sp>
        <p:nvSpPr>
          <p:cNvPr id="608" name="Google Shape;608;p12"/>
          <p:cNvSpPr/>
          <p:nvPr/>
        </p:nvSpPr>
        <p:spPr>
          <a:xfrm>
            <a:off x="4783919" y="1814185"/>
            <a:ext cx="5117057" cy="967664"/>
          </a:xfrm>
          <a:prstGeom prst="rect">
            <a:avLst/>
          </a:prstGeom>
          <a:noFill/>
          <a:ln cap="flat" cmpd="sng" w="12700">
            <a:solidFill>
              <a:schemeClr val="dk1"/>
            </a:solidFill>
            <a:prstDash val="dash"/>
            <a:miter lim="800000"/>
            <a:headEnd len="sm" w="sm" type="none"/>
            <a:tailEnd len="sm" w="sm" type="none"/>
          </a:ln>
        </p:spPr>
        <p:txBody>
          <a:bodyPr anchorCtr="0" anchor="t" bIns="45700" lIns="457200" spcFirstLastPara="1" rIns="91425" wrap="square" tIns="91425">
            <a:noAutofit/>
          </a:bodyPr>
          <a:lstStyle/>
          <a:p>
            <a:pPr indent="0" lvl="0" marL="0" marR="0" rtl="0" algn="l">
              <a:spcBef>
                <a:spcPts val="0"/>
              </a:spcBef>
              <a:spcAft>
                <a:spcPts val="0"/>
              </a:spcAft>
              <a:buNone/>
            </a:pPr>
            <a:r>
              <a:t/>
            </a:r>
            <a:endParaRPr sz="1200">
              <a:solidFill>
                <a:srgbClr val="000000"/>
              </a:solidFill>
              <a:latin typeface="Arial"/>
              <a:ea typeface="Arial"/>
              <a:cs typeface="Arial"/>
              <a:sym typeface="Arial"/>
            </a:endParaRPr>
          </a:p>
        </p:txBody>
      </p:sp>
      <p:sp>
        <p:nvSpPr>
          <p:cNvPr id="609" name="Google Shape;609;p12"/>
          <p:cNvSpPr txBox="1"/>
          <p:nvPr/>
        </p:nvSpPr>
        <p:spPr>
          <a:xfrm>
            <a:off x="4435126" y="1802283"/>
            <a:ext cx="1369072" cy="2132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50">
                <a:solidFill>
                  <a:srgbClr val="232F3E"/>
                </a:solidFill>
                <a:latin typeface="Arial"/>
                <a:ea typeface="Arial"/>
                <a:cs typeface="Arial"/>
                <a:sym typeface="Arial"/>
              </a:rPr>
              <a:t>Data Lake</a:t>
            </a:r>
            <a:endParaRPr/>
          </a:p>
        </p:txBody>
      </p:sp>
      <p:sp>
        <p:nvSpPr>
          <p:cNvPr id="610" name="Google Shape;610;p12"/>
          <p:cNvSpPr txBox="1"/>
          <p:nvPr/>
        </p:nvSpPr>
        <p:spPr>
          <a:xfrm>
            <a:off x="1445813" y="1801531"/>
            <a:ext cx="1369072" cy="4154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50">
                <a:solidFill>
                  <a:srgbClr val="232F3E"/>
                </a:solidFill>
                <a:latin typeface="Arial"/>
                <a:ea typeface="Arial"/>
                <a:cs typeface="Arial"/>
                <a:sym typeface="Arial"/>
              </a:rPr>
              <a:t>Platform Components</a:t>
            </a:r>
            <a:endParaRPr/>
          </a:p>
        </p:txBody>
      </p:sp>
      <p:sp>
        <p:nvSpPr>
          <p:cNvPr id="611" name="Google Shape;611;p12"/>
          <p:cNvSpPr/>
          <p:nvPr/>
        </p:nvSpPr>
        <p:spPr>
          <a:xfrm>
            <a:off x="7395433" y="3071741"/>
            <a:ext cx="1396765" cy="2425539"/>
          </a:xfrm>
          <a:prstGeom prst="rect">
            <a:avLst/>
          </a:prstGeom>
          <a:noFill/>
          <a:ln cap="flat" cmpd="sng" w="12700">
            <a:solidFill>
              <a:schemeClr val="dk1"/>
            </a:solidFill>
            <a:prstDash val="dash"/>
            <a:miter lim="800000"/>
            <a:headEnd len="sm" w="sm" type="none"/>
            <a:tailEnd len="sm" w="sm" type="none"/>
          </a:ln>
        </p:spPr>
        <p:txBody>
          <a:bodyPr anchorCtr="0" anchor="t" bIns="45700" lIns="457200" spcFirstLastPara="1" rIns="91425" wrap="square" tIns="91425">
            <a:noAutofit/>
          </a:bodyPr>
          <a:lstStyle/>
          <a:p>
            <a:pPr indent="0" lvl="0" marL="0" marR="0" rtl="0" algn="l">
              <a:spcBef>
                <a:spcPts val="0"/>
              </a:spcBef>
              <a:spcAft>
                <a:spcPts val="0"/>
              </a:spcAft>
              <a:buNone/>
            </a:pPr>
            <a:r>
              <a:t/>
            </a:r>
            <a:endParaRPr sz="1200">
              <a:solidFill>
                <a:srgbClr val="000000"/>
              </a:solidFill>
              <a:latin typeface="Arial"/>
              <a:ea typeface="Arial"/>
              <a:cs typeface="Arial"/>
              <a:sym typeface="Arial"/>
            </a:endParaRPr>
          </a:p>
        </p:txBody>
      </p:sp>
      <p:sp>
        <p:nvSpPr>
          <p:cNvPr id="612" name="Google Shape;612;p12"/>
          <p:cNvSpPr txBox="1"/>
          <p:nvPr/>
        </p:nvSpPr>
        <p:spPr>
          <a:xfrm>
            <a:off x="7326946" y="3085467"/>
            <a:ext cx="1369072" cy="2132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50">
                <a:solidFill>
                  <a:srgbClr val="232F3E"/>
                </a:solidFill>
                <a:latin typeface="Arial"/>
                <a:ea typeface="Arial"/>
                <a:cs typeface="Arial"/>
                <a:sym typeface="Arial"/>
              </a:rPr>
              <a:t>Processing Layer</a:t>
            </a:r>
            <a:endParaRPr/>
          </a:p>
        </p:txBody>
      </p:sp>
      <p:sp>
        <p:nvSpPr>
          <p:cNvPr id="613" name="Google Shape;613;p12"/>
          <p:cNvSpPr/>
          <p:nvPr/>
        </p:nvSpPr>
        <p:spPr>
          <a:xfrm>
            <a:off x="4783298" y="2809584"/>
            <a:ext cx="2198276" cy="1678655"/>
          </a:xfrm>
          <a:prstGeom prst="rect">
            <a:avLst/>
          </a:prstGeom>
          <a:noFill/>
          <a:ln cap="flat" cmpd="sng" w="12700">
            <a:solidFill>
              <a:schemeClr val="dk1"/>
            </a:solidFill>
            <a:prstDash val="dash"/>
            <a:miter lim="800000"/>
            <a:headEnd len="sm" w="sm" type="none"/>
            <a:tailEnd len="sm" w="sm" type="none"/>
          </a:ln>
        </p:spPr>
        <p:txBody>
          <a:bodyPr anchorCtr="0" anchor="t" bIns="45700" lIns="457200" spcFirstLastPara="1" rIns="91425" wrap="square" tIns="91425">
            <a:noAutofit/>
          </a:bodyPr>
          <a:lstStyle/>
          <a:p>
            <a:pPr indent="0" lvl="0" marL="0" marR="0" rtl="0" algn="l">
              <a:spcBef>
                <a:spcPts val="0"/>
              </a:spcBef>
              <a:spcAft>
                <a:spcPts val="0"/>
              </a:spcAft>
              <a:buNone/>
            </a:pPr>
            <a:r>
              <a:t/>
            </a:r>
            <a:endParaRPr sz="1200">
              <a:solidFill>
                <a:srgbClr val="000000"/>
              </a:solidFill>
              <a:latin typeface="Arial"/>
              <a:ea typeface="Arial"/>
              <a:cs typeface="Arial"/>
              <a:sym typeface="Arial"/>
            </a:endParaRPr>
          </a:p>
        </p:txBody>
      </p:sp>
      <p:pic>
        <p:nvPicPr>
          <p:cNvPr id="614" name="Google Shape;614;p12"/>
          <p:cNvPicPr preferRelativeResize="0"/>
          <p:nvPr/>
        </p:nvPicPr>
        <p:blipFill rotWithShape="1">
          <a:blip r:embed="rId11">
            <a:alphaModFix/>
          </a:blip>
          <a:srcRect b="0" l="0" r="0" t="0"/>
          <a:stretch/>
        </p:blipFill>
        <p:spPr>
          <a:xfrm>
            <a:off x="6252624" y="3451585"/>
            <a:ext cx="417363" cy="394651"/>
          </a:xfrm>
          <a:prstGeom prst="rect">
            <a:avLst/>
          </a:prstGeom>
          <a:noFill/>
          <a:ln>
            <a:noFill/>
          </a:ln>
        </p:spPr>
      </p:pic>
      <p:sp>
        <p:nvSpPr>
          <p:cNvPr id="615" name="Google Shape;615;p12"/>
          <p:cNvSpPr txBox="1"/>
          <p:nvPr/>
        </p:nvSpPr>
        <p:spPr>
          <a:xfrm>
            <a:off x="6656825" y="4742569"/>
            <a:ext cx="1369072" cy="2132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0">
                <a:solidFill>
                  <a:srgbClr val="232F3E"/>
                </a:solidFill>
                <a:latin typeface="Arial"/>
                <a:ea typeface="Arial"/>
                <a:cs typeface="Arial"/>
                <a:sym typeface="Arial"/>
              </a:rPr>
              <a:t>Glue Crawler</a:t>
            </a:r>
            <a:endParaRPr/>
          </a:p>
        </p:txBody>
      </p:sp>
      <p:sp>
        <p:nvSpPr>
          <p:cNvPr id="616" name="Google Shape;616;p12"/>
          <p:cNvSpPr txBox="1"/>
          <p:nvPr/>
        </p:nvSpPr>
        <p:spPr>
          <a:xfrm>
            <a:off x="4256164" y="2838613"/>
            <a:ext cx="2114773" cy="2132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50">
                <a:solidFill>
                  <a:srgbClr val="232F3E"/>
                </a:solidFill>
                <a:latin typeface="Arial"/>
                <a:ea typeface="Arial"/>
                <a:cs typeface="Arial"/>
                <a:sym typeface="Arial"/>
              </a:rPr>
              <a:t>Metadata Layer</a:t>
            </a:r>
            <a:endParaRPr/>
          </a:p>
        </p:txBody>
      </p:sp>
      <p:cxnSp>
        <p:nvCxnSpPr>
          <p:cNvPr id="617" name="Google Shape;617;p12"/>
          <p:cNvCxnSpPr>
            <a:stCxn id="613" idx="0"/>
          </p:cNvCxnSpPr>
          <p:nvPr/>
        </p:nvCxnSpPr>
        <p:spPr>
          <a:xfrm rot="10800000">
            <a:off x="5882436" y="2147484"/>
            <a:ext cx="0" cy="662100"/>
          </a:xfrm>
          <a:prstGeom prst="straightConnector1">
            <a:avLst/>
          </a:prstGeom>
          <a:noFill/>
          <a:ln cap="flat" cmpd="sng" w="9525">
            <a:solidFill>
              <a:schemeClr val="dk1"/>
            </a:solidFill>
            <a:prstDash val="solid"/>
            <a:round/>
            <a:headEnd len="med" w="med" type="triangle"/>
            <a:tailEnd len="med" w="med" type="triangle"/>
          </a:ln>
        </p:spPr>
      </p:cxnSp>
      <p:cxnSp>
        <p:nvCxnSpPr>
          <p:cNvPr id="618" name="Google Shape;618;p12"/>
          <p:cNvCxnSpPr>
            <a:stCxn id="611" idx="0"/>
          </p:cNvCxnSpPr>
          <p:nvPr/>
        </p:nvCxnSpPr>
        <p:spPr>
          <a:xfrm rot="10800000">
            <a:off x="8093815" y="2463641"/>
            <a:ext cx="0" cy="608100"/>
          </a:xfrm>
          <a:prstGeom prst="straightConnector1">
            <a:avLst/>
          </a:prstGeom>
          <a:noFill/>
          <a:ln cap="flat" cmpd="sng" w="9525">
            <a:solidFill>
              <a:schemeClr val="dk1"/>
            </a:solidFill>
            <a:prstDash val="solid"/>
            <a:round/>
            <a:headEnd len="med" w="med" type="triangle"/>
            <a:tailEnd len="med" w="med" type="triangle"/>
          </a:ln>
        </p:spPr>
      </p:cxnSp>
      <p:cxnSp>
        <p:nvCxnSpPr>
          <p:cNvPr id="619" name="Google Shape;619;p12"/>
          <p:cNvCxnSpPr/>
          <p:nvPr/>
        </p:nvCxnSpPr>
        <p:spPr>
          <a:xfrm rot="10800000">
            <a:off x="7009088" y="3968908"/>
            <a:ext cx="386345" cy="5117"/>
          </a:xfrm>
          <a:prstGeom prst="straightConnector1">
            <a:avLst/>
          </a:prstGeom>
          <a:noFill/>
          <a:ln cap="flat" cmpd="sng" w="9525">
            <a:solidFill>
              <a:schemeClr val="dk1"/>
            </a:solidFill>
            <a:prstDash val="solid"/>
            <a:round/>
            <a:headEnd len="med" w="med" type="triangle"/>
            <a:tailEnd len="med" w="med" type="triangle"/>
          </a:ln>
        </p:spPr>
      </p:cxnSp>
      <p:pic>
        <p:nvPicPr>
          <p:cNvPr id="620" name="Google Shape;620;p12"/>
          <p:cNvPicPr preferRelativeResize="0"/>
          <p:nvPr/>
        </p:nvPicPr>
        <p:blipFill rotWithShape="1">
          <a:blip r:embed="rId12">
            <a:alphaModFix/>
          </a:blip>
          <a:srcRect b="0" l="0" r="0" t="0"/>
          <a:stretch/>
        </p:blipFill>
        <p:spPr>
          <a:xfrm>
            <a:off x="4975246" y="5098446"/>
            <a:ext cx="829747" cy="339284"/>
          </a:xfrm>
          <a:prstGeom prst="rect">
            <a:avLst/>
          </a:prstGeom>
          <a:noFill/>
          <a:ln>
            <a:noFill/>
          </a:ln>
        </p:spPr>
      </p:pic>
      <p:pic>
        <p:nvPicPr>
          <p:cNvPr id="621" name="Google Shape;621;p12"/>
          <p:cNvPicPr preferRelativeResize="0"/>
          <p:nvPr/>
        </p:nvPicPr>
        <p:blipFill rotWithShape="1">
          <a:blip r:embed="rId13">
            <a:alphaModFix/>
          </a:blip>
          <a:srcRect b="0" l="0" r="0" t="0"/>
          <a:stretch/>
        </p:blipFill>
        <p:spPr>
          <a:xfrm>
            <a:off x="3348322" y="2480099"/>
            <a:ext cx="466563" cy="384523"/>
          </a:xfrm>
          <a:prstGeom prst="rect">
            <a:avLst/>
          </a:prstGeom>
          <a:noFill/>
          <a:ln>
            <a:noFill/>
          </a:ln>
        </p:spPr>
      </p:pic>
      <p:sp>
        <p:nvSpPr>
          <p:cNvPr id="622" name="Google Shape;622;p12"/>
          <p:cNvSpPr/>
          <p:nvPr/>
        </p:nvSpPr>
        <p:spPr>
          <a:xfrm>
            <a:off x="3091591" y="1801626"/>
            <a:ext cx="1045031" cy="1366046"/>
          </a:xfrm>
          <a:prstGeom prst="rect">
            <a:avLst/>
          </a:prstGeom>
          <a:noFill/>
          <a:ln cap="flat" cmpd="sng" w="12700">
            <a:solidFill>
              <a:schemeClr val="dk1"/>
            </a:solidFill>
            <a:prstDash val="dash"/>
            <a:miter lim="800000"/>
            <a:headEnd len="sm" w="sm" type="none"/>
            <a:tailEnd len="sm" w="sm" type="none"/>
          </a:ln>
        </p:spPr>
        <p:txBody>
          <a:bodyPr anchorCtr="0" anchor="t" bIns="45700" lIns="457200" spcFirstLastPara="1" rIns="91425" wrap="square" tIns="91425">
            <a:noAutofit/>
          </a:bodyPr>
          <a:lstStyle/>
          <a:p>
            <a:pPr indent="0" lvl="0" marL="0" marR="0" rtl="0" algn="l">
              <a:spcBef>
                <a:spcPts val="0"/>
              </a:spcBef>
              <a:spcAft>
                <a:spcPts val="0"/>
              </a:spcAft>
              <a:buNone/>
            </a:pPr>
            <a:r>
              <a:t/>
            </a:r>
            <a:endParaRPr sz="1200">
              <a:solidFill>
                <a:srgbClr val="000000"/>
              </a:solidFill>
              <a:latin typeface="Arial"/>
              <a:ea typeface="Arial"/>
              <a:cs typeface="Arial"/>
              <a:sym typeface="Arial"/>
            </a:endParaRPr>
          </a:p>
        </p:txBody>
      </p:sp>
      <p:sp>
        <p:nvSpPr>
          <p:cNvPr id="623" name="Google Shape;623;p12"/>
          <p:cNvSpPr txBox="1"/>
          <p:nvPr/>
        </p:nvSpPr>
        <p:spPr>
          <a:xfrm>
            <a:off x="3003622" y="2919784"/>
            <a:ext cx="1236131" cy="2132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0">
                <a:solidFill>
                  <a:srgbClr val="232F3E"/>
                </a:solidFill>
                <a:latin typeface="Arial"/>
                <a:ea typeface="Arial"/>
                <a:cs typeface="Arial"/>
                <a:sym typeface="Arial"/>
              </a:rPr>
              <a:t>Lake Formation</a:t>
            </a:r>
            <a:endParaRPr/>
          </a:p>
        </p:txBody>
      </p:sp>
      <p:sp>
        <p:nvSpPr>
          <p:cNvPr id="624" name="Google Shape;624;p12"/>
          <p:cNvSpPr txBox="1"/>
          <p:nvPr/>
        </p:nvSpPr>
        <p:spPr>
          <a:xfrm>
            <a:off x="2880629" y="1828134"/>
            <a:ext cx="1369072" cy="2132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50">
                <a:solidFill>
                  <a:srgbClr val="232F3E"/>
                </a:solidFill>
                <a:latin typeface="Arial"/>
                <a:ea typeface="Arial"/>
                <a:cs typeface="Arial"/>
                <a:sym typeface="Arial"/>
              </a:rPr>
              <a:t>Authorization</a:t>
            </a:r>
            <a:endParaRPr/>
          </a:p>
        </p:txBody>
      </p:sp>
      <p:cxnSp>
        <p:nvCxnSpPr>
          <p:cNvPr id="625" name="Google Shape;625;p12"/>
          <p:cNvCxnSpPr/>
          <p:nvPr/>
        </p:nvCxnSpPr>
        <p:spPr>
          <a:xfrm>
            <a:off x="2835270" y="3065805"/>
            <a:ext cx="256321" cy="1"/>
          </a:xfrm>
          <a:prstGeom prst="straightConnector1">
            <a:avLst/>
          </a:prstGeom>
          <a:noFill/>
          <a:ln cap="flat" cmpd="sng" w="9525">
            <a:solidFill>
              <a:srgbClr val="D99593"/>
            </a:solidFill>
            <a:prstDash val="solid"/>
            <a:miter lim="800000"/>
            <a:headEnd len="sm" w="sm" type="none"/>
            <a:tailEnd len="med" w="med" type="triangle"/>
          </a:ln>
        </p:spPr>
      </p:cxnSp>
      <p:cxnSp>
        <p:nvCxnSpPr>
          <p:cNvPr id="626" name="Google Shape;626;p12"/>
          <p:cNvCxnSpPr>
            <a:stCxn id="622" idx="2"/>
          </p:cNvCxnSpPr>
          <p:nvPr/>
        </p:nvCxnSpPr>
        <p:spPr>
          <a:xfrm flipH="1" rot="-5400000">
            <a:off x="3811807" y="2969972"/>
            <a:ext cx="801300" cy="1196700"/>
          </a:xfrm>
          <a:prstGeom prst="bentConnector2">
            <a:avLst/>
          </a:prstGeom>
          <a:noFill/>
          <a:ln cap="flat" cmpd="sng" w="9525">
            <a:solidFill>
              <a:schemeClr val="dk1"/>
            </a:solidFill>
            <a:prstDash val="solid"/>
            <a:round/>
            <a:headEnd len="med" w="med" type="triangle"/>
            <a:tailEnd len="med" w="med" type="triangle"/>
          </a:ln>
        </p:spPr>
      </p:cxnSp>
      <p:sp>
        <p:nvSpPr>
          <p:cNvPr id="627" name="Google Shape;627;p12"/>
          <p:cNvSpPr/>
          <p:nvPr/>
        </p:nvSpPr>
        <p:spPr>
          <a:xfrm>
            <a:off x="4786362" y="4781806"/>
            <a:ext cx="2198276" cy="703984"/>
          </a:xfrm>
          <a:prstGeom prst="rect">
            <a:avLst/>
          </a:prstGeom>
          <a:noFill/>
          <a:ln cap="flat" cmpd="sng" w="12700">
            <a:solidFill>
              <a:schemeClr val="dk1"/>
            </a:solidFill>
            <a:prstDash val="dash"/>
            <a:miter lim="800000"/>
            <a:headEnd len="sm" w="sm" type="none"/>
            <a:tailEnd len="sm" w="sm" type="none"/>
          </a:ln>
        </p:spPr>
        <p:txBody>
          <a:bodyPr anchorCtr="0" anchor="t" bIns="45700" lIns="457200" spcFirstLastPara="1" rIns="91425" wrap="square" tIns="91425">
            <a:noAutofit/>
          </a:bodyPr>
          <a:lstStyle/>
          <a:p>
            <a:pPr indent="0" lvl="0" marL="0" marR="0" rtl="0" algn="l">
              <a:spcBef>
                <a:spcPts val="0"/>
              </a:spcBef>
              <a:spcAft>
                <a:spcPts val="0"/>
              </a:spcAft>
              <a:buNone/>
            </a:pPr>
            <a:r>
              <a:t/>
            </a:r>
            <a:endParaRPr sz="1200">
              <a:solidFill>
                <a:srgbClr val="000000"/>
              </a:solidFill>
              <a:latin typeface="Arial"/>
              <a:ea typeface="Arial"/>
              <a:cs typeface="Arial"/>
              <a:sym typeface="Arial"/>
            </a:endParaRPr>
          </a:p>
        </p:txBody>
      </p:sp>
      <p:sp>
        <p:nvSpPr>
          <p:cNvPr id="628" name="Google Shape;628;p12"/>
          <p:cNvSpPr txBox="1"/>
          <p:nvPr/>
        </p:nvSpPr>
        <p:spPr>
          <a:xfrm>
            <a:off x="4270396" y="4791656"/>
            <a:ext cx="2114773" cy="2132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50">
                <a:solidFill>
                  <a:srgbClr val="232F3E"/>
                </a:solidFill>
                <a:latin typeface="Arial"/>
                <a:ea typeface="Arial"/>
                <a:cs typeface="Arial"/>
                <a:sym typeface="Arial"/>
              </a:rPr>
              <a:t>Workflow Layer</a:t>
            </a:r>
            <a:endParaRPr/>
          </a:p>
        </p:txBody>
      </p:sp>
      <p:cxnSp>
        <p:nvCxnSpPr>
          <p:cNvPr id="629" name="Google Shape;629;p12"/>
          <p:cNvCxnSpPr>
            <a:endCxn id="613" idx="2"/>
          </p:cNvCxnSpPr>
          <p:nvPr/>
        </p:nvCxnSpPr>
        <p:spPr>
          <a:xfrm flipH="1" rot="10800000">
            <a:off x="5878236" y="4488239"/>
            <a:ext cx="4200" cy="316800"/>
          </a:xfrm>
          <a:prstGeom prst="straightConnector1">
            <a:avLst/>
          </a:prstGeom>
          <a:noFill/>
          <a:ln cap="flat" cmpd="sng" w="12700">
            <a:solidFill>
              <a:srgbClr val="545B64"/>
            </a:solidFill>
            <a:prstDash val="solid"/>
            <a:miter lim="800000"/>
            <a:headEnd len="med" w="med" type="stealth"/>
            <a:tailEnd len="med" w="med" type="stealth"/>
          </a:ln>
        </p:spPr>
      </p:cxnSp>
      <p:pic>
        <p:nvPicPr>
          <p:cNvPr id="630" name="Google Shape;630;p12"/>
          <p:cNvPicPr preferRelativeResize="0"/>
          <p:nvPr/>
        </p:nvPicPr>
        <p:blipFill rotWithShape="1">
          <a:blip r:embed="rId14">
            <a:alphaModFix/>
          </a:blip>
          <a:srcRect b="0" l="0" r="0" t="0"/>
          <a:stretch/>
        </p:blipFill>
        <p:spPr>
          <a:xfrm>
            <a:off x="5937946" y="5132124"/>
            <a:ext cx="287577" cy="271928"/>
          </a:xfrm>
          <a:prstGeom prst="rect">
            <a:avLst/>
          </a:prstGeom>
          <a:noFill/>
          <a:ln>
            <a:noFill/>
          </a:ln>
        </p:spPr>
      </p:pic>
      <p:sp>
        <p:nvSpPr>
          <p:cNvPr id="631" name="Google Shape;631;p12"/>
          <p:cNvSpPr txBox="1"/>
          <p:nvPr/>
        </p:nvSpPr>
        <p:spPr>
          <a:xfrm>
            <a:off x="6769164" y="5884095"/>
            <a:ext cx="1369072" cy="2132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0">
                <a:solidFill>
                  <a:srgbClr val="232F3E"/>
                </a:solidFill>
                <a:latin typeface="Arial"/>
                <a:ea typeface="Arial"/>
                <a:cs typeface="Arial"/>
                <a:sym typeface="Arial"/>
              </a:rPr>
              <a:t>Lambda</a:t>
            </a:r>
            <a:endParaRPr/>
          </a:p>
        </p:txBody>
      </p:sp>
      <p:cxnSp>
        <p:nvCxnSpPr>
          <p:cNvPr id="632" name="Google Shape;632;p12"/>
          <p:cNvCxnSpPr>
            <a:endCxn id="627" idx="3"/>
          </p:cNvCxnSpPr>
          <p:nvPr/>
        </p:nvCxnSpPr>
        <p:spPr>
          <a:xfrm rot="10800000">
            <a:off x="6984638" y="5133798"/>
            <a:ext cx="383400" cy="0"/>
          </a:xfrm>
          <a:prstGeom prst="straightConnector1">
            <a:avLst/>
          </a:prstGeom>
          <a:noFill/>
          <a:ln cap="flat" cmpd="sng" w="9525">
            <a:solidFill>
              <a:schemeClr val="dk1"/>
            </a:solidFill>
            <a:prstDash val="solid"/>
            <a:round/>
            <a:headEnd len="med" w="med" type="triangle"/>
            <a:tailEnd len="med" w="med" type="triangle"/>
          </a:ln>
        </p:spPr>
      </p:cxnSp>
      <p:cxnSp>
        <p:nvCxnSpPr>
          <p:cNvPr id="633" name="Google Shape;633;p12"/>
          <p:cNvCxnSpPr>
            <a:stCxn id="611" idx="2"/>
            <a:endCxn id="599" idx="3"/>
          </p:cNvCxnSpPr>
          <p:nvPr/>
        </p:nvCxnSpPr>
        <p:spPr>
          <a:xfrm rot="5400000">
            <a:off x="5627215" y="3383780"/>
            <a:ext cx="353100" cy="4580100"/>
          </a:xfrm>
          <a:prstGeom prst="bentConnector2">
            <a:avLst/>
          </a:prstGeom>
          <a:noFill/>
          <a:ln cap="flat" cmpd="sng" w="9525">
            <a:solidFill>
              <a:schemeClr val="accent1"/>
            </a:solidFill>
            <a:prstDash val="solid"/>
            <a:miter lim="800000"/>
            <a:headEnd len="sm" w="sm" type="none"/>
            <a:tailEnd len="med" w="med" type="triangle"/>
          </a:ln>
        </p:spPr>
      </p:cxnSp>
      <p:pic>
        <p:nvPicPr>
          <p:cNvPr id="634" name="Google Shape;634;p12"/>
          <p:cNvPicPr preferRelativeResize="0"/>
          <p:nvPr/>
        </p:nvPicPr>
        <p:blipFill rotWithShape="1">
          <a:blip r:embed="rId15">
            <a:alphaModFix/>
          </a:blip>
          <a:srcRect b="0" l="0" r="0" t="0"/>
          <a:stretch/>
        </p:blipFill>
        <p:spPr>
          <a:xfrm>
            <a:off x="4928645" y="2309104"/>
            <a:ext cx="316762" cy="284739"/>
          </a:xfrm>
          <a:prstGeom prst="rect">
            <a:avLst/>
          </a:prstGeom>
          <a:noFill/>
          <a:ln>
            <a:noFill/>
          </a:ln>
        </p:spPr>
      </p:pic>
      <p:sp>
        <p:nvSpPr>
          <p:cNvPr id="635" name="Google Shape;635;p12"/>
          <p:cNvSpPr txBox="1"/>
          <p:nvPr/>
        </p:nvSpPr>
        <p:spPr>
          <a:xfrm>
            <a:off x="4590130" y="2570172"/>
            <a:ext cx="1236131" cy="2132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0">
                <a:solidFill>
                  <a:srgbClr val="232F3E"/>
                </a:solidFill>
                <a:latin typeface="Arial"/>
                <a:ea typeface="Arial"/>
                <a:cs typeface="Arial"/>
                <a:sym typeface="Arial"/>
              </a:rPr>
              <a:t>Bucket Policy</a:t>
            </a:r>
            <a:endParaRPr/>
          </a:p>
        </p:txBody>
      </p:sp>
      <p:cxnSp>
        <p:nvCxnSpPr>
          <p:cNvPr id="636" name="Google Shape;636;p12"/>
          <p:cNvCxnSpPr>
            <a:stCxn id="637" idx="3"/>
            <a:endCxn id="584" idx="0"/>
          </p:cNvCxnSpPr>
          <p:nvPr/>
        </p:nvCxnSpPr>
        <p:spPr>
          <a:xfrm>
            <a:off x="1347517" y="1753762"/>
            <a:ext cx="4184700" cy="209700"/>
          </a:xfrm>
          <a:prstGeom prst="bentConnector2">
            <a:avLst/>
          </a:prstGeom>
          <a:noFill/>
          <a:ln cap="flat" cmpd="sng" w="9525">
            <a:solidFill>
              <a:srgbClr val="D99593"/>
            </a:solidFill>
            <a:prstDash val="solid"/>
            <a:miter lim="800000"/>
            <a:headEnd len="sm" w="sm" type="none"/>
            <a:tailEnd len="med" w="med" type="triangle"/>
          </a:ln>
        </p:spPr>
      </p:cxnSp>
      <p:sp>
        <p:nvSpPr>
          <p:cNvPr id="638" name="Google Shape;638;p12"/>
          <p:cNvSpPr/>
          <p:nvPr/>
        </p:nvSpPr>
        <p:spPr>
          <a:xfrm>
            <a:off x="8941921" y="3053334"/>
            <a:ext cx="2752402" cy="2435601"/>
          </a:xfrm>
          <a:prstGeom prst="rect">
            <a:avLst/>
          </a:prstGeom>
          <a:noFill/>
          <a:ln cap="flat" cmpd="sng" w="12700">
            <a:solidFill>
              <a:schemeClr val="dk1"/>
            </a:solidFill>
            <a:prstDash val="dash"/>
            <a:miter lim="800000"/>
            <a:headEnd len="sm" w="sm" type="none"/>
            <a:tailEnd len="sm" w="sm" type="none"/>
          </a:ln>
        </p:spPr>
        <p:txBody>
          <a:bodyPr anchorCtr="0" anchor="t" bIns="45700" lIns="457200" spcFirstLastPara="1" rIns="91425" wrap="square" tIns="91425">
            <a:noAutofit/>
          </a:bodyPr>
          <a:lstStyle/>
          <a:p>
            <a:pPr indent="0" lvl="0" marL="0" marR="0" rtl="0" algn="l">
              <a:spcBef>
                <a:spcPts val="0"/>
              </a:spcBef>
              <a:spcAft>
                <a:spcPts val="0"/>
              </a:spcAft>
              <a:buNone/>
            </a:pPr>
            <a:r>
              <a:t/>
            </a:r>
            <a:endParaRPr sz="1200">
              <a:solidFill>
                <a:srgbClr val="000000"/>
              </a:solidFill>
              <a:latin typeface="Arial"/>
              <a:ea typeface="Arial"/>
              <a:cs typeface="Arial"/>
              <a:sym typeface="Arial"/>
            </a:endParaRPr>
          </a:p>
        </p:txBody>
      </p:sp>
      <p:sp>
        <p:nvSpPr>
          <p:cNvPr id="639" name="Google Shape;639;p12"/>
          <p:cNvSpPr txBox="1"/>
          <p:nvPr/>
        </p:nvSpPr>
        <p:spPr>
          <a:xfrm>
            <a:off x="8924067" y="3084810"/>
            <a:ext cx="1369072"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50">
                <a:solidFill>
                  <a:srgbClr val="232F3E"/>
                </a:solidFill>
                <a:latin typeface="Arial"/>
                <a:ea typeface="Arial"/>
                <a:cs typeface="Arial"/>
                <a:sym typeface="Arial"/>
              </a:rPr>
              <a:t>Consumption Layer</a:t>
            </a:r>
            <a:endParaRPr/>
          </a:p>
        </p:txBody>
      </p:sp>
      <p:pic>
        <p:nvPicPr>
          <p:cNvPr id="640" name="Google Shape;640;p12"/>
          <p:cNvPicPr preferRelativeResize="0"/>
          <p:nvPr/>
        </p:nvPicPr>
        <p:blipFill rotWithShape="1">
          <a:blip r:embed="rId16">
            <a:alphaModFix/>
          </a:blip>
          <a:srcRect b="0" l="0" r="0" t="0"/>
          <a:stretch/>
        </p:blipFill>
        <p:spPr>
          <a:xfrm>
            <a:off x="9077647" y="3451399"/>
            <a:ext cx="565316" cy="565316"/>
          </a:xfrm>
          <a:prstGeom prst="rect">
            <a:avLst/>
          </a:prstGeom>
          <a:noFill/>
          <a:ln>
            <a:noFill/>
          </a:ln>
        </p:spPr>
      </p:pic>
      <p:pic>
        <p:nvPicPr>
          <p:cNvPr id="641" name="Google Shape;641;p12"/>
          <p:cNvPicPr preferRelativeResize="0"/>
          <p:nvPr/>
        </p:nvPicPr>
        <p:blipFill rotWithShape="1">
          <a:blip r:embed="rId17">
            <a:alphaModFix/>
          </a:blip>
          <a:srcRect b="0" l="0" r="0" t="0"/>
          <a:stretch/>
        </p:blipFill>
        <p:spPr>
          <a:xfrm>
            <a:off x="9107075" y="4091573"/>
            <a:ext cx="564072" cy="75887"/>
          </a:xfrm>
          <a:prstGeom prst="rect">
            <a:avLst/>
          </a:prstGeom>
          <a:noFill/>
          <a:ln>
            <a:noFill/>
          </a:ln>
        </p:spPr>
      </p:pic>
      <p:pic>
        <p:nvPicPr>
          <p:cNvPr id="642" name="Google Shape;642;p12"/>
          <p:cNvPicPr preferRelativeResize="0"/>
          <p:nvPr/>
        </p:nvPicPr>
        <p:blipFill rotWithShape="1">
          <a:blip r:embed="rId18">
            <a:alphaModFix/>
          </a:blip>
          <a:srcRect b="0" l="0" r="0" t="0"/>
          <a:stretch/>
        </p:blipFill>
        <p:spPr>
          <a:xfrm>
            <a:off x="9105584" y="4306264"/>
            <a:ext cx="568005" cy="562492"/>
          </a:xfrm>
          <a:prstGeom prst="rect">
            <a:avLst/>
          </a:prstGeom>
          <a:noFill/>
          <a:ln>
            <a:noFill/>
          </a:ln>
        </p:spPr>
      </p:pic>
      <p:sp>
        <p:nvSpPr>
          <p:cNvPr id="643" name="Google Shape;643;p12"/>
          <p:cNvSpPr txBox="1"/>
          <p:nvPr/>
        </p:nvSpPr>
        <p:spPr>
          <a:xfrm>
            <a:off x="9523094" y="4379761"/>
            <a:ext cx="1236131" cy="4154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0">
                <a:solidFill>
                  <a:srgbClr val="232F3E"/>
                </a:solidFill>
                <a:latin typeface="Arial"/>
                <a:ea typeface="Arial"/>
                <a:cs typeface="Arial"/>
                <a:sym typeface="Arial"/>
              </a:rPr>
              <a:t>Amazon </a:t>
            </a:r>
            <a:endParaRPr/>
          </a:p>
          <a:p>
            <a:pPr indent="0" lvl="0" marL="0" marR="0" rtl="0" algn="ctr">
              <a:spcBef>
                <a:spcPts val="0"/>
              </a:spcBef>
              <a:spcAft>
                <a:spcPts val="0"/>
              </a:spcAft>
              <a:buNone/>
            </a:pPr>
            <a:r>
              <a:rPr lang="en-US" sz="1050">
                <a:solidFill>
                  <a:srgbClr val="232F3E"/>
                </a:solidFill>
                <a:latin typeface="Arial"/>
                <a:ea typeface="Arial"/>
                <a:cs typeface="Arial"/>
                <a:sym typeface="Arial"/>
              </a:rPr>
              <a:t>Athena</a:t>
            </a:r>
            <a:endParaRPr/>
          </a:p>
        </p:txBody>
      </p:sp>
      <p:sp>
        <p:nvSpPr>
          <p:cNvPr id="644" name="Google Shape;644;p12"/>
          <p:cNvSpPr txBox="1"/>
          <p:nvPr/>
        </p:nvSpPr>
        <p:spPr>
          <a:xfrm>
            <a:off x="9503797" y="3522500"/>
            <a:ext cx="1236131" cy="57708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0">
                <a:solidFill>
                  <a:srgbClr val="232F3E"/>
                </a:solidFill>
                <a:latin typeface="Arial"/>
                <a:ea typeface="Arial"/>
                <a:cs typeface="Arial"/>
                <a:sym typeface="Arial"/>
              </a:rPr>
              <a:t>Amazon </a:t>
            </a:r>
            <a:endParaRPr/>
          </a:p>
          <a:p>
            <a:pPr indent="0" lvl="0" marL="0" marR="0" rtl="0" algn="ctr">
              <a:spcBef>
                <a:spcPts val="0"/>
              </a:spcBef>
              <a:spcAft>
                <a:spcPts val="0"/>
              </a:spcAft>
              <a:buNone/>
            </a:pPr>
            <a:r>
              <a:rPr lang="en-US" sz="1050">
                <a:solidFill>
                  <a:srgbClr val="232F3E"/>
                </a:solidFill>
                <a:latin typeface="Arial"/>
                <a:ea typeface="Arial"/>
                <a:cs typeface="Arial"/>
                <a:sym typeface="Arial"/>
              </a:rPr>
              <a:t>Redshift</a:t>
            </a:r>
            <a:endParaRPr/>
          </a:p>
          <a:p>
            <a:pPr indent="0" lvl="0" marL="0" marR="0" rtl="0" algn="ctr">
              <a:spcBef>
                <a:spcPts val="0"/>
              </a:spcBef>
              <a:spcAft>
                <a:spcPts val="0"/>
              </a:spcAft>
              <a:buNone/>
            </a:pPr>
            <a:r>
              <a:rPr lang="en-US" sz="1050">
                <a:solidFill>
                  <a:srgbClr val="232F3E"/>
                </a:solidFill>
                <a:latin typeface="Arial"/>
                <a:ea typeface="Arial"/>
                <a:cs typeface="Arial"/>
                <a:sym typeface="Arial"/>
              </a:rPr>
              <a:t>Spectrum</a:t>
            </a:r>
            <a:endParaRPr/>
          </a:p>
        </p:txBody>
      </p:sp>
      <p:cxnSp>
        <p:nvCxnSpPr>
          <p:cNvPr id="645" name="Google Shape;645;p12"/>
          <p:cNvCxnSpPr>
            <a:stCxn id="638" idx="2"/>
            <a:endCxn id="599" idx="3"/>
          </p:cNvCxnSpPr>
          <p:nvPr/>
        </p:nvCxnSpPr>
        <p:spPr>
          <a:xfrm rot="5400000">
            <a:off x="6735222" y="2267235"/>
            <a:ext cx="361200" cy="6804600"/>
          </a:xfrm>
          <a:prstGeom prst="bentConnector2">
            <a:avLst/>
          </a:prstGeom>
          <a:noFill/>
          <a:ln cap="flat" cmpd="sng" w="9525">
            <a:solidFill>
              <a:schemeClr val="accent1"/>
            </a:solidFill>
            <a:prstDash val="solid"/>
            <a:miter lim="800000"/>
            <a:headEnd len="sm" w="sm" type="none"/>
            <a:tailEnd len="med" w="med" type="triangle"/>
          </a:ln>
        </p:spPr>
      </p:cxnSp>
      <p:cxnSp>
        <p:nvCxnSpPr>
          <p:cNvPr id="646" name="Google Shape;646;p12"/>
          <p:cNvCxnSpPr/>
          <p:nvPr/>
        </p:nvCxnSpPr>
        <p:spPr>
          <a:xfrm rot="10800000">
            <a:off x="8540786" y="3927182"/>
            <a:ext cx="401135" cy="0"/>
          </a:xfrm>
          <a:prstGeom prst="straightConnector1">
            <a:avLst/>
          </a:prstGeom>
          <a:noFill/>
          <a:ln cap="flat" cmpd="sng" w="9525">
            <a:solidFill>
              <a:schemeClr val="dk1"/>
            </a:solidFill>
            <a:prstDash val="solid"/>
            <a:round/>
            <a:headEnd len="med" w="med" type="triangle"/>
            <a:tailEnd len="med" w="med" type="triangle"/>
          </a:ln>
        </p:spPr>
      </p:cxnSp>
      <p:pic>
        <p:nvPicPr>
          <p:cNvPr id="647" name="Google Shape;647;p12"/>
          <p:cNvPicPr preferRelativeResize="0"/>
          <p:nvPr/>
        </p:nvPicPr>
        <p:blipFill rotWithShape="1">
          <a:blip r:embed="rId19">
            <a:alphaModFix/>
          </a:blip>
          <a:srcRect b="0" l="0" r="0" t="0"/>
          <a:stretch/>
        </p:blipFill>
        <p:spPr>
          <a:xfrm>
            <a:off x="1878734" y="3697963"/>
            <a:ext cx="471377" cy="471377"/>
          </a:xfrm>
          <a:prstGeom prst="rect">
            <a:avLst/>
          </a:prstGeom>
          <a:noFill/>
          <a:ln>
            <a:noFill/>
          </a:ln>
        </p:spPr>
      </p:pic>
      <p:sp>
        <p:nvSpPr>
          <p:cNvPr id="648" name="Google Shape;648;p12"/>
          <p:cNvSpPr txBox="1"/>
          <p:nvPr/>
        </p:nvSpPr>
        <p:spPr>
          <a:xfrm>
            <a:off x="1494062" y="4190789"/>
            <a:ext cx="1294865" cy="4154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0">
                <a:solidFill>
                  <a:srgbClr val="232F3E"/>
                </a:solidFill>
                <a:latin typeface="Arial"/>
                <a:ea typeface="Arial"/>
                <a:cs typeface="Arial"/>
                <a:sym typeface="Arial"/>
              </a:rPr>
              <a:t>AWS Certificate Manager </a:t>
            </a:r>
            <a:endParaRPr/>
          </a:p>
        </p:txBody>
      </p:sp>
      <p:pic>
        <p:nvPicPr>
          <p:cNvPr id="649" name="Google Shape;649;p12"/>
          <p:cNvPicPr preferRelativeResize="0"/>
          <p:nvPr/>
        </p:nvPicPr>
        <p:blipFill rotWithShape="1">
          <a:blip r:embed="rId20">
            <a:alphaModFix/>
          </a:blip>
          <a:srcRect b="0" l="0" r="0" t="0"/>
          <a:stretch/>
        </p:blipFill>
        <p:spPr>
          <a:xfrm>
            <a:off x="1894914" y="4645340"/>
            <a:ext cx="436481" cy="436481"/>
          </a:xfrm>
          <a:prstGeom prst="rect">
            <a:avLst/>
          </a:prstGeom>
          <a:noFill/>
          <a:ln>
            <a:noFill/>
          </a:ln>
        </p:spPr>
      </p:pic>
      <p:sp>
        <p:nvSpPr>
          <p:cNvPr id="650" name="Google Shape;650;p12"/>
          <p:cNvSpPr txBox="1"/>
          <p:nvPr/>
        </p:nvSpPr>
        <p:spPr>
          <a:xfrm>
            <a:off x="1491059" y="3405223"/>
            <a:ext cx="1294865"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0">
                <a:solidFill>
                  <a:srgbClr val="232F3E"/>
                </a:solidFill>
                <a:latin typeface="Arial"/>
                <a:ea typeface="Arial"/>
                <a:cs typeface="Arial"/>
                <a:sym typeface="Arial"/>
              </a:rPr>
              <a:t>AWS KMS </a:t>
            </a:r>
            <a:endParaRPr/>
          </a:p>
        </p:txBody>
      </p:sp>
      <p:pic>
        <p:nvPicPr>
          <p:cNvPr id="651" name="Google Shape;651;p12"/>
          <p:cNvPicPr preferRelativeResize="0"/>
          <p:nvPr/>
        </p:nvPicPr>
        <p:blipFill rotWithShape="1">
          <a:blip r:embed="rId21">
            <a:alphaModFix/>
          </a:blip>
          <a:srcRect b="0" l="0" r="0" t="0"/>
          <a:stretch/>
        </p:blipFill>
        <p:spPr>
          <a:xfrm>
            <a:off x="1815375" y="1011614"/>
            <a:ext cx="469985" cy="469985"/>
          </a:xfrm>
          <a:prstGeom prst="rect">
            <a:avLst/>
          </a:prstGeom>
          <a:noFill/>
          <a:ln>
            <a:noFill/>
          </a:ln>
        </p:spPr>
      </p:pic>
      <p:pic>
        <p:nvPicPr>
          <p:cNvPr id="652" name="Google Shape;652;p12"/>
          <p:cNvPicPr preferRelativeResize="0"/>
          <p:nvPr/>
        </p:nvPicPr>
        <p:blipFill rotWithShape="1">
          <a:blip r:embed="rId22">
            <a:alphaModFix/>
          </a:blip>
          <a:srcRect b="0" l="0" r="0" t="0"/>
          <a:stretch/>
        </p:blipFill>
        <p:spPr>
          <a:xfrm>
            <a:off x="2465005" y="1014899"/>
            <a:ext cx="509422" cy="447400"/>
          </a:xfrm>
          <a:prstGeom prst="rect">
            <a:avLst/>
          </a:prstGeom>
          <a:noFill/>
          <a:ln>
            <a:noFill/>
          </a:ln>
        </p:spPr>
      </p:pic>
      <p:sp>
        <p:nvSpPr>
          <p:cNvPr id="653" name="Google Shape;653;p12"/>
          <p:cNvSpPr/>
          <p:nvPr/>
        </p:nvSpPr>
        <p:spPr>
          <a:xfrm>
            <a:off x="1670488" y="931223"/>
            <a:ext cx="2370660" cy="635450"/>
          </a:xfrm>
          <a:prstGeom prst="rect">
            <a:avLst/>
          </a:prstGeom>
          <a:noFill/>
          <a:ln cap="flat" cmpd="sng" w="12700">
            <a:solidFill>
              <a:schemeClr val="dk1"/>
            </a:solidFill>
            <a:prstDash val="dash"/>
            <a:miter lim="800000"/>
            <a:headEnd len="sm" w="sm" type="none"/>
            <a:tailEnd len="sm" w="sm" type="none"/>
          </a:ln>
        </p:spPr>
        <p:txBody>
          <a:bodyPr anchorCtr="0" anchor="t" bIns="45700" lIns="457200" spcFirstLastPara="1" rIns="91425" wrap="square" tIns="91425">
            <a:noAutofit/>
          </a:bodyPr>
          <a:lstStyle/>
          <a:p>
            <a:pPr indent="0" lvl="0" marL="0" marR="0" rtl="0" algn="l">
              <a:spcBef>
                <a:spcPts val="0"/>
              </a:spcBef>
              <a:spcAft>
                <a:spcPts val="0"/>
              </a:spcAft>
              <a:buNone/>
            </a:pPr>
            <a:r>
              <a:t/>
            </a:r>
            <a:endParaRPr sz="1200">
              <a:solidFill>
                <a:srgbClr val="000000"/>
              </a:solidFill>
              <a:latin typeface="Arial"/>
              <a:ea typeface="Arial"/>
              <a:cs typeface="Arial"/>
              <a:sym typeface="Arial"/>
            </a:endParaRPr>
          </a:p>
        </p:txBody>
      </p:sp>
      <p:sp>
        <p:nvSpPr>
          <p:cNvPr id="654" name="Google Shape;654;p12"/>
          <p:cNvSpPr txBox="1"/>
          <p:nvPr/>
        </p:nvSpPr>
        <p:spPr>
          <a:xfrm>
            <a:off x="2838678" y="894119"/>
            <a:ext cx="1369072"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50">
                <a:solidFill>
                  <a:srgbClr val="232F3E"/>
                </a:solidFill>
                <a:latin typeface="Arial"/>
                <a:ea typeface="Arial"/>
                <a:cs typeface="Arial"/>
                <a:sym typeface="Arial"/>
              </a:rPr>
              <a:t>Streaming Layer</a:t>
            </a:r>
            <a:endParaRPr/>
          </a:p>
        </p:txBody>
      </p:sp>
      <p:sp>
        <p:nvSpPr>
          <p:cNvPr id="655" name="Google Shape;655;p12"/>
          <p:cNvSpPr txBox="1"/>
          <p:nvPr/>
        </p:nvSpPr>
        <p:spPr>
          <a:xfrm>
            <a:off x="2917884" y="1251079"/>
            <a:ext cx="1236131"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0">
                <a:solidFill>
                  <a:srgbClr val="232F3E"/>
                </a:solidFill>
                <a:latin typeface="Arial"/>
                <a:ea typeface="Arial"/>
                <a:cs typeface="Arial"/>
                <a:sym typeface="Arial"/>
              </a:rPr>
              <a:t>Amazon Kinesis</a:t>
            </a:r>
            <a:endParaRPr/>
          </a:p>
        </p:txBody>
      </p:sp>
      <p:cxnSp>
        <p:nvCxnSpPr>
          <p:cNvPr id="656" name="Google Shape;656;p12"/>
          <p:cNvCxnSpPr>
            <a:stCxn id="655" idx="3"/>
            <a:endCxn id="584" idx="0"/>
          </p:cNvCxnSpPr>
          <p:nvPr/>
        </p:nvCxnSpPr>
        <p:spPr>
          <a:xfrm>
            <a:off x="4154015" y="1378037"/>
            <a:ext cx="1378200" cy="585600"/>
          </a:xfrm>
          <a:prstGeom prst="bentConnector2">
            <a:avLst/>
          </a:prstGeom>
          <a:noFill/>
          <a:ln cap="flat" cmpd="sng" w="9525">
            <a:solidFill>
              <a:srgbClr val="D99593"/>
            </a:solidFill>
            <a:prstDash val="solid"/>
            <a:miter lim="800000"/>
            <a:headEnd len="sm" w="sm" type="none"/>
            <a:tailEnd len="med" w="med" type="triangle"/>
          </a:ln>
        </p:spPr>
      </p:cxnSp>
      <p:pic>
        <p:nvPicPr>
          <p:cNvPr id="657" name="Google Shape;657;p12"/>
          <p:cNvPicPr preferRelativeResize="0"/>
          <p:nvPr/>
        </p:nvPicPr>
        <p:blipFill rotWithShape="1">
          <a:blip r:embed="rId23">
            <a:alphaModFix/>
          </a:blip>
          <a:srcRect b="0" l="0" r="0" t="0"/>
          <a:stretch/>
        </p:blipFill>
        <p:spPr>
          <a:xfrm>
            <a:off x="9059355" y="4985802"/>
            <a:ext cx="469900" cy="469900"/>
          </a:xfrm>
          <a:prstGeom prst="rect">
            <a:avLst/>
          </a:prstGeom>
          <a:noFill/>
          <a:ln>
            <a:noFill/>
          </a:ln>
        </p:spPr>
      </p:pic>
      <p:sp>
        <p:nvSpPr>
          <p:cNvPr id="658" name="Google Shape;658;p12"/>
          <p:cNvSpPr txBox="1"/>
          <p:nvPr/>
        </p:nvSpPr>
        <p:spPr>
          <a:xfrm>
            <a:off x="9545143" y="5212070"/>
            <a:ext cx="1024661" cy="246221"/>
          </a:xfrm>
          <a:prstGeom prst="rect">
            <a:avLst/>
          </a:prstGeom>
          <a:solidFill>
            <a:srgbClr val="92D05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232F3E"/>
                </a:solidFill>
                <a:latin typeface="Arial"/>
                <a:ea typeface="Arial"/>
                <a:cs typeface="Arial"/>
                <a:sym typeface="Arial"/>
              </a:rPr>
              <a:t>BI/ Reporting</a:t>
            </a:r>
            <a:endParaRPr/>
          </a:p>
        </p:txBody>
      </p:sp>
      <p:sp>
        <p:nvSpPr>
          <p:cNvPr id="637" name="Google Shape;637;p12"/>
          <p:cNvSpPr txBox="1"/>
          <p:nvPr/>
        </p:nvSpPr>
        <p:spPr>
          <a:xfrm>
            <a:off x="447705" y="1630652"/>
            <a:ext cx="899812" cy="246221"/>
          </a:xfrm>
          <a:prstGeom prst="rect">
            <a:avLst/>
          </a:prstGeom>
          <a:solidFill>
            <a:srgbClr val="92D05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00">
                <a:solidFill>
                  <a:schemeClr val="dk1"/>
                </a:solidFill>
                <a:latin typeface="Arial"/>
                <a:ea typeface="Arial"/>
                <a:cs typeface="Arial"/>
                <a:sym typeface="Arial"/>
              </a:rPr>
              <a:t>Ingestion</a:t>
            </a:r>
            <a:endParaRPr/>
          </a:p>
        </p:txBody>
      </p:sp>
      <p:sp>
        <p:nvSpPr>
          <p:cNvPr id="659" name="Google Shape;659;p12"/>
          <p:cNvSpPr txBox="1"/>
          <p:nvPr/>
        </p:nvSpPr>
        <p:spPr>
          <a:xfrm>
            <a:off x="3132230" y="2134977"/>
            <a:ext cx="899812" cy="246221"/>
          </a:xfrm>
          <a:prstGeom prst="rect">
            <a:avLst/>
          </a:prstGeom>
          <a:solidFill>
            <a:srgbClr val="92D05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00">
                <a:solidFill>
                  <a:schemeClr val="dk1"/>
                </a:solidFill>
                <a:latin typeface="Arial"/>
                <a:ea typeface="Arial"/>
                <a:cs typeface="Arial"/>
                <a:sym typeface="Arial"/>
              </a:rPr>
              <a:t>Entitlements</a:t>
            </a:r>
            <a:endParaRPr/>
          </a:p>
        </p:txBody>
      </p:sp>
      <p:sp>
        <p:nvSpPr>
          <p:cNvPr id="660" name="Google Shape;660;p12"/>
          <p:cNvSpPr txBox="1"/>
          <p:nvPr/>
        </p:nvSpPr>
        <p:spPr>
          <a:xfrm>
            <a:off x="3777115" y="4765120"/>
            <a:ext cx="899812" cy="553998"/>
          </a:xfrm>
          <a:prstGeom prst="rect">
            <a:avLst/>
          </a:prstGeom>
          <a:solidFill>
            <a:srgbClr val="92D05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00">
                <a:solidFill>
                  <a:schemeClr val="dk1"/>
                </a:solidFill>
                <a:latin typeface="Arial"/>
                <a:ea typeface="Arial"/>
                <a:cs typeface="Arial"/>
                <a:sym typeface="Arial"/>
              </a:rPr>
              <a:t>Data Lineage &amp; Traceability</a:t>
            </a:r>
            <a:endParaRPr/>
          </a:p>
        </p:txBody>
      </p:sp>
      <p:sp>
        <p:nvSpPr>
          <p:cNvPr id="661" name="Google Shape;661;p12"/>
          <p:cNvSpPr txBox="1"/>
          <p:nvPr/>
        </p:nvSpPr>
        <p:spPr>
          <a:xfrm>
            <a:off x="3750262" y="5584876"/>
            <a:ext cx="899812" cy="246221"/>
          </a:xfrm>
          <a:prstGeom prst="rect">
            <a:avLst/>
          </a:prstGeom>
          <a:solidFill>
            <a:srgbClr val="92D05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00">
                <a:solidFill>
                  <a:schemeClr val="dk1"/>
                </a:solidFill>
                <a:latin typeface="Arial"/>
                <a:ea typeface="Arial"/>
                <a:cs typeface="Arial"/>
                <a:sym typeface="Arial"/>
              </a:rPr>
              <a:t>Telemetry</a:t>
            </a:r>
            <a:endParaRPr/>
          </a:p>
        </p:txBody>
      </p:sp>
      <p:cxnSp>
        <p:nvCxnSpPr>
          <p:cNvPr id="662" name="Google Shape;662;p12"/>
          <p:cNvCxnSpPr>
            <a:stCxn id="663" idx="0"/>
            <a:endCxn id="664" idx="2"/>
          </p:cNvCxnSpPr>
          <p:nvPr/>
        </p:nvCxnSpPr>
        <p:spPr>
          <a:xfrm rot="10800000">
            <a:off x="9287337" y="1672588"/>
            <a:ext cx="12000" cy="323100"/>
          </a:xfrm>
          <a:prstGeom prst="straightConnector1">
            <a:avLst/>
          </a:prstGeom>
          <a:noFill/>
          <a:ln cap="flat" cmpd="sng" w="28575">
            <a:solidFill>
              <a:srgbClr val="00B050"/>
            </a:solidFill>
            <a:prstDash val="dot"/>
            <a:miter lim="800000"/>
            <a:headEnd len="med" w="med" type="triangle"/>
            <a:tailEnd len="sm" w="sm" type="none"/>
          </a:ln>
        </p:spPr>
      </p:cxnSp>
      <p:pic>
        <p:nvPicPr>
          <p:cNvPr id="663" name="Google Shape;663;p12"/>
          <p:cNvPicPr preferRelativeResize="0"/>
          <p:nvPr/>
        </p:nvPicPr>
        <p:blipFill rotWithShape="1">
          <a:blip r:embed="rId3">
            <a:alphaModFix/>
          </a:blip>
          <a:srcRect b="0" l="0" r="0" t="0"/>
          <a:stretch/>
        </p:blipFill>
        <p:spPr>
          <a:xfrm>
            <a:off x="9028604" y="1995688"/>
            <a:ext cx="541466" cy="331466"/>
          </a:xfrm>
          <a:prstGeom prst="rect">
            <a:avLst/>
          </a:prstGeom>
          <a:noFill/>
          <a:ln>
            <a:noFill/>
          </a:ln>
        </p:spPr>
      </p:pic>
      <p:sp>
        <p:nvSpPr>
          <p:cNvPr id="665" name="Google Shape;665;p12"/>
          <p:cNvSpPr txBox="1"/>
          <p:nvPr/>
        </p:nvSpPr>
        <p:spPr>
          <a:xfrm>
            <a:off x="8619105" y="2321987"/>
            <a:ext cx="1236131"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0">
                <a:solidFill>
                  <a:srgbClr val="232F3E"/>
                </a:solidFill>
                <a:latin typeface="Arial"/>
                <a:ea typeface="Arial"/>
                <a:cs typeface="Arial"/>
                <a:sym typeface="Arial"/>
              </a:rPr>
              <a:t>Operations</a:t>
            </a:r>
            <a:endParaRPr/>
          </a:p>
        </p:txBody>
      </p:sp>
      <p:sp>
        <p:nvSpPr>
          <p:cNvPr id="666" name="Google Shape;666;p12"/>
          <p:cNvSpPr/>
          <p:nvPr/>
        </p:nvSpPr>
        <p:spPr>
          <a:xfrm rot="10800000">
            <a:off x="8355032" y="1964666"/>
            <a:ext cx="641562" cy="453621"/>
          </a:xfrm>
          <a:prstGeom prst="stripedRightArrow">
            <a:avLst>
              <a:gd fmla="val 50000" name="adj1"/>
              <a:gd fmla="val 50000" name="adj2"/>
            </a:avLst>
          </a:prstGeom>
          <a:solidFill>
            <a:schemeClr val="accent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Arial"/>
              <a:ea typeface="Arial"/>
              <a:cs typeface="Arial"/>
              <a:sym typeface="Arial"/>
            </a:endParaRPr>
          </a:p>
        </p:txBody>
      </p:sp>
      <p:sp>
        <p:nvSpPr>
          <p:cNvPr id="667" name="Google Shape;667;p12"/>
          <p:cNvSpPr txBox="1"/>
          <p:nvPr/>
        </p:nvSpPr>
        <p:spPr>
          <a:xfrm>
            <a:off x="4965645" y="3100143"/>
            <a:ext cx="1833751" cy="246221"/>
          </a:xfrm>
          <a:prstGeom prst="rect">
            <a:avLst/>
          </a:prstGeom>
          <a:solidFill>
            <a:srgbClr val="92D05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00">
                <a:solidFill>
                  <a:schemeClr val="dk1"/>
                </a:solidFill>
                <a:latin typeface="Arial"/>
                <a:ea typeface="Arial"/>
                <a:cs typeface="Arial"/>
                <a:sym typeface="Arial"/>
              </a:rPr>
              <a:t>Data Catalog Registration</a:t>
            </a:r>
            <a:endParaRPr/>
          </a:p>
        </p:txBody>
      </p:sp>
      <p:sp>
        <p:nvSpPr>
          <p:cNvPr id="668" name="Google Shape;668;p12"/>
          <p:cNvSpPr txBox="1"/>
          <p:nvPr/>
        </p:nvSpPr>
        <p:spPr>
          <a:xfrm>
            <a:off x="5922427" y="4761117"/>
            <a:ext cx="988784" cy="246221"/>
          </a:xfrm>
          <a:prstGeom prst="rect">
            <a:avLst/>
          </a:prstGeom>
          <a:solidFill>
            <a:srgbClr val="92D05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00">
                <a:solidFill>
                  <a:schemeClr val="dk1"/>
                </a:solidFill>
                <a:latin typeface="Arial"/>
                <a:ea typeface="Arial"/>
                <a:cs typeface="Arial"/>
                <a:sym typeface="Arial"/>
              </a:rPr>
              <a:t>Orchestration</a:t>
            </a:r>
            <a:endParaRPr/>
          </a:p>
        </p:txBody>
      </p:sp>
      <p:sp>
        <p:nvSpPr>
          <p:cNvPr id="664" name="Google Shape;664;p12"/>
          <p:cNvSpPr/>
          <p:nvPr/>
        </p:nvSpPr>
        <p:spPr>
          <a:xfrm>
            <a:off x="8406257" y="1127008"/>
            <a:ext cx="1762428" cy="545475"/>
          </a:xfrm>
          <a:prstGeom prst="rect">
            <a:avLst/>
          </a:prstGeom>
          <a:noFill/>
          <a:ln cap="flat" cmpd="sng" w="12700">
            <a:solidFill>
              <a:schemeClr val="dk1"/>
            </a:solidFill>
            <a:prstDash val="dash"/>
            <a:miter lim="800000"/>
            <a:headEnd len="sm" w="sm" type="none"/>
            <a:tailEnd len="sm" w="sm" type="none"/>
          </a:ln>
        </p:spPr>
        <p:txBody>
          <a:bodyPr anchorCtr="0" anchor="t" bIns="45700" lIns="457200" spcFirstLastPara="1" rIns="91425" wrap="square" tIns="91425">
            <a:noAutofit/>
          </a:bodyPr>
          <a:lstStyle/>
          <a:p>
            <a:pPr indent="0" lvl="0" marL="0" marR="0" rtl="0" algn="l">
              <a:spcBef>
                <a:spcPts val="0"/>
              </a:spcBef>
              <a:spcAft>
                <a:spcPts val="0"/>
              </a:spcAft>
              <a:buNone/>
            </a:pPr>
            <a:r>
              <a:t/>
            </a:r>
            <a:endParaRPr sz="1200">
              <a:solidFill>
                <a:srgbClr val="000000"/>
              </a:solidFill>
              <a:latin typeface="Arial"/>
              <a:ea typeface="Arial"/>
              <a:cs typeface="Arial"/>
              <a:sym typeface="Arial"/>
            </a:endParaRPr>
          </a:p>
        </p:txBody>
      </p:sp>
      <p:sp>
        <p:nvSpPr>
          <p:cNvPr id="669" name="Google Shape;669;p12"/>
          <p:cNvSpPr txBox="1"/>
          <p:nvPr/>
        </p:nvSpPr>
        <p:spPr>
          <a:xfrm>
            <a:off x="8403492" y="1136694"/>
            <a:ext cx="1461484"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50">
                <a:solidFill>
                  <a:srgbClr val="232F3E"/>
                </a:solidFill>
                <a:latin typeface="Arial"/>
                <a:ea typeface="Arial"/>
                <a:cs typeface="Arial"/>
                <a:sym typeface="Arial"/>
              </a:rPr>
              <a:t>Ops/Self - Service</a:t>
            </a:r>
            <a:endParaRPr/>
          </a:p>
        </p:txBody>
      </p:sp>
      <p:pic>
        <p:nvPicPr>
          <p:cNvPr id="670" name="Google Shape;670;p12"/>
          <p:cNvPicPr preferRelativeResize="0"/>
          <p:nvPr/>
        </p:nvPicPr>
        <p:blipFill rotWithShape="1">
          <a:blip r:embed="rId23">
            <a:alphaModFix/>
          </a:blip>
          <a:srcRect b="0" l="0" r="0" t="0"/>
          <a:stretch/>
        </p:blipFill>
        <p:spPr>
          <a:xfrm>
            <a:off x="9450977" y="1184967"/>
            <a:ext cx="501618" cy="469900"/>
          </a:xfrm>
          <a:prstGeom prst="rect">
            <a:avLst/>
          </a:prstGeom>
          <a:noFill/>
          <a:ln>
            <a:noFill/>
          </a:ln>
        </p:spPr>
      </p:pic>
      <p:sp>
        <p:nvSpPr>
          <p:cNvPr id="671" name="Google Shape;671;p12"/>
          <p:cNvSpPr txBox="1"/>
          <p:nvPr/>
        </p:nvSpPr>
        <p:spPr>
          <a:xfrm>
            <a:off x="8696982" y="2503754"/>
            <a:ext cx="1236131"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0">
                <a:solidFill>
                  <a:srgbClr val="232F3E"/>
                </a:solidFill>
                <a:latin typeface="Arial"/>
                <a:ea typeface="Arial"/>
                <a:cs typeface="Arial"/>
                <a:sym typeface="Arial"/>
              </a:rPr>
              <a:t>(Adjustments)</a:t>
            </a:r>
            <a:endParaRPr/>
          </a:p>
        </p:txBody>
      </p:sp>
      <p:pic>
        <p:nvPicPr>
          <p:cNvPr id="672" name="Google Shape;672;p12"/>
          <p:cNvPicPr preferRelativeResize="0"/>
          <p:nvPr/>
        </p:nvPicPr>
        <p:blipFill rotWithShape="1">
          <a:blip r:embed="rId24">
            <a:alphaModFix/>
          </a:blip>
          <a:srcRect b="0" l="0" r="0" t="0"/>
          <a:stretch/>
        </p:blipFill>
        <p:spPr>
          <a:xfrm>
            <a:off x="10739928" y="4531555"/>
            <a:ext cx="473355" cy="473355"/>
          </a:xfrm>
          <a:prstGeom prst="rect">
            <a:avLst/>
          </a:prstGeom>
          <a:noFill/>
          <a:ln>
            <a:noFill/>
          </a:ln>
        </p:spPr>
      </p:pic>
      <p:pic>
        <p:nvPicPr>
          <p:cNvPr id="673" name="Google Shape;673;p12"/>
          <p:cNvPicPr preferRelativeResize="0"/>
          <p:nvPr/>
        </p:nvPicPr>
        <p:blipFill rotWithShape="1">
          <a:blip r:embed="rId25">
            <a:alphaModFix/>
          </a:blip>
          <a:srcRect b="0" l="0" r="0" t="0"/>
          <a:stretch/>
        </p:blipFill>
        <p:spPr>
          <a:xfrm>
            <a:off x="10752721" y="3321167"/>
            <a:ext cx="591656" cy="469033"/>
          </a:xfrm>
          <a:prstGeom prst="rect">
            <a:avLst/>
          </a:prstGeom>
          <a:noFill/>
          <a:ln>
            <a:noFill/>
          </a:ln>
        </p:spPr>
      </p:pic>
      <p:sp>
        <p:nvSpPr>
          <p:cNvPr id="674" name="Google Shape;674;p12"/>
          <p:cNvSpPr txBox="1"/>
          <p:nvPr/>
        </p:nvSpPr>
        <p:spPr>
          <a:xfrm>
            <a:off x="10481179" y="3724219"/>
            <a:ext cx="1177173" cy="2154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00">
                <a:solidFill>
                  <a:srgbClr val="232F3E"/>
                </a:solidFill>
                <a:latin typeface="Arial"/>
                <a:ea typeface="Arial"/>
                <a:cs typeface="Arial"/>
                <a:sym typeface="Arial"/>
              </a:rPr>
              <a:t>Jupyter</a:t>
            </a:r>
            <a:endParaRPr/>
          </a:p>
        </p:txBody>
      </p:sp>
      <p:sp>
        <p:nvSpPr>
          <p:cNvPr id="675" name="Google Shape;675;p12"/>
          <p:cNvSpPr txBox="1"/>
          <p:nvPr/>
        </p:nvSpPr>
        <p:spPr>
          <a:xfrm>
            <a:off x="10237665" y="4472418"/>
            <a:ext cx="1177173" cy="2154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00">
                <a:solidFill>
                  <a:srgbClr val="232F3E"/>
                </a:solidFill>
                <a:latin typeface="Arial"/>
                <a:ea typeface="Arial"/>
                <a:cs typeface="Arial"/>
                <a:sym typeface="Arial"/>
              </a:rPr>
              <a:t>SageMaker</a:t>
            </a:r>
            <a:endParaRPr/>
          </a:p>
        </p:txBody>
      </p:sp>
      <p:sp>
        <p:nvSpPr>
          <p:cNvPr id="676" name="Google Shape;676;p12"/>
          <p:cNvSpPr txBox="1"/>
          <p:nvPr/>
        </p:nvSpPr>
        <p:spPr>
          <a:xfrm>
            <a:off x="10685142" y="5190083"/>
            <a:ext cx="899812" cy="246221"/>
          </a:xfrm>
          <a:prstGeom prst="rect">
            <a:avLst/>
          </a:prstGeom>
          <a:solidFill>
            <a:srgbClr val="92D05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00">
                <a:solidFill>
                  <a:schemeClr val="dk1"/>
                </a:solidFill>
                <a:latin typeface="Arial"/>
                <a:ea typeface="Arial"/>
                <a:cs typeface="Arial"/>
                <a:sym typeface="Arial"/>
              </a:rPr>
              <a:t>ML/AI</a:t>
            </a:r>
            <a:endParaRPr/>
          </a:p>
        </p:txBody>
      </p:sp>
      <p:cxnSp>
        <p:nvCxnSpPr>
          <p:cNvPr id="677" name="Google Shape;677;p12"/>
          <p:cNvCxnSpPr>
            <a:stCxn id="608" idx="2"/>
          </p:cNvCxnSpPr>
          <p:nvPr/>
        </p:nvCxnSpPr>
        <p:spPr>
          <a:xfrm rot="5400000">
            <a:off x="6969098" y="2734899"/>
            <a:ext cx="326400" cy="420300"/>
          </a:xfrm>
          <a:prstGeom prst="bentConnector2">
            <a:avLst/>
          </a:prstGeom>
          <a:noFill/>
          <a:ln cap="flat" cmpd="sng" w="9525">
            <a:solidFill>
              <a:schemeClr val="dk1"/>
            </a:solidFill>
            <a:prstDash val="solid"/>
            <a:round/>
            <a:headEnd len="med" w="med" type="triangle"/>
            <a:tailEnd len="med" w="med" type="triangle"/>
          </a:ln>
        </p:spPr>
      </p:cxnSp>
      <p:sp>
        <p:nvSpPr>
          <p:cNvPr id="678" name="Google Shape;678;p12"/>
          <p:cNvSpPr txBox="1"/>
          <p:nvPr/>
        </p:nvSpPr>
        <p:spPr>
          <a:xfrm>
            <a:off x="10608336" y="3953345"/>
            <a:ext cx="899812" cy="246221"/>
          </a:xfrm>
          <a:prstGeom prst="rect">
            <a:avLst/>
          </a:prstGeom>
          <a:solidFill>
            <a:srgbClr val="92D05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00">
                <a:solidFill>
                  <a:schemeClr val="dk1"/>
                </a:solidFill>
                <a:latin typeface="Arial"/>
                <a:ea typeface="Arial"/>
                <a:cs typeface="Arial"/>
                <a:sym typeface="Arial"/>
              </a:rPr>
              <a:t>Notebook</a:t>
            </a:r>
            <a:endParaRPr/>
          </a:p>
        </p:txBody>
      </p:sp>
      <p:cxnSp>
        <p:nvCxnSpPr>
          <p:cNvPr id="679" name="Google Shape;679;p12"/>
          <p:cNvCxnSpPr>
            <a:endCxn id="608" idx="1"/>
          </p:cNvCxnSpPr>
          <p:nvPr/>
        </p:nvCxnSpPr>
        <p:spPr>
          <a:xfrm>
            <a:off x="4192919" y="2295017"/>
            <a:ext cx="591000" cy="3000"/>
          </a:xfrm>
          <a:prstGeom prst="straightConnector1">
            <a:avLst/>
          </a:prstGeom>
          <a:noFill/>
          <a:ln cap="flat" cmpd="sng" w="9525">
            <a:solidFill>
              <a:schemeClr val="dk1"/>
            </a:solidFill>
            <a:prstDash val="solid"/>
            <a:round/>
            <a:headEnd len="med" w="med" type="triangle"/>
            <a:tailEnd len="med" w="med" type="triangle"/>
          </a:ln>
        </p:spPr>
      </p:cxnSp>
      <p:sp>
        <p:nvSpPr>
          <p:cNvPr id="680" name="Google Shape;680;p12"/>
          <p:cNvSpPr txBox="1"/>
          <p:nvPr>
            <p:ph type="title"/>
          </p:nvPr>
        </p:nvSpPr>
        <p:spPr>
          <a:xfrm>
            <a:off x="695700" y="289001"/>
            <a:ext cx="11467576" cy="7960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3400"/>
              <a:buFont typeface="Arial"/>
              <a:buNone/>
            </a:pPr>
            <a:r>
              <a:rPr lang="en-US" sz="3400"/>
              <a:t>Data Mesh Architecture: AWS Technical Architecture Diagram</a:t>
            </a:r>
            <a:endParaRPr/>
          </a:p>
        </p:txBody>
      </p:sp>
      <p:sp>
        <p:nvSpPr>
          <p:cNvPr id="681" name="Google Shape;681;p12"/>
          <p:cNvSpPr txBox="1"/>
          <p:nvPr>
            <p:ph idx="12" type="sldNum"/>
          </p:nvPr>
        </p:nvSpPr>
        <p:spPr>
          <a:xfrm>
            <a:off x="920015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13"/>
          <p:cNvSpPr txBox="1"/>
          <p:nvPr>
            <p:ph idx="12" type="sldNum"/>
          </p:nvPr>
        </p:nvSpPr>
        <p:spPr>
          <a:xfrm>
            <a:off x="920015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87" name="Google Shape;687;p13"/>
          <p:cNvSpPr txBox="1"/>
          <p:nvPr>
            <p:ph type="title"/>
          </p:nvPr>
        </p:nvSpPr>
        <p:spPr>
          <a:xfrm>
            <a:off x="695700" y="289001"/>
            <a:ext cx="10515600" cy="7960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3600"/>
              <a:buFont typeface="Arial"/>
              <a:buNone/>
            </a:pPr>
            <a:r>
              <a:rPr lang="en-US"/>
              <a:t>Lake Formation in Data Mesh World</a:t>
            </a:r>
            <a:endParaRPr/>
          </a:p>
        </p:txBody>
      </p:sp>
      <p:pic>
        <p:nvPicPr>
          <p:cNvPr id="688" name="Google Shape;688;p13"/>
          <p:cNvPicPr preferRelativeResize="0"/>
          <p:nvPr/>
        </p:nvPicPr>
        <p:blipFill rotWithShape="1">
          <a:blip r:embed="rId3">
            <a:alphaModFix/>
          </a:blip>
          <a:srcRect b="0" l="0" r="0" t="0"/>
          <a:stretch/>
        </p:blipFill>
        <p:spPr>
          <a:xfrm>
            <a:off x="145193" y="994302"/>
            <a:ext cx="11616613" cy="4469363"/>
          </a:xfrm>
          <a:prstGeom prst="rect">
            <a:avLst/>
          </a:prstGeom>
          <a:noFill/>
          <a:ln>
            <a:noFill/>
          </a:ln>
        </p:spPr>
      </p:pic>
      <p:sp>
        <p:nvSpPr>
          <p:cNvPr id="689" name="Google Shape;689;p13"/>
          <p:cNvSpPr txBox="1"/>
          <p:nvPr/>
        </p:nvSpPr>
        <p:spPr>
          <a:xfrm>
            <a:off x="497214" y="5556971"/>
            <a:ext cx="5491462" cy="488467"/>
          </a:xfrm>
          <a:prstGeom prst="rect">
            <a:avLst/>
          </a:prstGeom>
          <a:noFill/>
          <a:ln>
            <a:noFill/>
          </a:ln>
        </p:spPr>
        <p:txBody>
          <a:bodyPr anchorCtr="0" anchor="t" bIns="45700" lIns="91425" spcFirstLastPara="1" rIns="91425" wrap="square" tIns="45700">
            <a:spAutoFit/>
          </a:bodyPr>
          <a:lstStyle/>
          <a:p>
            <a:pPr indent="-171450" lvl="0" marL="171450" marR="0" rtl="0" algn="l">
              <a:lnSpc>
                <a:spcPct val="110000"/>
              </a:lnSpc>
              <a:spcBef>
                <a:spcPts val="0"/>
              </a:spcBef>
              <a:spcAft>
                <a:spcPts val="0"/>
              </a:spcAft>
              <a:buClr>
                <a:schemeClr val="accent1"/>
              </a:buClr>
              <a:buSzPts val="1200"/>
              <a:buFont typeface="Noto Sans Symbols"/>
              <a:buChar char="▪"/>
            </a:pPr>
            <a:r>
              <a:rPr b="0" i="0" lang="en-US" sz="1200">
                <a:solidFill>
                  <a:srgbClr val="3F3F3F"/>
                </a:solidFill>
                <a:latin typeface="Calibri"/>
                <a:ea typeface="Calibri"/>
                <a:cs typeface="Calibri"/>
                <a:sym typeface="Calibri"/>
              </a:rPr>
              <a:t>Each LOB owns its respective central LF account</a:t>
            </a:r>
            <a:endParaRPr/>
          </a:p>
          <a:p>
            <a:pPr indent="-171450" lvl="0" marL="171450" marR="0" rtl="0" algn="l">
              <a:lnSpc>
                <a:spcPct val="110000"/>
              </a:lnSpc>
              <a:spcBef>
                <a:spcPts val="0"/>
              </a:spcBef>
              <a:spcAft>
                <a:spcPts val="0"/>
              </a:spcAft>
              <a:buClr>
                <a:schemeClr val="accent1"/>
              </a:buClr>
              <a:buSzPts val="1200"/>
              <a:buFont typeface="Noto Sans Symbols"/>
              <a:buChar char="▪"/>
            </a:pPr>
            <a:r>
              <a:rPr lang="en-US" sz="1200">
                <a:solidFill>
                  <a:srgbClr val="3F3F3F"/>
                </a:solidFill>
                <a:latin typeface="Calibri"/>
                <a:ea typeface="Calibri"/>
                <a:cs typeface="Calibri"/>
                <a:sym typeface="Calibri"/>
              </a:rPr>
              <a:t>Allows them to control entitlements, audits and present data as appropriate</a:t>
            </a:r>
            <a:endParaRPr b="0" i="0" sz="1200">
              <a:solidFill>
                <a:srgbClr val="3F3F3F"/>
              </a:solidFill>
              <a:latin typeface="Calibri"/>
              <a:ea typeface="Calibri"/>
              <a:cs typeface="Calibri"/>
              <a:sym typeface="Calibri"/>
            </a:endParaRPr>
          </a:p>
        </p:txBody>
      </p:sp>
      <p:sp>
        <p:nvSpPr>
          <p:cNvPr id="690" name="Google Shape;690;p13"/>
          <p:cNvSpPr txBox="1"/>
          <p:nvPr/>
        </p:nvSpPr>
        <p:spPr>
          <a:xfrm>
            <a:off x="6641577" y="5463665"/>
            <a:ext cx="4891389" cy="701731"/>
          </a:xfrm>
          <a:prstGeom prst="rect">
            <a:avLst/>
          </a:prstGeom>
          <a:noFill/>
          <a:ln>
            <a:noFill/>
          </a:ln>
        </p:spPr>
        <p:txBody>
          <a:bodyPr anchorCtr="0" anchor="t" bIns="45700" lIns="91425" spcFirstLastPara="1" rIns="91425" wrap="square" tIns="45700">
            <a:spAutoFit/>
          </a:bodyPr>
          <a:lstStyle/>
          <a:p>
            <a:pPr indent="-171450" lvl="0" marL="171450" marR="0" rtl="0" algn="l">
              <a:lnSpc>
                <a:spcPct val="110000"/>
              </a:lnSpc>
              <a:spcBef>
                <a:spcPts val="0"/>
              </a:spcBef>
              <a:spcAft>
                <a:spcPts val="0"/>
              </a:spcAft>
              <a:buClr>
                <a:schemeClr val="accent1"/>
              </a:buClr>
              <a:buSzPts val="1200"/>
              <a:buFont typeface="Arial"/>
              <a:buChar char="•"/>
            </a:pPr>
            <a:r>
              <a:rPr b="0" i="0" lang="en-US" sz="1200">
                <a:solidFill>
                  <a:srgbClr val="3F3F3F"/>
                </a:solidFill>
                <a:latin typeface="Calibri"/>
                <a:ea typeface="Calibri"/>
                <a:cs typeface="Calibri"/>
                <a:sym typeface="Calibri"/>
              </a:rPr>
              <a:t>The central JPMC account is a superset of all catalogs, where a user can look up data they are looking for.</a:t>
            </a:r>
            <a:endParaRPr/>
          </a:p>
          <a:p>
            <a:pPr indent="-171450" lvl="0" marL="171450" marR="0" rtl="0" algn="l">
              <a:lnSpc>
                <a:spcPct val="110000"/>
              </a:lnSpc>
              <a:spcBef>
                <a:spcPts val="0"/>
              </a:spcBef>
              <a:spcAft>
                <a:spcPts val="0"/>
              </a:spcAft>
              <a:buClr>
                <a:schemeClr val="accent1"/>
              </a:buClr>
              <a:buSzPts val="1200"/>
              <a:buFont typeface="Arial"/>
              <a:buChar char="•"/>
            </a:pPr>
            <a:r>
              <a:rPr lang="en-US" sz="1200">
                <a:solidFill>
                  <a:srgbClr val="3F3F3F"/>
                </a:solidFill>
                <a:latin typeface="Calibri"/>
                <a:ea typeface="Calibri"/>
                <a:cs typeface="Calibri"/>
                <a:sym typeface="Calibri"/>
              </a:rPr>
              <a:t>It does not allow granting or revoking access to any dataset</a:t>
            </a:r>
            <a:endParaRPr b="0" i="0" sz="1200">
              <a:solidFill>
                <a:srgbClr val="3F3F3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pic>
        <p:nvPicPr>
          <p:cNvPr id="695" name="Google Shape;695;p14"/>
          <p:cNvPicPr preferRelativeResize="0"/>
          <p:nvPr/>
        </p:nvPicPr>
        <p:blipFill rotWithShape="1">
          <a:blip r:embed="rId3">
            <a:alphaModFix/>
          </a:blip>
          <a:srcRect b="0" l="0" r="0" t="0"/>
          <a:stretch/>
        </p:blipFill>
        <p:spPr>
          <a:xfrm>
            <a:off x="5226745" y="12879"/>
            <a:ext cx="4477555" cy="6207617"/>
          </a:xfrm>
          <a:prstGeom prst="rect">
            <a:avLst/>
          </a:prstGeom>
          <a:solidFill>
            <a:schemeClr val="accent1"/>
          </a:solidFill>
          <a:ln>
            <a:noFill/>
          </a:ln>
        </p:spPr>
      </p:pic>
      <p:sp>
        <p:nvSpPr>
          <p:cNvPr id="696" name="Google Shape;696;p14"/>
          <p:cNvSpPr txBox="1"/>
          <p:nvPr>
            <p:ph type="title"/>
          </p:nvPr>
        </p:nvSpPr>
        <p:spPr>
          <a:xfrm>
            <a:off x="695700" y="289001"/>
            <a:ext cx="10515600" cy="7960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3600"/>
              <a:buFont typeface="Arial"/>
              <a:buNone/>
            </a:pPr>
            <a:r>
              <a:rPr lang="en-US"/>
              <a:t>Recapping the Solutions</a:t>
            </a:r>
            <a:endParaRPr/>
          </a:p>
        </p:txBody>
      </p:sp>
      <p:sp>
        <p:nvSpPr>
          <p:cNvPr id="697" name="Google Shape;697;p14"/>
          <p:cNvSpPr txBox="1"/>
          <p:nvPr/>
        </p:nvSpPr>
        <p:spPr>
          <a:xfrm>
            <a:off x="713540" y="867195"/>
            <a:ext cx="7241264" cy="31722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1800"/>
              <a:buFont typeface="Arial"/>
              <a:buNone/>
            </a:pPr>
            <a:r>
              <a:rPr b="1" lang="en-US" sz="1800">
                <a:solidFill>
                  <a:srgbClr val="3F3F3F"/>
                </a:solidFill>
                <a:latin typeface="Arial"/>
                <a:ea typeface="Arial"/>
                <a:cs typeface="Arial"/>
                <a:sym typeface="Arial"/>
              </a:rPr>
              <a:t>Revisiting the Challenges and the Solutions</a:t>
            </a:r>
            <a:endParaRPr/>
          </a:p>
        </p:txBody>
      </p:sp>
      <p:pic>
        <p:nvPicPr>
          <p:cNvPr id="698" name="Google Shape;698;p14"/>
          <p:cNvPicPr preferRelativeResize="0"/>
          <p:nvPr/>
        </p:nvPicPr>
        <p:blipFill rotWithShape="1">
          <a:blip r:embed="rId4">
            <a:alphaModFix/>
          </a:blip>
          <a:srcRect b="0" l="0" r="-5" t="0"/>
          <a:stretch/>
        </p:blipFill>
        <p:spPr>
          <a:xfrm flipH="1">
            <a:off x="9684444" y="12879"/>
            <a:ext cx="2507555" cy="6207617"/>
          </a:xfrm>
          <a:prstGeom prst="rect">
            <a:avLst/>
          </a:prstGeom>
          <a:noFill/>
          <a:ln>
            <a:noFill/>
          </a:ln>
        </p:spPr>
      </p:pic>
      <p:sp>
        <p:nvSpPr>
          <p:cNvPr id="699" name="Google Shape;699;p14"/>
          <p:cNvSpPr txBox="1"/>
          <p:nvPr>
            <p:ph idx="12" type="sldNum"/>
          </p:nvPr>
        </p:nvSpPr>
        <p:spPr>
          <a:xfrm>
            <a:off x="920015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00" name="Google Shape;700;p14"/>
          <p:cNvSpPr/>
          <p:nvPr/>
        </p:nvSpPr>
        <p:spPr>
          <a:xfrm>
            <a:off x="1060227" y="3012495"/>
            <a:ext cx="5646484" cy="2716385"/>
          </a:xfrm>
          <a:prstGeom prst="rect">
            <a:avLst/>
          </a:prstGeom>
          <a:noFill/>
          <a:ln>
            <a:noFill/>
          </a:ln>
        </p:spPr>
        <p:txBody>
          <a:bodyPr anchorCtr="0" anchor="t" bIns="45700" lIns="91425" spcFirstLastPara="1" rIns="91425" wrap="square" tIns="45700">
            <a:spAutoFit/>
          </a:bodyPr>
          <a:lstStyle/>
          <a:p>
            <a:pPr indent="0" lvl="0" marL="2804" marR="0" rtl="0" algn="l">
              <a:lnSpc>
                <a:spcPct val="150000"/>
              </a:lnSpc>
              <a:spcBef>
                <a:spcPts val="0"/>
              </a:spcBef>
              <a:spcAft>
                <a:spcPts val="0"/>
              </a:spcAft>
              <a:buNone/>
            </a:pPr>
            <a:r>
              <a:rPr b="1" lang="en-US" sz="1600">
                <a:solidFill>
                  <a:srgbClr val="3F3F3F"/>
                </a:solidFill>
                <a:latin typeface="Arial"/>
                <a:ea typeface="Arial"/>
                <a:cs typeface="Arial"/>
                <a:sym typeface="Arial"/>
              </a:rPr>
              <a:t>Consumer Questions</a:t>
            </a:r>
            <a:endParaRPr/>
          </a:p>
          <a:p>
            <a:pPr indent="-285750" lvl="0" marL="288554" marR="0" rtl="0" algn="l">
              <a:lnSpc>
                <a:spcPct val="150000"/>
              </a:lnSpc>
              <a:spcBef>
                <a:spcPts val="100"/>
              </a:spcBef>
              <a:spcAft>
                <a:spcPts val="0"/>
              </a:spcAft>
              <a:buClr>
                <a:schemeClr val="accent1"/>
              </a:buClr>
              <a:buSzPts val="1600"/>
              <a:buFont typeface="Noto Sans Symbols"/>
              <a:buChar char="■"/>
            </a:pPr>
            <a:r>
              <a:rPr lang="en-US" sz="1600">
                <a:solidFill>
                  <a:srgbClr val="262626"/>
                </a:solidFill>
                <a:latin typeface="Calibri"/>
                <a:ea typeface="Calibri"/>
                <a:cs typeface="Calibri"/>
                <a:sym typeface="Calibri"/>
              </a:rPr>
              <a:t>Where is my data?</a:t>
            </a:r>
            <a:endParaRPr/>
          </a:p>
          <a:p>
            <a:pPr indent="-285750" lvl="0" marL="288554" marR="0" rtl="0" algn="l">
              <a:lnSpc>
                <a:spcPct val="150000"/>
              </a:lnSpc>
              <a:spcBef>
                <a:spcPts val="100"/>
              </a:spcBef>
              <a:spcAft>
                <a:spcPts val="0"/>
              </a:spcAft>
              <a:buClr>
                <a:schemeClr val="accent1"/>
              </a:buClr>
              <a:buSzPts val="1600"/>
              <a:buFont typeface="Noto Sans Symbols"/>
              <a:buChar char="■"/>
            </a:pPr>
            <a:r>
              <a:rPr lang="en-US" sz="1600">
                <a:solidFill>
                  <a:srgbClr val="262626"/>
                </a:solidFill>
                <a:latin typeface="Calibri"/>
                <a:ea typeface="Calibri"/>
                <a:cs typeface="Calibri"/>
                <a:sym typeface="Calibri"/>
              </a:rPr>
              <a:t>Can I trust this data?</a:t>
            </a:r>
            <a:endParaRPr/>
          </a:p>
          <a:p>
            <a:pPr indent="-285750" lvl="0" marL="288554" marR="0" rtl="0" algn="l">
              <a:lnSpc>
                <a:spcPct val="150000"/>
              </a:lnSpc>
              <a:spcBef>
                <a:spcPts val="100"/>
              </a:spcBef>
              <a:spcAft>
                <a:spcPts val="0"/>
              </a:spcAft>
              <a:buClr>
                <a:schemeClr val="accent1"/>
              </a:buClr>
              <a:buSzPts val="1600"/>
              <a:buFont typeface="Noto Sans Symbols"/>
              <a:buChar char="■"/>
            </a:pPr>
            <a:r>
              <a:rPr lang="en-US" sz="1600">
                <a:solidFill>
                  <a:srgbClr val="262626"/>
                </a:solidFill>
                <a:latin typeface="Calibri"/>
                <a:ea typeface="Calibri"/>
                <a:cs typeface="Calibri"/>
                <a:sym typeface="Calibri"/>
              </a:rPr>
              <a:t>Where did it come from?</a:t>
            </a:r>
            <a:endParaRPr/>
          </a:p>
          <a:p>
            <a:pPr indent="-285750" lvl="0" marL="288554" marR="0" rtl="0" algn="l">
              <a:lnSpc>
                <a:spcPct val="150000"/>
              </a:lnSpc>
              <a:spcBef>
                <a:spcPts val="100"/>
              </a:spcBef>
              <a:spcAft>
                <a:spcPts val="0"/>
              </a:spcAft>
              <a:buClr>
                <a:schemeClr val="accent1"/>
              </a:buClr>
              <a:buSzPts val="1600"/>
              <a:buFont typeface="Noto Sans Symbols"/>
              <a:buChar char="■"/>
            </a:pPr>
            <a:r>
              <a:rPr lang="en-US" sz="1600">
                <a:solidFill>
                  <a:srgbClr val="262626"/>
                </a:solidFill>
                <a:latin typeface="Calibri"/>
                <a:ea typeface="Calibri"/>
                <a:cs typeface="Calibri"/>
                <a:sym typeface="Calibri"/>
              </a:rPr>
              <a:t>Who all are using it?</a:t>
            </a:r>
            <a:endParaRPr/>
          </a:p>
          <a:p>
            <a:pPr indent="-285750" lvl="0" marL="288554" marR="0" rtl="0" algn="l">
              <a:lnSpc>
                <a:spcPct val="150000"/>
              </a:lnSpc>
              <a:spcBef>
                <a:spcPts val="100"/>
              </a:spcBef>
              <a:spcAft>
                <a:spcPts val="0"/>
              </a:spcAft>
              <a:buClr>
                <a:schemeClr val="accent1"/>
              </a:buClr>
              <a:buSzPts val="1600"/>
              <a:buFont typeface="Noto Sans Symbols"/>
              <a:buChar char="■"/>
            </a:pPr>
            <a:r>
              <a:rPr lang="en-US" sz="1600">
                <a:solidFill>
                  <a:srgbClr val="262626"/>
                </a:solidFill>
                <a:latin typeface="Calibri"/>
                <a:ea typeface="Calibri"/>
                <a:cs typeface="Calibri"/>
                <a:sym typeface="Calibri"/>
              </a:rPr>
              <a:t>Who can grant me access to this data?</a:t>
            </a:r>
            <a:endParaRPr/>
          </a:p>
          <a:p>
            <a:pPr indent="-285750" lvl="0" marL="288554" marR="0" rtl="0" algn="l">
              <a:lnSpc>
                <a:spcPct val="150000"/>
              </a:lnSpc>
              <a:spcBef>
                <a:spcPts val="100"/>
              </a:spcBef>
              <a:spcAft>
                <a:spcPts val="0"/>
              </a:spcAft>
              <a:buClr>
                <a:schemeClr val="accent1"/>
              </a:buClr>
              <a:buSzPts val="1600"/>
              <a:buFont typeface="Noto Sans Symbols"/>
              <a:buChar char="■"/>
            </a:pPr>
            <a:r>
              <a:rPr lang="en-US" sz="1600">
                <a:solidFill>
                  <a:srgbClr val="262626"/>
                </a:solidFill>
                <a:latin typeface="Calibri"/>
                <a:ea typeface="Calibri"/>
                <a:cs typeface="Calibri"/>
                <a:sym typeface="Calibri"/>
              </a:rPr>
              <a:t>How can I access it seamlessly?</a:t>
            </a:r>
            <a:endParaRPr sz="1400">
              <a:solidFill>
                <a:srgbClr val="262626"/>
              </a:solidFill>
              <a:latin typeface="Calibri"/>
              <a:ea typeface="Calibri"/>
              <a:cs typeface="Calibri"/>
              <a:sym typeface="Calibri"/>
            </a:endParaRPr>
          </a:p>
        </p:txBody>
      </p:sp>
      <p:sp>
        <p:nvSpPr>
          <p:cNvPr id="701" name="Google Shape;701;p14"/>
          <p:cNvSpPr/>
          <p:nvPr/>
        </p:nvSpPr>
        <p:spPr>
          <a:xfrm>
            <a:off x="1060228" y="1400722"/>
            <a:ext cx="5598670" cy="1569917"/>
          </a:xfrm>
          <a:prstGeom prst="rect">
            <a:avLst/>
          </a:prstGeom>
          <a:noFill/>
          <a:ln>
            <a:noFill/>
          </a:ln>
        </p:spPr>
        <p:txBody>
          <a:bodyPr anchorCtr="0" anchor="t" bIns="45700" lIns="91425" spcFirstLastPara="1" rIns="91425" wrap="square" tIns="45700">
            <a:spAutoFit/>
          </a:bodyPr>
          <a:lstStyle/>
          <a:p>
            <a:pPr indent="0" lvl="0" marL="2804" marR="0" rtl="0" algn="l">
              <a:lnSpc>
                <a:spcPct val="150000"/>
              </a:lnSpc>
              <a:spcBef>
                <a:spcPts val="0"/>
              </a:spcBef>
              <a:spcAft>
                <a:spcPts val="0"/>
              </a:spcAft>
              <a:buNone/>
            </a:pPr>
            <a:r>
              <a:rPr b="1" lang="en-US" sz="1600">
                <a:solidFill>
                  <a:srgbClr val="3F3F3F"/>
                </a:solidFill>
                <a:latin typeface="Arial"/>
                <a:ea typeface="Arial"/>
                <a:cs typeface="Arial"/>
                <a:sym typeface="Arial"/>
              </a:rPr>
              <a:t>Producer Questions</a:t>
            </a:r>
            <a:endParaRPr/>
          </a:p>
          <a:p>
            <a:pPr indent="-285750" lvl="0" marL="288554" marR="0" rtl="0" algn="l">
              <a:lnSpc>
                <a:spcPct val="150000"/>
              </a:lnSpc>
              <a:spcBef>
                <a:spcPts val="100"/>
              </a:spcBef>
              <a:spcAft>
                <a:spcPts val="0"/>
              </a:spcAft>
              <a:buClr>
                <a:schemeClr val="accent1"/>
              </a:buClr>
              <a:buSzPts val="1600"/>
              <a:buFont typeface="Noto Sans Symbols"/>
              <a:buChar char="■"/>
            </a:pPr>
            <a:r>
              <a:rPr lang="en-US" sz="1600">
                <a:solidFill>
                  <a:srgbClr val="262626"/>
                </a:solidFill>
                <a:latin typeface="Calibri"/>
                <a:ea typeface="Calibri"/>
                <a:cs typeface="Calibri"/>
                <a:sym typeface="Calibri"/>
              </a:rPr>
              <a:t>How can I write data into various datastores?</a:t>
            </a:r>
            <a:endParaRPr/>
          </a:p>
          <a:p>
            <a:pPr indent="-285750" lvl="0" marL="288554" marR="0" rtl="0" algn="l">
              <a:lnSpc>
                <a:spcPct val="150000"/>
              </a:lnSpc>
              <a:spcBef>
                <a:spcPts val="100"/>
              </a:spcBef>
              <a:spcAft>
                <a:spcPts val="0"/>
              </a:spcAft>
              <a:buClr>
                <a:schemeClr val="accent1"/>
              </a:buClr>
              <a:buSzPts val="1600"/>
              <a:buFont typeface="Noto Sans Symbols"/>
              <a:buChar char="■"/>
            </a:pPr>
            <a:r>
              <a:rPr lang="en-US" sz="1600">
                <a:solidFill>
                  <a:srgbClr val="262626"/>
                </a:solidFill>
                <a:latin typeface="Calibri"/>
                <a:ea typeface="Calibri"/>
                <a:cs typeface="Calibri"/>
                <a:sym typeface="Calibri"/>
              </a:rPr>
              <a:t>How can I move data from one store to the other?</a:t>
            </a:r>
            <a:endParaRPr/>
          </a:p>
          <a:p>
            <a:pPr indent="-285750" lvl="0" marL="288554" marR="0" rtl="0" algn="l">
              <a:lnSpc>
                <a:spcPct val="150000"/>
              </a:lnSpc>
              <a:spcBef>
                <a:spcPts val="100"/>
              </a:spcBef>
              <a:spcAft>
                <a:spcPts val="0"/>
              </a:spcAft>
              <a:buClr>
                <a:schemeClr val="accent1"/>
              </a:buClr>
              <a:buSzPts val="1600"/>
              <a:buFont typeface="Noto Sans Symbols"/>
              <a:buChar char="■"/>
            </a:pPr>
            <a:r>
              <a:rPr lang="en-US" sz="1600">
                <a:solidFill>
                  <a:srgbClr val="262626"/>
                </a:solidFill>
                <a:latin typeface="Calibri"/>
                <a:ea typeface="Calibri"/>
                <a:cs typeface="Calibri"/>
                <a:sym typeface="Calibri"/>
              </a:rPr>
              <a:t>How can I easily transform or produce a presentation layer?</a:t>
            </a:r>
            <a:endParaRPr/>
          </a:p>
        </p:txBody>
      </p:sp>
      <p:cxnSp>
        <p:nvCxnSpPr>
          <p:cNvPr id="702" name="Google Shape;702;p14"/>
          <p:cNvCxnSpPr/>
          <p:nvPr/>
        </p:nvCxnSpPr>
        <p:spPr>
          <a:xfrm>
            <a:off x="868089" y="1600272"/>
            <a:ext cx="0" cy="1220201"/>
          </a:xfrm>
          <a:prstGeom prst="straightConnector1">
            <a:avLst/>
          </a:prstGeom>
          <a:noFill/>
          <a:ln cap="flat" cmpd="sng" w="12700">
            <a:solidFill>
              <a:srgbClr val="A5A5A5"/>
            </a:solidFill>
            <a:prstDash val="solid"/>
            <a:miter lim="800000"/>
            <a:headEnd len="med" w="med" type="oval"/>
            <a:tailEnd len="med" w="med" type="oval"/>
          </a:ln>
        </p:spPr>
      </p:cxnSp>
      <p:cxnSp>
        <p:nvCxnSpPr>
          <p:cNvPr id="703" name="Google Shape;703;p14"/>
          <p:cNvCxnSpPr/>
          <p:nvPr/>
        </p:nvCxnSpPr>
        <p:spPr>
          <a:xfrm>
            <a:off x="880968" y="3287404"/>
            <a:ext cx="0" cy="2289148"/>
          </a:xfrm>
          <a:prstGeom prst="straightConnector1">
            <a:avLst/>
          </a:prstGeom>
          <a:noFill/>
          <a:ln cap="flat" cmpd="sng" w="12700">
            <a:solidFill>
              <a:srgbClr val="A5A5A5"/>
            </a:solidFill>
            <a:prstDash val="solid"/>
            <a:miter lim="800000"/>
            <a:headEnd len="med" w="med" type="oval"/>
            <a:tailEnd len="med" w="med" type="oval"/>
          </a:ln>
        </p:spPr>
      </p:cxnSp>
      <p:sp>
        <p:nvSpPr>
          <p:cNvPr id="704" name="Google Shape;704;p14"/>
          <p:cNvSpPr/>
          <p:nvPr/>
        </p:nvSpPr>
        <p:spPr>
          <a:xfrm>
            <a:off x="7698117" y="707389"/>
            <a:ext cx="1124455" cy="954070"/>
          </a:xfrm>
          <a:custGeom>
            <a:rect b="b" l="l" r="r" t="t"/>
            <a:pathLst>
              <a:path extrusionOk="0" h="796087" w="938258">
                <a:moveTo>
                  <a:pt x="0" y="394136"/>
                </a:moveTo>
                <a:lnTo>
                  <a:pt x="222880" y="0"/>
                </a:lnTo>
                <a:lnTo>
                  <a:pt x="699543" y="0"/>
                </a:lnTo>
                <a:lnTo>
                  <a:pt x="938258" y="398044"/>
                </a:lnTo>
                <a:lnTo>
                  <a:pt x="696251" y="792179"/>
                </a:lnTo>
                <a:lnTo>
                  <a:pt x="222777" y="796087"/>
                </a:lnTo>
                <a:lnTo>
                  <a:pt x="0" y="394136"/>
                </a:lnTo>
                <a:close/>
              </a:path>
            </a:pathLst>
          </a:custGeom>
          <a:solidFill>
            <a:srgbClr val="4F81BD">
              <a:alpha val="80000"/>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US" sz="1400">
                <a:solidFill>
                  <a:schemeClr val="lt1"/>
                </a:solidFill>
                <a:latin typeface="Arial"/>
                <a:ea typeface="Arial"/>
                <a:cs typeface="Arial"/>
                <a:sym typeface="Arial"/>
              </a:rPr>
              <a:t>Ingestor</a:t>
            </a:r>
            <a:endParaRPr b="1" sz="1200">
              <a:solidFill>
                <a:schemeClr val="lt1"/>
              </a:solidFill>
              <a:latin typeface="Arial"/>
              <a:ea typeface="Arial"/>
              <a:cs typeface="Arial"/>
              <a:sym typeface="Arial"/>
            </a:endParaRPr>
          </a:p>
        </p:txBody>
      </p:sp>
      <p:sp>
        <p:nvSpPr>
          <p:cNvPr id="705" name="Google Shape;705;p14"/>
          <p:cNvSpPr/>
          <p:nvPr/>
        </p:nvSpPr>
        <p:spPr>
          <a:xfrm>
            <a:off x="7698117" y="1969238"/>
            <a:ext cx="1124455" cy="954070"/>
          </a:xfrm>
          <a:custGeom>
            <a:rect b="b" l="l" r="r" t="t"/>
            <a:pathLst>
              <a:path extrusionOk="0" h="796087" w="938258">
                <a:moveTo>
                  <a:pt x="0" y="394136"/>
                </a:moveTo>
                <a:lnTo>
                  <a:pt x="222880" y="0"/>
                </a:lnTo>
                <a:lnTo>
                  <a:pt x="699543" y="0"/>
                </a:lnTo>
                <a:lnTo>
                  <a:pt x="938258" y="398044"/>
                </a:lnTo>
                <a:lnTo>
                  <a:pt x="696251" y="792179"/>
                </a:lnTo>
                <a:lnTo>
                  <a:pt x="222777" y="796087"/>
                </a:lnTo>
                <a:lnTo>
                  <a:pt x="0" y="394136"/>
                </a:lnTo>
                <a:close/>
              </a:path>
            </a:pathLst>
          </a:custGeom>
          <a:solidFill>
            <a:srgbClr val="4F81BD">
              <a:alpha val="80000"/>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US" sz="1400">
                <a:solidFill>
                  <a:schemeClr val="lt1"/>
                </a:solidFill>
                <a:latin typeface="Arial"/>
                <a:ea typeface="Arial"/>
                <a:cs typeface="Arial"/>
                <a:sym typeface="Arial"/>
              </a:rPr>
              <a:t>Catalog</a:t>
            </a:r>
            <a:endParaRPr b="1" sz="1200">
              <a:solidFill>
                <a:schemeClr val="lt1"/>
              </a:solidFill>
              <a:latin typeface="Arial"/>
              <a:ea typeface="Arial"/>
              <a:cs typeface="Arial"/>
              <a:sym typeface="Arial"/>
            </a:endParaRPr>
          </a:p>
        </p:txBody>
      </p:sp>
      <p:sp>
        <p:nvSpPr>
          <p:cNvPr id="706" name="Google Shape;706;p14"/>
          <p:cNvSpPr/>
          <p:nvPr/>
        </p:nvSpPr>
        <p:spPr>
          <a:xfrm>
            <a:off x="7698117" y="2977014"/>
            <a:ext cx="1124455" cy="954070"/>
          </a:xfrm>
          <a:custGeom>
            <a:rect b="b" l="l" r="r" t="t"/>
            <a:pathLst>
              <a:path extrusionOk="0" h="796087" w="938258">
                <a:moveTo>
                  <a:pt x="0" y="394136"/>
                </a:moveTo>
                <a:lnTo>
                  <a:pt x="222880" y="0"/>
                </a:lnTo>
                <a:lnTo>
                  <a:pt x="699543" y="0"/>
                </a:lnTo>
                <a:lnTo>
                  <a:pt x="938258" y="398044"/>
                </a:lnTo>
                <a:lnTo>
                  <a:pt x="696251" y="792179"/>
                </a:lnTo>
                <a:lnTo>
                  <a:pt x="222777" y="796087"/>
                </a:lnTo>
                <a:lnTo>
                  <a:pt x="0" y="394136"/>
                </a:lnTo>
                <a:close/>
              </a:path>
            </a:pathLst>
          </a:custGeom>
          <a:solidFill>
            <a:srgbClr val="4F81BD">
              <a:alpha val="80000"/>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US" sz="1400">
                <a:solidFill>
                  <a:schemeClr val="lt1"/>
                </a:solidFill>
                <a:latin typeface="Arial"/>
                <a:ea typeface="Arial"/>
                <a:cs typeface="Arial"/>
                <a:sym typeface="Arial"/>
              </a:rPr>
              <a:t>Lineage</a:t>
            </a:r>
            <a:endParaRPr b="1" sz="1200">
              <a:solidFill>
                <a:schemeClr val="lt1"/>
              </a:solidFill>
              <a:latin typeface="Arial"/>
              <a:ea typeface="Arial"/>
              <a:cs typeface="Arial"/>
              <a:sym typeface="Arial"/>
            </a:endParaRPr>
          </a:p>
        </p:txBody>
      </p:sp>
      <p:sp>
        <p:nvSpPr>
          <p:cNvPr id="707" name="Google Shape;707;p14"/>
          <p:cNvSpPr/>
          <p:nvPr/>
        </p:nvSpPr>
        <p:spPr>
          <a:xfrm>
            <a:off x="7698117" y="3984790"/>
            <a:ext cx="1124455" cy="954070"/>
          </a:xfrm>
          <a:custGeom>
            <a:rect b="b" l="l" r="r" t="t"/>
            <a:pathLst>
              <a:path extrusionOk="0" h="796087" w="938258">
                <a:moveTo>
                  <a:pt x="0" y="394136"/>
                </a:moveTo>
                <a:lnTo>
                  <a:pt x="222880" y="0"/>
                </a:lnTo>
                <a:lnTo>
                  <a:pt x="699543" y="0"/>
                </a:lnTo>
                <a:lnTo>
                  <a:pt x="938258" y="398044"/>
                </a:lnTo>
                <a:lnTo>
                  <a:pt x="696251" y="792179"/>
                </a:lnTo>
                <a:lnTo>
                  <a:pt x="222777" y="796087"/>
                </a:lnTo>
                <a:lnTo>
                  <a:pt x="0" y="394136"/>
                </a:lnTo>
                <a:close/>
              </a:path>
            </a:pathLst>
          </a:custGeom>
          <a:solidFill>
            <a:srgbClr val="4F81BD">
              <a:alpha val="80000"/>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US" sz="1400">
                <a:solidFill>
                  <a:schemeClr val="lt1"/>
                </a:solidFill>
                <a:latin typeface="Arial"/>
                <a:ea typeface="Arial"/>
                <a:cs typeface="Arial"/>
                <a:sym typeface="Arial"/>
              </a:rPr>
              <a:t>Entitlement</a:t>
            </a:r>
            <a:br>
              <a:rPr b="1" lang="en-US" sz="1400">
                <a:solidFill>
                  <a:schemeClr val="lt1"/>
                </a:solidFill>
                <a:latin typeface="Arial"/>
                <a:ea typeface="Arial"/>
                <a:cs typeface="Arial"/>
                <a:sym typeface="Arial"/>
              </a:rPr>
            </a:br>
            <a:r>
              <a:rPr b="1" lang="en-US" sz="1400">
                <a:solidFill>
                  <a:schemeClr val="lt1"/>
                </a:solidFill>
                <a:latin typeface="Arial"/>
                <a:ea typeface="Arial"/>
                <a:cs typeface="Arial"/>
                <a:sym typeface="Arial"/>
              </a:rPr>
              <a:t>System</a:t>
            </a:r>
            <a:endParaRPr b="1" sz="1200">
              <a:solidFill>
                <a:schemeClr val="lt1"/>
              </a:solidFill>
              <a:latin typeface="Arial"/>
              <a:ea typeface="Arial"/>
              <a:cs typeface="Arial"/>
              <a:sym typeface="Arial"/>
            </a:endParaRPr>
          </a:p>
        </p:txBody>
      </p:sp>
      <p:sp>
        <p:nvSpPr>
          <p:cNvPr id="708" name="Google Shape;708;p14"/>
          <p:cNvSpPr/>
          <p:nvPr/>
        </p:nvSpPr>
        <p:spPr>
          <a:xfrm>
            <a:off x="7698117" y="4992565"/>
            <a:ext cx="1124455" cy="954070"/>
          </a:xfrm>
          <a:custGeom>
            <a:rect b="b" l="l" r="r" t="t"/>
            <a:pathLst>
              <a:path extrusionOk="0" h="796087" w="938258">
                <a:moveTo>
                  <a:pt x="0" y="394136"/>
                </a:moveTo>
                <a:lnTo>
                  <a:pt x="222880" y="0"/>
                </a:lnTo>
                <a:lnTo>
                  <a:pt x="699543" y="0"/>
                </a:lnTo>
                <a:lnTo>
                  <a:pt x="938258" y="398044"/>
                </a:lnTo>
                <a:lnTo>
                  <a:pt x="696251" y="792179"/>
                </a:lnTo>
                <a:lnTo>
                  <a:pt x="222777" y="796087"/>
                </a:lnTo>
                <a:lnTo>
                  <a:pt x="0" y="394136"/>
                </a:lnTo>
                <a:close/>
              </a:path>
            </a:pathLst>
          </a:custGeom>
          <a:solidFill>
            <a:srgbClr val="4F81BD">
              <a:alpha val="80000"/>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US" sz="1400">
                <a:solidFill>
                  <a:schemeClr val="lt1"/>
                </a:solidFill>
                <a:latin typeface="Arial"/>
                <a:ea typeface="Arial"/>
                <a:cs typeface="Arial"/>
                <a:sym typeface="Arial"/>
              </a:rPr>
              <a:t>Lineage</a:t>
            </a:r>
            <a:endParaRPr b="1" sz="1200">
              <a:solidFill>
                <a:schemeClr val="lt1"/>
              </a:solidFill>
              <a:latin typeface="Arial"/>
              <a:ea typeface="Arial"/>
              <a:cs typeface="Arial"/>
              <a:sym typeface="Arial"/>
            </a:endParaRPr>
          </a:p>
        </p:txBody>
      </p:sp>
      <p:sp>
        <p:nvSpPr>
          <p:cNvPr id="709" name="Google Shape;709;p14"/>
          <p:cNvSpPr/>
          <p:nvPr/>
        </p:nvSpPr>
        <p:spPr>
          <a:xfrm>
            <a:off x="9080803" y="2977014"/>
            <a:ext cx="1124455" cy="954070"/>
          </a:xfrm>
          <a:custGeom>
            <a:rect b="b" l="l" r="r" t="t"/>
            <a:pathLst>
              <a:path extrusionOk="0" h="796087" w="938258">
                <a:moveTo>
                  <a:pt x="0" y="394136"/>
                </a:moveTo>
                <a:lnTo>
                  <a:pt x="222880" y="0"/>
                </a:lnTo>
                <a:lnTo>
                  <a:pt x="699543" y="0"/>
                </a:lnTo>
                <a:lnTo>
                  <a:pt x="938258" y="398044"/>
                </a:lnTo>
                <a:lnTo>
                  <a:pt x="696251" y="792179"/>
                </a:lnTo>
                <a:lnTo>
                  <a:pt x="222777" y="796087"/>
                </a:lnTo>
                <a:lnTo>
                  <a:pt x="0" y="394136"/>
                </a:lnTo>
                <a:close/>
              </a:path>
            </a:pathLst>
          </a:custGeom>
          <a:solidFill>
            <a:srgbClr val="4F81BD">
              <a:alpha val="80000"/>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US" sz="1400">
                <a:solidFill>
                  <a:schemeClr val="lt1"/>
                </a:solidFill>
                <a:latin typeface="Arial"/>
                <a:ea typeface="Arial"/>
                <a:cs typeface="Arial"/>
                <a:sym typeface="Arial"/>
              </a:rPr>
              <a:t>Data</a:t>
            </a:r>
            <a:br>
              <a:rPr b="1" lang="en-US" sz="1400">
                <a:solidFill>
                  <a:schemeClr val="lt1"/>
                </a:solidFill>
                <a:latin typeface="Arial"/>
                <a:ea typeface="Arial"/>
                <a:cs typeface="Arial"/>
                <a:sym typeface="Arial"/>
              </a:rPr>
            </a:br>
            <a:r>
              <a:rPr b="1" lang="en-US" sz="1400">
                <a:solidFill>
                  <a:schemeClr val="lt1"/>
                </a:solidFill>
                <a:latin typeface="Arial"/>
                <a:ea typeface="Arial"/>
                <a:cs typeface="Arial"/>
                <a:sym typeface="Arial"/>
              </a:rPr>
              <a:t>Quality</a:t>
            </a:r>
            <a:endParaRPr b="1" sz="1200">
              <a:solidFill>
                <a:schemeClr val="lt1"/>
              </a:solidFill>
              <a:latin typeface="Arial"/>
              <a:ea typeface="Arial"/>
              <a:cs typeface="Arial"/>
              <a:sym typeface="Arial"/>
            </a:endParaRPr>
          </a:p>
        </p:txBody>
      </p:sp>
      <p:sp>
        <p:nvSpPr>
          <p:cNvPr id="710" name="Google Shape;710;p14"/>
          <p:cNvSpPr/>
          <p:nvPr/>
        </p:nvSpPr>
        <p:spPr>
          <a:xfrm>
            <a:off x="9080803" y="4926657"/>
            <a:ext cx="1124455" cy="954070"/>
          </a:xfrm>
          <a:custGeom>
            <a:rect b="b" l="l" r="r" t="t"/>
            <a:pathLst>
              <a:path extrusionOk="0" h="796087" w="938258">
                <a:moveTo>
                  <a:pt x="0" y="394136"/>
                </a:moveTo>
                <a:lnTo>
                  <a:pt x="222880" y="0"/>
                </a:lnTo>
                <a:lnTo>
                  <a:pt x="699543" y="0"/>
                </a:lnTo>
                <a:lnTo>
                  <a:pt x="938258" y="398044"/>
                </a:lnTo>
                <a:lnTo>
                  <a:pt x="696251" y="792179"/>
                </a:lnTo>
                <a:lnTo>
                  <a:pt x="222777" y="796087"/>
                </a:lnTo>
                <a:lnTo>
                  <a:pt x="0" y="394136"/>
                </a:lnTo>
                <a:close/>
              </a:path>
            </a:pathLst>
          </a:custGeom>
          <a:solidFill>
            <a:srgbClr val="4F81BD">
              <a:alpha val="80000"/>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US" sz="1400">
                <a:solidFill>
                  <a:schemeClr val="lt1"/>
                </a:solidFill>
                <a:latin typeface="Arial"/>
                <a:ea typeface="Arial"/>
                <a:cs typeface="Arial"/>
                <a:sym typeface="Arial"/>
              </a:rPr>
              <a:t>GraphQL</a:t>
            </a:r>
            <a:endParaRPr b="1" sz="1200">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15"/>
          <p:cNvSpPr txBox="1"/>
          <p:nvPr>
            <p:ph idx="12" type="sldNum"/>
          </p:nvPr>
        </p:nvSpPr>
        <p:spPr>
          <a:xfrm>
            <a:off x="920015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16" name="Google Shape;716;p15"/>
          <p:cNvPicPr preferRelativeResize="0"/>
          <p:nvPr/>
        </p:nvPicPr>
        <p:blipFill rotWithShape="1">
          <a:blip r:embed="rId3">
            <a:alphaModFix/>
          </a:blip>
          <a:srcRect b="0" l="0" r="67715" t="0"/>
          <a:stretch/>
        </p:blipFill>
        <p:spPr>
          <a:xfrm>
            <a:off x="4833031" y="1513268"/>
            <a:ext cx="2525937" cy="26079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2"/>
          <p:cNvSpPr txBox="1"/>
          <p:nvPr>
            <p:ph idx="12" type="sldNum"/>
          </p:nvPr>
        </p:nvSpPr>
        <p:spPr>
          <a:xfrm>
            <a:off x="920015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 name="Google Shape;51;p2"/>
          <p:cNvSpPr txBox="1"/>
          <p:nvPr>
            <p:ph type="title"/>
          </p:nvPr>
        </p:nvSpPr>
        <p:spPr>
          <a:xfrm>
            <a:off x="695700" y="289001"/>
            <a:ext cx="10515600" cy="7960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3600"/>
              <a:buFont typeface="Arial"/>
              <a:buNone/>
            </a:pPr>
            <a:r>
              <a:rPr lang="en-US"/>
              <a:t>Why Data Lake via Data Mesh Architecture?</a:t>
            </a:r>
            <a:endParaRPr/>
          </a:p>
        </p:txBody>
      </p:sp>
      <p:sp>
        <p:nvSpPr>
          <p:cNvPr id="52" name="Google Shape;52;p2"/>
          <p:cNvSpPr/>
          <p:nvPr/>
        </p:nvSpPr>
        <p:spPr>
          <a:xfrm>
            <a:off x="731479" y="1415796"/>
            <a:ext cx="5167045" cy="4293483"/>
          </a:xfrm>
          <a:prstGeom prst="rect">
            <a:avLst/>
          </a:prstGeom>
          <a:noFill/>
          <a:ln>
            <a:noFill/>
          </a:ln>
        </p:spPr>
        <p:txBody>
          <a:bodyPr anchorCtr="0" anchor="t" bIns="45700" lIns="91425" spcFirstLastPara="1" rIns="91425" wrap="square" tIns="45700">
            <a:spAutoFit/>
          </a:bodyPr>
          <a:lstStyle/>
          <a:p>
            <a:pPr indent="-285750" lvl="0" marL="287338" marR="0" rtl="0" algn="l">
              <a:spcBef>
                <a:spcPts val="0"/>
              </a:spcBef>
              <a:spcAft>
                <a:spcPts val="0"/>
              </a:spcAft>
              <a:buClr>
                <a:schemeClr val="accent1"/>
              </a:buClr>
              <a:buSzPts val="1288"/>
              <a:buFont typeface="Noto Sans Symbols"/>
              <a:buChar char="■"/>
            </a:pPr>
            <a:r>
              <a:rPr b="0" i="0" lang="en-US" sz="1400" u="none" cap="none" strike="noStrike">
                <a:solidFill>
                  <a:srgbClr val="262626"/>
                </a:solidFill>
                <a:latin typeface="Calibri"/>
                <a:ea typeface="Calibri"/>
                <a:cs typeface="Calibri"/>
                <a:sym typeface="Calibri"/>
              </a:rPr>
              <a:t>Democratize the “Data”</a:t>
            </a:r>
            <a:endParaRPr/>
          </a:p>
          <a:p>
            <a:pPr indent="-285750" lvl="0" marL="287338" marR="0" rtl="0" algn="l">
              <a:spcBef>
                <a:spcPts val="300"/>
              </a:spcBef>
              <a:spcAft>
                <a:spcPts val="0"/>
              </a:spcAft>
              <a:buClr>
                <a:schemeClr val="accent1"/>
              </a:buClr>
              <a:buSzPts val="1288"/>
              <a:buFont typeface="Noto Sans Symbols"/>
              <a:buChar char="■"/>
            </a:pPr>
            <a:r>
              <a:rPr b="0" i="0" lang="en-US" sz="1400" u="none" cap="none" strike="noStrike">
                <a:solidFill>
                  <a:srgbClr val="262626"/>
                </a:solidFill>
                <a:latin typeface="Calibri"/>
                <a:ea typeface="Calibri"/>
                <a:cs typeface="Calibri"/>
                <a:sym typeface="Calibri"/>
              </a:rPr>
              <a:t>Take advantage of big data by maximizing availability </a:t>
            </a:r>
            <a:br>
              <a:rPr b="0" i="0" lang="en-US" sz="1400" u="none" cap="none" strike="noStrike">
                <a:solidFill>
                  <a:srgbClr val="262626"/>
                </a:solidFill>
                <a:latin typeface="Calibri"/>
                <a:ea typeface="Calibri"/>
                <a:cs typeface="Calibri"/>
                <a:sym typeface="Calibri"/>
              </a:rPr>
            </a:br>
            <a:r>
              <a:rPr b="0" i="0" lang="en-US" sz="1400" u="none" cap="none" strike="noStrike">
                <a:solidFill>
                  <a:srgbClr val="262626"/>
                </a:solidFill>
                <a:latin typeface="Calibri"/>
                <a:ea typeface="Calibri"/>
                <a:cs typeface="Calibri"/>
                <a:sym typeface="Calibri"/>
              </a:rPr>
              <a:t>and accessibility for analytics </a:t>
            </a:r>
            <a:endParaRPr/>
          </a:p>
          <a:p>
            <a:pPr indent="-285750" lvl="0" marL="287338" marR="0" rtl="0" algn="l">
              <a:spcBef>
                <a:spcPts val="300"/>
              </a:spcBef>
              <a:spcAft>
                <a:spcPts val="0"/>
              </a:spcAft>
              <a:buClr>
                <a:schemeClr val="accent1"/>
              </a:buClr>
              <a:buSzPts val="1288"/>
              <a:buFont typeface="Noto Sans Symbols"/>
              <a:buChar char="■"/>
            </a:pPr>
            <a:r>
              <a:rPr b="0" i="0" lang="en-US" sz="1400" u="none" cap="none" strike="noStrike">
                <a:solidFill>
                  <a:srgbClr val="262626"/>
                </a:solidFill>
                <a:latin typeface="Calibri"/>
                <a:ea typeface="Calibri"/>
                <a:cs typeface="Calibri"/>
                <a:sym typeface="Calibri"/>
              </a:rPr>
              <a:t>Achieve a balanced business-technology outcome that displays measurable benefits </a:t>
            </a:r>
            <a:endParaRPr/>
          </a:p>
          <a:p>
            <a:pPr indent="-285750" lvl="0" marL="287338" marR="0" rtl="0" algn="l">
              <a:spcBef>
                <a:spcPts val="300"/>
              </a:spcBef>
              <a:spcAft>
                <a:spcPts val="0"/>
              </a:spcAft>
              <a:buClr>
                <a:schemeClr val="accent1"/>
              </a:buClr>
              <a:buSzPts val="1288"/>
              <a:buFont typeface="Noto Sans Symbols"/>
              <a:buChar char="■"/>
            </a:pPr>
            <a:r>
              <a:rPr b="0" i="0" lang="en-US" sz="1400" u="none" cap="none" strike="noStrike">
                <a:solidFill>
                  <a:srgbClr val="262626"/>
                </a:solidFill>
                <a:latin typeface="Calibri"/>
                <a:ea typeface="Calibri"/>
                <a:cs typeface="Calibri"/>
                <a:sym typeface="Calibri"/>
              </a:rPr>
              <a:t>Three major principles to drive the cloud data lake strategy</a:t>
            </a:r>
            <a:endParaRPr/>
          </a:p>
          <a:p>
            <a:pPr indent="0" lvl="0" marL="282575" marR="0" rtl="0" algn="l">
              <a:spcBef>
                <a:spcPts val="300"/>
              </a:spcBef>
              <a:spcAft>
                <a:spcPts val="0"/>
              </a:spcAft>
              <a:buNone/>
            </a:pPr>
            <a:r>
              <a:t/>
            </a:r>
            <a:endParaRPr b="0" i="0" sz="1400" u="none" cap="none" strike="noStrike">
              <a:solidFill>
                <a:srgbClr val="262626"/>
              </a:solidFill>
              <a:latin typeface="Calibri"/>
              <a:ea typeface="Calibri"/>
              <a:cs typeface="Calibri"/>
              <a:sym typeface="Calibri"/>
            </a:endParaRPr>
          </a:p>
          <a:p>
            <a:pPr indent="0" lvl="0" marL="282575" marR="0" rtl="0" algn="l">
              <a:spcBef>
                <a:spcPts val="300"/>
              </a:spcBef>
              <a:spcAft>
                <a:spcPts val="0"/>
              </a:spcAft>
              <a:buNone/>
            </a:pPr>
            <a:r>
              <a:t/>
            </a:r>
            <a:endParaRPr b="0" i="0" sz="1400" u="none" cap="none" strike="noStrike">
              <a:solidFill>
                <a:srgbClr val="262626"/>
              </a:solidFill>
              <a:latin typeface="Calibri"/>
              <a:ea typeface="Calibri"/>
              <a:cs typeface="Calibri"/>
              <a:sym typeface="Calibri"/>
            </a:endParaRPr>
          </a:p>
          <a:p>
            <a:pPr indent="0" lvl="0" marL="282575" marR="0" rtl="0" algn="l">
              <a:spcBef>
                <a:spcPts val="300"/>
              </a:spcBef>
              <a:spcAft>
                <a:spcPts val="0"/>
              </a:spcAft>
              <a:buNone/>
            </a:pPr>
            <a:r>
              <a:t/>
            </a:r>
            <a:endParaRPr b="0" i="0" sz="1400" u="none" cap="none" strike="noStrike">
              <a:solidFill>
                <a:srgbClr val="262626"/>
              </a:solidFill>
              <a:latin typeface="Calibri"/>
              <a:ea typeface="Calibri"/>
              <a:cs typeface="Calibri"/>
              <a:sym typeface="Calibri"/>
            </a:endParaRPr>
          </a:p>
          <a:p>
            <a:pPr indent="0" lvl="0" marL="2804" marR="0" rtl="0" algn="l">
              <a:spcBef>
                <a:spcPts val="300"/>
              </a:spcBef>
              <a:spcAft>
                <a:spcPts val="0"/>
              </a:spcAft>
              <a:buNone/>
            </a:pPr>
            <a:r>
              <a:t/>
            </a:r>
            <a:endParaRPr b="0" i="0" sz="1400" u="none" cap="none" strike="noStrike">
              <a:solidFill>
                <a:srgbClr val="262626"/>
              </a:solidFill>
              <a:latin typeface="Calibri"/>
              <a:ea typeface="Calibri"/>
              <a:cs typeface="Calibri"/>
              <a:sym typeface="Calibri"/>
            </a:endParaRPr>
          </a:p>
          <a:p>
            <a:pPr indent="0" lvl="0" marL="2804" marR="0" rtl="0" algn="l">
              <a:spcBef>
                <a:spcPts val="300"/>
              </a:spcBef>
              <a:spcAft>
                <a:spcPts val="0"/>
              </a:spcAft>
              <a:buNone/>
            </a:pPr>
            <a:r>
              <a:t/>
            </a:r>
            <a:endParaRPr b="0" i="0" sz="1400" u="none" cap="none" strike="noStrike">
              <a:solidFill>
                <a:srgbClr val="262626"/>
              </a:solidFill>
              <a:latin typeface="Calibri"/>
              <a:ea typeface="Calibri"/>
              <a:cs typeface="Calibri"/>
              <a:sym typeface="Calibri"/>
            </a:endParaRPr>
          </a:p>
          <a:p>
            <a:pPr indent="0" lvl="0" marL="2804" marR="0" rtl="0" algn="l">
              <a:spcBef>
                <a:spcPts val="300"/>
              </a:spcBef>
              <a:spcAft>
                <a:spcPts val="0"/>
              </a:spcAft>
              <a:buNone/>
            </a:pPr>
            <a:r>
              <a:t/>
            </a:r>
            <a:endParaRPr b="0" i="0" sz="1400" u="none" cap="none" strike="noStrike">
              <a:solidFill>
                <a:srgbClr val="262626"/>
              </a:solidFill>
              <a:latin typeface="Calibri"/>
              <a:ea typeface="Calibri"/>
              <a:cs typeface="Calibri"/>
              <a:sym typeface="Calibri"/>
            </a:endParaRPr>
          </a:p>
          <a:p>
            <a:pPr indent="-285750" lvl="0" marL="288554" marR="0" rtl="0" algn="l">
              <a:spcBef>
                <a:spcPts val="300"/>
              </a:spcBef>
              <a:spcAft>
                <a:spcPts val="0"/>
              </a:spcAft>
              <a:buClr>
                <a:schemeClr val="accent1"/>
              </a:buClr>
              <a:buSzPts val="1288"/>
              <a:buFont typeface="Noto Sans Symbols"/>
              <a:buChar char="■"/>
            </a:pPr>
            <a:r>
              <a:rPr b="0" i="0" lang="en-US" sz="1400" u="none" cap="none" strike="noStrike">
                <a:solidFill>
                  <a:srgbClr val="262626"/>
                </a:solidFill>
                <a:latin typeface="Calibri"/>
                <a:ea typeface="Calibri"/>
                <a:cs typeface="Calibri"/>
                <a:sym typeface="Calibri"/>
              </a:rPr>
              <a:t>Modernize Our Platform</a:t>
            </a:r>
            <a:endParaRPr/>
          </a:p>
          <a:p>
            <a:pPr indent="-180975" lvl="1" marL="463550" marR="0" rtl="0" algn="l">
              <a:spcBef>
                <a:spcPts val="300"/>
              </a:spcBef>
              <a:spcAft>
                <a:spcPts val="0"/>
              </a:spcAft>
              <a:buClr>
                <a:srgbClr val="262626"/>
              </a:buClr>
              <a:buSzPts val="1400"/>
              <a:buFont typeface="Arial"/>
              <a:buChar char="•"/>
            </a:pPr>
            <a:r>
              <a:rPr b="0" i="0" lang="en-US" sz="1400" u="none" cap="none" strike="noStrike">
                <a:solidFill>
                  <a:srgbClr val="262626"/>
                </a:solidFill>
                <a:latin typeface="Calibri"/>
                <a:ea typeface="Calibri"/>
                <a:cs typeface="Calibri"/>
                <a:sym typeface="Calibri"/>
              </a:rPr>
              <a:t>Move Beyond a Monolithic Data Lake</a:t>
            </a:r>
            <a:endParaRPr/>
          </a:p>
          <a:p>
            <a:pPr indent="-180975" lvl="1" marL="463550" marR="0" rtl="0" algn="l">
              <a:spcBef>
                <a:spcPts val="300"/>
              </a:spcBef>
              <a:spcAft>
                <a:spcPts val="0"/>
              </a:spcAft>
              <a:buClr>
                <a:srgbClr val="262626"/>
              </a:buClr>
              <a:buSzPts val="1400"/>
              <a:buFont typeface="Arial"/>
              <a:buChar char="•"/>
            </a:pPr>
            <a:r>
              <a:rPr b="0" i="0" lang="en-US" sz="1400" u="none" cap="none" strike="noStrike">
                <a:solidFill>
                  <a:srgbClr val="262626"/>
                </a:solidFill>
                <a:latin typeface="Calibri"/>
                <a:ea typeface="Calibri"/>
                <a:cs typeface="Calibri"/>
                <a:sym typeface="Calibri"/>
              </a:rPr>
              <a:t>Build a Loosely Coupled Architecture for Data</a:t>
            </a:r>
            <a:endParaRPr/>
          </a:p>
          <a:p>
            <a:pPr indent="-180975" lvl="1" marL="463550" marR="0" rtl="0" algn="l">
              <a:spcBef>
                <a:spcPts val="300"/>
              </a:spcBef>
              <a:spcAft>
                <a:spcPts val="0"/>
              </a:spcAft>
              <a:buClr>
                <a:srgbClr val="262626"/>
              </a:buClr>
              <a:buSzPts val="1400"/>
              <a:buFont typeface="Arial"/>
              <a:buChar char="•"/>
            </a:pPr>
            <a:r>
              <a:rPr b="0" i="0" lang="en-US" sz="1400" u="none" cap="none" strike="noStrike">
                <a:solidFill>
                  <a:srgbClr val="262626"/>
                </a:solidFill>
                <a:latin typeface="Calibri"/>
                <a:ea typeface="Calibri"/>
                <a:cs typeface="Calibri"/>
                <a:sym typeface="Calibri"/>
              </a:rPr>
              <a:t>Aggregate Fit-for-Purpose Data Products</a:t>
            </a:r>
            <a:endParaRPr/>
          </a:p>
          <a:p>
            <a:pPr indent="-180975" lvl="1" marL="463550" marR="0" rtl="0" algn="l">
              <a:spcBef>
                <a:spcPts val="300"/>
              </a:spcBef>
              <a:spcAft>
                <a:spcPts val="0"/>
              </a:spcAft>
              <a:buClr>
                <a:srgbClr val="262626"/>
              </a:buClr>
              <a:buSzPts val="1400"/>
              <a:buFont typeface="Arial"/>
              <a:buChar char="•"/>
            </a:pPr>
            <a:r>
              <a:rPr b="0" i="0" lang="en-US" sz="1400" u="none" cap="none" strike="noStrike">
                <a:solidFill>
                  <a:srgbClr val="262626"/>
                </a:solidFill>
                <a:latin typeface="Calibri"/>
                <a:ea typeface="Calibri"/>
                <a:cs typeface="Calibri"/>
                <a:sym typeface="Calibri"/>
              </a:rPr>
              <a:t>Distributed Pipelines</a:t>
            </a:r>
            <a:endParaRPr/>
          </a:p>
        </p:txBody>
      </p:sp>
      <p:sp>
        <p:nvSpPr>
          <p:cNvPr id="53" name="Google Shape;53;p2"/>
          <p:cNvSpPr/>
          <p:nvPr/>
        </p:nvSpPr>
        <p:spPr>
          <a:xfrm>
            <a:off x="6028484" y="1809934"/>
            <a:ext cx="1679768" cy="1847430"/>
          </a:xfrm>
          <a:prstGeom prst="rect">
            <a:avLst/>
          </a:prstGeom>
          <a:gradFill>
            <a:gsLst>
              <a:gs pos="0">
                <a:srgbClr val="EFEFEF"/>
              </a:gs>
              <a:gs pos="32000">
                <a:srgbClr val="F5F3F3"/>
              </a:gs>
              <a:gs pos="63000">
                <a:srgbClr val="FAF8F8"/>
              </a:gs>
              <a:gs pos="100000">
                <a:srgbClr val="FAF8F8"/>
              </a:gs>
            </a:gsLst>
            <a:lin ang="16200038" scaled="0"/>
          </a:gradFill>
          <a:ln cap="flat" cmpd="sng" w="12700">
            <a:solidFill>
              <a:srgbClr val="FFFFFF"/>
            </a:solidFill>
            <a:prstDash val="solid"/>
            <a:miter lim="800000"/>
            <a:headEnd len="sm" w="sm" type="none"/>
            <a:tailEnd len="sm" w="sm" type="none"/>
          </a:ln>
        </p:spPr>
        <p:txBody>
          <a:bodyPr anchorCtr="0" anchor="t" bIns="34525" lIns="91425" spcFirstLastPara="1" rIns="34275" wrap="square" tIns="34525">
            <a:noAutofit/>
          </a:bodyPr>
          <a:lstStyle/>
          <a:p>
            <a:pPr indent="0" lvl="0" marL="0" marR="0" rtl="0" algn="l">
              <a:lnSpc>
                <a:spcPct val="100000"/>
              </a:lnSpc>
              <a:spcBef>
                <a:spcPts val="0"/>
              </a:spcBef>
              <a:spcAft>
                <a:spcPts val="0"/>
              </a:spcAft>
              <a:buClr>
                <a:srgbClr val="000000"/>
              </a:buClr>
              <a:buSzPts val="188"/>
              <a:buFont typeface="Calibri"/>
              <a:buNone/>
            </a:pPr>
            <a:r>
              <a:rPr b="0" i="0" lang="en-US" sz="1050" u="none" cap="none" strike="noStrike">
                <a:solidFill>
                  <a:srgbClr val="000000"/>
                </a:solidFill>
                <a:latin typeface="Calibri"/>
                <a:ea typeface="Calibri"/>
                <a:cs typeface="Calibri"/>
                <a:sym typeface="Calibri"/>
              </a:rPr>
              <a:t>Identifying use cases where possible to reduce infrastructure cost while still providing business value and data reuse</a:t>
            </a:r>
            <a:endParaRPr b="0" i="0" sz="3200" u="none" cap="none" strike="noStrike">
              <a:solidFill>
                <a:schemeClr val="dk1"/>
              </a:solidFill>
              <a:latin typeface="Calibri"/>
              <a:ea typeface="Calibri"/>
              <a:cs typeface="Calibri"/>
              <a:sym typeface="Calibri"/>
            </a:endParaRPr>
          </a:p>
        </p:txBody>
      </p:sp>
      <p:sp>
        <p:nvSpPr>
          <p:cNvPr id="54" name="Google Shape;54;p2"/>
          <p:cNvSpPr/>
          <p:nvPr/>
        </p:nvSpPr>
        <p:spPr>
          <a:xfrm>
            <a:off x="6028484" y="1510031"/>
            <a:ext cx="1679768" cy="308955"/>
          </a:xfrm>
          <a:prstGeom prst="rect">
            <a:avLst/>
          </a:prstGeom>
          <a:solidFill>
            <a:srgbClr val="00497D"/>
          </a:solidFill>
          <a:ln>
            <a:noFill/>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188"/>
              <a:buFont typeface="Calibri"/>
              <a:buNone/>
            </a:pPr>
            <a:r>
              <a:rPr b="1" i="0" lang="en-US" sz="1200" u="none" cap="none" strike="noStrike">
                <a:solidFill>
                  <a:schemeClr val="lt1"/>
                </a:solidFill>
                <a:latin typeface="Calibri"/>
                <a:ea typeface="Calibri"/>
                <a:cs typeface="Calibri"/>
                <a:sym typeface="Calibri"/>
              </a:rPr>
              <a:t>Cost Savings</a:t>
            </a:r>
            <a:endParaRPr b="1" i="0" sz="4000" u="none" cap="none" strike="noStrike">
              <a:solidFill>
                <a:schemeClr val="lt1"/>
              </a:solidFill>
              <a:latin typeface="Calibri"/>
              <a:ea typeface="Calibri"/>
              <a:cs typeface="Calibri"/>
              <a:sym typeface="Calibri"/>
            </a:endParaRPr>
          </a:p>
        </p:txBody>
      </p:sp>
      <p:sp>
        <p:nvSpPr>
          <p:cNvPr id="55" name="Google Shape;55;p2"/>
          <p:cNvSpPr/>
          <p:nvPr/>
        </p:nvSpPr>
        <p:spPr>
          <a:xfrm>
            <a:off x="7818146" y="1809933"/>
            <a:ext cx="1679768" cy="1847430"/>
          </a:xfrm>
          <a:prstGeom prst="rect">
            <a:avLst/>
          </a:prstGeom>
          <a:gradFill>
            <a:gsLst>
              <a:gs pos="0">
                <a:srgbClr val="EFEFEF"/>
              </a:gs>
              <a:gs pos="32000">
                <a:srgbClr val="F5F3F3"/>
              </a:gs>
              <a:gs pos="63000">
                <a:srgbClr val="FAF8F8"/>
              </a:gs>
              <a:gs pos="100000">
                <a:srgbClr val="FAF8F8"/>
              </a:gs>
            </a:gsLst>
            <a:lin ang="16200038" scaled="0"/>
          </a:gradFill>
          <a:ln cap="flat" cmpd="sng" w="12700">
            <a:solidFill>
              <a:srgbClr val="FFFFFF"/>
            </a:solidFill>
            <a:prstDash val="solid"/>
            <a:miter lim="800000"/>
            <a:headEnd len="sm" w="sm" type="none"/>
            <a:tailEnd len="sm" w="sm" type="none"/>
          </a:ln>
        </p:spPr>
        <p:txBody>
          <a:bodyPr anchorCtr="0" anchor="t" bIns="34525" lIns="91425" spcFirstLastPara="1" rIns="34275" wrap="square" tIns="34525">
            <a:noAutofit/>
          </a:bodyPr>
          <a:lstStyle/>
          <a:p>
            <a:pPr indent="0" lvl="0" marL="0" marR="0" rtl="0" algn="l">
              <a:lnSpc>
                <a:spcPct val="100000"/>
              </a:lnSpc>
              <a:spcBef>
                <a:spcPts val="0"/>
              </a:spcBef>
              <a:spcAft>
                <a:spcPts val="0"/>
              </a:spcAft>
              <a:buClr>
                <a:srgbClr val="000000"/>
              </a:buClr>
              <a:buSzPts val="188"/>
              <a:buFont typeface="Calibri"/>
              <a:buNone/>
            </a:pPr>
            <a:r>
              <a:rPr b="0" i="0" lang="en-US" sz="1050" u="none" cap="none" strike="noStrike">
                <a:solidFill>
                  <a:srgbClr val="000000"/>
                </a:solidFill>
                <a:latin typeface="Calibri"/>
                <a:ea typeface="Calibri"/>
                <a:cs typeface="Calibri"/>
                <a:sym typeface="Calibri"/>
              </a:rPr>
              <a:t>Identify use cases that will can unlock business value through removing pain points or creating new opportunity </a:t>
            </a:r>
            <a:endParaRPr b="0" i="0" sz="3200" u="none" cap="none" strike="noStrike">
              <a:solidFill>
                <a:schemeClr val="dk1"/>
              </a:solidFill>
              <a:latin typeface="Calibri"/>
              <a:ea typeface="Calibri"/>
              <a:cs typeface="Calibri"/>
              <a:sym typeface="Calibri"/>
            </a:endParaRPr>
          </a:p>
        </p:txBody>
      </p:sp>
      <p:sp>
        <p:nvSpPr>
          <p:cNvPr id="56" name="Google Shape;56;p2"/>
          <p:cNvSpPr/>
          <p:nvPr/>
        </p:nvSpPr>
        <p:spPr>
          <a:xfrm>
            <a:off x="7818146" y="1510031"/>
            <a:ext cx="1679768" cy="308955"/>
          </a:xfrm>
          <a:prstGeom prst="rect">
            <a:avLst/>
          </a:prstGeom>
          <a:solidFill>
            <a:srgbClr val="FD951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8"/>
              <a:buFont typeface="Calibri"/>
              <a:buNone/>
            </a:pPr>
            <a:r>
              <a:rPr b="1" i="0" lang="en-US" sz="1200" u="none" cap="none" strike="noStrike">
                <a:solidFill>
                  <a:schemeClr val="lt1"/>
                </a:solidFill>
                <a:latin typeface="Calibri"/>
                <a:ea typeface="Calibri"/>
                <a:cs typeface="Calibri"/>
                <a:sym typeface="Calibri"/>
              </a:rPr>
              <a:t>Business Value</a:t>
            </a:r>
            <a:endParaRPr b="1" i="0" sz="4000" u="none" cap="none" strike="noStrike">
              <a:solidFill>
                <a:schemeClr val="lt1"/>
              </a:solidFill>
              <a:latin typeface="Calibri"/>
              <a:ea typeface="Calibri"/>
              <a:cs typeface="Calibri"/>
              <a:sym typeface="Calibri"/>
            </a:endParaRPr>
          </a:p>
        </p:txBody>
      </p:sp>
      <p:sp>
        <p:nvSpPr>
          <p:cNvPr id="57" name="Google Shape;57;p2"/>
          <p:cNvSpPr/>
          <p:nvPr/>
        </p:nvSpPr>
        <p:spPr>
          <a:xfrm>
            <a:off x="9607808" y="1818951"/>
            <a:ext cx="1679768" cy="1847430"/>
          </a:xfrm>
          <a:prstGeom prst="rect">
            <a:avLst/>
          </a:prstGeom>
          <a:gradFill>
            <a:gsLst>
              <a:gs pos="0">
                <a:srgbClr val="EFEFEF"/>
              </a:gs>
              <a:gs pos="32000">
                <a:srgbClr val="F5F3F3"/>
              </a:gs>
              <a:gs pos="63000">
                <a:srgbClr val="FAF8F8"/>
              </a:gs>
              <a:gs pos="100000">
                <a:srgbClr val="FAF8F8"/>
              </a:gs>
            </a:gsLst>
            <a:lin ang="16200038" scaled="0"/>
          </a:gradFill>
          <a:ln cap="flat" cmpd="sng" w="12700">
            <a:solidFill>
              <a:srgbClr val="FFFFFF"/>
            </a:solidFill>
            <a:prstDash val="solid"/>
            <a:miter lim="800000"/>
            <a:headEnd len="sm" w="sm" type="none"/>
            <a:tailEnd len="sm" w="sm" type="none"/>
          </a:ln>
        </p:spPr>
        <p:txBody>
          <a:bodyPr anchorCtr="0" anchor="t" bIns="34525" lIns="91425" spcFirstLastPara="1" rIns="34275" wrap="square" tIns="34525">
            <a:noAutofit/>
          </a:bodyPr>
          <a:lstStyle/>
          <a:p>
            <a:pPr indent="0" lvl="0" marL="0" marR="0" rtl="0" algn="l">
              <a:lnSpc>
                <a:spcPct val="100000"/>
              </a:lnSpc>
              <a:spcBef>
                <a:spcPts val="0"/>
              </a:spcBef>
              <a:spcAft>
                <a:spcPts val="0"/>
              </a:spcAft>
              <a:buClr>
                <a:srgbClr val="000000"/>
              </a:buClr>
              <a:buSzPts val="188"/>
              <a:buFont typeface="Calibri"/>
              <a:buNone/>
            </a:pPr>
            <a:r>
              <a:rPr b="0" i="0" lang="en-US" sz="1050" u="none" cap="none" strike="noStrike">
                <a:solidFill>
                  <a:srgbClr val="000000"/>
                </a:solidFill>
                <a:latin typeface="Calibri"/>
                <a:ea typeface="Calibri"/>
                <a:cs typeface="Calibri"/>
                <a:sym typeface="Calibri"/>
              </a:rPr>
              <a:t>Align our use cases with associated data domains to identify and maximize data reuse, ownership, and central governance</a:t>
            </a:r>
            <a:endParaRPr b="0" i="0" sz="3200" u="none" cap="none" strike="noStrike">
              <a:solidFill>
                <a:schemeClr val="dk1"/>
              </a:solidFill>
              <a:latin typeface="Calibri"/>
              <a:ea typeface="Calibri"/>
              <a:cs typeface="Calibri"/>
              <a:sym typeface="Calibri"/>
            </a:endParaRPr>
          </a:p>
        </p:txBody>
      </p:sp>
      <p:sp>
        <p:nvSpPr>
          <p:cNvPr id="58" name="Google Shape;58;p2"/>
          <p:cNvSpPr/>
          <p:nvPr/>
        </p:nvSpPr>
        <p:spPr>
          <a:xfrm>
            <a:off x="9607808" y="1510029"/>
            <a:ext cx="1679768" cy="308955"/>
          </a:xfrm>
          <a:prstGeom prst="rect">
            <a:avLst/>
          </a:prstGeom>
          <a:solidFill>
            <a:srgbClr val="404040"/>
          </a:solidFill>
          <a:ln>
            <a:noFill/>
          </a:ln>
        </p:spPr>
        <p:txBody>
          <a:bodyPr anchorCtr="0" anchor="ctr" bIns="45700" lIns="0" spcFirstLastPara="1" rIns="0" wrap="square" tIns="45700">
            <a:noAutofit/>
          </a:bodyPr>
          <a:lstStyle/>
          <a:p>
            <a:pPr indent="0" lvl="0" marL="0" marR="0" rtl="0" algn="ctr">
              <a:spcBef>
                <a:spcPts val="0"/>
              </a:spcBef>
              <a:spcAft>
                <a:spcPts val="0"/>
              </a:spcAft>
              <a:buClr>
                <a:srgbClr val="000000"/>
              </a:buClr>
              <a:buSzPts val="188"/>
              <a:buFont typeface="Calibri"/>
              <a:buNone/>
            </a:pPr>
            <a:r>
              <a:rPr b="1" i="0" lang="en-US" sz="1200" u="none" cap="none" strike="noStrike">
                <a:solidFill>
                  <a:schemeClr val="lt1"/>
                </a:solidFill>
                <a:latin typeface="Calibri"/>
                <a:ea typeface="Calibri"/>
                <a:cs typeface="Calibri"/>
                <a:sym typeface="Calibri"/>
              </a:rPr>
              <a:t>Data Reuse</a:t>
            </a:r>
            <a:endParaRPr b="1" i="0" sz="1200" u="none" cap="none" strike="noStrike">
              <a:solidFill>
                <a:schemeClr val="lt1"/>
              </a:solidFill>
              <a:latin typeface="Calibri"/>
              <a:ea typeface="Calibri"/>
              <a:cs typeface="Calibri"/>
              <a:sym typeface="Calibri"/>
            </a:endParaRPr>
          </a:p>
        </p:txBody>
      </p:sp>
      <p:sp>
        <p:nvSpPr>
          <p:cNvPr id="59" name="Google Shape;59;p2"/>
          <p:cNvSpPr/>
          <p:nvPr/>
        </p:nvSpPr>
        <p:spPr>
          <a:xfrm rot="10800000">
            <a:off x="7403641" y="3505355"/>
            <a:ext cx="2499449" cy="1784722"/>
          </a:xfrm>
          <a:prstGeom prst="trapezoid">
            <a:avLst>
              <a:gd fmla="val 57905" name="adj"/>
            </a:avLst>
          </a:prstGeom>
          <a:solidFill>
            <a:srgbClr val="A5A5A5"/>
          </a:solid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cxnSp>
        <p:nvCxnSpPr>
          <p:cNvPr id="60" name="Google Shape;60;p2"/>
          <p:cNvCxnSpPr/>
          <p:nvPr/>
        </p:nvCxnSpPr>
        <p:spPr>
          <a:xfrm>
            <a:off x="7797150" y="3943263"/>
            <a:ext cx="699510" cy="1261532"/>
          </a:xfrm>
          <a:prstGeom prst="straightConnector1">
            <a:avLst/>
          </a:prstGeom>
          <a:noFill/>
          <a:ln cap="flat" cmpd="sng" w="19050">
            <a:solidFill>
              <a:srgbClr val="00497D"/>
            </a:solidFill>
            <a:prstDash val="solid"/>
            <a:miter lim="800000"/>
            <a:headEnd len="sm" w="sm" type="none"/>
            <a:tailEnd len="lg" w="lg" type="triangle"/>
          </a:ln>
        </p:spPr>
      </p:cxnSp>
      <p:cxnSp>
        <p:nvCxnSpPr>
          <p:cNvPr id="61" name="Google Shape;61;p2"/>
          <p:cNvCxnSpPr/>
          <p:nvPr/>
        </p:nvCxnSpPr>
        <p:spPr>
          <a:xfrm flipH="1">
            <a:off x="8797088" y="3943263"/>
            <a:ext cx="699510" cy="1261532"/>
          </a:xfrm>
          <a:prstGeom prst="straightConnector1">
            <a:avLst/>
          </a:prstGeom>
          <a:gradFill>
            <a:gsLst>
              <a:gs pos="0">
                <a:srgbClr val="547D28"/>
              </a:gs>
              <a:gs pos="50000">
                <a:srgbClr val="7AB539"/>
              </a:gs>
              <a:gs pos="100000">
                <a:srgbClr val="92D946"/>
              </a:gs>
            </a:gsLst>
            <a:lin ang="13500032" scaled="0"/>
          </a:gradFill>
          <a:ln cap="flat" cmpd="sng" w="19050">
            <a:solidFill>
              <a:srgbClr val="404040"/>
            </a:solidFill>
            <a:prstDash val="solid"/>
            <a:miter lim="800000"/>
            <a:headEnd len="sm" w="sm" type="none"/>
            <a:tailEnd len="lg" w="lg" type="triangle"/>
          </a:ln>
        </p:spPr>
      </p:cxnSp>
      <p:cxnSp>
        <p:nvCxnSpPr>
          <p:cNvPr id="62" name="Google Shape;62;p2"/>
          <p:cNvCxnSpPr/>
          <p:nvPr/>
        </p:nvCxnSpPr>
        <p:spPr>
          <a:xfrm flipH="1">
            <a:off x="8645774" y="4057623"/>
            <a:ext cx="2099" cy="1132440"/>
          </a:xfrm>
          <a:prstGeom prst="straightConnector1">
            <a:avLst/>
          </a:prstGeom>
          <a:noFill/>
          <a:ln cap="flat" cmpd="sng" w="19050">
            <a:solidFill>
              <a:srgbClr val="FD9513"/>
            </a:solidFill>
            <a:prstDash val="solid"/>
            <a:miter lim="800000"/>
            <a:headEnd len="sm" w="sm" type="none"/>
            <a:tailEnd len="lg" w="lg" type="triangle"/>
          </a:ln>
        </p:spPr>
      </p:cxnSp>
      <p:sp>
        <p:nvSpPr>
          <p:cNvPr id="63" name="Google Shape;63;p2"/>
          <p:cNvSpPr/>
          <p:nvPr/>
        </p:nvSpPr>
        <p:spPr>
          <a:xfrm rot="5400000">
            <a:off x="8475874" y="5297116"/>
            <a:ext cx="355265" cy="475435"/>
          </a:xfrm>
          <a:prstGeom prst="chevron">
            <a:avLst>
              <a:gd fmla="val 62310" name="adj"/>
            </a:avLst>
          </a:prstGeom>
          <a:solidFill>
            <a:srgbClr val="A5A5A5"/>
          </a:solidFill>
          <a:ln cap="flat" cmpd="sng" w="9525">
            <a:solidFill>
              <a:srgbClr val="A5A5A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rot="5400000">
            <a:off x="8475874" y="5544349"/>
            <a:ext cx="355265" cy="475435"/>
          </a:xfrm>
          <a:prstGeom prst="chevron">
            <a:avLst>
              <a:gd fmla="val 62310" name="adj"/>
            </a:avLst>
          </a:prstGeom>
          <a:solidFill>
            <a:srgbClr val="A5A5A5"/>
          </a:solidFill>
          <a:ln cap="flat" cmpd="sng" w="9525">
            <a:solidFill>
              <a:srgbClr val="A5A5A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9493641" y="4991150"/>
            <a:ext cx="2220275" cy="373632"/>
          </a:xfrm>
          <a:prstGeom prst="rect">
            <a:avLst/>
          </a:prstGeom>
          <a:noFill/>
          <a:ln>
            <a:noFill/>
          </a:ln>
        </p:spPr>
        <p:txBody>
          <a:bodyPr anchorCtr="0" anchor="t" bIns="45700" lIns="91425" spcFirstLastPara="1" rIns="0" wrap="square" tIns="45700">
            <a:noAutofit/>
          </a:bodyPr>
          <a:lstStyle/>
          <a:p>
            <a:pPr indent="0" lvl="0" marL="0" marR="0" rtl="0" algn="r">
              <a:lnSpc>
                <a:spcPct val="100000"/>
              </a:lnSpc>
              <a:spcBef>
                <a:spcPts val="0"/>
              </a:spcBef>
              <a:spcAft>
                <a:spcPts val="0"/>
              </a:spcAft>
              <a:buClr>
                <a:srgbClr val="000000"/>
              </a:buClr>
              <a:buSzPts val="197"/>
              <a:buFont typeface="Calibri"/>
              <a:buNone/>
            </a:pPr>
            <a:r>
              <a:rPr b="0" i="0" lang="en-US" sz="1050" u="none" cap="none" strike="noStrike">
                <a:solidFill>
                  <a:srgbClr val="262626"/>
                </a:solidFill>
                <a:latin typeface="Calibri"/>
                <a:ea typeface="Calibri"/>
                <a:cs typeface="Calibri"/>
                <a:sym typeface="Calibri"/>
              </a:rPr>
              <a:t>Alleviate Pain Points</a:t>
            </a:r>
            <a:endParaRPr b="0" i="0" sz="3200" u="none" cap="none" strike="noStrike">
              <a:solidFill>
                <a:srgbClr val="262626"/>
              </a:solidFill>
              <a:latin typeface="Calibri"/>
              <a:ea typeface="Calibri"/>
              <a:cs typeface="Calibri"/>
              <a:sym typeface="Calibri"/>
            </a:endParaRPr>
          </a:p>
        </p:txBody>
      </p:sp>
      <p:cxnSp>
        <p:nvCxnSpPr>
          <p:cNvPr id="66" name="Google Shape;66;p2"/>
          <p:cNvCxnSpPr/>
          <p:nvPr/>
        </p:nvCxnSpPr>
        <p:spPr>
          <a:xfrm>
            <a:off x="9609349" y="4197579"/>
            <a:ext cx="2104567" cy="0"/>
          </a:xfrm>
          <a:prstGeom prst="straightConnector1">
            <a:avLst/>
          </a:prstGeom>
          <a:noFill/>
          <a:ln cap="flat" cmpd="sng" w="19050">
            <a:solidFill>
              <a:srgbClr val="A5A5A5"/>
            </a:solidFill>
            <a:prstDash val="solid"/>
            <a:miter lim="800000"/>
            <a:headEnd len="lg" w="lg" type="triangle"/>
            <a:tailEnd len="sm" w="sm" type="none"/>
          </a:ln>
        </p:spPr>
      </p:cxnSp>
      <p:sp>
        <p:nvSpPr>
          <p:cNvPr id="67" name="Google Shape;67;p2"/>
          <p:cNvSpPr/>
          <p:nvPr/>
        </p:nvSpPr>
        <p:spPr>
          <a:xfrm>
            <a:off x="6006598" y="3878437"/>
            <a:ext cx="1739067" cy="373632"/>
          </a:xfrm>
          <a:prstGeom prst="rect">
            <a:avLst/>
          </a:prstGeom>
          <a:noFill/>
          <a:ln>
            <a:noFill/>
          </a:ln>
        </p:spPr>
        <p:txBody>
          <a:bodyPr anchorCtr="0" anchor="t" bIns="45700" lIns="0" spcFirstLastPara="1" rIns="0" wrap="square" tIns="45700">
            <a:noAutofit/>
          </a:bodyPr>
          <a:lstStyle/>
          <a:p>
            <a:pPr indent="0" lvl="0" marL="0" marR="0" rtl="0" algn="l">
              <a:lnSpc>
                <a:spcPct val="100000"/>
              </a:lnSpc>
              <a:spcBef>
                <a:spcPts val="0"/>
              </a:spcBef>
              <a:spcAft>
                <a:spcPts val="0"/>
              </a:spcAft>
              <a:buClr>
                <a:srgbClr val="000000"/>
              </a:buClr>
              <a:buSzPts val="197"/>
              <a:buFont typeface="Calibri"/>
              <a:buNone/>
            </a:pPr>
            <a:r>
              <a:rPr b="0" i="0" lang="en-US" sz="1050" u="none" cap="none" strike="noStrike">
                <a:solidFill>
                  <a:srgbClr val="262626"/>
                </a:solidFill>
                <a:latin typeface="Calibri"/>
                <a:ea typeface="Calibri"/>
                <a:cs typeface="Calibri"/>
                <a:sym typeface="Calibri"/>
              </a:rPr>
              <a:t>Use Cases &amp; Timing</a:t>
            </a:r>
            <a:endParaRPr b="0" i="0" sz="3200" u="none" cap="none" strike="noStrike">
              <a:solidFill>
                <a:srgbClr val="262626"/>
              </a:solidFill>
              <a:latin typeface="Calibri"/>
              <a:ea typeface="Calibri"/>
              <a:cs typeface="Calibri"/>
              <a:sym typeface="Calibri"/>
            </a:endParaRPr>
          </a:p>
        </p:txBody>
      </p:sp>
      <p:cxnSp>
        <p:nvCxnSpPr>
          <p:cNvPr id="68" name="Google Shape;68;p2"/>
          <p:cNvCxnSpPr/>
          <p:nvPr/>
        </p:nvCxnSpPr>
        <p:spPr>
          <a:xfrm>
            <a:off x="6028484" y="4197579"/>
            <a:ext cx="1679768" cy="0"/>
          </a:xfrm>
          <a:prstGeom prst="straightConnector1">
            <a:avLst/>
          </a:prstGeom>
          <a:noFill/>
          <a:ln cap="flat" cmpd="sng" w="19050">
            <a:solidFill>
              <a:srgbClr val="A5A5A5"/>
            </a:solidFill>
            <a:prstDash val="solid"/>
            <a:miter lim="800000"/>
            <a:headEnd len="sm" w="sm" type="none"/>
            <a:tailEnd len="lg" w="lg" type="triangle"/>
          </a:ln>
        </p:spPr>
      </p:cxnSp>
      <p:sp>
        <p:nvSpPr>
          <p:cNvPr id="69" name="Google Shape;69;p2"/>
          <p:cNvSpPr/>
          <p:nvPr/>
        </p:nvSpPr>
        <p:spPr>
          <a:xfrm>
            <a:off x="6006598" y="4991150"/>
            <a:ext cx="2409189" cy="373632"/>
          </a:xfrm>
          <a:prstGeom prst="rect">
            <a:avLst/>
          </a:prstGeom>
          <a:noFill/>
          <a:ln>
            <a:noFill/>
          </a:ln>
        </p:spPr>
        <p:txBody>
          <a:bodyPr anchorCtr="0" anchor="t" bIns="45700" lIns="0" spcFirstLastPara="1" rIns="0" wrap="square" tIns="45700">
            <a:noAutofit/>
          </a:bodyPr>
          <a:lstStyle/>
          <a:p>
            <a:pPr indent="0" lvl="0" marL="0" marR="0" rtl="0" algn="l">
              <a:lnSpc>
                <a:spcPct val="100000"/>
              </a:lnSpc>
              <a:spcBef>
                <a:spcPts val="0"/>
              </a:spcBef>
              <a:spcAft>
                <a:spcPts val="0"/>
              </a:spcAft>
              <a:buClr>
                <a:srgbClr val="000000"/>
              </a:buClr>
              <a:buSzPts val="197"/>
              <a:buFont typeface="Calibri"/>
              <a:buNone/>
            </a:pPr>
            <a:r>
              <a:rPr b="0" i="0" lang="en-US" sz="1050" u="none" cap="none" strike="noStrike">
                <a:solidFill>
                  <a:srgbClr val="262626"/>
                </a:solidFill>
                <a:latin typeface="Calibri"/>
                <a:ea typeface="Calibri"/>
                <a:cs typeface="Calibri"/>
                <a:sym typeface="Calibri"/>
              </a:rPr>
              <a:t>Labor &amp; Infra. Cost Savings</a:t>
            </a:r>
            <a:endParaRPr b="0" i="0" sz="3200" u="none" cap="none" strike="noStrike">
              <a:solidFill>
                <a:srgbClr val="262626"/>
              </a:solidFill>
              <a:latin typeface="Calibri"/>
              <a:ea typeface="Calibri"/>
              <a:cs typeface="Calibri"/>
              <a:sym typeface="Calibri"/>
            </a:endParaRPr>
          </a:p>
        </p:txBody>
      </p:sp>
      <p:cxnSp>
        <p:nvCxnSpPr>
          <p:cNvPr id="70" name="Google Shape;70;p2"/>
          <p:cNvCxnSpPr/>
          <p:nvPr/>
        </p:nvCxnSpPr>
        <p:spPr>
          <a:xfrm>
            <a:off x="6006598" y="5261651"/>
            <a:ext cx="2249137" cy="0"/>
          </a:xfrm>
          <a:prstGeom prst="straightConnector1">
            <a:avLst/>
          </a:prstGeom>
          <a:noFill/>
          <a:ln cap="flat" cmpd="sng" w="19050">
            <a:solidFill>
              <a:srgbClr val="A5A5A5"/>
            </a:solidFill>
            <a:prstDash val="solid"/>
            <a:miter lim="800000"/>
            <a:headEnd len="sm" w="sm" type="none"/>
            <a:tailEnd len="lg" w="lg" type="triangle"/>
          </a:ln>
        </p:spPr>
      </p:cxnSp>
      <p:sp>
        <p:nvSpPr>
          <p:cNvPr id="71" name="Google Shape;71;p2"/>
          <p:cNvSpPr/>
          <p:nvPr/>
        </p:nvSpPr>
        <p:spPr>
          <a:xfrm>
            <a:off x="7404524" y="3027990"/>
            <a:ext cx="2507320" cy="877930"/>
          </a:xfrm>
          <a:prstGeom prst="ellipse">
            <a:avLst/>
          </a:prstGeom>
          <a:solidFill>
            <a:srgbClr val="A5A5A5"/>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72" name="Google Shape;72;p2"/>
          <p:cNvSpPr/>
          <p:nvPr/>
        </p:nvSpPr>
        <p:spPr>
          <a:xfrm>
            <a:off x="9402857" y="5595700"/>
            <a:ext cx="2311059" cy="373632"/>
          </a:xfrm>
          <a:prstGeom prst="rect">
            <a:avLst/>
          </a:prstGeom>
          <a:noFill/>
          <a:ln>
            <a:noFill/>
          </a:ln>
        </p:spPr>
        <p:txBody>
          <a:bodyPr anchorCtr="0" anchor="t" bIns="45700" lIns="91425" spcFirstLastPara="1" rIns="0" wrap="square" tIns="45700">
            <a:noAutofit/>
          </a:bodyPr>
          <a:lstStyle/>
          <a:p>
            <a:pPr indent="0" lvl="0" marL="0" marR="0" rtl="0" algn="r">
              <a:lnSpc>
                <a:spcPct val="100000"/>
              </a:lnSpc>
              <a:spcBef>
                <a:spcPts val="0"/>
              </a:spcBef>
              <a:spcAft>
                <a:spcPts val="0"/>
              </a:spcAft>
              <a:buClr>
                <a:srgbClr val="000000"/>
              </a:buClr>
              <a:buSzPts val="197"/>
              <a:buFont typeface="Calibri"/>
              <a:buNone/>
            </a:pPr>
            <a:r>
              <a:rPr b="0" i="0" lang="en-US" sz="1050" u="none" cap="none" strike="noStrike">
                <a:solidFill>
                  <a:srgbClr val="262626"/>
                </a:solidFill>
                <a:latin typeface="Calibri"/>
                <a:ea typeface="Calibri"/>
                <a:cs typeface="Calibri"/>
                <a:sym typeface="Calibri"/>
              </a:rPr>
              <a:t>Diverse Data Lake</a:t>
            </a:r>
            <a:endParaRPr b="0" i="0" sz="3200" u="none" cap="none" strike="noStrike">
              <a:solidFill>
                <a:srgbClr val="262626"/>
              </a:solidFill>
              <a:latin typeface="Calibri"/>
              <a:ea typeface="Calibri"/>
              <a:cs typeface="Calibri"/>
              <a:sym typeface="Calibri"/>
            </a:endParaRPr>
          </a:p>
        </p:txBody>
      </p:sp>
      <p:sp>
        <p:nvSpPr>
          <p:cNvPr id="73" name="Google Shape;73;p2"/>
          <p:cNvSpPr/>
          <p:nvPr/>
        </p:nvSpPr>
        <p:spPr>
          <a:xfrm>
            <a:off x="7502806" y="3079187"/>
            <a:ext cx="2310535" cy="756709"/>
          </a:xfrm>
          <a:prstGeom prst="ellipse">
            <a:avLst/>
          </a:prstGeom>
          <a:gradFill>
            <a:gsLst>
              <a:gs pos="0">
                <a:srgbClr val="494949"/>
              </a:gs>
              <a:gs pos="50000">
                <a:srgbClr val="6A6A6A"/>
              </a:gs>
              <a:gs pos="100000">
                <a:srgbClr val="7F7F7F"/>
              </a:gs>
            </a:gsLst>
            <a:lin ang="16200038" scaled="0"/>
          </a:gra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74" name="Google Shape;74;p2"/>
          <p:cNvSpPr/>
          <p:nvPr/>
        </p:nvSpPr>
        <p:spPr>
          <a:xfrm>
            <a:off x="7502803" y="3088591"/>
            <a:ext cx="2310665" cy="756841"/>
          </a:xfrm>
          <a:prstGeom prst="ellipse">
            <a:avLst/>
          </a:prstGeom>
          <a:solidFill>
            <a:srgbClr val="FD9513"/>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Calibri"/>
              <a:ea typeface="Calibri"/>
              <a:cs typeface="Calibri"/>
              <a:sym typeface="Calibri"/>
            </a:endParaRPr>
          </a:p>
        </p:txBody>
      </p:sp>
      <p:sp>
        <p:nvSpPr>
          <p:cNvPr id="75" name="Google Shape;75;p2"/>
          <p:cNvSpPr/>
          <p:nvPr/>
        </p:nvSpPr>
        <p:spPr>
          <a:xfrm flipH="1">
            <a:off x="7504688" y="3088591"/>
            <a:ext cx="2306730" cy="756841"/>
          </a:xfrm>
          <a:prstGeom prst="pie">
            <a:avLst>
              <a:gd fmla="val 375965" name="adj1"/>
              <a:gd fmla="val 16200000" name="adj2"/>
            </a:avLst>
          </a:prstGeom>
          <a:solidFill>
            <a:srgbClr val="00497D"/>
          </a:solidFill>
          <a:ln cap="flat" cmpd="sng" w="12700">
            <a:solidFill>
              <a:srgbClr val="FFFFF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750"/>
              <a:buFont typeface="Arial"/>
              <a:buNone/>
            </a:pPr>
            <a:r>
              <a:t/>
            </a:r>
            <a:endParaRPr b="0" i="0" sz="750" u="none" cap="none" strike="noStrike">
              <a:solidFill>
                <a:srgbClr val="000000"/>
              </a:solidFill>
              <a:latin typeface="Calibri"/>
              <a:ea typeface="Calibri"/>
              <a:cs typeface="Calibri"/>
              <a:sym typeface="Calibri"/>
            </a:endParaRPr>
          </a:p>
        </p:txBody>
      </p:sp>
      <p:sp>
        <p:nvSpPr>
          <p:cNvPr id="76" name="Google Shape;76;p2"/>
          <p:cNvSpPr/>
          <p:nvPr/>
        </p:nvSpPr>
        <p:spPr>
          <a:xfrm flipH="1">
            <a:off x="7502682" y="3088591"/>
            <a:ext cx="2306730" cy="756841"/>
          </a:xfrm>
          <a:prstGeom prst="pie">
            <a:avLst>
              <a:gd fmla="val 1230409" name="adj1"/>
              <a:gd fmla="val 16200000" name="adj2"/>
            </a:avLst>
          </a:prstGeom>
          <a:solidFill>
            <a:srgbClr val="404040"/>
          </a:solidFill>
          <a:ln cap="flat" cmpd="sng" w="12700">
            <a:solidFill>
              <a:srgbClr val="FFFFFF"/>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750"/>
              <a:buFont typeface="Arial"/>
              <a:buNone/>
            </a:pPr>
            <a:r>
              <a:t/>
            </a:r>
            <a:endParaRPr b="0" i="0" sz="750" u="none" cap="none" strike="noStrike">
              <a:solidFill>
                <a:srgbClr val="000000"/>
              </a:solidFill>
              <a:latin typeface="Calibri"/>
              <a:ea typeface="Calibri"/>
              <a:cs typeface="Calibri"/>
              <a:sym typeface="Calibri"/>
            </a:endParaRPr>
          </a:p>
        </p:txBody>
      </p:sp>
      <p:sp>
        <p:nvSpPr>
          <p:cNvPr id="77" name="Google Shape;77;p2"/>
          <p:cNvSpPr/>
          <p:nvPr/>
        </p:nvSpPr>
        <p:spPr>
          <a:xfrm>
            <a:off x="9800942" y="3878437"/>
            <a:ext cx="1912974" cy="373632"/>
          </a:xfrm>
          <a:prstGeom prst="rect">
            <a:avLst/>
          </a:prstGeom>
          <a:noFill/>
          <a:ln>
            <a:noFill/>
          </a:ln>
        </p:spPr>
        <p:txBody>
          <a:bodyPr anchorCtr="0" anchor="t" bIns="45700" lIns="0" spcFirstLastPara="1" rIns="0" wrap="square" tIns="45700">
            <a:noAutofit/>
          </a:bodyPr>
          <a:lstStyle/>
          <a:p>
            <a:pPr indent="0" lvl="0" marL="0" marR="0" rtl="0" algn="r">
              <a:spcBef>
                <a:spcPts val="0"/>
              </a:spcBef>
              <a:spcAft>
                <a:spcPts val="0"/>
              </a:spcAft>
              <a:buNone/>
            </a:pPr>
            <a:r>
              <a:rPr b="0" i="0" lang="en-US" sz="1050" u="none" cap="none" strike="noStrike">
                <a:solidFill>
                  <a:srgbClr val="262626"/>
                </a:solidFill>
                <a:latin typeface="Calibri"/>
                <a:ea typeface="Calibri"/>
                <a:cs typeface="Calibri"/>
                <a:sym typeface="Calibri"/>
              </a:rPr>
              <a:t>Reusable Data Domains (Ponds)</a:t>
            </a:r>
            <a:endParaRPr/>
          </a:p>
        </p:txBody>
      </p:sp>
      <p:cxnSp>
        <p:nvCxnSpPr>
          <p:cNvPr id="78" name="Google Shape;78;p2"/>
          <p:cNvCxnSpPr/>
          <p:nvPr/>
        </p:nvCxnSpPr>
        <p:spPr>
          <a:xfrm>
            <a:off x="8976517" y="5261651"/>
            <a:ext cx="2737399" cy="0"/>
          </a:xfrm>
          <a:prstGeom prst="straightConnector1">
            <a:avLst/>
          </a:prstGeom>
          <a:noFill/>
          <a:ln cap="flat" cmpd="sng" w="19050">
            <a:solidFill>
              <a:srgbClr val="A5A5A5"/>
            </a:solidFill>
            <a:prstDash val="solid"/>
            <a:miter lim="800000"/>
            <a:headEnd len="lg" w="lg" type="triangle"/>
            <a:tailEnd len="sm" w="sm" type="none"/>
          </a:ln>
        </p:spPr>
      </p:cxnSp>
      <p:cxnSp>
        <p:nvCxnSpPr>
          <p:cNvPr id="79" name="Google Shape;79;p2"/>
          <p:cNvCxnSpPr/>
          <p:nvPr/>
        </p:nvCxnSpPr>
        <p:spPr>
          <a:xfrm>
            <a:off x="8976517" y="5874678"/>
            <a:ext cx="2737399" cy="0"/>
          </a:xfrm>
          <a:prstGeom prst="straightConnector1">
            <a:avLst/>
          </a:prstGeom>
          <a:noFill/>
          <a:ln cap="flat" cmpd="sng" w="19050">
            <a:solidFill>
              <a:srgbClr val="A5A5A5"/>
            </a:solidFill>
            <a:prstDash val="solid"/>
            <a:miter lim="800000"/>
            <a:headEnd len="lg" w="lg" type="triangle"/>
            <a:tailEnd len="sm" w="sm" type="none"/>
          </a:ln>
        </p:spPr>
      </p:cxnSp>
      <p:grpSp>
        <p:nvGrpSpPr>
          <p:cNvPr id="80" name="Google Shape;80;p2"/>
          <p:cNvGrpSpPr/>
          <p:nvPr/>
        </p:nvGrpSpPr>
        <p:grpSpPr>
          <a:xfrm>
            <a:off x="1146756" y="3015471"/>
            <a:ext cx="1648123" cy="1176208"/>
            <a:chOff x="780266" y="3400754"/>
            <a:chExt cx="1648123" cy="1176208"/>
          </a:xfrm>
        </p:grpSpPr>
        <p:sp>
          <p:nvSpPr>
            <p:cNvPr id="81" name="Google Shape;81;p2"/>
            <p:cNvSpPr/>
            <p:nvPr/>
          </p:nvSpPr>
          <p:spPr>
            <a:xfrm>
              <a:off x="780266" y="3400754"/>
              <a:ext cx="1648123" cy="1174809"/>
            </a:xfrm>
            <a:prstGeom prst="rect">
              <a:avLst/>
            </a:prstGeom>
            <a:gradFill>
              <a:gsLst>
                <a:gs pos="0">
                  <a:srgbClr val="EFEFEF"/>
                </a:gs>
                <a:gs pos="32000">
                  <a:srgbClr val="F5F3F3"/>
                </a:gs>
                <a:gs pos="63000">
                  <a:srgbClr val="FAF8F8"/>
                </a:gs>
                <a:gs pos="100000">
                  <a:srgbClr val="FAF8F8"/>
                </a:gs>
              </a:gsLst>
              <a:lin ang="16200038" scaled="0"/>
            </a:gradFill>
            <a:ln cap="flat" cmpd="sng" w="12700">
              <a:solidFill>
                <a:srgbClr val="FFFFFF"/>
              </a:solidFill>
              <a:prstDash val="solid"/>
              <a:miter lim="800000"/>
              <a:headEnd len="sm" w="sm" type="none"/>
              <a:tailEnd len="sm" w="sm" type="none"/>
            </a:ln>
          </p:spPr>
          <p:txBody>
            <a:bodyPr anchorCtr="0" anchor="t" bIns="34525" lIns="91425" spcFirstLastPara="1" rIns="34275" wrap="square" tIns="34525">
              <a:noAutofit/>
            </a:bodyPr>
            <a:lstStyle/>
            <a:p>
              <a:pPr indent="0" lvl="0" marL="282575" marR="0" rtl="0" algn="l">
                <a:spcBef>
                  <a:spcPts val="1800"/>
                </a:spcBef>
                <a:spcAft>
                  <a:spcPts val="0"/>
                </a:spcAft>
                <a:buNone/>
              </a:pPr>
              <a:r>
                <a:t/>
              </a:r>
              <a:endParaRPr b="0" i="0" sz="1200" u="none" cap="none" strike="noStrike">
                <a:solidFill>
                  <a:srgbClr val="3F3F3F"/>
                </a:solidFill>
                <a:latin typeface="Calibri"/>
                <a:ea typeface="Calibri"/>
                <a:cs typeface="Calibri"/>
                <a:sym typeface="Calibri"/>
              </a:endParaRPr>
            </a:p>
          </p:txBody>
        </p:sp>
        <p:sp>
          <p:nvSpPr>
            <p:cNvPr id="82" name="Google Shape;82;p2"/>
            <p:cNvSpPr/>
            <p:nvPr/>
          </p:nvSpPr>
          <p:spPr>
            <a:xfrm>
              <a:off x="856845" y="3456520"/>
              <a:ext cx="245359" cy="245359"/>
            </a:xfrm>
            <a:prstGeom prst="ellipse">
              <a:avLst/>
            </a:prstGeom>
            <a:solidFill>
              <a:srgbClr val="00497D"/>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lt1"/>
                  </a:solidFill>
                  <a:latin typeface="Calibri"/>
                  <a:ea typeface="Calibri"/>
                  <a:cs typeface="Calibri"/>
                  <a:sym typeface="Calibri"/>
                </a:rPr>
                <a:t>1</a:t>
              </a:r>
              <a:endParaRPr/>
            </a:p>
          </p:txBody>
        </p:sp>
        <p:sp>
          <p:nvSpPr>
            <p:cNvPr id="83" name="Google Shape;83;p2"/>
            <p:cNvSpPr/>
            <p:nvPr/>
          </p:nvSpPr>
          <p:spPr>
            <a:xfrm>
              <a:off x="856844" y="3873930"/>
              <a:ext cx="245359" cy="245359"/>
            </a:xfrm>
            <a:prstGeom prst="ellipse">
              <a:avLst/>
            </a:prstGeom>
            <a:solidFill>
              <a:srgbClr val="FD9513"/>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lt1"/>
                  </a:solidFill>
                  <a:latin typeface="Calibri"/>
                  <a:ea typeface="Calibri"/>
                  <a:cs typeface="Calibri"/>
                  <a:sym typeface="Calibri"/>
                </a:rPr>
                <a:t>2</a:t>
              </a:r>
              <a:endParaRPr/>
            </a:p>
          </p:txBody>
        </p:sp>
        <p:sp>
          <p:nvSpPr>
            <p:cNvPr id="84" name="Google Shape;84;p2"/>
            <p:cNvSpPr/>
            <p:nvPr/>
          </p:nvSpPr>
          <p:spPr>
            <a:xfrm>
              <a:off x="851784" y="4277485"/>
              <a:ext cx="245359" cy="245359"/>
            </a:xfrm>
            <a:prstGeom prst="ellipse">
              <a:avLst/>
            </a:prstGeom>
            <a:solidFill>
              <a:srgbClr val="40404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chemeClr val="lt1"/>
                  </a:solidFill>
                  <a:latin typeface="Calibri"/>
                  <a:ea typeface="Calibri"/>
                  <a:cs typeface="Calibri"/>
                  <a:sym typeface="Calibri"/>
                </a:rPr>
                <a:t>3</a:t>
              </a:r>
              <a:endParaRPr/>
            </a:p>
          </p:txBody>
        </p:sp>
        <p:sp>
          <p:nvSpPr>
            <p:cNvPr id="85" name="Google Shape;85;p2"/>
            <p:cNvSpPr/>
            <p:nvPr/>
          </p:nvSpPr>
          <p:spPr>
            <a:xfrm>
              <a:off x="871257" y="3445883"/>
              <a:ext cx="1515794" cy="1131079"/>
            </a:xfrm>
            <a:prstGeom prst="rect">
              <a:avLst/>
            </a:prstGeom>
            <a:noFill/>
            <a:ln>
              <a:noFill/>
            </a:ln>
          </p:spPr>
          <p:txBody>
            <a:bodyPr anchorCtr="0" anchor="t" bIns="45700" lIns="91425" spcFirstLastPara="1" rIns="91425" wrap="square" tIns="45700">
              <a:spAutoFit/>
            </a:bodyPr>
            <a:lstStyle/>
            <a:p>
              <a:pPr indent="-55563" lvl="0" marL="282575" marR="0" rtl="0" algn="l">
                <a:lnSpc>
                  <a:spcPct val="107142"/>
                </a:lnSpc>
                <a:spcBef>
                  <a:spcPts val="0"/>
                </a:spcBef>
                <a:spcAft>
                  <a:spcPts val="0"/>
                </a:spcAft>
                <a:buNone/>
              </a:pPr>
              <a:r>
                <a:rPr b="0" i="0" lang="en-US" sz="1400" u="none" cap="none" strike="noStrike">
                  <a:solidFill>
                    <a:srgbClr val="3F3F3F"/>
                  </a:solidFill>
                  <a:latin typeface="Calibri"/>
                  <a:ea typeface="Calibri"/>
                  <a:cs typeface="Calibri"/>
                  <a:sym typeface="Calibri"/>
                </a:rPr>
                <a:t>Cost Savings</a:t>
              </a:r>
              <a:endParaRPr/>
            </a:p>
            <a:p>
              <a:pPr indent="-55563" lvl="0" marL="282575" marR="0" rtl="0" algn="l">
                <a:lnSpc>
                  <a:spcPct val="107142"/>
                </a:lnSpc>
                <a:spcBef>
                  <a:spcPts val="1800"/>
                </a:spcBef>
                <a:spcAft>
                  <a:spcPts val="0"/>
                </a:spcAft>
                <a:buNone/>
              </a:pPr>
              <a:r>
                <a:rPr b="0" i="0" lang="en-US" sz="1400" u="none" cap="none" strike="noStrike">
                  <a:solidFill>
                    <a:srgbClr val="3F3F3F"/>
                  </a:solidFill>
                  <a:latin typeface="Calibri"/>
                  <a:ea typeface="Calibri"/>
                  <a:cs typeface="Calibri"/>
                  <a:sym typeface="Calibri"/>
                </a:rPr>
                <a:t>Business Value</a:t>
              </a:r>
              <a:endParaRPr/>
            </a:p>
            <a:p>
              <a:pPr indent="-55563" lvl="0" marL="282575" marR="0" rtl="0" algn="l">
                <a:lnSpc>
                  <a:spcPct val="107142"/>
                </a:lnSpc>
                <a:spcBef>
                  <a:spcPts val="1800"/>
                </a:spcBef>
                <a:spcAft>
                  <a:spcPts val="0"/>
                </a:spcAft>
                <a:buNone/>
              </a:pPr>
              <a:r>
                <a:rPr b="0" i="0" lang="en-US" sz="1400" u="none" cap="none" strike="noStrike">
                  <a:solidFill>
                    <a:srgbClr val="3F3F3F"/>
                  </a:solidFill>
                  <a:latin typeface="Calibri"/>
                  <a:ea typeface="Calibri"/>
                  <a:cs typeface="Calibri"/>
                  <a:sym typeface="Calibri"/>
                </a:rPr>
                <a:t>Data Reuse</a:t>
              </a:r>
              <a:endParaRPr b="0" i="0" sz="1200" u="none" cap="none" strike="noStrike">
                <a:solidFill>
                  <a:srgbClr val="3F3F3F"/>
                </a:solidFill>
                <a:latin typeface="Calibri"/>
                <a:ea typeface="Calibri"/>
                <a:cs typeface="Calibri"/>
                <a:sym typeface="Calibri"/>
              </a:endParaRPr>
            </a:p>
          </p:txBody>
        </p:sp>
      </p:grpSp>
      <p:sp>
        <p:nvSpPr>
          <p:cNvPr id="86" name="Google Shape;86;p2"/>
          <p:cNvSpPr txBox="1"/>
          <p:nvPr/>
        </p:nvSpPr>
        <p:spPr>
          <a:xfrm>
            <a:off x="700661" y="853180"/>
            <a:ext cx="6426280" cy="33854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1800"/>
              <a:buFont typeface="Arial"/>
              <a:buNone/>
            </a:pPr>
            <a:r>
              <a:rPr b="1" i="0" lang="en-US" sz="1800" u="none" cap="none" strike="noStrike">
                <a:solidFill>
                  <a:srgbClr val="3F3F3F"/>
                </a:solidFill>
                <a:latin typeface="Arial"/>
                <a:ea typeface="Arial"/>
                <a:cs typeface="Arial"/>
                <a:sym typeface="Arial"/>
              </a:rPr>
              <a:t>Unlocking the Opportunity and Business Value in our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3"/>
          <p:cNvSpPr txBox="1"/>
          <p:nvPr>
            <p:ph idx="12" type="sldNum"/>
          </p:nvPr>
        </p:nvSpPr>
        <p:spPr>
          <a:xfrm>
            <a:off x="920015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2" name="Google Shape;92;p3"/>
          <p:cNvSpPr txBox="1"/>
          <p:nvPr>
            <p:ph type="title"/>
          </p:nvPr>
        </p:nvSpPr>
        <p:spPr>
          <a:xfrm>
            <a:off x="695700" y="289001"/>
            <a:ext cx="8394512" cy="7960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3600"/>
              <a:buFont typeface="Arial"/>
              <a:buNone/>
            </a:pPr>
            <a:r>
              <a:rPr lang="en-US"/>
              <a:t>Modernize Data Platform on Public Cloud</a:t>
            </a:r>
            <a:endParaRPr/>
          </a:p>
        </p:txBody>
      </p:sp>
      <p:sp>
        <p:nvSpPr>
          <p:cNvPr id="93" name="Google Shape;93;p3"/>
          <p:cNvSpPr/>
          <p:nvPr/>
        </p:nvSpPr>
        <p:spPr>
          <a:xfrm>
            <a:off x="8958508" y="1112001"/>
            <a:ext cx="2483935" cy="313090"/>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050" u="none" cap="none" strike="noStrike">
                <a:solidFill>
                  <a:schemeClr val="lt1"/>
                </a:solidFill>
                <a:latin typeface="Calibri"/>
                <a:ea typeface="Calibri"/>
                <a:cs typeface="Calibri"/>
                <a:sym typeface="Calibri"/>
              </a:rPr>
              <a:t>Source</a:t>
            </a:r>
            <a:endParaRPr/>
          </a:p>
        </p:txBody>
      </p:sp>
      <p:sp>
        <p:nvSpPr>
          <p:cNvPr id="94" name="Google Shape;94;p3"/>
          <p:cNvSpPr/>
          <p:nvPr/>
        </p:nvSpPr>
        <p:spPr>
          <a:xfrm>
            <a:off x="3836339" y="2122886"/>
            <a:ext cx="582473" cy="645349"/>
          </a:xfrm>
          <a:custGeom>
            <a:rect b="b" l="l" r="r" t="t"/>
            <a:pathLst>
              <a:path extrusionOk="0" h="553116" w="451944">
                <a:moveTo>
                  <a:pt x="0" y="525517"/>
                </a:moveTo>
                <a:cubicBezTo>
                  <a:pt x="141013" y="553544"/>
                  <a:pt x="282027" y="581572"/>
                  <a:pt x="357351" y="493986"/>
                </a:cubicBezTo>
                <a:cubicBezTo>
                  <a:pt x="432675" y="406400"/>
                  <a:pt x="442309" y="203200"/>
                  <a:pt x="451944" y="0"/>
                </a:cubicBezTo>
              </a:path>
            </a:pathLst>
          </a:custGeom>
          <a:noFill/>
          <a:ln cap="flat" cmpd="sng" w="1905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3"/>
          <p:cNvSpPr/>
          <p:nvPr/>
        </p:nvSpPr>
        <p:spPr>
          <a:xfrm>
            <a:off x="7124652" y="2870536"/>
            <a:ext cx="584316" cy="568463"/>
          </a:xfrm>
          <a:custGeom>
            <a:rect b="b" l="l" r="r" t="t"/>
            <a:pathLst>
              <a:path extrusionOk="0" h="609600" w="399393">
                <a:moveTo>
                  <a:pt x="0" y="609600"/>
                </a:moveTo>
                <a:cubicBezTo>
                  <a:pt x="98096" y="550041"/>
                  <a:pt x="196193" y="490482"/>
                  <a:pt x="262759" y="388882"/>
                </a:cubicBezTo>
                <a:cubicBezTo>
                  <a:pt x="329325" y="287282"/>
                  <a:pt x="364359" y="143641"/>
                  <a:pt x="399393" y="0"/>
                </a:cubicBezTo>
              </a:path>
            </a:pathLst>
          </a:custGeom>
          <a:noFill/>
          <a:ln cap="flat" cmpd="sng" w="1905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96" name="Google Shape;96;p3"/>
          <p:cNvCxnSpPr/>
          <p:nvPr/>
        </p:nvCxnSpPr>
        <p:spPr>
          <a:xfrm rot="10800000">
            <a:off x="5422226" y="2122886"/>
            <a:ext cx="0" cy="425666"/>
          </a:xfrm>
          <a:prstGeom prst="straightConnector1">
            <a:avLst/>
          </a:prstGeom>
          <a:noFill/>
          <a:ln cap="flat" cmpd="sng" w="19050">
            <a:solidFill>
              <a:srgbClr val="404040"/>
            </a:solidFill>
            <a:prstDash val="solid"/>
            <a:miter lim="800000"/>
            <a:headEnd len="sm" w="sm" type="none"/>
            <a:tailEnd len="sm" w="sm" type="none"/>
          </a:ln>
        </p:spPr>
      </p:cxnSp>
      <p:sp>
        <p:nvSpPr>
          <p:cNvPr id="97" name="Google Shape;97;p3"/>
          <p:cNvSpPr/>
          <p:nvPr/>
        </p:nvSpPr>
        <p:spPr>
          <a:xfrm>
            <a:off x="3845279" y="2862170"/>
            <a:ext cx="418207" cy="595077"/>
          </a:xfrm>
          <a:custGeom>
            <a:rect b="b" l="l" r="r" t="t"/>
            <a:pathLst>
              <a:path extrusionOk="0" h="557120" w="339582">
                <a:moveTo>
                  <a:pt x="339582" y="557120"/>
                </a:moveTo>
                <a:cubicBezTo>
                  <a:pt x="334327" y="413479"/>
                  <a:pt x="329072" y="269838"/>
                  <a:pt x="276520" y="178748"/>
                </a:cubicBezTo>
                <a:cubicBezTo>
                  <a:pt x="223968" y="87658"/>
                  <a:pt x="66313" y="35106"/>
                  <a:pt x="24272" y="10582"/>
                </a:cubicBezTo>
                <a:cubicBezTo>
                  <a:pt x="-17769" y="-13942"/>
                  <a:pt x="3251" y="8830"/>
                  <a:pt x="24272" y="31603"/>
                </a:cubicBezTo>
              </a:path>
            </a:pathLst>
          </a:custGeom>
          <a:noFill/>
          <a:ln cap="flat" cmpd="sng" w="1905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3"/>
          <p:cNvSpPr/>
          <p:nvPr/>
        </p:nvSpPr>
        <p:spPr>
          <a:xfrm>
            <a:off x="4874390" y="3033912"/>
            <a:ext cx="569529" cy="538869"/>
          </a:xfrm>
          <a:custGeom>
            <a:rect b="b" l="l" r="r" t="t"/>
            <a:pathLst>
              <a:path extrusionOk="0" h="504497" w="462455">
                <a:moveTo>
                  <a:pt x="0" y="504497"/>
                </a:moveTo>
                <a:cubicBezTo>
                  <a:pt x="150648" y="504497"/>
                  <a:pt x="301296" y="504497"/>
                  <a:pt x="378372" y="420414"/>
                </a:cubicBezTo>
                <a:cubicBezTo>
                  <a:pt x="455448" y="336331"/>
                  <a:pt x="458951" y="168165"/>
                  <a:pt x="462455" y="0"/>
                </a:cubicBezTo>
              </a:path>
            </a:pathLst>
          </a:custGeom>
          <a:noFill/>
          <a:ln cap="flat" cmpd="sng" w="1905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99" name="Google Shape;99;p3"/>
          <p:cNvCxnSpPr/>
          <p:nvPr/>
        </p:nvCxnSpPr>
        <p:spPr>
          <a:xfrm rot="10800000">
            <a:off x="7691375" y="1982104"/>
            <a:ext cx="0" cy="425666"/>
          </a:xfrm>
          <a:prstGeom prst="straightConnector1">
            <a:avLst/>
          </a:prstGeom>
          <a:noFill/>
          <a:ln cap="flat" cmpd="sng" w="19050">
            <a:solidFill>
              <a:srgbClr val="404040"/>
            </a:solidFill>
            <a:prstDash val="solid"/>
            <a:miter lim="800000"/>
            <a:headEnd len="sm" w="sm" type="none"/>
            <a:tailEnd len="sm" w="sm" type="none"/>
          </a:ln>
        </p:spPr>
      </p:cxnSp>
      <p:sp>
        <p:nvSpPr>
          <p:cNvPr id="100" name="Google Shape;100;p3"/>
          <p:cNvSpPr/>
          <p:nvPr/>
        </p:nvSpPr>
        <p:spPr>
          <a:xfrm>
            <a:off x="4874390" y="3595233"/>
            <a:ext cx="1333218" cy="194198"/>
          </a:xfrm>
          <a:custGeom>
            <a:rect b="b" l="l" r="r" t="t"/>
            <a:pathLst>
              <a:path extrusionOk="0" h="181811" w="1082566">
                <a:moveTo>
                  <a:pt x="0" y="178676"/>
                </a:moveTo>
                <a:cubicBezTo>
                  <a:pt x="225096" y="183055"/>
                  <a:pt x="450193" y="187434"/>
                  <a:pt x="630621" y="157655"/>
                </a:cubicBezTo>
                <a:cubicBezTo>
                  <a:pt x="811049" y="127876"/>
                  <a:pt x="946807" y="63938"/>
                  <a:pt x="1082566" y="0"/>
                </a:cubicBezTo>
              </a:path>
            </a:pathLst>
          </a:custGeom>
          <a:noFill/>
          <a:ln cap="flat" cmpd="sng" w="1905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3"/>
          <p:cNvSpPr/>
          <p:nvPr/>
        </p:nvSpPr>
        <p:spPr>
          <a:xfrm>
            <a:off x="2226239" y="1880486"/>
            <a:ext cx="6427616" cy="2562386"/>
          </a:xfrm>
          <a:prstGeom prst="rect">
            <a:avLst/>
          </a:prstGeom>
          <a:noFill/>
          <a:ln cap="rnd" cmpd="sng" w="28575">
            <a:solidFill>
              <a:srgbClr val="0049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 name="Google Shape;102;p3"/>
          <p:cNvSpPr/>
          <p:nvPr/>
        </p:nvSpPr>
        <p:spPr>
          <a:xfrm>
            <a:off x="8940708" y="1112001"/>
            <a:ext cx="2485116" cy="313090"/>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050" u="none" cap="none" strike="noStrike">
                <a:solidFill>
                  <a:schemeClr val="lt1"/>
                </a:solidFill>
                <a:latin typeface="Calibri"/>
                <a:ea typeface="Calibri"/>
                <a:cs typeface="Calibri"/>
                <a:sym typeface="Calibri"/>
              </a:rPr>
              <a:t>Consumption</a:t>
            </a:r>
            <a:endParaRPr/>
          </a:p>
        </p:txBody>
      </p:sp>
      <p:sp>
        <p:nvSpPr>
          <p:cNvPr id="103" name="Google Shape;103;p3"/>
          <p:cNvSpPr txBox="1"/>
          <p:nvPr>
            <p:ph idx="1" type="body"/>
          </p:nvPr>
        </p:nvSpPr>
        <p:spPr>
          <a:xfrm>
            <a:off x="865498" y="4852397"/>
            <a:ext cx="4653487" cy="11385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1200"/>
              <a:buNone/>
            </a:pPr>
            <a:r>
              <a:rPr b="1" lang="en-US" sz="1200">
                <a:solidFill>
                  <a:srgbClr val="262626"/>
                </a:solidFill>
              </a:rPr>
              <a:t>Data as Products – “Product Thinking”</a:t>
            </a:r>
            <a:endParaRPr/>
          </a:p>
          <a:p>
            <a:pPr indent="-171450" lvl="1" marL="171450" rtl="0" algn="l">
              <a:lnSpc>
                <a:spcPct val="100000"/>
              </a:lnSpc>
              <a:spcBef>
                <a:spcPts val="300"/>
              </a:spcBef>
              <a:spcAft>
                <a:spcPts val="0"/>
              </a:spcAft>
              <a:buClr>
                <a:srgbClr val="00497D"/>
              </a:buClr>
              <a:buSzPts val="1200"/>
              <a:buFont typeface="Noto Sans Symbols"/>
              <a:buChar char="▪"/>
            </a:pPr>
            <a:r>
              <a:rPr lang="en-US" sz="1200">
                <a:solidFill>
                  <a:srgbClr val="262626"/>
                </a:solidFill>
              </a:rPr>
              <a:t>Identify Data Domains</a:t>
            </a:r>
            <a:endParaRPr/>
          </a:p>
          <a:p>
            <a:pPr indent="-171450" lvl="1" marL="171450" rtl="0" algn="l">
              <a:lnSpc>
                <a:spcPct val="100000"/>
              </a:lnSpc>
              <a:spcBef>
                <a:spcPts val="300"/>
              </a:spcBef>
              <a:spcAft>
                <a:spcPts val="0"/>
              </a:spcAft>
              <a:buClr>
                <a:srgbClr val="00497D"/>
              </a:buClr>
              <a:buSzPts val="1200"/>
              <a:buFont typeface="Noto Sans Symbols"/>
              <a:buChar char="▪"/>
            </a:pPr>
            <a:r>
              <a:rPr lang="en-US" sz="1200">
                <a:solidFill>
                  <a:srgbClr val="262626"/>
                </a:solidFill>
              </a:rPr>
              <a:t>Stop the proliferation of data puddles on-premise</a:t>
            </a:r>
            <a:endParaRPr/>
          </a:p>
          <a:p>
            <a:pPr indent="-171450" lvl="1" marL="171450" rtl="0" algn="l">
              <a:lnSpc>
                <a:spcPct val="100000"/>
              </a:lnSpc>
              <a:spcBef>
                <a:spcPts val="300"/>
              </a:spcBef>
              <a:spcAft>
                <a:spcPts val="0"/>
              </a:spcAft>
              <a:buClr>
                <a:srgbClr val="00497D"/>
              </a:buClr>
              <a:buSzPts val="1200"/>
              <a:buFont typeface="Noto Sans Symbols"/>
              <a:buChar char="▪"/>
            </a:pPr>
            <a:r>
              <a:rPr lang="en-US" sz="1200">
                <a:solidFill>
                  <a:srgbClr val="262626"/>
                </a:solidFill>
              </a:rPr>
              <a:t>Move data puddles to data ponds and move data ponds to data lakes</a:t>
            </a:r>
            <a:endParaRPr sz="1200">
              <a:solidFill>
                <a:srgbClr val="262626"/>
              </a:solidFill>
            </a:endParaRPr>
          </a:p>
          <a:p>
            <a:pPr indent="-171450" lvl="1" marL="171450" rtl="0" algn="l">
              <a:lnSpc>
                <a:spcPct val="100000"/>
              </a:lnSpc>
              <a:spcBef>
                <a:spcPts val="300"/>
              </a:spcBef>
              <a:spcAft>
                <a:spcPts val="0"/>
              </a:spcAft>
              <a:buClr>
                <a:srgbClr val="00497D"/>
              </a:buClr>
              <a:buSzPts val="1200"/>
              <a:buFont typeface="Noto Sans Symbols"/>
              <a:buChar char="▪"/>
            </a:pPr>
            <a:r>
              <a:rPr lang="en-US" sz="1200">
                <a:solidFill>
                  <a:srgbClr val="262626"/>
                </a:solidFill>
              </a:rPr>
              <a:t>Data as Products</a:t>
            </a:r>
            <a:endParaRPr/>
          </a:p>
          <a:p>
            <a:pPr indent="-171450" lvl="1" marL="171450" rtl="0" algn="l">
              <a:lnSpc>
                <a:spcPct val="100000"/>
              </a:lnSpc>
              <a:spcBef>
                <a:spcPts val="300"/>
              </a:spcBef>
              <a:spcAft>
                <a:spcPts val="0"/>
              </a:spcAft>
              <a:buClr>
                <a:srgbClr val="00497D"/>
              </a:buClr>
              <a:buSzPts val="1200"/>
              <a:buFont typeface="Noto Sans Symbols"/>
              <a:buChar char="▪"/>
            </a:pPr>
            <a:r>
              <a:rPr lang="en-US" sz="1200">
                <a:solidFill>
                  <a:srgbClr val="262626"/>
                </a:solidFill>
              </a:rPr>
              <a:t>End to End Ownership – “You build it, You own it, You Run it”</a:t>
            </a:r>
            <a:endParaRPr/>
          </a:p>
        </p:txBody>
      </p:sp>
      <p:sp>
        <p:nvSpPr>
          <p:cNvPr id="104" name="Google Shape;104;p3"/>
          <p:cNvSpPr/>
          <p:nvPr/>
        </p:nvSpPr>
        <p:spPr>
          <a:xfrm>
            <a:off x="6630903" y="4849694"/>
            <a:ext cx="5001714" cy="12102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262626"/>
                </a:solidFill>
                <a:latin typeface="Calibri"/>
                <a:ea typeface="Calibri"/>
                <a:cs typeface="Calibri"/>
                <a:sym typeface="Calibri"/>
              </a:rPr>
              <a:t>Data Democratization – “Liberate Your Data”</a:t>
            </a:r>
            <a:endParaRPr/>
          </a:p>
          <a:p>
            <a:pPr indent="-171450" lvl="1" marL="171450" marR="0" rtl="0" algn="l">
              <a:lnSpc>
                <a:spcPct val="100000"/>
              </a:lnSpc>
              <a:spcBef>
                <a:spcPts val="300"/>
              </a:spcBef>
              <a:spcAft>
                <a:spcPts val="0"/>
              </a:spcAft>
              <a:buClr>
                <a:srgbClr val="00497D"/>
              </a:buClr>
              <a:buSzPts val="1200"/>
              <a:buFont typeface="Noto Sans Symbols"/>
              <a:buChar char="▪"/>
            </a:pPr>
            <a:r>
              <a:rPr b="0" i="0" lang="en-US" sz="1200" u="none" cap="none" strike="noStrike">
                <a:solidFill>
                  <a:srgbClr val="262626"/>
                </a:solidFill>
                <a:latin typeface="Calibri"/>
                <a:ea typeface="Calibri"/>
                <a:cs typeface="Calibri"/>
                <a:sym typeface="Calibri"/>
              </a:rPr>
              <a:t>Domain Driven Distributed Architecture</a:t>
            </a:r>
            <a:endParaRPr/>
          </a:p>
          <a:p>
            <a:pPr indent="-171450" lvl="1" marL="171450" marR="0" rtl="0" algn="l">
              <a:lnSpc>
                <a:spcPct val="100000"/>
              </a:lnSpc>
              <a:spcBef>
                <a:spcPts val="300"/>
              </a:spcBef>
              <a:spcAft>
                <a:spcPts val="0"/>
              </a:spcAft>
              <a:buClr>
                <a:srgbClr val="00497D"/>
              </a:buClr>
              <a:buSzPts val="1200"/>
              <a:buFont typeface="Noto Sans Symbols"/>
              <a:buChar char="▪"/>
            </a:pPr>
            <a:r>
              <a:rPr b="0" i="0" lang="en-US" sz="1200" u="none" cap="none" strike="noStrike">
                <a:solidFill>
                  <a:srgbClr val="262626"/>
                </a:solidFill>
                <a:latin typeface="Calibri"/>
                <a:ea typeface="Calibri"/>
                <a:cs typeface="Calibri"/>
                <a:sym typeface="Calibri"/>
              </a:rPr>
              <a:t>Self-Service Infrastructure as a Platform</a:t>
            </a:r>
            <a:endParaRPr/>
          </a:p>
          <a:p>
            <a:pPr indent="-171450" lvl="1" marL="171450" marR="0" rtl="0" algn="l">
              <a:lnSpc>
                <a:spcPct val="100000"/>
              </a:lnSpc>
              <a:spcBef>
                <a:spcPts val="300"/>
              </a:spcBef>
              <a:spcAft>
                <a:spcPts val="0"/>
              </a:spcAft>
              <a:buClr>
                <a:srgbClr val="00497D"/>
              </a:buClr>
              <a:buSzPts val="1200"/>
              <a:buFont typeface="Noto Sans Symbols"/>
              <a:buChar char="▪"/>
            </a:pPr>
            <a:r>
              <a:rPr b="0" i="0" lang="en-US" sz="1200" u="none" cap="none" strike="noStrike">
                <a:solidFill>
                  <a:srgbClr val="262626"/>
                </a:solidFill>
                <a:latin typeface="Calibri"/>
                <a:ea typeface="Calibri"/>
                <a:cs typeface="Calibri"/>
                <a:sym typeface="Calibri"/>
              </a:rPr>
              <a:t>Ecosystem Governance</a:t>
            </a:r>
            <a:endParaRPr/>
          </a:p>
          <a:p>
            <a:pPr indent="-107950" lvl="3" marL="282575" marR="0" rtl="0" algn="l">
              <a:lnSpc>
                <a:spcPct val="100000"/>
              </a:lnSpc>
              <a:spcBef>
                <a:spcPts val="300"/>
              </a:spcBef>
              <a:spcAft>
                <a:spcPts val="0"/>
              </a:spcAft>
              <a:buClr>
                <a:schemeClr val="dk1"/>
              </a:buClr>
              <a:buSzPts val="1200"/>
              <a:buFont typeface="Arial"/>
              <a:buChar char="•"/>
            </a:pPr>
            <a:r>
              <a:rPr b="0" i="0" lang="en-US" sz="1200" u="none" cap="none" strike="noStrike">
                <a:solidFill>
                  <a:srgbClr val="262626"/>
                </a:solidFill>
                <a:latin typeface="Calibri"/>
                <a:ea typeface="Calibri"/>
                <a:cs typeface="Calibri"/>
                <a:sym typeface="Calibri"/>
              </a:rPr>
              <a:t>Data Catalog </a:t>
            </a:r>
            <a:endParaRPr/>
          </a:p>
          <a:p>
            <a:pPr indent="-107950" lvl="3" marL="282575" marR="0" rtl="0" algn="l">
              <a:lnSpc>
                <a:spcPct val="100000"/>
              </a:lnSpc>
              <a:spcBef>
                <a:spcPts val="300"/>
              </a:spcBef>
              <a:spcAft>
                <a:spcPts val="0"/>
              </a:spcAft>
              <a:buClr>
                <a:schemeClr val="dk1"/>
              </a:buClr>
              <a:buSzPts val="1200"/>
              <a:buFont typeface="Arial"/>
              <a:buChar char="•"/>
            </a:pPr>
            <a:r>
              <a:rPr b="0" i="0" lang="en-US" sz="1200" u="none" cap="none" strike="noStrike">
                <a:solidFill>
                  <a:srgbClr val="262626"/>
                </a:solidFill>
                <a:latin typeface="Calibri"/>
                <a:ea typeface="Calibri"/>
                <a:cs typeface="Calibri"/>
                <a:sym typeface="Calibri"/>
              </a:rPr>
              <a:t>Meta Data Driven</a:t>
            </a:r>
            <a:endParaRPr/>
          </a:p>
        </p:txBody>
      </p:sp>
      <p:sp>
        <p:nvSpPr>
          <p:cNvPr id="105" name="Google Shape;105;p3"/>
          <p:cNvSpPr/>
          <p:nvPr/>
        </p:nvSpPr>
        <p:spPr>
          <a:xfrm>
            <a:off x="810994" y="1105973"/>
            <a:ext cx="1098806" cy="3340651"/>
          </a:xfrm>
          <a:prstGeom prst="rect">
            <a:avLst/>
          </a:prstGeom>
          <a:solidFill>
            <a:schemeClr val="lt1"/>
          </a:solidFill>
          <a:ln cap="flat" cmpd="sng" w="28575">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6" name="Google Shape;106;p3"/>
          <p:cNvSpPr/>
          <p:nvPr/>
        </p:nvSpPr>
        <p:spPr>
          <a:xfrm>
            <a:off x="810994" y="1112001"/>
            <a:ext cx="1098806" cy="313090"/>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050" u="none" cap="none" strike="noStrike">
                <a:solidFill>
                  <a:schemeClr val="lt1"/>
                </a:solidFill>
                <a:latin typeface="Calibri"/>
                <a:ea typeface="Calibri"/>
                <a:cs typeface="Calibri"/>
                <a:sym typeface="Calibri"/>
              </a:rPr>
              <a:t>Source</a:t>
            </a:r>
            <a:endParaRPr/>
          </a:p>
        </p:txBody>
      </p:sp>
      <p:sp>
        <p:nvSpPr>
          <p:cNvPr id="107" name="Google Shape;107;p3"/>
          <p:cNvSpPr/>
          <p:nvPr/>
        </p:nvSpPr>
        <p:spPr>
          <a:xfrm>
            <a:off x="1446027" y="2331385"/>
            <a:ext cx="114606" cy="93238"/>
          </a:xfrm>
          <a:custGeom>
            <a:rect b="b" l="l" r="r" t="t"/>
            <a:pathLst>
              <a:path extrusionOk="0" h="280" w="280">
                <a:moveTo>
                  <a:pt x="240" y="240"/>
                </a:moveTo>
                <a:lnTo>
                  <a:pt x="240" y="240"/>
                </a:lnTo>
                <a:lnTo>
                  <a:pt x="40" y="240"/>
                </a:lnTo>
                <a:lnTo>
                  <a:pt x="40" y="40"/>
                </a:lnTo>
                <a:lnTo>
                  <a:pt x="240" y="40"/>
                </a:lnTo>
                <a:lnTo>
                  <a:pt x="240" y="240"/>
                </a:lnTo>
                <a:close/>
                <a:moveTo>
                  <a:pt x="0" y="280"/>
                </a:moveTo>
                <a:lnTo>
                  <a:pt x="0" y="280"/>
                </a:lnTo>
                <a:lnTo>
                  <a:pt x="280" y="280"/>
                </a:lnTo>
                <a:lnTo>
                  <a:pt x="280" y="0"/>
                </a:lnTo>
                <a:lnTo>
                  <a:pt x="0" y="0"/>
                </a:lnTo>
                <a:lnTo>
                  <a:pt x="0" y="280"/>
                </a:lnTo>
                <a:close/>
              </a:path>
            </a:pathLst>
          </a:custGeom>
          <a:solidFill>
            <a:srgbClr val="6D6E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2"/>
              </a:solidFill>
              <a:latin typeface="Calibri"/>
              <a:ea typeface="Calibri"/>
              <a:cs typeface="Calibri"/>
              <a:sym typeface="Calibri"/>
            </a:endParaRPr>
          </a:p>
        </p:txBody>
      </p:sp>
      <p:sp>
        <p:nvSpPr>
          <p:cNvPr id="108" name="Google Shape;108;p3"/>
          <p:cNvSpPr/>
          <p:nvPr/>
        </p:nvSpPr>
        <p:spPr>
          <a:xfrm>
            <a:off x="1446027" y="2478457"/>
            <a:ext cx="114606" cy="98233"/>
          </a:xfrm>
          <a:custGeom>
            <a:rect b="b" l="l" r="r" t="t"/>
            <a:pathLst>
              <a:path extrusionOk="0" h="293" w="280">
                <a:moveTo>
                  <a:pt x="40" y="40"/>
                </a:moveTo>
                <a:lnTo>
                  <a:pt x="40" y="40"/>
                </a:lnTo>
                <a:lnTo>
                  <a:pt x="240" y="40"/>
                </a:lnTo>
                <a:lnTo>
                  <a:pt x="240" y="253"/>
                </a:lnTo>
                <a:lnTo>
                  <a:pt x="40" y="253"/>
                </a:lnTo>
                <a:lnTo>
                  <a:pt x="40" y="40"/>
                </a:lnTo>
                <a:close/>
                <a:moveTo>
                  <a:pt x="0" y="293"/>
                </a:moveTo>
                <a:lnTo>
                  <a:pt x="0" y="293"/>
                </a:lnTo>
                <a:lnTo>
                  <a:pt x="280" y="293"/>
                </a:lnTo>
                <a:lnTo>
                  <a:pt x="280" y="0"/>
                </a:lnTo>
                <a:lnTo>
                  <a:pt x="0" y="0"/>
                </a:lnTo>
                <a:lnTo>
                  <a:pt x="0" y="293"/>
                </a:lnTo>
                <a:close/>
              </a:path>
            </a:pathLst>
          </a:custGeom>
          <a:solidFill>
            <a:srgbClr val="6D6E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2"/>
              </a:solidFill>
              <a:latin typeface="Calibri"/>
              <a:ea typeface="Calibri"/>
              <a:cs typeface="Calibri"/>
              <a:sym typeface="Calibri"/>
            </a:endParaRPr>
          </a:p>
        </p:txBody>
      </p:sp>
      <p:sp>
        <p:nvSpPr>
          <p:cNvPr id="109" name="Google Shape;109;p3"/>
          <p:cNvSpPr/>
          <p:nvPr/>
        </p:nvSpPr>
        <p:spPr>
          <a:xfrm>
            <a:off x="1446027" y="2629969"/>
            <a:ext cx="114606" cy="93792"/>
          </a:xfrm>
          <a:custGeom>
            <a:rect b="b" l="l" r="r" t="t"/>
            <a:pathLst>
              <a:path extrusionOk="0" h="280" w="280">
                <a:moveTo>
                  <a:pt x="40" y="40"/>
                </a:moveTo>
                <a:lnTo>
                  <a:pt x="40" y="40"/>
                </a:lnTo>
                <a:lnTo>
                  <a:pt x="240" y="40"/>
                </a:lnTo>
                <a:lnTo>
                  <a:pt x="240" y="240"/>
                </a:lnTo>
                <a:lnTo>
                  <a:pt x="40" y="240"/>
                </a:lnTo>
                <a:lnTo>
                  <a:pt x="40" y="40"/>
                </a:lnTo>
                <a:close/>
                <a:moveTo>
                  <a:pt x="0" y="280"/>
                </a:moveTo>
                <a:lnTo>
                  <a:pt x="0" y="280"/>
                </a:lnTo>
                <a:lnTo>
                  <a:pt x="280" y="280"/>
                </a:lnTo>
                <a:lnTo>
                  <a:pt x="280" y="0"/>
                </a:lnTo>
                <a:lnTo>
                  <a:pt x="0" y="0"/>
                </a:lnTo>
                <a:lnTo>
                  <a:pt x="0" y="280"/>
                </a:lnTo>
                <a:close/>
              </a:path>
            </a:pathLst>
          </a:custGeom>
          <a:solidFill>
            <a:srgbClr val="6D6E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2"/>
              </a:solidFill>
              <a:latin typeface="Calibri"/>
              <a:ea typeface="Calibri"/>
              <a:cs typeface="Calibri"/>
              <a:sym typeface="Calibri"/>
            </a:endParaRPr>
          </a:p>
        </p:txBody>
      </p:sp>
      <p:sp>
        <p:nvSpPr>
          <p:cNvPr id="110" name="Google Shape;110;p3"/>
          <p:cNvSpPr/>
          <p:nvPr/>
        </p:nvSpPr>
        <p:spPr>
          <a:xfrm>
            <a:off x="1091359" y="2350254"/>
            <a:ext cx="337715" cy="354082"/>
          </a:xfrm>
          <a:custGeom>
            <a:rect b="b" l="l" r="r" t="t"/>
            <a:pathLst>
              <a:path extrusionOk="0" h="1057" w="825">
                <a:moveTo>
                  <a:pt x="372" y="376"/>
                </a:moveTo>
                <a:lnTo>
                  <a:pt x="372" y="376"/>
                </a:lnTo>
                <a:cubicBezTo>
                  <a:pt x="361" y="400"/>
                  <a:pt x="298" y="422"/>
                  <a:pt x="207" y="422"/>
                </a:cubicBezTo>
                <a:cubicBezTo>
                  <a:pt x="116" y="422"/>
                  <a:pt x="53" y="400"/>
                  <a:pt x="42" y="376"/>
                </a:cubicBezTo>
                <a:cubicBezTo>
                  <a:pt x="51" y="351"/>
                  <a:pt x="115" y="328"/>
                  <a:pt x="207" y="328"/>
                </a:cubicBezTo>
                <a:cubicBezTo>
                  <a:pt x="299" y="328"/>
                  <a:pt x="363" y="351"/>
                  <a:pt x="372" y="376"/>
                </a:cubicBezTo>
                <a:close/>
                <a:moveTo>
                  <a:pt x="374" y="474"/>
                </a:moveTo>
                <a:lnTo>
                  <a:pt x="374" y="474"/>
                </a:lnTo>
                <a:cubicBezTo>
                  <a:pt x="374" y="496"/>
                  <a:pt x="307" y="528"/>
                  <a:pt x="207" y="528"/>
                </a:cubicBezTo>
                <a:cubicBezTo>
                  <a:pt x="107" y="528"/>
                  <a:pt x="40" y="496"/>
                  <a:pt x="40" y="474"/>
                </a:cubicBezTo>
                <a:lnTo>
                  <a:pt x="40" y="431"/>
                </a:lnTo>
                <a:cubicBezTo>
                  <a:pt x="119" y="478"/>
                  <a:pt x="294" y="478"/>
                  <a:pt x="374" y="431"/>
                </a:cubicBezTo>
                <a:lnTo>
                  <a:pt x="374" y="474"/>
                </a:lnTo>
                <a:close/>
                <a:moveTo>
                  <a:pt x="374" y="577"/>
                </a:moveTo>
                <a:lnTo>
                  <a:pt x="374" y="577"/>
                </a:lnTo>
                <a:cubicBezTo>
                  <a:pt x="374" y="598"/>
                  <a:pt x="307" y="631"/>
                  <a:pt x="207" y="631"/>
                </a:cubicBezTo>
                <a:cubicBezTo>
                  <a:pt x="107" y="631"/>
                  <a:pt x="40" y="598"/>
                  <a:pt x="40" y="577"/>
                </a:cubicBezTo>
                <a:lnTo>
                  <a:pt x="40" y="532"/>
                </a:lnTo>
                <a:cubicBezTo>
                  <a:pt x="119" y="579"/>
                  <a:pt x="294" y="579"/>
                  <a:pt x="374" y="532"/>
                </a:cubicBezTo>
                <a:lnTo>
                  <a:pt x="374" y="577"/>
                </a:lnTo>
                <a:close/>
                <a:moveTo>
                  <a:pt x="374" y="680"/>
                </a:moveTo>
                <a:lnTo>
                  <a:pt x="374" y="680"/>
                </a:lnTo>
                <a:cubicBezTo>
                  <a:pt x="374" y="701"/>
                  <a:pt x="307" y="733"/>
                  <a:pt x="207" y="733"/>
                </a:cubicBezTo>
                <a:cubicBezTo>
                  <a:pt x="107" y="733"/>
                  <a:pt x="40" y="701"/>
                  <a:pt x="40" y="680"/>
                </a:cubicBezTo>
                <a:lnTo>
                  <a:pt x="40" y="635"/>
                </a:lnTo>
                <a:cubicBezTo>
                  <a:pt x="119" y="682"/>
                  <a:pt x="294" y="682"/>
                  <a:pt x="374" y="635"/>
                </a:cubicBezTo>
                <a:lnTo>
                  <a:pt x="374" y="680"/>
                </a:lnTo>
                <a:close/>
                <a:moveTo>
                  <a:pt x="750" y="151"/>
                </a:moveTo>
                <a:lnTo>
                  <a:pt x="750" y="151"/>
                </a:lnTo>
                <a:lnTo>
                  <a:pt x="825" y="75"/>
                </a:lnTo>
                <a:lnTo>
                  <a:pt x="750" y="0"/>
                </a:lnTo>
                <a:lnTo>
                  <a:pt x="721" y="28"/>
                </a:lnTo>
                <a:lnTo>
                  <a:pt x="755" y="62"/>
                </a:lnTo>
                <a:lnTo>
                  <a:pt x="187" y="62"/>
                </a:lnTo>
                <a:lnTo>
                  <a:pt x="187" y="289"/>
                </a:lnTo>
                <a:cubicBezTo>
                  <a:pt x="98" y="292"/>
                  <a:pt x="14" y="316"/>
                  <a:pt x="2" y="368"/>
                </a:cubicBezTo>
                <a:lnTo>
                  <a:pt x="0" y="368"/>
                </a:lnTo>
                <a:lnTo>
                  <a:pt x="0" y="680"/>
                </a:lnTo>
                <a:cubicBezTo>
                  <a:pt x="0" y="737"/>
                  <a:pt x="91" y="769"/>
                  <a:pt x="187" y="773"/>
                </a:cubicBezTo>
                <a:lnTo>
                  <a:pt x="187" y="1008"/>
                </a:lnTo>
                <a:lnTo>
                  <a:pt x="742" y="1008"/>
                </a:lnTo>
                <a:lnTo>
                  <a:pt x="721" y="1029"/>
                </a:lnTo>
                <a:lnTo>
                  <a:pt x="750" y="1057"/>
                </a:lnTo>
                <a:lnTo>
                  <a:pt x="825" y="982"/>
                </a:lnTo>
                <a:lnTo>
                  <a:pt x="750" y="906"/>
                </a:lnTo>
                <a:lnTo>
                  <a:pt x="721" y="935"/>
                </a:lnTo>
                <a:lnTo>
                  <a:pt x="755" y="968"/>
                </a:lnTo>
                <a:lnTo>
                  <a:pt x="227" y="968"/>
                </a:lnTo>
                <a:lnTo>
                  <a:pt x="227" y="773"/>
                </a:lnTo>
                <a:cubicBezTo>
                  <a:pt x="323" y="769"/>
                  <a:pt x="414" y="737"/>
                  <a:pt x="414" y="680"/>
                </a:cubicBezTo>
                <a:lnTo>
                  <a:pt x="414" y="555"/>
                </a:lnTo>
                <a:lnTo>
                  <a:pt x="742" y="555"/>
                </a:lnTo>
                <a:lnTo>
                  <a:pt x="721" y="576"/>
                </a:lnTo>
                <a:lnTo>
                  <a:pt x="750" y="604"/>
                </a:lnTo>
                <a:lnTo>
                  <a:pt x="825" y="528"/>
                </a:lnTo>
                <a:lnTo>
                  <a:pt x="750" y="453"/>
                </a:lnTo>
                <a:lnTo>
                  <a:pt x="721" y="481"/>
                </a:lnTo>
                <a:lnTo>
                  <a:pt x="755" y="515"/>
                </a:lnTo>
                <a:lnTo>
                  <a:pt x="414" y="515"/>
                </a:lnTo>
                <a:lnTo>
                  <a:pt x="414" y="368"/>
                </a:lnTo>
                <a:lnTo>
                  <a:pt x="411" y="368"/>
                </a:lnTo>
                <a:cubicBezTo>
                  <a:pt x="399" y="316"/>
                  <a:pt x="315" y="292"/>
                  <a:pt x="227" y="289"/>
                </a:cubicBezTo>
                <a:lnTo>
                  <a:pt x="227" y="102"/>
                </a:lnTo>
                <a:lnTo>
                  <a:pt x="742" y="102"/>
                </a:lnTo>
                <a:lnTo>
                  <a:pt x="721" y="122"/>
                </a:lnTo>
                <a:lnTo>
                  <a:pt x="750" y="151"/>
                </a:lnTo>
                <a:close/>
              </a:path>
            </a:pathLst>
          </a:custGeom>
          <a:solidFill>
            <a:srgbClr val="6D6E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2"/>
              </a:solidFill>
              <a:latin typeface="Calibri"/>
              <a:ea typeface="Calibri"/>
              <a:cs typeface="Calibri"/>
              <a:sym typeface="Calibri"/>
            </a:endParaRPr>
          </a:p>
        </p:txBody>
      </p:sp>
      <p:sp>
        <p:nvSpPr>
          <p:cNvPr id="111" name="Google Shape;111;p3"/>
          <p:cNvSpPr txBox="1"/>
          <p:nvPr/>
        </p:nvSpPr>
        <p:spPr>
          <a:xfrm>
            <a:off x="810994" y="2713562"/>
            <a:ext cx="1011400" cy="3625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900">
                <a:solidFill>
                  <a:schemeClr val="dk1"/>
                </a:solidFill>
                <a:latin typeface="Calibri"/>
                <a:ea typeface="Calibri"/>
                <a:cs typeface="Calibri"/>
                <a:sym typeface="Calibri"/>
              </a:rPr>
              <a:t>Hadoop Clusters</a:t>
            </a:r>
            <a:endParaRPr/>
          </a:p>
        </p:txBody>
      </p:sp>
      <p:sp>
        <p:nvSpPr>
          <p:cNvPr id="112" name="Google Shape;112;p3"/>
          <p:cNvSpPr/>
          <p:nvPr/>
        </p:nvSpPr>
        <p:spPr>
          <a:xfrm>
            <a:off x="1258823" y="1516962"/>
            <a:ext cx="192148" cy="240387"/>
          </a:xfrm>
          <a:custGeom>
            <a:rect b="b" l="l" r="r" t="t"/>
            <a:pathLst>
              <a:path extrusionOk="0" h="1193" w="987">
                <a:moveTo>
                  <a:pt x="493" y="629"/>
                </a:moveTo>
                <a:lnTo>
                  <a:pt x="493" y="629"/>
                </a:lnTo>
                <a:cubicBezTo>
                  <a:pt x="234" y="629"/>
                  <a:pt x="53" y="538"/>
                  <a:pt x="53" y="471"/>
                </a:cubicBezTo>
                <a:lnTo>
                  <a:pt x="53" y="307"/>
                </a:lnTo>
                <a:cubicBezTo>
                  <a:pt x="133" y="375"/>
                  <a:pt x="296" y="419"/>
                  <a:pt x="493" y="419"/>
                </a:cubicBezTo>
                <a:cubicBezTo>
                  <a:pt x="691" y="419"/>
                  <a:pt x="853" y="375"/>
                  <a:pt x="933" y="307"/>
                </a:cubicBezTo>
                <a:lnTo>
                  <a:pt x="933" y="471"/>
                </a:lnTo>
                <a:cubicBezTo>
                  <a:pt x="933" y="538"/>
                  <a:pt x="753" y="629"/>
                  <a:pt x="493" y="629"/>
                </a:cubicBezTo>
                <a:close/>
                <a:moveTo>
                  <a:pt x="493" y="882"/>
                </a:moveTo>
                <a:lnTo>
                  <a:pt x="493" y="882"/>
                </a:lnTo>
                <a:cubicBezTo>
                  <a:pt x="234" y="882"/>
                  <a:pt x="53" y="805"/>
                  <a:pt x="53" y="725"/>
                </a:cubicBezTo>
                <a:lnTo>
                  <a:pt x="53" y="570"/>
                </a:lnTo>
                <a:cubicBezTo>
                  <a:pt x="133" y="638"/>
                  <a:pt x="296" y="682"/>
                  <a:pt x="493" y="682"/>
                </a:cubicBezTo>
                <a:cubicBezTo>
                  <a:pt x="691" y="682"/>
                  <a:pt x="853" y="638"/>
                  <a:pt x="933" y="570"/>
                </a:cubicBezTo>
                <a:lnTo>
                  <a:pt x="933" y="725"/>
                </a:lnTo>
                <a:cubicBezTo>
                  <a:pt x="933" y="805"/>
                  <a:pt x="753" y="882"/>
                  <a:pt x="493" y="882"/>
                </a:cubicBezTo>
                <a:close/>
                <a:moveTo>
                  <a:pt x="493" y="1139"/>
                </a:moveTo>
                <a:lnTo>
                  <a:pt x="493" y="1139"/>
                </a:lnTo>
                <a:cubicBezTo>
                  <a:pt x="234" y="1139"/>
                  <a:pt x="53" y="1056"/>
                  <a:pt x="53" y="982"/>
                </a:cubicBezTo>
                <a:lnTo>
                  <a:pt x="53" y="823"/>
                </a:lnTo>
                <a:cubicBezTo>
                  <a:pt x="133" y="891"/>
                  <a:pt x="296" y="935"/>
                  <a:pt x="493" y="935"/>
                </a:cubicBezTo>
                <a:cubicBezTo>
                  <a:pt x="691" y="935"/>
                  <a:pt x="853" y="891"/>
                  <a:pt x="933" y="823"/>
                </a:cubicBezTo>
                <a:lnTo>
                  <a:pt x="933" y="982"/>
                </a:lnTo>
                <a:cubicBezTo>
                  <a:pt x="933" y="1056"/>
                  <a:pt x="753" y="1139"/>
                  <a:pt x="493" y="1139"/>
                </a:cubicBezTo>
                <a:close/>
                <a:moveTo>
                  <a:pt x="493" y="51"/>
                </a:moveTo>
                <a:lnTo>
                  <a:pt x="493" y="51"/>
                </a:lnTo>
                <a:cubicBezTo>
                  <a:pt x="753" y="51"/>
                  <a:pt x="933" y="134"/>
                  <a:pt x="933" y="209"/>
                </a:cubicBezTo>
                <a:cubicBezTo>
                  <a:pt x="933" y="283"/>
                  <a:pt x="753" y="366"/>
                  <a:pt x="493" y="366"/>
                </a:cubicBezTo>
                <a:cubicBezTo>
                  <a:pt x="234" y="366"/>
                  <a:pt x="53" y="283"/>
                  <a:pt x="53" y="209"/>
                </a:cubicBezTo>
                <a:cubicBezTo>
                  <a:pt x="53" y="134"/>
                  <a:pt x="234" y="51"/>
                  <a:pt x="493" y="51"/>
                </a:cubicBezTo>
                <a:close/>
                <a:moveTo>
                  <a:pt x="987" y="205"/>
                </a:moveTo>
                <a:lnTo>
                  <a:pt x="987" y="205"/>
                </a:lnTo>
                <a:cubicBezTo>
                  <a:pt x="982" y="87"/>
                  <a:pt x="772" y="0"/>
                  <a:pt x="493" y="0"/>
                </a:cubicBezTo>
                <a:cubicBezTo>
                  <a:pt x="215" y="0"/>
                  <a:pt x="5" y="88"/>
                  <a:pt x="0" y="208"/>
                </a:cubicBezTo>
                <a:lnTo>
                  <a:pt x="0" y="208"/>
                </a:lnTo>
                <a:lnTo>
                  <a:pt x="0" y="982"/>
                </a:lnTo>
                <a:cubicBezTo>
                  <a:pt x="0" y="1102"/>
                  <a:pt x="212" y="1193"/>
                  <a:pt x="493" y="1193"/>
                </a:cubicBezTo>
                <a:cubicBezTo>
                  <a:pt x="775" y="1193"/>
                  <a:pt x="987" y="1102"/>
                  <a:pt x="987" y="982"/>
                </a:cubicBezTo>
                <a:lnTo>
                  <a:pt x="987" y="205"/>
                </a:lnTo>
                <a:lnTo>
                  <a:pt x="987" y="205"/>
                </a:lnTo>
                <a:close/>
              </a:path>
            </a:pathLst>
          </a:custGeom>
          <a:solidFill>
            <a:srgbClr val="6D6E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2"/>
              </a:solidFill>
              <a:latin typeface="Calibri"/>
              <a:ea typeface="Calibri"/>
              <a:cs typeface="Calibri"/>
              <a:sym typeface="Calibri"/>
            </a:endParaRPr>
          </a:p>
        </p:txBody>
      </p:sp>
      <p:sp>
        <p:nvSpPr>
          <p:cNvPr id="113" name="Google Shape;113;p3"/>
          <p:cNvSpPr txBox="1"/>
          <p:nvPr/>
        </p:nvSpPr>
        <p:spPr>
          <a:xfrm>
            <a:off x="849196" y="1868406"/>
            <a:ext cx="1011400" cy="3625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900">
                <a:solidFill>
                  <a:schemeClr val="dk1"/>
                </a:solidFill>
                <a:latin typeface="Calibri"/>
                <a:ea typeface="Calibri"/>
                <a:cs typeface="Calibri"/>
                <a:sym typeface="Calibri"/>
              </a:rPr>
              <a:t>Relational Databases</a:t>
            </a:r>
            <a:endParaRPr/>
          </a:p>
        </p:txBody>
      </p:sp>
      <p:sp>
        <p:nvSpPr>
          <p:cNvPr id="114" name="Google Shape;114;p3"/>
          <p:cNvSpPr/>
          <p:nvPr/>
        </p:nvSpPr>
        <p:spPr>
          <a:xfrm>
            <a:off x="1441957" y="1656359"/>
            <a:ext cx="192148" cy="240387"/>
          </a:xfrm>
          <a:custGeom>
            <a:rect b="b" l="l" r="r" t="t"/>
            <a:pathLst>
              <a:path extrusionOk="0" h="1193" w="987">
                <a:moveTo>
                  <a:pt x="493" y="629"/>
                </a:moveTo>
                <a:lnTo>
                  <a:pt x="493" y="629"/>
                </a:lnTo>
                <a:cubicBezTo>
                  <a:pt x="234" y="629"/>
                  <a:pt x="53" y="538"/>
                  <a:pt x="53" y="471"/>
                </a:cubicBezTo>
                <a:lnTo>
                  <a:pt x="53" y="307"/>
                </a:lnTo>
                <a:cubicBezTo>
                  <a:pt x="133" y="375"/>
                  <a:pt x="296" y="419"/>
                  <a:pt x="493" y="419"/>
                </a:cubicBezTo>
                <a:cubicBezTo>
                  <a:pt x="691" y="419"/>
                  <a:pt x="853" y="375"/>
                  <a:pt x="933" y="307"/>
                </a:cubicBezTo>
                <a:lnTo>
                  <a:pt x="933" y="471"/>
                </a:lnTo>
                <a:cubicBezTo>
                  <a:pt x="933" y="538"/>
                  <a:pt x="753" y="629"/>
                  <a:pt x="493" y="629"/>
                </a:cubicBezTo>
                <a:close/>
                <a:moveTo>
                  <a:pt x="493" y="882"/>
                </a:moveTo>
                <a:lnTo>
                  <a:pt x="493" y="882"/>
                </a:lnTo>
                <a:cubicBezTo>
                  <a:pt x="234" y="882"/>
                  <a:pt x="53" y="805"/>
                  <a:pt x="53" y="725"/>
                </a:cubicBezTo>
                <a:lnTo>
                  <a:pt x="53" y="570"/>
                </a:lnTo>
                <a:cubicBezTo>
                  <a:pt x="133" y="638"/>
                  <a:pt x="296" y="682"/>
                  <a:pt x="493" y="682"/>
                </a:cubicBezTo>
                <a:cubicBezTo>
                  <a:pt x="691" y="682"/>
                  <a:pt x="853" y="638"/>
                  <a:pt x="933" y="570"/>
                </a:cubicBezTo>
                <a:lnTo>
                  <a:pt x="933" y="725"/>
                </a:lnTo>
                <a:cubicBezTo>
                  <a:pt x="933" y="805"/>
                  <a:pt x="753" y="882"/>
                  <a:pt x="493" y="882"/>
                </a:cubicBezTo>
                <a:close/>
                <a:moveTo>
                  <a:pt x="493" y="1139"/>
                </a:moveTo>
                <a:lnTo>
                  <a:pt x="493" y="1139"/>
                </a:lnTo>
                <a:cubicBezTo>
                  <a:pt x="234" y="1139"/>
                  <a:pt x="53" y="1056"/>
                  <a:pt x="53" y="982"/>
                </a:cubicBezTo>
                <a:lnTo>
                  <a:pt x="53" y="823"/>
                </a:lnTo>
                <a:cubicBezTo>
                  <a:pt x="133" y="891"/>
                  <a:pt x="296" y="935"/>
                  <a:pt x="493" y="935"/>
                </a:cubicBezTo>
                <a:cubicBezTo>
                  <a:pt x="691" y="935"/>
                  <a:pt x="853" y="891"/>
                  <a:pt x="933" y="823"/>
                </a:cubicBezTo>
                <a:lnTo>
                  <a:pt x="933" y="982"/>
                </a:lnTo>
                <a:cubicBezTo>
                  <a:pt x="933" y="1056"/>
                  <a:pt x="753" y="1139"/>
                  <a:pt x="493" y="1139"/>
                </a:cubicBezTo>
                <a:close/>
                <a:moveTo>
                  <a:pt x="493" y="51"/>
                </a:moveTo>
                <a:lnTo>
                  <a:pt x="493" y="51"/>
                </a:lnTo>
                <a:cubicBezTo>
                  <a:pt x="753" y="51"/>
                  <a:pt x="933" y="134"/>
                  <a:pt x="933" y="209"/>
                </a:cubicBezTo>
                <a:cubicBezTo>
                  <a:pt x="933" y="283"/>
                  <a:pt x="753" y="366"/>
                  <a:pt x="493" y="366"/>
                </a:cubicBezTo>
                <a:cubicBezTo>
                  <a:pt x="234" y="366"/>
                  <a:pt x="53" y="283"/>
                  <a:pt x="53" y="209"/>
                </a:cubicBezTo>
                <a:cubicBezTo>
                  <a:pt x="53" y="134"/>
                  <a:pt x="234" y="51"/>
                  <a:pt x="493" y="51"/>
                </a:cubicBezTo>
                <a:close/>
                <a:moveTo>
                  <a:pt x="987" y="205"/>
                </a:moveTo>
                <a:lnTo>
                  <a:pt x="987" y="205"/>
                </a:lnTo>
                <a:cubicBezTo>
                  <a:pt x="982" y="87"/>
                  <a:pt x="772" y="0"/>
                  <a:pt x="493" y="0"/>
                </a:cubicBezTo>
                <a:cubicBezTo>
                  <a:pt x="215" y="0"/>
                  <a:pt x="5" y="88"/>
                  <a:pt x="0" y="208"/>
                </a:cubicBezTo>
                <a:lnTo>
                  <a:pt x="0" y="208"/>
                </a:lnTo>
                <a:lnTo>
                  <a:pt x="0" y="982"/>
                </a:lnTo>
                <a:cubicBezTo>
                  <a:pt x="0" y="1102"/>
                  <a:pt x="212" y="1193"/>
                  <a:pt x="493" y="1193"/>
                </a:cubicBezTo>
                <a:cubicBezTo>
                  <a:pt x="775" y="1193"/>
                  <a:pt x="987" y="1102"/>
                  <a:pt x="987" y="982"/>
                </a:cubicBezTo>
                <a:lnTo>
                  <a:pt x="987" y="205"/>
                </a:lnTo>
                <a:lnTo>
                  <a:pt x="987" y="205"/>
                </a:lnTo>
                <a:close/>
              </a:path>
            </a:pathLst>
          </a:custGeom>
          <a:solidFill>
            <a:srgbClr val="6D6E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2"/>
              </a:solidFill>
              <a:latin typeface="Calibri"/>
              <a:ea typeface="Calibri"/>
              <a:cs typeface="Calibri"/>
              <a:sym typeface="Calibri"/>
            </a:endParaRPr>
          </a:p>
        </p:txBody>
      </p:sp>
      <p:sp>
        <p:nvSpPr>
          <p:cNvPr id="115" name="Google Shape;115;p3"/>
          <p:cNvSpPr/>
          <p:nvPr/>
        </p:nvSpPr>
        <p:spPr>
          <a:xfrm>
            <a:off x="1062169" y="1653726"/>
            <a:ext cx="192148" cy="240387"/>
          </a:xfrm>
          <a:custGeom>
            <a:rect b="b" l="l" r="r" t="t"/>
            <a:pathLst>
              <a:path extrusionOk="0" h="1193" w="987">
                <a:moveTo>
                  <a:pt x="493" y="629"/>
                </a:moveTo>
                <a:lnTo>
                  <a:pt x="493" y="629"/>
                </a:lnTo>
                <a:cubicBezTo>
                  <a:pt x="234" y="629"/>
                  <a:pt x="53" y="538"/>
                  <a:pt x="53" y="471"/>
                </a:cubicBezTo>
                <a:lnTo>
                  <a:pt x="53" y="307"/>
                </a:lnTo>
                <a:cubicBezTo>
                  <a:pt x="133" y="375"/>
                  <a:pt x="296" y="419"/>
                  <a:pt x="493" y="419"/>
                </a:cubicBezTo>
                <a:cubicBezTo>
                  <a:pt x="691" y="419"/>
                  <a:pt x="853" y="375"/>
                  <a:pt x="933" y="307"/>
                </a:cubicBezTo>
                <a:lnTo>
                  <a:pt x="933" y="471"/>
                </a:lnTo>
                <a:cubicBezTo>
                  <a:pt x="933" y="538"/>
                  <a:pt x="753" y="629"/>
                  <a:pt x="493" y="629"/>
                </a:cubicBezTo>
                <a:close/>
                <a:moveTo>
                  <a:pt x="493" y="882"/>
                </a:moveTo>
                <a:lnTo>
                  <a:pt x="493" y="882"/>
                </a:lnTo>
                <a:cubicBezTo>
                  <a:pt x="234" y="882"/>
                  <a:pt x="53" y="805"/>
                  <a:pt x="53" y="725"/>
                </a:cubicBezTo>
                <a:lnTo>
                  <a:pt x="53" y="570"/>
                </a:lnTo>
                <a:cubicBezTo>
                  <a:pt x="133" y="638"/>
                  <a:pt x="296" y="682"/>
                  <a:pt x="493" y="682"/>
                </a:cubicBezTo>
                <a:cubicBezTo>
                  <a:pt x="691" y="682"/>
                  <a:pt x="853" y="638"/>
                  <a:pt x="933" y="570"/>
                </a:cubicBezTo>
                <a:lnTo>
                  <a:pt x="933" y="725"/>
                </a:lnTo>
                <a:cubicBezTo>
                  <a:pt x="933" y="805"/>
                  <a:pt x="753" y="882"/>
                  <a:pt x="493" y="882"/>
                </a:cubicBezTo>
                <a:close/>
                <a:moveTo>
                  <a:pt x="493" y="1139"/>
                </a:moveTo>
                <a:lnTo>
                  <a:pt x="493" y="1139"/>
                </a:lnTo>
                <a:cubicBezTo>
                  <a:pt x="234" y="1139"/>
                  <a:pt x="53" y="1056"/>
                  <a:pt x="53" y="982"/>
                </a:cubicBezTo>
                <a:lnTo>
                  <a:pt x="53" y="823"/>
                </a:lnTo>
                <a:cubicBezTo>
                  <a:pt x="133" y="891"/>
                  <a:pt x="296" y="935"/>
                  <a:pt x="493" y="935"/>
                </a:cubicBezTo>
                <a:cubicBezTo>
                  <a:pt x="691" y="935"/>
                  <a:pt x="853" y="891"/>
                  <a:pt x="933" y="823"/>
                </a:cubicBezTo>
                <a:lnTo>
                  <a:pt x="933" y="982"/>
                </a:lnTo>
                <a:cubicBezTo>
                  <a:pt x="933" y="1056"/>
                  <a:pt x="753" y="1139"/>
                  <a:pt x="493" y="1139"/>
                </a:cubicBezTo>
                <a:close/>
                <a:moveTo>
                  <a:pt x="493" y="51"/>
                </a:moveTo>
                <a:lnTo>
                  <a:pt x="493" y="51"/>
                </a:lnTo>
                <a:cubicBezTo>
                  <a:pt x="753" y="51"/>
                  <a:pt x="933" y="134"/>
                  <a:pt x="933" y="209"/>
                </a:cubicBezTo>
                <a:cubicBezTo>
                  <a:pt x="933" y="283"/>
                  <a:pt x="753" y="366"/>
                  <a:pt x="493" y="366"/>
                </a:cubicBezTo>
                <a:cubicBezTo>
                  <a:pt x="234" y="366"/>
                  <a:pt x="53" y="283"/>
                  <a:pt x="53" y="209"/>
                </a:cubicBezTo>
                <a:cubicBezTo>
                  <a:pt x="53" y="134"/>
                  <a:pt x="234" y="51"/>
                  <a:pt x="493" y="51"/>
                </a:cubicBezTo>
                <a:close/>
                <a:moveTo>
                  <a:pt x="987" y="205"/>
                </a:moveTo>
                <a:lnTo>
                  <a:pt x="987" y="205"/>
                </a:lnTo>
                <a:cubicBezTo>
                  <a:pt x="982" y="87"/>
                  <a:pt x="772" y="0"/>
                  <a:pt x="493" y="0"/>
                </a:cubicBezTo>
                <a:cubicBezTo>
                  <a:pt x="215" y="0"/>
                  <a:pt x="5" y="88"/>
                  <a:pt x="0" y="208"/>
                </a:cubicBezTo>
                <a:lnTo>
                  <a:pt x="0" y="208"/>
                </a:lnTo>
                <a:lnTo>
                  <a:pt x="0" y="982"/>
                </a:lnTo>
                <a:cubicBezTo>
                  <a:pt x="0" y="1102"/>
                  <a:pt x="212" y="1193"/>
                  <a:pt x="493" y="1193"/>
                </a:cubicBezTo>
                <a:cubicBezTo>
                  <a:pt x="775" y="1193"/>
                  <a:pt x="987" y="1102"/>
                  <a:pt x="987" y="982"/>
                </a:cubicBezTo>
                <a:lnTo>
                  <a:pt x="987" y="205"/>
                </a:lnTo>
                <a:lnTo>
                  <a:pt x="987" y="205"/>
                </a:lnTo>
                <a:close/>
              </a:path>
            </a:pathLst>
          </a:custGeom>
          <a:solidFill>
            <a:srgbClr val="6D6E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2"/>
              </a:solidFill>
              <a:latin typeface="Calibri"/>
              <a:ea typeface="Calibri"/>
              <a:cs typeface="Calibri"/>
              <a:sym typeface="Calibri"/>
            </a:endParaRPr>
          </a:p>
        </p:txBody>
      </p:sp>
      <p:sp>
        <p:nvSpPr>
          <p:cNvPr id="116" name="Google Shape;116;p3"/>
          <p:cNvSpPr/>
          <p:nvPr/>
        </p:nvSpPr>
        <p:spPr>
          <a:xfrm>
            <a:off x="1080605" y="3217115"/>
            <a:ext cx="430083" cy="295483"/>
          </a:xfrm>
          <a:custGeom>
            <a:rect b="b" l="l" r="r" t="t"/>
            <a:pathLst>
              <a:path extrusionOk="0" h="924" w="1078">
                <a:moveTo>
                  <a:pt x="247" y="877"/>
                </a:moveTo>
                <a:lnTo>
                  <a:pt x="247" y="877"/>
                </a:lnTo>
                <a:cubicBezTo>
                  <a:pt x="198" y="879"/>
                  <a:pt x="176" y="835"/>
                  <a:pt x="172" y="826"/>
                </a:cubicBezTo>
                <a:lnTo>
                  <a:pt x="51" y="279"/>
                </a:lnTo>
                <a:cubicBezTo>
                  <a:pt x="48" y="263"/>
                  <a:pt x="50" y="250"/>
                  <a:pt x="56" y="240"/>
                </a:cubicBezTo>
                <a:cubicBezTo>
                  <a:pt x="66" y="226"/>
                  <a:pt x="83" y="221"/>
                  <a:pt x="89" y="220"/>
                </a:cubicBezTo>
                <a:lnTo>
                  <a:pt x="363" y="220"/>
                </a:lnTo>
                <a:cubicBezTo>
                  <a:pt x="439" y="243"/>
                  <a:pt x="459" y="342"/>
                  <a:pt x="459" y="343"/>
                </a:cubicBezTo>
                <a:cubicBezTo>
                  <a:pt x="461" y="354"/>
                  <a:pt x="470" y="362"/>
                  <a:pt x="482" y="362"/>
                </a:cubicBezTo>
                <a:lnTo>
                  <a:pt x="747" y="362"/>
                </a:lnTo>
                <a:cubicBezTo>
                  <a:pt x="748" y="362"/>
                  <a:pt x="791" y="364"/>
                  <a:pt x="810" y="429"/>
                </a:cubicBezTo>
                <a:lnTo>
                  <a:pt x="886" y="786"/>
                </a:lnTo>
                <a:cubicBezTo>
                  <a:pt x="886" y="786"/>
                  <a:pt x="886" y="787"/>
                  <a:pt x="886" y="787"/>
                </a:cubicBezTo>
                <a:cubicBezTo>
                  <a:pt x="889" y="795"/>
                  <a:pt x="903" y="841"/>
                  <a:pt x="932" y="877"/>
                </a:cubicBezTo>
                <a:lnTo>
                  <a:pt x="247" y="877"/>
                </a:lnTo>
                <a:close/>
                <a:moveTo>
                  <a:pt x="237" y="47"/>
                </a:moveTo>
                <a:lnTo>
                  <a:pt x="237" y="47"/>
                </a:lnTo>
                <a:lnTo>
                  <a:pt x="935" y="47"/>
                </a:lnTo>
                <a:lnTo>
                  <a:pt x="935" y="242"/>
                </a:lnTo>
                <a:lnTo>
                  <a:pt x="935" y="785"/>
                </a:lnTo>
                <a:cubicBezTo>
                  <a:pt x="933" y="781"/>
                  <a:pt x="932" y="778"/>
                  <a:pt x="931" y="775"/>
                </a:cubicBezTo>
                <a:lnTo>
                  <a:pt x="856" y="418"/>
                </a:lnTo>
                <a:cubicBezTo>
                  <a:pt x="856" y="417"/>
                  <a:pt x="856" y="417"/>
                  <a:pt x="855" y="416"/>
                </a:cubicBezTo>
                <a:cubicBezTo>
                  <a:pt x="826" y="319"/>
                  <a:pt x="752" y="316"/>
                  <a:pt x="748" y="316"/>
                </a:cubicBezTo>
                <a:lnTo>
                  <a:pt x="500" y="316"/>
                </a:lnTo>
                <a:cubicBezTo>
                  <a:pt x="489" y="278"/>
                  <a:pt x="456" y="197"/>
                  <a:pt x="373" y="174"/>
                </a:cubicBezTo>
                <a:cubicBezTo>
                  <a:pt x="371" y="173"/>
                  <a:pt x="369" y="173"/>
                  <a:pt x="367" y="173"/>
                </a:cubicBezTo>
                <a:lnTo>
                  <a:pt x="237" y="173"/>
                </a:lnTo>
                <a:lnTo>
                  <a:pt x="237" y="47"/>
                </a:lnTo>
                <a:close/>
                <a:moveTo>
                  <a:pt x="1031" y="325"/>
                </a:moveTo>
                <a:lnTo>
                  <a:pt x="1031" y="325"/>
                </a:lnTo>
                <a:lnTo>
                  <a:pt x="1031" y="828"/>
                </a:lnTo>
                <a:cubicBezTo>
                  <a:pt x="1029" y="843"/>
                  <a:pt x="1026" y="854"/>
                  <a:pt x="1023" y="862"/>
                </a:cubicBezTo>
                <a:cubicBezTo>
                  <a:pt x="1022" y="863"/>
                  <a:pt x="1021" y="865"/>
                  <a:pt x="1019" y="866"/>
                </a:cubicBezTo>
                <a:cubicBezTo>
                  <a:pt x="1016" y="870"/>
                  <a:pt x="1011" y="872"/>
                  <a:pt x="1007" y="874"/>
                </a:cubicBezTo>
                <a:cubicBezTo>
                  <a:pt x="1005" y="873"/>
                  <a:pt x="1002" y="873"/>
                  <a:pt x="1000" y="872"/>
                </a:cubicBezTo>
                <a:cubicBezTo>
                  <a:pt x="994" y="869"/>
                  <a:pt x="987" y="865"/>
                  <a:pt x="981" y="860"/>
                </a:cubicBezTo>
                <a:lnTo>
                  <a:pt x="981" y="828"/>
                </a:lnTo>
                <a:lnTo>
                  <a:pt x="981" y="270"/>
                </a:lnTo>
                <a:cubicBezTo>
                  <a:pt x="1018" y="283"/>
                  <a:pt x="1029" y="316"/>
                  <a:pt x="1031" y="325"/>
                </a:cubicBezTo>
                <a:close/>
                <a:moveTo>
                  <a:pt x="1078" y="323"/>
                </a:moveTo>
                <a:lnTo>
                  <a:pt x="1078" y="323"/>
                </a:lnTo>
                <a:cubicBezTo>
                  <a:pt x="1078" y="321"/>
                  <a:pt x="1078" y="320"/>
                  <a:pt x="1078" y="318"/>
                </a:cubicBezTo>
                <a:cubicBezTo>
                  <a:pt x="1072" y="289"/>
                  <a:pt x="1045" y="236"/>
                  <a:pt x="981" y="222"/>
                </a:cubicBezTo>
                <a:lnTo>
                  <a:pt x="981" y="24"/>
                </a:lnTo>
                <a:cubicBezTo>
                  <a:pt x="981" y="11"/>
                  <a:pt x="971" y="0"/>
                  <a:pt x="958" y="0"/>
                </a:cubicBezTo>
                <a:lnTo>
                  <a:pt x="214" y="0"/>
                </a:lnTo>
                <a:cubicBezTo>
                  <a:pt x="201" y="0"/>
                  <a:pt x="191" y="11"/>
                  <a:pt x="191" y="24"/>
                </a:cubicBezTo>
                <a:lnTo>
                  <a:pt x="191" y="173"/>
                </a:lnTo>
                <a:lnTo>
                  <a:pt x="86" y="173"/>
                </a:lnTo>
                <a:cubicBezTo>
                  <a:pt x="85" y="173"/>
                  <a:pt x="83" y="173"/>
                  <a:pt x="82" y="173"/>
                </a:cubicBezTo>
                <a:cubicBezTo>
                  <a:pt x="78" y="174"/>
                  <a:pt x="40" y="182"/>
                  <a:pt x="18" y="214"/>
                </a:cubicBezTo>
                <a:cubicBezTo>
                  <a:pt x="4" y="234"/>
                  <a:pt x="0" y="259"/>
                  <a:pt x="6" y="288"/>
                </a:cubicBezTo>
                <a:lnTo>
                  <a:pt x="127" y="838"/>
                </a:lnTo>
                <a:cubicBezTo>
                  <a:pt x="127" y="839"/>
                  <a:pt x="128" y="840"/>
                  <a:pt x="128" y="841"/>
                </a:cubicBezTo>
                <a:cubicBezTo>
                  <a:pt x="139" y="871"/>
                  <a:pt x="177" y="924"/>
                  <a:pt x="243" y="924"/>
                </a:cubicBezTo>
                <a:cubicBezTo>
                  <a:pt x="245" y="924"/>
                  <a:pt x="247" y="924"/>
                  <a:pt x="249" y="924"/>
                </a:cubicBezTo>
                <a:lnTo>
                  <a:pt x="984" y="924"/>
                </a:lnTo>
                <a:cubicBezTo>
                  <a:pt x="987" y="924"/>
                  <a:pt x="998" y="924"/>
                  <a:pt x="1012" y="921"/>
                </a:cubicBezTo>
                <a:cubicBezTo>
                  <a:pt x="1017" y="921"/>
                  <a:pt x="1022" y="920"/>
                  <a:pt x="1027" y="918"/>
                </a:cubicBezTo>
                <a:cubicBezTo>
                  <a:pt x="1042" y="914"/>
                  <a:pt x="1053" y="903"/>
                  <a:pt x="1061" y="888"/>
                </a:cubicBezTo>
                <a:cubicBezTo>
                  <a:pt x="1072" y="873"/>
                  <a:pt x="1078" y="853"/>
                  <a:pt x="1078" y="830"/>
                </a:cubicBezTo>
                <a:lnTo>
                  <a:pt x="1078" y="323"/>
                </a:lnTo>
                <a:close/>
              </a:path>
            </a:pathLst>
          </a:custGeom>
          <a:solidFill>
            <a:srgbClr val="6D6E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2"/>
              </a:solidFill>
              <a:latin typeface="Calibri"/>
              <a:ea typeface="Calibri"/>
              <a:cs typeface="Calibri"/>
              <a:sym typeface="Calibri"/>
            </a:endParaRPr>
          </a:p>
        </p:txBody>
      </p:sp>
      <p:sp>
        <p:nvSpPr>
          <p:cNvPr id="117" name="Google Shape;117;p3"/>
          <p:cNvSpPr/>
          <p:nvPr/>
        </p:nvSpPr>
        <p:spPr>
          <a:xfrm>
            <a:off x="1080605" y="3512598"/>
            <a:ext cx="480028" cy="2265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900">
                <a:solidFill>
                  <a:schemeClr val="dk1"/>
                </a:solidFill>
                <a:latin typeface="Calibri"/>
                <a:ea typeface="Calibri"/>
                <a:cs typeface="Calibri"/>
                <a:sym typeface="Calibri"/>
              </a:rPr>
              <a:t>Files</a:t>
            </a:r>
            <a:endParaRPr/>
          </a:p>
        </p:txBody>
      </p:sp>
      <p:grpSp>
        <p:nvGrpSpPr>
          <p:cNvPr id="118" name="Google Shape;118;p3"/>
          <p:cNvGrpSpPr/>
          <p:nvPr/>
        </p:nvGrpSpPr>
        <p:grpSpPr>
          <a:xfrm>
            <a:off x="1009924" y="3931078"/>
            <a:ext cx="613540" cy="504672"/>
            <a:chOff x="983030" y="3823502"/>
            <a:chExt cx="613540" cy="504672"/>
          </a:xfrm>
        </p:grpSpPr>
        <p:sp>
          <p:nvSpPr>
            <p:cNvPr id="119" name="Google Shape;119;p3"/>
            <p:cNvSpPr/>
            <p:nvPr/>
          </p:nvSpPr>
          <p:spPr>
            <a:xfrm>
              <a:off x="983030" y="3823502"/>
              <a:ext cx="162324" cy="290187"/>
            </a:xfrm>
            <a:prstGeom prst="leftBrace">
              <a:avLst>
                <a:gd fmla="val 8333" name="adj1"/>
                <a:gd fmla="val 50000" name="adj2"/>
              </a:avLst>
            </a:prstGeom>
            <a:noFill/>
            <a:ln cap="flat" cmpd="sng" w="19050">
              <a:solidFill>
                <a:srgbClr val="6D6E6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3"/>
            <p:cNvSpPr/>
            <p:nvPr/>
          </p:nvSpPr>
          <p:spPr>
            <a:xfrm>
              <a:off x="1434246" y="3823502"/>
              <a:ext cx="162324" cy="290187"/>
            </a:xfrm>
            <a:prstGeom prst="rightBrace">
              <a:avLst>
                <a:gd fmla="val 8333" name="adj1"/>
                <a:gd fmla="val 50000" name="adj2"/>
              </a:avLst>
            </a:prstGeom>
            <a:noFill/>
            <a:ln cap="flat" cmpd="sng" w="19050">
              <a:solidFill>
                <a:srgbClr val="6D6E6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3"/>
            <p:cNvSpPr/>
            <p:nvPr/>
          </p:nvSpPr>
          <p:spPr>
            <a:xfrm>
              <a:off x="1130931" y="3946739"/>
              <a:ext cx="54939" cy="44878"/>
            </a:xfrm>
            <a:prstGeom prst="ellipse">
              <a:avLst/>
            </a:prstGeom>
            <a:solidFill>
              <a:srgbClr val="00497D"/>
            </a:solidFill>
            <a:ln cap="flat" cmpd="sng" w="12700">
              <a:solidFill>
                <a:srgbClr val="0049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3"/>
            <p:cNvSpPr/>
            <p:nvPr/>
          </p:nvSpPr>
          <p:spPr>
            <a:xfrm>
              <a:off x="1257660" y="3946739"/>
              <a:ext cx="54939" cy="44878"/>
            </a:xfrm>
            <a:prstGeom prst="ellipse">
              <a:avLst/>
            </a:prstGeom>
            <a:solidFill>
              <a:srgbClr val="00497D"/>
            </a:solidFill>
            <a:ln cap="flat" cmpd="sng" w="12700">
              <a:solidFill>
                <a:srgbClr val="0049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p3"/>
            <p:cNvSpPr/>
            <p:nvPr/>
          </p:nvSpPr>
          <p:spPr>
            <a:xfrm>
              <a:off x="1384390" y="3946739"/>
              <a:ext cx="54939" cy="44878"/>
            </a:xfrm>
            <a:prstGeom prst="ellipse">
              <a:avLst/>
            </a:prstGeom>
            <a:solidFill>
              <a:srgbClr val="00497D"/>
            </a:solidFill>
            <a:ln cap="flat" cmpd="sng" w="12700">
              <a:solidFill>
                <a:srgbClr val="0049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3"/>
            <p:cNvSpPr/>
            <p:nvPr/>
          </p:nvSpPr>
          <p:spPr>
            <a:xfrm>
              <a:off x="1048336" y="4101588"/>
              <a:ext cx="472325" cy="2265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900">
                  <a:solidFill>
                    <a:schemeClr val="dk1"/>
                  </a:solidFill>
                  <a:latin typeface="Calibri"/>
                  <a:ea typeface="Calibri"/>
                  <a:cs typeface="Calibri"/>
                  <a:sym typeface="Calibri"/>
                </a:rPr>
                <a:t>APIs</a:t>
              </a:r>
              <a:endParaRPr/>
            </a:p>
          </p:txBody>
        </p:sp>
      </p:grpSp>
      <p:cxnSp>
        <p:nvCxnSpPr>
          <p:cNvPr id="125" name="Google Shape;125;p3"/>
          <p:cNvCxnSpPr/>
          <p:nvPr/>
        </p:nvCxnSpPr>
        <p:spPr>
          <a:xfrm>
            <a:off x="810994" y="2230946"/>
            <a:ext cx="1098806" cy="0"/>
          </a:xfrm>
          <a:prstGeom prst="straightConnector1">
            <a:avLst/>
          </a:prstGeom>
          <a:solidFill>
            <a:schemeClr val="lt1"/>
          </a:solidFill>
          <a:ln cap="flat" cmpd="sng" w="28575">
            <a:solidFill>
              <a:srgbClr val="404040"/>
            </a:solidFill>
            <a:prstDash val="solid"/>
            <a:miter lim="800000"/>
            <a:headEnd len="sm" w="sm" type="none"/>
            <a:tailEnd len="sm" w="sm" type="none"/>
          </a:ln>
        </p:spPr>
      </p:cxnSp>
      <p:cxnSp>
        <p:nvCxnSpPr>
          <p:cNvPr id="126" name="Google Shape;126;p3"/>
          <p:cNvCxnSpPr/>
          <p:nvPr/>
        </p:nvCxnSpPr>
        <p:spPr>
          <a:xfrm>
            <a:off x="805492" y="3076100"/>
            <a:ext cx="1098806" cy="0"/>
          </a:xfrm>
          <a:prstGeom prst="straightConnector1">
            <a:avLst/>
          </a:prstGeom>
          <a:solidFill>
            <a:schemeClr val="lt1"/>
          </a:solidFill>
          <a:ln cap="flat" cmpd="sng" w="28575">
            <a:solidFill>
              <a:srgbClr val="404040"/>
            </a:solidFill>
            <a:prstDash val="solid"/>
            <a:miter lim="800000"/>
            <a:headEnd len="sm" w="sm" type="none"/>
            <a:tailEnd len="sm" w="sm" type="none"/>
          </a:ln>
        </p:spPr>
      </p:cxnSp>
      <p:cxnSp>
        <p:nvCxnSpPr>
          <p:cNvPr id="127" name="Google Shape;127;p3"/>
          <p:cNvCxnSpPr/>
          <p:nvPr/>
        </p:nvCxnSpPr>
        <p:spPr>
          <a:xfrm>
            <a:off x="817968" y="3759817"/>
            <a:ext cx="1098806" cy="0"/>
          </a:xfrm>
          <a:prstGeom prst="straightConnector1">
            <a:avLst/>
          </a:prstGeom>
          <a:solidFill>
            <a:schemeClr val="lt1"/>
          </a:solidFill>
          <a:ln cap="flat" cmpd="sng" w="28575">
            <a:solidFill>
              <a:srgbClr val="404040"/>
            </a:solidFill>
            <a:prstDash val="solid"/>
            <a:miter lim="800000"/>
            <a:headEnd len="sm" w="sm" type="none"/>
            <a:tailEnd len="sm" w="sm" type="none"/>
          </a:ln>
        </p:spPr>
      </p:cxnSp>
      <p:cxnSp>
        <p:nvCxnSpPr>
          <p:cNvPr id="128" name="Google Shape;128;p3"/>
          <p:cNvCxnSpPr>
            <a:stCxn id="129" idx="0"/>
          </p:cNvCxnSpPr>
          <p:nvPr/>
        </p:nvCxnSpPr>
        <p:spPr>
          <a:xfrm>
            <a:off x="2219610" y="1106763"/>
            <a:ext cx="0" cy="715500"/>
          </a:xfrm>
          <a:prstGeom prst="straightConnector1">
            <a:avLst/>
          </a:prstGeom>
          <a:solidFill>
            <a:schemeClr val="lt1"/>
          </a:solidFill>
          <a:ln cap="rnd" cmpd="sng" w="28575">
            <a:solidFill>
              <a:srgbClr val="00497D"/>
            </a:solidFill>
            <a:prstDash val="solid"/>
            <a:round/>
            <a:headEnd len="sm" w="sm" type="none"/>
            <a:tailEnd len="sm" w="sm" type="none"/>
          </a:ln>
        </p:spPr>
      </p:cxnSp>
      <p:cxnSp>
        <p:nvCxnSpPr>
          <p:cNvPr id="130" name="Google Shape;130;p3"/>
          <p:cNvCxnSpPr/>
          <p:nvPr/>
        </p:nvCxnSpPr>
        <p:spPr>
          <a:xfrm>
            <a:off x="8653936" y="1044861"/>
            <a:ext cx="2895" cy="777298"/>
          </a:xfrm>
          <a:prstGeom prst="straightConnector1">
            <a:avLst/>
          </a:prstGeom>
          <a:solidFill>
            <a:schemeClr val="lt1"/>
          </a:solidFill>
          <a:ln cap="rnd" cmpd="sng" w="28575">
            <a:solidFill>
              <a:srgbClr val="00497D"/>
            </a:solidFill>
            <a:prstDash val="solid"/>
            <a:round/>
            <a:headEnd len="sm" w="sm" type="none"/>
            <a:tailEnd len="sm" w="sm" type="none"/>
          </a:ln>
        </p:spPr>
      </p:cxnSp>
      <p:sp>
        <p:nvSpPr>
          <p:cNvPr id="129" name="Google Shape;129;p3"/>
          <p:cNvSpPr/>
          <p:nvPr/>
        </p:nvSpPr>
        <p:spPr>
          <a:xfrm>
            <a:off x="2219610" y="993276"/>
            <a:ext cx="6434246" cy="175410"/>
          </a:xfrm>
          <a:custGeom>
            <a:rect b="b" l="l" r="r" t="t"/>
            <a:pathLst>
              <a:path extrusionOk="0" h="178697" w="5377621">
                <a:moveTo>
                  <a:pt x="0" y="115614"/>
                </a:moveTo>
                <a:cubicBezTo>
                  <a:pt x="54303" y="84083"/>
                  <a:pt x="108607" y="52552"/>
                  <a:pt x="199697" y="63062"/>
                </a:cubicBezTo>
                <a:cubicBezTo>
                  <a:pt x="290787" y="73572"/>
                  <a:pt x="437931" y="180428"/>
                  <a:pt x="546538" y="178676"/>
                </a:cubicBezTo>
                <a:cubicBezTo>
                  <a:pt x="655145" y="176924"/>
                  <a:pt x="740979" y="59559"/>
                  <a:pt x="851338" y="52552"/>
                </a:cubicBezTo>
                <a:cubicBezTo>
                  <a:pt x="961697" y="45545"/>
                  <a:pt x="1094828" y="136635"/>
                  <a:pt x="1208690" y="136635"/>
                </a:cubicBezTo>
                <a:cubicBezTo>
                  <a:pt x="1322552" y="136635"/>
                  <a:pt x="1417146" y="49049"/>
                  <a:pt x="1534511" y="52552"/>
                </a:cubicBezTo>
                <a:cubicBezTo>
                  <a:pt x="1651876" y="56055"/>
                  <a:pt x="1788511" y="161159"/>
                  <a:pt x="1912883" y="157655"/>
                </a:cubicBezTo>
                <a:cubicBezTo>
                  <a:pt x="2037255" y="154152"/>
                  <a:pt x="2161628" y="33283"/>
                  <a:pt x="2280745" y="31531"/>
                </a:cubicBezTo>
                <a:cubicBezTo>
                  <a:pt x="2399862" y="29779"/>
                  <a:pt x="2503215" y="143642"/>
                  <a:pt x="2627587" y="147145"/>
                </a:cubicBezTo>
                <a:cubicBezTo>
                  <a:pt x="2751959" y="150648"/>
                  <a:pt x="2886842" y="54304"/>
                  <a:pt x="3026980" y="52552"/>
                </a:cubicBezTo>
                <a:cubicBezTo>
                  <a:pt x="3167118" y="50800"/>
                  <a:pt x="3330028" y="143642"/>
                  <a:pt x="3468414" y="136635"/>
                </a:cubicBezTo>
                <a:cubicBezTo>
                  <a:pt x="3606800" y="129628"/>
                  <a:pt x="3722414" y="8758"/>
                  <a:pt x="3857297" y="10510"/>
                </a:cubicBezTo>
                <a:cubicBezTo>
                  <a:pt x="3992180" y="12262"/>
                  <a:pt x="4148084" y="148897"/>
                  <a:pt x="4277711" y="147145"/>
                </a:cubicBezTo>
                <a:cubicBezTo>
                  <a:pt x="4407338" y="145393"/>
                  <a:pt x="4508938" y="0"/>
                  <a:pt x="4635062" y="0"/>
                </a:cubicBezTo>
                <a:cubicBezTo>
                  <a:pt x="4761186" y="0"/>
                  <a:pt x="4915798" y="138197"/>
                  <a:pt x="5034456" y="147145"/>
                </a:cubicBezTo>
                <a:cubicBezTo>
                  <a:pt x="5153114" y="156093"/>
                  <a:pt x="5290953" y="69451"/>
                  <a:pt x="5347008" y="53686"/>
                </a:cubicBezTo>
                <a:cubicBezTo>
                  <a:pt x="5403063" y="37920"/>
                  <a:pt x="5370279" y="48146"/>
                  <a:pt x="5342252" y="61285"/>
                </a:cubicBezTo>
              </a:path>
            </a:pathLst>
          </a:custGeom>
          <a:solidFill>
            <a:srgbClr val="00497D"/>
          </a:solidFill>
          <a:ln cap="flat" cmpd="sng" w="28575">
            <a:solidFill>
              <a:srgbClr val="0049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31" name="Google Shape;131;p3"/>
          <p:cNvCxnSpPr/>
          <p:nvPr/>
        </p:nvCxnSpPr>
        <p:spPr>
          <a:xfrm rot="10800000">
            <a:off x="2226371" y="1822159"/>
            <a:ext cx="6427484" cy="0"/>
          </a:xfrm>
          <a:prstGeom prst="straightConnector1">
            <a:avLst/>
          </a:prstGeom>
          <a:solidFill>
            <a:schemeClr val="lt1"/>
          </a:solidFill>
          <a:ln cap="flat" cmpd="sng" w="28575">
            <a:solidFill>
              <a:srgbClr val="00497D"/>
            </a:solidFill>
            <a:prstDash val="solid"/>
            <a:miter lim="800000"/>
            <a:headEnd len="sm" w="sm" type="none"/>
            <a:tailEnd len="sm" w="sm" type="none"/>
          </a:ln>
        </p:spPr>
      </p:cxnSp>
      <p:cxnSp>
        <p:nvCxnSpPr>
          <p:cNvPr id="132" name="Google Shape;132;p3"/>
          <p:cNvCxnSpPr/>
          <p:nvPr/>
        </p:nvCxnSpPr>
        <p:spPr>
          <a:xfrm>
            <a:off x="3197796" y="1073509"/>
            <a:ext cx="0" cy="748650"/>
          </a:xfrm>
          <a:prstGeom prst="straightConnector1">
            <a:avLst/>
          </a:prstGeom>
          <a:solidFill>
            <a:schemeClr val="lt1"/>
          </a:solidFill>
          <a:ln cap="flat" cmpd="sng" w="28575">
            <a:solidFill>
              <a:srgbClr val="00497D"/>
            </a:solidFill>
            <a:prstDash val="solid"/>
            <a:miter lim="800000"/>
            <a:headEnd len="sm" w="sm" type="none"/>
            <a:tailEnd len="sm" w="sm" type="none"/>
          </a:ln>
        </p:spPr>
      </p:cxnSp>
      <p:cxnSp>
        <p:nvCxnSpPr>
          <p:cNvPr id="133" name="Google Shape;133;p3"/>
          <p:cNvCxnSpPr/>
          <p:nvPr/>
        </p:nvCxnSpPr>
        <p:spPr>
          <a:xfrm>
            <a:off x="4088845" y="1049937"/>
            <a:ext cx="345" cy="777298"/>
          </a:xfrm>
          <a:prstGeom prst="straightConnector1">
            <a:avLst/>
          </a:prstGeom>
          <a:solidFill>
            <a:schemeClr val="lt1"/>
          </a:solidFill>
          <a:ln cap="flat" cmpd="sng" w="28575">
            <a:solidFill>
              <a:srgbClr val="00497D"/>
            </a:solidFill>
            <a:prstDash val="solid"/>
            <a:miter lim="800000"/>
            <a:headEnd len="sm" w="sm" type="none"/>
            <a:tailEnd len="sm" w="sm" type="none"/>
          </a:ln>
        </p:spPr>
      </p:cxnSp>
      <p:cxnSp>
        <p:nvCxnSpPr>
          <p:cNvPr id="134" name="Google Shape;134;p3"/>
          <p:cNvCxnSpPr>
            <a:stCxn id="129" idx="7"/>
          </p:cNvCxnSpPr>
          <p:nvPr/>
        </p:nvCxnSpPr>
        <p:spPr>
          <a:xfrm>
            <a:off x="4948489" y="1024227"/>
            <a:ext cx="12300" cy="798000"/>
          </a:xfrm>
          <a:prstGeom prst="straightConnector1">
            <a:avLst/>
          </a:prstGeom>
          <a:solidFill>
            <a:schemeClr val="lt1"/>
          </a:solidFill>
          <a:ln cap="flat" cmpd="sng" w="28575">
            <a:solidFill>
              <a:srgbClr val="00497D"/>
            </a:solidFill>
            <a:prstDash val="solid"/>
            <a:miter lim="800000"/>
            <a:headEnd len="sm" w="sm" type="none"/>
            <a:tailEnd len="sm" w="sm" type="none"/>
          </a:ln>
        </p:spPr>
      </p:cxnSp>
      <p:cxnSp>
        <p:nvCxnSpPr>
          <p:cNvPr id="135" name="Google Shape;135;p3"/>
          <p:cNvCxnSpPr>
            <a:stCxn id="129" idx="9"/>
          </p:cNvCxnSpPr>
          <p:nvPr/>
        </p:nvCxnSpPr>
        <p:spPr>
          <a:xfrm>
            <a:off x="5841348" y="1044861"/>
            <a:ext cx="0" cy="777300"/>
          </a:xfrm>
          <a:prstGeom prst="straightConnector1">
            <a:avLst/>
          </a:prstGeom>
          <a:solidFill>
            <a:schemeClr val="lt1"/>
          </a:solidFill>
          <a:ln cap="flat" cmpd="sng" w="28575">
            <a:solidFill>
              <a:srgbClr val="00497D"/>
            </a:solidFill>
            <a:prstDash val="solid"/>
            <a:miter lim="800000"/>
            <a:headEnd len="sm" w="sm" type="none"/>
            <a:tailEnd len="sm" w="sm" type="none"/>
          </a:ln>
        </p:spPr>
      </p:cxnSp>
      <p:cxnSp>
        <p:nvCxnSpPr>
          <p:cNvPr id="136" name="Google Shape;136;p3"/>
          <p:cNvCxnSpPr/>
          <p:nvPr/>
        </p:nvCxnSpPr>
        <p:spPr>
          <a:xfrm>
            <a:off x="6842521" y="1000873"/>
            <a:ext cx="0" cy="827040"/>
          </a:xfrm>
          <a:prstGeom prst="straightConnector1">
            <a:avLst/>
          </a:prstGeom>
          <a:solidFill>
            <a:schemeClr val="lt1"/>
          </a:solidFill>
          <a:ln cap="flat" cmpd="sng" w="28575">
            <a:solidFill>
              <a:srgbClr val="00497D"/>
            </a:solidFill>
            <a:prstDash val="solid"/>
            <a:miter lim="800000"/>
            <a:headEnd len="sm" w="sm" type="none"/>
            <a:tailEnd len="sm" w="sm" type="none"/>
          </a:ln>
        </p:spPr>
      </p:cxnSp>
      <p:cxnSp>
        <p:nvCxnSpPr>
          <p:cNvPr id="137" name="Google Shape;137;p3"/>
          <p:cNvCxnSpPr>
            <a:stCxn id="129" idx="13"/>
          </p:cNvCxnSpPr>
          <p:nvPr/>
        </p:nvCxnSpPr>
        <p:spPr>
          <a:xfrm>
            <a:off x="7765395" y="993276"/>
            <a:ext cx="0" cy="828900"/>
          </a:xfrm>
          <a:prstGeom prst="straightConnector1">
            <a:avLst/>
          </a:prstGeom>
          <a:solidFill>
            <a:schemeClr val="lt1"/>
          </a:solidFill>
          <a:ln cap="flat" cmpd="sng" w="28575">
            <a:solidFill>
              <a:srgbClr val="00497D"/>
            </a:solidFill>
            <a:prstDash val="solid"/>
            <a:miter lim="800000"/>
            <a:headEnd len="sm" w="sm" type="none"/>
            <a:tailEnd len="sm" w="sm" type="none"/>
          </a:ln>
        </p:spPr>
      </p:cxnSp>
      <p:sp>
        <p:nvSpPr>
          <p:cNvPr id="138" name="Google Shape;138;p3"/>
          <p:cNvSpPr txBox="1"/>
          <p:nvPr/>
        </p:nvSpPr>
        <p:spPr>
          <a:xfrm>
            <a:off x="3140525" y="1148584"/>
            <a:ext cx="1011400" cy="20935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900">
                <a:solidFill>
                  <a:srgbClr val="00497D"/>
                </a:solidFill>
                <a:latin typeface="Calibri"/>
                <a:ea typeface="Calibri"/>
                <a:cs typeface="Calibri"/>
                <a:sym typeface="Calibri"/>
              </a:rPr>
              <a:t>Orchestration</a:t>
            </a:r>
            <a:endParaRPr/>
          </a:p>
        </p:txBody>
      </p:sp>
      <p:sp>
        <p:nvSpPr>
          <p:cNvPr id="139" name="Google Shape;139;p3"/>
          <p:cNvSpPr txBox="1"/>
          <p:nvPr/>
        </p:nvSpPr>
        <p:spPr>
          <a:xfrm>
            <a:off x="4014632" y="1148584"/>
            <a:ext cx="1011400" cy="3247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900">
                <a:solidFill>
                  <a:srgbClr val="00497D"/>
                </a:solidFill>
                <a:latin typeface="Calibri"/>
                <a:ea typeface="Calibri"/>
                <a:cs typeface="Calibri"/>
                <a:sym typeface="Calibri"/>
              </a:rPr>
              <a:t>Meta Data Management</a:t>
            </a:r>
            <a:endParaRPr/>
          </a:p>
        </p:txBody>
      </p:sp>
      <p:sp>
        <p:nvSpPr>
          <p:cNvPr id="140" name="Google Shape;140;p3"/>
          <p:cNvSpPr txBox="1"/>
          <p:nvPr/>
        </p:nvSpPr>
        <p:spPr>
          <a:xfrm>
            <a:off x="4951526" y="1148584"/>
            <a:ext cx="856185" cy="3247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900">
                <a:solidFill>
                  <a:srgbClr val="00497D"/>
                </a:solidFill>
                <a:latin typeface="Calibri"/>
                <a:ea typeface="Calibri"/>
                <a:cs typeface="Calibri"/>
                <a:sym typeface="Calibri"/>
              </a:rPr>
              <a:t>Data Catalog</a:t>
            </a:r>
            <a:endParaRPr/>
          </a:p>
        </p:txBody>
      </p:sp>
      <p:sp>
        <p:nvSpPr>
          <p:cNvPr id="141" name="Google Shape;141;p3"/>
          <p:cNvSpPr txBox="1"/>
          <p:nvPr/>
        </p:nvSpPr>
        <p:spPr>
          <a:xfrm>
            <a:off x="7763391" y="1148584"/>
            <a:ext cx="897698" cy="3247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900">
                <a:solidFill>
                  <a:srgbClr val="00497D"/>
                </a:solidFill>
                <a:latin typeface="Calibri"/>
                <a:ea typeface="Calibri"/>
                <a:cs typeface="Calibri"/>
                <a:sym typeface="Calibri"/>
              </a:rPr>
              <a:t>Data Federation</a:t>
            </a:r>
            <a:endParaRPr/>
          </a:p>
        </p:txBody>
      </p:sp>
      <p:sp>
        <p:nvSpPr>
          <p:cNvPr id="142" name="Google Shape;142;p3"/>
          <p:cNvSpPr txBox="1"/>
          <p:nvPr/>
        </p:nvSpPr>
        <p:spPr>
          <a:xfrm>
            <a:off x="6865532" y="1148584"/>
            <a:ext cx="897698" cy="20935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900">
                <a:solidFill>
                  <a:srgbClr val="00497D"/>
                </a:solidFill>
                <a:latin typeface="Calibri"/>
                <a:ea typeface="Calibri"/>
                <a:cs typeface="Calibri"/>
                <a:sym typeface="Calibri"/>
              </a:rPr>
              <a:t>Security</a:t>
            </a:r>
            <a:endParaRPr/>
          </a:p>
        </p:txBody>
      </p:sp>
      <p:sp>
        <p:nvSpPr>
          <p:cNvPr id="143" name="Google Shape;143;p3"/>
          <p:cNvSpPr txBox="1"/>
          <p:nvPr/>
        </p:nvSpPr>
        <p:spPr>
          <a:xfrm>
            <a:off x="2196594" y="1148584"/>
            <a:ext cx="1011400" cy="3247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900">
                <a:solidFill>
                  <a:srgbClr val="00497D"/>
                </a:solidFill>
                <a:latin typeface="Calibri"/>
                <a:ea typeface="Calibri"/>
                <a:cs typeface="Calibri"/>
                <a:sym typeface="Calibri"/>
              </a:rPr>
              <a:t>Ingestion Services</a:t>
            </a:r>
            <a:endParaRPr/>
          </a:p>
        </p:txBody>
      </p:sp>
      <p:sp>
        <p:nvSpPr>
          <p:cNvPr id="144" name="Google Shape;144;p3"/>
          <p:cNvSpPr txBox="1"/>
          <p:nvPr/>
        </p:nvSpPr>
        <p:spPr>
          <a:xfrm>
            <a:off x="5912279" y="1148584"/>
            <a:ext cx="854474" cy="20935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900">
                <a:solidFill>
                  <a:srgbClr val="00497D"/>
                </a:solidFill>
                <a:latin typeface="Calibri"/>
                <a:ea typeface="Calibri"/>
                <a:cs typeface="Calibri"/>
                <a:sym typeface="Calibri"/>
              </a:rPr>
              <a:t>Telemetry</a:t>
            </a:r>
            <a:endParaRPr/>
          </a:p>
        </p:txBody>
      </p:sp>
      <p:sp>
        <p:nvSpPr>
          <p:cNvPr id="145" name="Google Shape;145;p3"/>
          <p:cNvSpPr/>
          <p:nvPr/>
        </p:nvSpPr>
        <p:spPr>
          <a:xfrm>
            <a:off x="2219611" y="1871085"/>
            <a:ext cx="6452503" cy="296513"/>
          </a:xfrm>
          <a:prstGeom prst="rect">
            <a:avLst/>
          </a:prstGeom>
          <a:solidFill>
            <a:srgbClr val="0049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0">
                <a:solidFill>
                  <a:schemeClr val="lt1"/>
                </a:solidFill>
                <a:latin typeface="Calibri"/>
                <a:ea typeface="Calibri"/>
                <a:cs typeface="Calibri"/>
                <a:sym typeface="Calibri"/>
              </a:rPr>
              <a:t>Data Infrastructure as a Platform</a:t>
            </a:r>
            <a:endParaRPr/>
          </a:p>
        </p:txBody>
      </p:sp>
      <p:pic>
        <p:nvPicPr>
          <p:cNvPr id="146" name="Google Shape;146;p3"/>
          <p:cNvPicPr preferRelativeResize="0"/>
          <p:nvPr/>
        </p:nvPicPr>
        <p:blipFill rotWithShape="1">
          <a:blip r:embed="rId3">
            <a:alphaModFix/>
          </a:blip>
          <a:srcRect b="0" l="0" r="0" t="0"/>
          <a:stretch/>
        </p:blipFill>
        <p:spPr>
          <a:xfrm>
            <a:off x="2217922" y="1873957"/>
            <a:ext cx="362993" cy="293641"/>
          </a:xfrm>
          <a:prstGeom prst="rect">
            <a:avLst/>
          </a:prstGeom>
          <a:noFill/>
          <a:ln>
            <a:noFill/>
          </a:ln>
        </p:spPr>
      </p:pic>
      <p:sp>
        <p:nvSpPr>
          <p:cNvPr id="147" name="Google Shape;147;p3"/>
          <p:cNvSpPr/>
          <p:nvPr/>
        </p:nvSpPr>
        <p:spPr>
          <a:xfrm>
            <a:off x="2883537" y="2548552"/>
            <a:ext cx="1029121" cy="536802"/>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3"/>
          <p:cNvSpPr txBox="1"/>
          <p:nvPr/>
        </p:nvSpPr>
        <p:spPr>
          <a:xfrm>
            <a:off x="3049285" y="2532595"/>
            <a:ext cx="697628"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00">
                <a:solidFill>
                  <a:schemeClr val="dk1"/>
                </a:solidFill>
                <a:latin typeface="Calibri"/>
                <a:ea typeface="Calibri"/>
                <a:cs typeface="Calibri"/>
                <a:sym typeface="Calibri"/>
              </a:rPr>
              <a:t>Product 1</a:t>
            </a:r>
            <a:endParaRPr/>
          </a:p>
        </p:txBody>
      </p:sp>
      <p:sp>
        <p:nvSpPr>
          <p:cNvPr id="149" name="Google Shape;149;p3"/>
          <p:cNvSpPr/>
          <p:nvPr/>
        </p:nvSpPr>
        <p:spPr>
          <a:xfrm>
            <a:off x="4946509" y="2551643"/>
            <a:ext cx="1029121" cy="536802"/>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3"/>
          <p:cNvSpPr txBox="1"/>
          <p:nvPr/>
        </p:nvSpPr>
        <p:spPr>
          <a:xfrm>
            <a:off x="5114459" y="2535686"/>
            <a:ext cx="697627"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00">
                <a:solidFill>
                  <a:schemeClr val="dk1"/>
                </a:solidFill>
                <a:latin typeface="Calibri"/>
                <a:ea typeface="Calibri"/>
                <a:cs typeface="Calibri"/>
                <a:sym typeface="Calibri"/>
              </a:rPr>
              <a:t>Product 2</a:t>
            </a:r>
            <a:endParaRPr/>
          </a:p>
        </p:txBody>
      </p:sp>
      <p:sp>
        <p:nvSpPr>
          <p:cNvPr id="151" name="Google Shape;151;p3"/>
          <p:cNvSpPr/>
          <p:nvPr/>
        </p:nvSpPr>
        <p:spPr>
          <a:xfrm>
            <a:off x="7006208" y="2423727"/>
            <a:ext cx="1029121" cy="536802"/>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 name="Google Shape;152;p3"/>
          <p:cNvSpPr txBox="1"/>
          <p:nvPr/>
        </p:nvSpPr>
        <p:spPr>
          <a:xfrm>
            <a:off x="7183145" y="2407770"/>
            <a:ext cx="697627"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00">
                <a:solidFill>
                  <a:schemeClr val="dk1"/>
                </a:solidFill>
                <a:latin typeface="Calibri"/>
                <a:ea typeface="Calibri"/>
                <a:cs typeface="Calibri"/>
                <a:sym typeface="Calibri"/>
              </a:rPr>
              <a:t>Product 3</a:t>
            </a:r>
            <a:endParaRPr/>
          </a:p>
        </p:txBody>
      </p:sp>
      <p:sp>
        <p:nvSpPr>
          <p:cNvPr id="153" name="Google Shape;153;p3"/>
          <p:cNvSpPr/>
          <p:nvPr/>
        </p:nvSpPr>
        <p:spPr>
          <a:xfrm>
            <a:off x="3825209" y="3354706"/>
            <a:ext cx="1029121" cy="536802"/>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3"/>
          <p:cNvSpPr txBox="1"/>
          <p:nvPr/>
        </p:nvSpPr>
        <p:spPr>
          <a:xfrm>
            <a:off x="3986920" y="3338749"/>
            <a:ext cx="697627"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00">
                <a:solidFill>
                  <a:schemeClr val="dk1"/>
                </a:solidFill>
                <a:latin typeface="Calibri"/>
                <a:ea typeface="Calibri"/>
                <a:cs typeface="Calibri"/>
                <a:sym typeface="Calibri"/>
              </a:rPr>
              <a:t>Product 4</a:t>
            </a:r>
            <a:endParaRPr/>
          </a:p>
        </p:txBody>
      </p:sp>
      <p:sp>
        <p:nvSpPr>
          <p:cNvPr id="155" name="Google Shape;155;p3"/>
          <p:cNvSpPr/>
          <p:nvPr/>
        </p:nvSpPr>
        <p:spPr>
          <a:xfrm>
            <a:off x="6142563" y="3333745"/>
            <a:ext cx="1029121" cy="536802"/>
          </a:xfrm>
          <a:prstGeom prst="roundRect">
            <a:avLst>
              <a:gd fmla="val 16667"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p3"/>
          <p:cNvSpPr txBox="1"/>
          <p:nvPr/>
        </p:nvSpPr>
        <p:spPr>
          <a:xfrm>
            <a:off x="6309385" y="3317788"/>
            <a:ext cx="697627"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00">
                <a:solidFill>
                  <a:schemeClr val="dk1"/>
                </a:solidFill>
                <a:latin typeface="Calibri"/>
                <a:ea typeface="Calibri"/>
                <a:cs typeface="Calibri"/>
                <a:sym typeface="Calibri"/>
              </a:rPr>
              <a:t>Product 5</a:t>
            </a:r>
            <a:endParaRPr/>
          </a:p>
        </p:txBody>
      </p:sp>
      <p:sp>
        <p:nvSpPr>
          <p:cNvPr id="157" name="Google Shape;157;p3"/>
          <p:cNvSpPr/>
          <p:nvPr/>
        </p:nvSpPr>
        <p:spPr>
          <a:xfrm>
            <a:off x="8942861" y="1105783"/>
            <a:ext cx="2485117" cy="3337089"/>
          </a:xfrm>
          <a:prstGeom prst="rect">
            <a:avLst/>
          </a:prstGeom>
          <a:noFill/>
          <a:ln cap="flat" cmpd="sng" w="28575">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3"/>
          <p:cNvSpPr/>
          <p:nvPr/>
        </p:nvSpPr>
        <p:spPr>
          <a:xfrm>
            <a:off x="9131760" y="1546211"/>
            <a:ext cx="870104" cy="668326"/>
          </a:xfrm>
          <a:prstGeom prst="rect">
            <a:avLst/>
          </a:prstGeom>
          <a:solidFill>
            <a:schemeClr val="lt1"/>
          </a:solidFill>
          <a:ln cap="flat" cmpd="sng" w="28575">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3"/>
          <p:cNvSpPr/>
          <p:nvPr/>
        </p:nvSpPr>
        <p:spPr>
          <a:xfrm rot="-5400000">
            <a:off x="8887486" y="1790486"/>
            <a:ext cx="662480" cy="173931"/>
          </a:xfrm>
          <a:prstGeom prst="rect">
            <a:avLst/>
          </a:prstGeom>
          <a:solidFill>
            <a:srgbClr val="404040"/>
          </a:solidFill>
          <a:ln cap="flat" cmpd="sng" w="12700">
            <a:solidFill>
              <a:srgbClr val="0049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Calibri"/>
                <a:ea typeface="Calibri"/>
                <a:cs typeface="Calibri"/>
                <a:sym typeface="Calibri"/>
              </a:rPr>
              <a:t>Ops</a:t>
            </a:r>
            <a:endParaRPr/>
          </a:p>
        </p:txBody>
      </p:sp>
      <p:sp>
        <p:nvSpPr>
          <p:cNvPr id="160" name="Google Shape;160;p3"/>
          <p:cNvSpPr txBox="1"/>
          <p:nvPr/>
        </p:nvSpPr>
        <p:spPr>
          <a:xfrm>
            <a:off x="9421754" y="1935519"/>
            <a:ext cx="391454"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900">
                <a:solidFill>
                  <a:schemeClr val="dk1"/>
                </a:solidFill>
                <a:latin typeface="Calibri"/>
                <a:ea typeface="Calibri"/>
                <a:cs typeface="Calibri"/>
                <a:sym typeface="Calibri"/>
              </a:rPr>
              <a:t>DBA</a:t>
            </a:r>
            <a:endParaRPr/>
          </a:p>
        </p:txBody>
      </p:sp>
      <p:cxnSp>
        <p:nvCxnSpPr>
          <p:cNvPr id="161" name="Google Shape;161;p3"/>
          <p:cNvCxnSpPr/>
          <p:nvPr/>
        </p:nvCxnSpPr>
        <p:spPr>
          <a:xfrm flipH="1" rot="10800000">
            <a:off x="8971937" y="3241506"/>
            <a:ext cx="2472637" cy="4181"/>
          </a:xfrm>
          <a:prstGeom prst="straightConnector1">
            <a:avLst/>
          </a:prstGeom>
          <a:noFill/>
          <a:ln cap="flat" cmpd="sng" w="19050">
            <a:solidFill>
              <a:srgbClr val="404040"/>
            </a:solidFill>
            <a:prstDash val="dash"/>
            <a:miter lim="800000"/>
            <a:headEnd len="sm" w="sm" type="none"/>
            <a:tailEnd len="sm" w="sm" type="none"/>
          </a:ln>
        </p:spPr>
      </p:cxnSp>
      <p:sp>
        <p:nvSpPr>
          <p:cNvPr id="162" name="Google Shape;162;p3"/>
          <p:cNvSpPr txBox="1"/>
          <p:nvPr/>
        </p:nvSpPr>
        <p:spPr>
          <a:xfrm>
            <a:off x="8809064" y="3139884"/>
            <a:ext cx="2710225" cy="590931"/>
          </a:xfrm>
          <a:prstGeom prst="rect">
            <a:avLst/>
          </a:prstGeom>
          <a:noFill/>
          <a:ln>
            <a:noFill/>
          </a:ln>
        </p:spPr>
        <p:txBody>
          <a:bodyPr anchorCtr="0" anchor="ctr" bIns="45700" lIns="91425" spcFirstLastPara="1" rIns="91425" wrap="square" tIns="45700">
            <a:normAutofit fontScale="97500"/>
          </a:bodyPr>
          <a:lstStyle/>
          <a:p>
            <a:pPr indent="0" lvl="0" marL="0" marR="0" rtl="0" algn="ctr">
              <a:lnSpc>
                <a:spcPct val="90000"/>
              </a:lnSpc>
              <a:spcBef>
                <a:spcPts val="0"/>
              </a:spcBef>
              <a:spcAft>
                <a:spcPts val="0"/>
              </a:spcAft>
              <a:buClr>
                <a:srgbClr val="3F3F3F"/>
              </a:buClr>
              <a:buSzPct val="100000"/>
              <a:buFont typeface="Arial"/>
              <a:buNone/>
            </a:pPr>
            <a:r>
              <a:rPr b="0" lang="en-US" sz="1400" u="none">
                <a:solidFill>
                  <a:srgbClr val="3F3F3F"/>
                </a:solidFill>
                <a:latin typeface="Arial"/>
                <a:ea typeface="Arial"/>
                <a:cs typeface="Arial"/>
                <a:sym typeface="Arial"/>
              </a:rPr>
              <a:t>Hybrid Lake Consumption</a:t>
            </a:r>
            <a:endParaRPr/>
          </a:p>
        </p:txBody>
      </p:sp>
      <p:grpSp>
        <p:nvGrpSpPr>
          <p:cNvPr id="163" name="Google Shape;163;p3"/>
          <p:cNvGrpSpPr/>
          <p:nvPr/>
        </p:nvGrpSpPr>
        <p:grpSpPr>
          <a:xfrm>
            <a:off x="815687" y="4755993"/>
            <a:ext cx="10620332" cy="782643"/>
            <a:chOff x="1126601" y="4720841"/>
            <a:chExt cx="9669440" cy="782643"/>
          </a:xfrm>
        </p:grpSpPr>
        <p:cxnSp>
          <p:nvCxnSpPr>
            <p:cNvPr id="164" name="Google Shape;164;p3"/>
            <p:cNvCxnSpPr/>
            <p:nvPr/>
          </p:nvCxnSpPr>
          <p:spPr>
            <a:xfrm>
              <a:off x="1126601" y="4720841"/>
              <a:ext cx="9669440" cy="28894"/>
            </a:xfrm>
            <a:prstGeom prst="straightConnector1">
              <a:avLst/>
            </a:prstGeom>
            <a:noFill/>
            <a:ln cap="flat" cmpd="sng" w="28575">
              <a:solidFill>
                <a:srgbClr val="FD9513"/>
              </a:solidFill>
              <a:prstDash val="dot"/>
              <a:miter lim="800000"/>
              <a:headEnd len="sm" w="sm" type="none"/>
              <a:tailEnd len="sm" w="sm" type="none"/>
            </a:ln>
          </p:spPr>
        </p:cxnSp>
        <p:cxnSp>
          <p:nvCxnSpPr>
            <p:cNvPr id="165" name="Google Shape;165;p3"/>
            <p:cNvCxnSpPr/>
            <p:nvPr/>
          </p:nvCxnSpPr>
          <p:spPr>
            <a:xfrm>
              <a:off x="1129495" y="4758482"/>
              <a:ext cx="0" cy="745002"/>
            </a:xfrm>
            <a:prstGeom prst="straightConnector1">
              <a:avLst/>
            </a:prstGeom>
            <a:noFill/>
            <a:ln cap="flat" cmpd="sng" w="28575">
              <a:solidFill>
                <a:srgbClr val="FD9513"/>
              </a:solidFill>
              <a:prstDash val="dot"/>
              <a:miter lim="800000"/>
              <a:headEnd len="sm" w="sm" type="none"/>
              <a:tailEnd len="sm" w="sm" type="none"/>
            </a:ln>
          </p:spPr>
        </p:cxnSp>
        <p:cxnSp>
          <p:nvCxnSpPr>
            <p:cNvPr id="166" name="Google Shape;166;p3"/>
            <p:cNvCxnSpPr/>
            <p:nvPr/>
          </p:nvCxnSpPr>
          <p:spPr>
            <a:xfrm>
              <a:off x="10782930" y="4758482"/>
              <a:ext cx="0" cy="745002"/>
            </a:xfrm>
            <a:prstGeom prst="straightConnector1">
              <a:avLst/>
            </a:prstGeom>
            <a:noFill/>
            <a:ln cap="flat" cmpd="sng" w="28575">
              <a:solidFill>
                <a:srgbClr val="FD9513"/>
              </a:solidFill>
              <a:prstDash val="dot"/>
              <a:miter lim="800000"/>
              <a:headEnd len="sm" w="sm" type="none"/>
              <a:tailEnd len="sm" w="sm" type="none"/>
            </a:ln>
          </p:spPr>
        </p:cxnSp>
      </p:grpSp>
      <p:pic>
        <p:nvPicPr>
          <p:cNvPr id="167" name="Google Shape;167;p3"/>
          <p:cNvPicPr preferRelativeResize="0"/>
          <p:nvPr/>
        </p:nvPicPr>
        <p:blipFill rotWithShape="1">
          <a:blip r:embed="rId4">
            <a:alphaModFix/>
          </a:blip>
          <a:srcRect b="0" l="0" r="0" t="0"/>
          <a:stretch/>
        </p:blipFill>
        <p:spPr>
          <a:xfrm>
            <a:off x="8338271" y="1868406"/>
            <a:ext cx="330758" cy="298204"/>
          </a:xfrm>
          <a:prstGeom prst="rect">
            <a:avLst/>
          </a:prstGeom>
          <a:noFill/>
          <a:ln>
            <a:noFill/>
          </a:ln>
        </p:spPr>
      </p:pic>
      <p:grpSp>
        <p:nvGrpSpPr>
          <p:cNvPr id="168" name="Google Shape;168;p3"/>
          <p:cNvGrpSpPr/>
          <p:nvPr/>
        </p:nvGrpSpPr>
        <p:grpSpPr>
          <a:xfrm>
            <a:off x="2771292" y="4223802"/>
            <a:ext cx="5217043" cy="231728"/>
            <a:chOff x="2555009" y="4166140"/>
            <a:chExt cx="4341499" cy="236070"/>
          </a:xfrm>
        </p:grpSpPr>
        <p:sp>
          <p:nvSpPr>
            <p:cNvPr id="169" name="Google Shape;169;p3"/>
            <p:cNvSpPr txBox="1"/>
            <p:nvPr/>
          </p:nvSpPr>
          <p:spPr>
            <a:xfrm>
              <a:off x="2555009" y="4167053"/>
              <a:ext cx="1446273" cy="23515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900">
                  <a:solidFill>
                    <a:srgbClr val="00497D"/>
                  </a:solidFill>
                  <a:latin typeface="Calibri"/>
                  <a:ea typeface="Calibri"/>
                  <a:cs typeface="Calibri"/>
                  <a:sym typeface="Calibri"/>
                </a:rPr>
                <a:t>Loosely Coupled Domains</a:t>
              </a:r>
              <a:endParaRPr/>
            </a:p>
          </p:txBody>
        </p:sp>
        <p:sp>
          <p:nvSpPr>
            <p:cNvPr id="170" name="Google Shape;170;p3"/>
            <p:cNvSpPr/>
            <p:nvPr/>
          </p:nvSpPr>
          <p:spPr>
            <a:xfrm>
              <a:off x="3935003" y="4166140"/>
              <a:ext cx="1570321" cy="2351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00">
                  <a:solidFill>
                    <a:srgbClr val="00497D"/>
                  </a:solidFill>
                  <a:latin typeface="Calibri"/>
                  <a:ea typeface="Calibri"/>
                  <a:cs typeface="Calibri"/>
                  <a:sym typeface="Calibri"/>
                </a:rPr>
                <a:t>Decoupled Compute/Storage</a:t>
              </a:r>
              <a:endParaRPr sz="900">
                <a:solidFill>
                  <a:srgbClr val="00497D"/>
                </a:solidFill>
                <a:latin typeface="Calibri"/>
                <a:ea typeface="Calibri"/>
                <a:cs typeface="Calibri"/>
                <a:sym typeface="Calibri"/>
              </a:endParaRPr>
            </a:p>
          </p:txBody>
        </p:sp>
        <p:sp>
          <p:nvSpPr>
            <p:cNvPr id="171" name="Google Shape;171;p3"/>
            <p:cNvSpPr/>
            <p:nvPr/>
          </p:nvSpPr>
          <p:spPr>
            <a:xfrm>
              <a:off x="5332560" y="4259610"/>
              <a:ext cx="45719" cy="45719"/>
            </a:xfrm>
            <a:prstGeom prst="ellipse">
              <a:avLst/>
            </a:prstGeom>
            <a:solidFill>
              <a:srgbClr val="00497D"/>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00">
                <a:solidFill>
                  <a:srgbClr val="00497D"/>
                </a:solidFill>
                <a:latin typeface="Calibri"/>
                <a:ea typeface="Calibri"/>
                <a:cs typeface="Calibri"/>
                <a:sym typeface="Calibri"/>
              </a:endParaRPr>
            </a:p>
          </p:txBody>
        </p:sp>
        <p:sp>
          <p:nvSpPr>
            <p:cNvPr id="172" name="Google Shape;172;p3"/>
            <p:cNvSpPr/>
            <p:nvPr/>
          </p:nvSpPr>
          <p:spPr>
            <a:xfrm>
              <a:off x="6003260" y="4259610"/>
              <a:ext cx="45719" cy="45719"/>
            </a:xfrm>
            <a:prstGeom prst="ellipse">
              <a:avLst/>
            </a:prstGeom>
            <a:solidFill>
              <a:srgbClr val="00497D"/>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00">
                <a:solidFill>
                  <a:srgbClr val="00497D"/>
                </a:solidFill>
                <a:latin typeface="Calibri"/>
                <a:ea typeface="Calibri"/>
                <a:cs typeface="Calibri"/>
                <a:sym typeface="Calibri"/>
              </a:endParaRPr>
            </a:p>
          </p:txBody>
        </p:sp>
        <p:sp>
          <p:nvSpPr>
            <p:cNvPr id="173" name="Google Shape;173;p3"/>
            <p:cNvSpPr/>
            <p:nvPr/>
          </p:nvSpPr>
          <p:spPr>
            <a:xfrm>
              <a:off x="5443708" y="4167053"/>
              <a:ext cx="532525" cy="2351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00">
                  <a:solidFill>
                    <a:srgbClr val="00497D"/>
                  </a:solidFill>
                  <a:latin typeface="Calibri"/>
                  <a:ea typeface="Calibri"/>
                  <a:cs typeface="Calibri"/>
                  <a:sym typeface="Calibri"/>
                </a:rPr>
                <a:t>Elasticity </a:t>
              </a:r>
              <a:endParaRPr sz="900">
                <a:solidFill>
                  <a:srgbClr val="00497D"/>
                </a:solidFill>
                <a:latin typeface="Calibri"/>
                <a:ea typeface="Calibri"/>
                <a:cs typeface="Calibri"/>
                <a:sym typeface="Calibri"/>
              </a:endParaRPr>
            </a:p>
          </p:txBody>
        </p:sp>
        <p:sp>
          <p:nvSpPr>
            <p:cNvPr id="174" name="Google Shape;174;p3"/>
            <p:cNvSpPr/>
            <p:nvPr/>
          </p:nvSpPr>
          <p:spPr>
            <a:xfrm>
              <a:off x="6070508" y="4167053"/>
              <a:ext cx="826000" cy="2351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00">
                  <a:solidFill>
                    <a:srgbClr val="00497D"/>
                  </a:solidFill>
                  <a:latin typeface="Calibri"/>
                  <a:ea typeface="Calibri"/>
                  <a:cs typeface="Calibri"/>
                  <a:sym typeface="Calibri"/>
                </a:rPr>
                <a:t>Data as Products</a:t>
              </a:r>
              <a:endParaRPr sz="900">
                <a:solidFill>
                  <a:srgbClr val="00497D"/>
                </a:solidFill>
                <a:latin typeface="Calibri"/>
                <a:ea typeface="Calibri"/>
                <a:cs typeface="Calibri"/>
                <a:sym typeface="Calibri"/>
              </a:endParaRPr>
            </a:p>
          </p:txBody>
        </p:sp>
        <p:sp>
          <p:nvSpPr>
            <p:cNvPr id="175" name="Google Shape;175;p3"/>
            <p:cNvSpPr/>
            <p:nvPr/>
          </p:nvSpPr>
          <p:spPr>
            <a:xfrm>
              <a:off x="3871737" y="4259610"/>
              <a:ext cx="45719" cy="45719"/>
            </a:xfrm>
            <a:prstGeom prst="ellipse">
              <a:avLst/>
            </a:prstGeom>
            <a:solidFill>
              <a:srgbClr val="00497D"/>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00">
                <a:solidFill>
                  <a:srgbClr val="00497D"/>
                </a:solidFill>
                <a:latin typeface="Calibri"/>
                <a:ea typeface="Calibri"/>
                <a:cs typeface="Calibri"/>
                <a:sym typeface="Calibri"/>
              </a:endParaRPr>
            </a:p>
          </p:txBody>
        </p:sp>
      </p:grpSp>
      <p:sp>
        <p:nvSpPr>
          <p:cNvPr id="176" name="Google Shape;176;p3"/>
          <p:cNvSpPr txBox="1"/>
          <p:nvPr/>
        </p:nvSpPr>
        <p:spPr>
          <a:xfrm>
            <a:off x="4932563" y="4637646"/>
            <a:ext cx="1216872" cy="231237"/>
          </a:xfrm>
          <a:prstGeom prst="rect">
            <a:avLst/>
          </a:prstGeom>
          <a:solidFill>
            <a:schemeClr val="lt1"/>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400">
                <a:solidFill>
                  <a:srgbClr val="262626"/>
                </a:solidFill>
                <a:latin typeface="Calibri"/>
                <a:ea typeface="Calibri"/>
                <a:cs typeface="Calibri"/>
                <a:sym typeface="Calibri"/>
              </a:rPr>
              <a:t>Key Principles</a:t>
            </a:r>
            <a:endParaRPr/>
          </a:p>
        </p:txBody>
      </p:sp>
      <p:grpSp>
        <p:nvGrpSpPr>
          <p:cNvPr id="177" name="Google Shape;177;p3"/>
          <p:cNvGrpSpPr/>
          <p:nvPr/>
        </p:nvGrpSpPr>
        <p:grpSpPr>
          <a:xfrm>
            <a:off x="2507688" y="1480023"/>
            <a:ext cx="384355" cy="273951"/>
            <a:chOff x="3759614" y="2474545"/>
            <a:chExt cx="349414" cy="249046"/>
          </a:xfrm>
        </p:grpSpPr>
        <p:sp>
          <p:nvSpPr>
            <p:cNvPr id="178" name="Google Shape;178;p3"/>
            <p:cNvSpPr/>
            <p:nvPr/>
          </p:nvSpPr>
          <p:spPr>
            <a:xfrm>
              <a:off x="3759614" y="2474545"/>
              <a:ext cx="349414" cy="209457"/>
            </a:xfrm>
            <a:custGeom>
              <a:rect b="b" l="l" r="r" t="t"/>
              <a:pathLst>
                <a:path extrusionOk="0" h="278" w="424">
                  <a:moveTo>
                    <a:pt x="339" y="95"/>
                  </a:moveTo>
                  <a:cubicBezTo>
                    <a:pt x="335" y="42"/>
                    <a:pt x="290" y="0"/>
                    <a:pt x="235" y="0"/>
                  </a:cubicBezTo>
                  <a:cubicBezTo>
                    <a:pt x="189" y="0"/>
                    <a:pt x="149" y="30"/>
                    <a:pt x="136" y="71"/>
                  </a:cubicBezTo>
                  <a:cubicBezTo>
                    <a:pt x="132" y="71"/>
                    <a:pt x="127" y="70"/>
                    <a:pt x="123" y="70"/>
                  </a:cubicBezTo>
                  <a:cubicBezTo>
                    <a:pt x="77" y="70"/>
                    <a:pt x="40" y="106"/>
                    <a:pt x="39" y="150"/>
                  </a:cubicBezTo>
                  <a:cubicBezTo>
                    <a:pt x="17" y="155"/>
                    <a:pt x="0" y="174"/>
                    <a:pt x="0" y="196"/>
                  </a:cubicBezTo>
                  <a:cubicBezTo>
                    <a:pt x="0" y="211"/>
                    <a:pt x="6" y="224"/>
                    <a:pt x="17" y="233"/>
                  </a:cubicBezTo>
                  <a:cubicBezTo>
                    <a:pt x="55" y="272"/>
                    <a:pt x="131" y="276"/>
                    <a:pt x="172" y="278"/>
                  </a:cubicBezTo>
                  <a:cubicBezTo>
                    <a:pt x="172" y="278"/>
                    <a:pt x="172" y="278"/>
                    <a:pt x="172" y="278"/>
                  </a:cubicBezTo>
                  <a:cubicBezTo>
                    <a:pt x="179" y="278"/>
                    <a:pt x="184" y="273"/>
                    <a:pt x="184" y="266"/>
                  </a:cubicBezTo>
                  <a:cubicBezTo>
                    <a:pt x="185" y="260"/>
                    <a:pt x="180" y="254"/>
                    <a:pt x="173" y="254"/>
                  </a:cubicBezTo>
                  <a:cubicBezTo>
                    <a:pt x="135" y="252"/>
                    <a:pt x="65" y="248"/>
                    <a:pt x="34" y="215"/>
                  </a:cubicBezTo>
                  <a:cubicBezTo>
                    <a:pt x="34" y="215"/>
                    <a:pt x="34" y="215"/>
                    <a:pt x="33" y="215"/>
                  </a:cubicBezTo>
                  <a:cubicBezTo>
                    <a:pt x="33" y="215"/>
                    <a:pt x="33" y="214"/>
                    <a:pt x="33" y="214"/>
                  </a:cubicBezTo>
                  <a:cubicBezTo>
                    <a:pt x="27" y="210"/>
                    <a:pt x="24" y="203"/>
                    <a:pt x="24" y="196"/>
                  </a:cubicBezTo>
                  <a:cubicBezTo>
                    <a:pt x="24" y="184"/>
                    <a:pt x="35" y="173"/>
                    <a:pt x="48" y="173"/>
                  </a:cubicBezTo>
                  <a:cubicBezTo>
                    <a:pt x="49" y="173"/>
                    <a:pt x="49" y="173"/>
                    <a:pt x="50" y="174"/>
                  </a:cubicBezTo>
                  <a:cubicBezTo>
                    <a:pt x="50" y="174"/>
                    <a:pt x="50" y="174"/>
                    <a:pt x="51" y="174"/>
                  </a:cubicBezTo>
                  <a:cubicBezTo>
                    <a:pt x="51" y="174"/>
                    <a:pt x="51" y="174"/>
                    <a:pt x="52" y="174"/>
                  </a:cubicBezTo>
                  <a:cubicBezTo>
                    <a:pt x="52" y="174"/>
                    <a:pt x="52" y="174"/>
                    <a:pt x="52" y="174"/>
                  </a:cubicBezTo>
                  <a:cubicBezTo>
                    <a:pt x="52" y="174"/>
                    <a:pt x="53" y="174"/>
                    <a:pt x="53" y="174"/>
                  </a:cubicBezTo>
                  <a:cubicBezTo>
                    <a:pt x="53" y="173"/>
                    <a:pt x="53" y="174"/>
                    <a:pt x="53" y="173"/>
                  </a:cubicBezTo>
                  <a:cubicBezTo>
                    <a:pt x="54" y="173"/>
                    <a:pt x="54" y="173"/>
                    <a:pt x="54" y="173"/>
                  </a:cubicBezTo>
                  <a:cubicBezTo>
                    <a:pt x="54" y="173"/>
                    <a:pt x="55" y="173"/>
                    <a:pt x="55" y="173"/>
                  </a:cubicBezTo>
                  <a:cubicBezTo>
                    <a:pt x="56" y="173"/>
                    <a:pt x="56" y="173"/>
                    <a:pt x="56" y="173"/>
                  </a:cubicBezTo>
                  <a:cubicBezTo>
                    <a:pt x="57" y="172"/>
                    <a:pt x="57" y="172"/>
                    <a:pt x="57" y="172"/>
                  </a:cubicBezTo>
                  <a:cubicBezTo>
                    <a:pt x="58" y="172"/>
                    <a:pt x="58" y="172"/>
                    <a:pt x="59" y="171"/>
                  </a:cubicBezTo>
                  <a:cubicBezTo>
                    <a:pt x="59" y="171"/>
                    <a:pt x="59" y="171"/>
                    <a:pt x="59" y="171"/>
                  </a:cubicBezTo>
                  <a:cubicBezTo>
                    <a:pt x="60" y="171"/>
                    <a:pt x="60" y="170"/>
                    <a:pt x="60" y="170"/>
                  </a:cubicBezTo>
                  <a:cubicBezTo>
                    <a:pt x="60" y="170"/>
                    <a:pt x="61" y="169"/>
                    <a:pt x="61" y="169"/>
                  </a:cubicBezTo>
                  <a:cubicBezTo>
                    <a:pt x="61" y="169"/>
                    <a:pt x="61" y="168"/>
                    <a:pt x="62" y="168"/>
                  </a:cubicBezTo>
                  <a:cubicBezTo>
                    <a:pt x="62" y="168"/>
                    <a:pt x="62" y="168"/>
                    <a:pt x="62" y="167"/>
                  </a:cubicBezTo>
                  <a:cubicBezTo>
                    <a:pt x="62" y="167"/>
                    <a:pt x="62" y="166"/>
                    <a:pt x="63" y="166"/>
                  </a:cubicBezTo>
                  <a:cubicBezTo>
                    <a:pt x="63" y="166"/>
                    <a:pt x="63" y="165"/>
                    <a:pt x="63" y="165"/>
                  </a:cubicBezTo>
                  <a:cubicBezTo>
                    <a:pt x="63" y="165"/>
                    <a:pt x="63" y="164"/>
                    <a:pt x="63" y="164"/>
                  </a:cubicBezTo>
                  <a:cubicBezTo>
                    <a:pt x="63" y="164"/>
                    <a:pt x="63" y="163"/>
                    <a:pt x="63" y="163"/>
                  </a:cubicBezTo>
                  <a:cubicBezTo>
                    <a:pt x="63" y="163"/>
                    <a:pt x="63" y="163"/>
                    <a:pt x="63" y="163"/>
                  </a:cubicBezTo>
                  <a:cubicBezTo>
                    <a:pt x="63" y="162"/>
                    <a:pt x="64" y="162"/>
                    <a:pt x="63" y="161"/>
                  </a:cubicBezTo>
                  <a:cubicBezTo>
                    <a:pt x="63" y="161"/>
                    <a:pt x="63" y="161"/>
                    <a:pt x="63" y="160"/>
                  </a:cubicBezTo>
                  <a:cubicBezTo>
                    <a:pt x="63" y="160"/>
                    <a:pt x="63" y="160"/>
                    <a:pt x="63" y="160"/>
                  </a:cubicBezTo>
                  <a:cubicBezTo>
                    <a:pt x="63" y="157"/>
                    <a:pt x="63" y="155"/>
                    <a:pt x="63" y="152"/>
                  </a:cubicBezTo>
                  <a:cubicBezTo>
                    <a:pt x="63" y="120"/>
                    <a:pt x="90" y="94"/>
                    <a:pt x="123" y="94"/>
                  </a:cubicBezTo>
                  <a:cubicBezTo>
                    <a:pt x="129" y="94"/>
                    <a:pt x="135" y="95"/>
                    <a:pt x="141" y="97"/>
                  </a:cubicBezTo>
                  <a:cubicBezTo>
                    <a:pt x="141" y="97"/>
                    <a:pt x="141" y="97"/>
                    <a:pt x="142" y="97"/>
                  </a:cubicBezTo>
                  <a:cubicBezTo>
                    <a:pt x="142" y="97"/>
                    <a:pt x="142" y="97"/>
                    <a:pt x="142" y="97"/>
                  </a:cubicBezTo>
                  <a:cubicBezTo>
                    <a:pt x="142" y="97"/>
                    <a:pt x="143" y="97"/>
                    <a:pt x="143" y="97"/>
                  </a:cubicBezTo>
                  <a:cubicBezTo>
                    <a:pt x="143" y="97"/>
                    <a:pt x="144" y="97"/>
                    <a:pt x="144" y="97"/>
                  </a:cubicBezTo>
                  <a:cubicBezTo>
                    <a:pt x="144" y="98"/>
                    <a:pt x="145" y="98"/>
                    <a:pt x="145" y="97"/>
                  </a:cubicBezTo>
                  <a:cubicBezTo>
                    <a:pt x="146" y="97"/>
                    <a:pt x="146" y="97"/>
                    <a:pt x="146" y="97"/>
                  </a:cubicBezTo>
                  <a:cubicBezTo>
                    <a:pt x="147" y="97"/>
                    <a:pt x="147" y="97"/>
                    <a:pt x="148" y="97"/>
                  </a:cubicBezTo>
                  <a:cubicBezTo>
                    <a:pt x="148" y="97"/>
                    <a:pt x="148" y="97"/>
                    <a:pt x="148" y="97"/>
                  </a:cubicBezTo>
                  <a:cubicBezTo>
                    <a:pt x="149" y="97"/>
                    <a:pt x="149" y="97"/>
                    <a:pt x="150" y="96"/>
                  </a:cubicBezTo>
                  <a:cubicBezTo>
                    <a:pt x="150" y="96"/>
                    <a:pt x="150" y="96"/>
                    <a:pt x="151" y="96"/>
                  </a:cubicBezTo>
                  <a:cubicBezTo>
                    <a:pt x="151" y="96"/>
                    <a:pt x="151" y="95"/>
                    <a:pt x="152" y="95"/>
                  </a:cubicBezTo>
                  <a:cubicBezTo>
                    <a:pt x="152" y="95"/>
                    <a:pt x="152" y="95"/>
                    <a:pt x="152" y="95"/>
                  </a:cubicBezTo>
                  <a:cubicBezTo>
                    <a:pt x="153" y="94"/>
                    <a:pt x="153" y="94"/>
                    <a:pt x="153" y="94"/>
                  </a:cubicBezTo>
                  <a:cubicBezTo>
                    <a:pt x="154" y="93"/>
                    <a:pt x="154" y="93"/>
                    <a:pt x="154" y="93"/>
                  </a:cubicBezTo>
                  <a:cubicBezTo>
                    <a:pt x="154" y="92"/>
                    <a:pt x="155" y="92"/>
                    <a:pt x="155" y="92"/>
                  </a:cubicBezTo>
                  <a:cubicBezTo>
                    <a:pt x="155" y="91"/>
                    <a:pt x="155" y="91"/>
                    <a:pt x="155" y="91"/>
                  </a:cubicBezTo>
                  <a:cubicBezTo>
                    <a:pt x="155" y="90"/>
                    <a:pt x="156" y="90"/>
                    <a:pt x="156" y="90"/>
                  </a:cubicBezTo>
                  <a:cubicBezTo>
                    <a:pt x="156" y="89"/>
                    <a:pt x="156" y="89"/>
                    <a:pt x="156" y="89"/>
                  </a:cubicBezTo>
                  <a:cubicBezTo>
                    <a:pt x="156" y="89"/>
                    <a:pt x="156" y="89"/>
                    <a:pt x="156" y="88"/>
                  </a:cubicBezTo>
                  <a:cubicBezTo>
                    <a:pt x="156" y="88"/>
                    <a:pt x="156" y="88"/>
                    <a:pt x="156" y="88"/>
                  </a:cubicBezTo>
                  <a:cubicBezTo>
                    <a:pt x="163" y="51"/>
                    <a:pt x="196" y="24"/>
                    <a:pt x="235" y="24"/>
                  </a:cubicBezTo>
                  <a:cubicBezTo>
                    <a:pt x="279" y="24"/>
                    <a:pt x="315" y="59"/>
                    <a:pt x="315" y="102"/>
                  </a:cubicBezTo>
                  <a:cubicBezTo>
                    <a:pt x="315" y="103"/>
                    <a:pt x="315" y="105"/>
                    <a:pt x="315" y="106"/>
                  </a:cubicBezTo>
                  <a:cubicBezTo>
                    <a:pt x="315" y="107"/>
                    <a:pt x="315" y="107"/>
                    <a:pt x="315" y="107"/>
                  </a:cubicBezTo>
                  <a:cubicBezTo>
                    <a:pt x="315" y="107"/>
                    <a:pt x="315" y="108"/>
                    <a:pt x="315" y="108"/>
                  </a:cubicBezTo>
                  <a:cubicBezTo>
                    <a:pt x="315" y="108"/>
                    <a:pt x="315" y="108"/>
                    <a:pt x="315" y="108"/>
                  </a:cubicBezTo>
                  <a:cubicBezTo>
                    <a:pt x="315" y="109"/>
                    <a:pt x="315" y="109"/>
                    <a:pt x="315" y="109"/>
                  </a:cubicBezTo>
                  <a:cubicBezTo>
                    <a:pt x="316" y="110"/>
                    <a:pt x="316" y="110"/>
                    <a:pt x="316" y="111"/>
                  </a:cubicBezTo>
                  <a:cubicBezTo>
                    <a:pt x="316" y="111"/>
                    <a:pt x="316" y="111"/>
                    <a:pt x="316" y="112"/>
                  </a:cubicBezTo>
                  <a:cubicBezTo>
                    <a:pt x="316" y="112"/>
                    <a:pt x="317" y="112"/>
                    <a:pt x="317" y="113"/>
                  </a:cubicBezTo>
                  <a:cubicBezTo>
                    <a:pt x="317" y="113"/>
                    <a:pt x="317" y="113"/>
                    <a:pt x="317" y="114"/>
                  </a:cubicBezTo>
                  <a:cubicBezTo>
                    <a:pt x="318" y="114"/>
                    <a:pt x="318" y="114"/>
                    <a:pt x="318" y="115"/>
                  </a:cubicBezTo>
                  <a:cubicBezTo>
                    <a:pt x="318" y="115"/>
                    <a:pt x="319" y="115"/>
                    <a:pt x="319" y="115"/>
                  </a:cubicBezTo>
                  <a:cubicBezTo>
                    <a:pt x="319" y="116"/>
                    <a:pt x="319" y="116"/>
                    <a:pt x="320" y="116"/>
                  </a:cubicBezTo>
                  <a:cubicBezTo>
                    <a:pt x="320" y="116"/>
                    <a:pt x="320" y="117"/>
                    <a:pt x="321" y="117"/>
                  </a:cubicBezTo>
                  <a:cubicBezTo>
                    <a:pt x="321" y="117"/>
                    <a:pt x="321" y="117"/>
                    <a:pt x="322" y="117"/>
                  </a:cubicBezTo>
                  <a:cubicBezTo>
                    <a:pt x="322" y="118"/>
                    <a:pt x="322" y="118"/>
                    <a:pt x="323" y="118"/>
                  </a:cubicBezTo>
                  <a:cubicBezTo>
                    <a:pt x="323" y="118"/>
                    <a:pt x="323" y="118"/>
                    <a:pt x="324" y="118"/>
                  </a:cubicBezTo>
                  <a:cubicBezTo>
                    <a:pt x="324" y="118"/>
                    <a:pt x="325" y="119"/>
                    <a:pt x="325" y="119"/>
                  </a:cubicBezTo>
                  <a:cubicBezTo>
                    <a:pt x="325" y="119"/>
                    <a:pt x="326" y="119"/>
                    <a:pt x="326" y="119"/>
                  </a:cubicBezTo>
                  <a:cubicBezTo>
                    <a:pt x="326" y="119"/>
                    <a:pt x="326" y="119"/>
                    <a:pt x="327" y="119"/>
                  </a:cubicBezTo>
                  <a:cubicBezTo>
                    <a:pt x="327" y="119"/>
                    <a:pt x="327" y="119"/>
                    <a:pt x="327" y="119"/>
                  </a:cubicBezTo>
                  <a:cubicBezTo>
                    <a:pt x="327" y="119"/>
                    <a:pt x="327" y="119"/>
                    <a:pt x="328" y="119"/>
                  </a:cubicBezTo>
                  <a:cubicBezTo>
                    <a:pt x="328" y="119"/>
                    <a:pt x="328" y="119"/>
                    <a:pt x="328" y="119"/>
                  </a:cubicBezTo>
                  <a:cubicBezTo>
                    <a:pt x="331" y="119"/>
                    <a:pt x="333" y="118"/>
                    <a:pt x="335" y="118"/>
                  </a:cubicBezTo>
                  <a:cubicBezTo>
                    <a:pt x="371" y="118"/>
                    <a:pt x="400" y="144"/>
                    <a:pt x="400" y="175"/>
                  </a:cubicBezTo>
                  <a:cubicBezTo>
                    <a:pt x="400" y="195"/>
                    <a:pt x="387" y="214"/>
                    <a:pt x="367" y="224"/>
                  </a:cubicBezTo>
                  <a:cubicBezTo>
                    <a:pt x="367" y="224"/>
                    <a:pt x="367" y="224"/>
                    <a:pt x="367" y="224"/>
                  </a:cubicBezTo>
                  <a:cubicBezTo>
                    <a:pt x="367" y="224"/>
                    <a:pt x="367" y="224"/>
                    <a:pt x="367" y="224"/>
                  </a:cubicBezTo>
                  <a:cubicBezTo>
                    <a:pt x="340" y="237"/>
                    <a:pt x="306" y="246"/>
                    <a:pt x="260" y="251"/>
                  </a:cubicBezTo>
                  <a:cubicBezTo>
                    <a:pt x="253" y="252"/>
                    <a:pt x="248" y="258"/>
                    <a:pt x="249" y="265"/>
                  </a:cubicBezTo>
                  <a:cubicBezTo>
                    <a:pt x="250" y="271"/>
                    <a:pt x="255" y="275"/>
                    <a:pt x="261" y="275"/>
                  </a:cubicBezTo>
                  <a:cubicBezTo>
                    <a:pt x="262" y="275"/>
                    <a:pt x="262" y="275"/>
                    <a:pt x="263" y="275"/>
                  </a:cubicBezTo>
                  <a:cubicBezTo>
                    <a:pt x="311" y="270"/>
                    <a:pt x="347" y="260"/>
                    <a:pt x="377" y="245"/>
                  </a:cubicBezTo>
                  <a:cubicBezTo>
                    <a:pt x="377" y="245"/>
                    <a:pt x="378" y="245"/>
                    <a:pt x="379" y="245"/>
                  </a:cubicBezTo>
                  <a:cubicBezTo>
                    <a:pt x="407" y="231"/>
                    <a:pt x="424" y="204"/>
                    <a:pt x="424" y="175"/>
                  </a:cubicBezTo>
                  <a:cubicBezTo>
                    <a:pt x="424" y="132"/>
                    <a:pt x="386" y="97"/>
                    <a:pt x="339" y="95"/>
                  </a:cubicBezTo>
                  <a:close/>
                </a:path>
              </a:pathLst>
            </a:custGeom>
            <a:solidFill>
              <a:srgbClr val="0049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3"/>
            <p:cNvSpPr/>
            <p:nvPr/>
          </p:nvSpPr>
          <p:spPr>
            <a:xfrm>
              <a:off x="3873149" y="2562264"/>
              <a:ext cx="138983" cy="161327"/>
            </a:xfrm>
            <a:custGeom>
              <a:rect b="b" l="l" r="r" t="t"/>
              <a:pathLst>
                <a:path extrusionOk="0" h="214" w="168">
                  <a:moveTo>
                    <a:pt x="147" y="91"/>
                  </a:moveTo>
                  <a:cubicBezTo>
                    <a:pt x="149" y="93"/>
                    <a:pt x="152" y="94"/>
                    <a:pt x="155" y="94"/>
                  </a:cubicBezTo>
                  <a:cubicBezTo>
                    <a:pt x="158" y="94"/>
                    <a:pt x="161" y="93"/>
                    <a:pt x="164" y="90"/>
                  </a:cubicBezTo>
                  <a:cubicBezTo>
                    <a:pt x="168" y="86"/>
                    <a:pt x="168" y="78"/>
                    <a:pt x="163" y="73"/>
                  </a:cubicBezTo>
                  <a:cubicBezTo>
                    <a:pt x="92" y="4"/>
                    <a:pt x="92" y="4"/>
                    <a:pt x="92" y="4"/>
                  </a:cubicBezTo>
                  <a:cubicBezTo>
                    <a:pt x="87" y="0"/>
                    <a:pt x="80" y="0"/>
                    <a:pt x="75" y="5"/>
                  </a:cubicBezTo>
                  <a:cubicBezTo>
                    <a:pt x="75" y="5"/>
                    <a:pt x="75" y="5"/>
                    <a:pt x="75" y="6"/>
                  </a:cubicBezTo>
                  <a:cubicBezTo>
                    <a:pt x="5" y="73"/>
                    <a:pt x="5" y="73"/>
                    <a:pt x="5" y="73"/>
                  </a:cubicBezTo>
                  <a:cubicBezTo>
                    <a:pt x="0" y="78"/>
                    <a:pt x="0" y="85"/>
                    <a:pt x="5" y="90"/>
                  </a:cubicBezTo>
                  <a:cubicBezTo>
                    <a:pt x="7" y="93"/>
                    <a:pt x="10" y="94"/>
                    <a:pt x="13" y="94"/>
                  </a:cubicBezTo>
                  <a:cubicBezTo>
                    <a:pt x="16" y="94"/>
                    <a:pt x="19" y="93"/>
                    <a:pt x="22" y="90"/>
                  </a:cubicBezTo>
                  <a:cubicBezTo>
                    <a:pt x="72" y="42"/>
                    <a:pt x="72" y="42"/>
                    <a:pt x="72" y="42"/>
                  </a:cubicBezTo>
                  <a:cubicBezTo>
                    <a:pt x="72" y="202"/>
                    <a:pt x="72" y="202"/>
                    <a:pt x="72" y="202"/>
                  </a:cubicBezTo>
                  <a:cubicBezTo>
                    <a:pt x="72" y="209"/>
                    <a:pt x="77" y="214"/>
                    <a:pt x="84" y="214"/>
                  </a:cubicBezTo>
                  <a:cubicBezTo>
                    <a:pt x="90" y="214"/>
                    <a:pt x="96" y="209"/>
                    <a:pt x="96" y="202"/>
                  </a:cubicBezTo>
                  <a:cubicBezTo>
                    <a:pt x="96" y="41"/>
                    <a:pt x="96" y="41"/>
                    <a:pt x="96" y="41"/>
                  </a:cubicBezTo>
                  <a:lnTo>
                    <a:pt x="147" y="91"/>
                  </a:lnTo>
                  <a:close/>
                </a:path>
              </a:pathLst>
            </a:custGeom>
            <a:solidFill>
              <a:srgbClr val="0049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0" name="Google Shape;180;p3"/>
          <p:cNvSpPr/>
          <p:nvPr/>
        </p:nvSpPr>
        <p:spPr>
          <a:xfrm>
            <a:off x="3481276" y="1488557"/>
            <a:ext cx="326869" cy="269000"/>
          </a:xfrm>
          <a:custGeom>
            <a:rect b="b" l="l" r="r" t="t"/>
            <a:pathLst>
              <a:path extrusionOk="0" h="1055" w="1055">
                <a:moveTo>
                  <a:pt x="252" y="671"/>
                </a:moveTo>
                <a:lnTo>
                  <a:pt x="252" y="671"/>
                </a:lnTo>
                <a:cubicBezTo>
                  <a:pt x="224" y="671"/>
                  <a:pt x="201" y="649"/>
                  <a:pt x="201" y="621"/>
                </a:cubicBezTo>
                <a:cubicBezTo>
                  <a:pt x="201" y="593"/>
                  <a:pt x="224" y="571"/>
                  <a:pt x="252" y="571"/>
                </a:cubicBezTo>
                <a:cubicBezTo>
                  <a:pt x="280" y="571"/>
                  <a:pt x="302" y="593"/>
                  <a:pt x="302" y="621"/>
                </a:cubicBezTo>
                <a:cubicBezTo>
                  <a:pt x="302" y="649"/>
                  <a:pt x="280" y="671"/>
                  <a:pt x="252" y="671"/>
                </a:cubicBezTo>
                <a:close/>
                <a:moveTo>
                  <a:pt x="386" y="433"/>
                </a:moveTo>
                <a:lnTo>
                  <a:pt x="386" y="433"/>
                </a:lnTo>
                <a:cubicBezTo>
                  <a:pt x="359" y="433"/>
                  <a:pt x="336" y="410"/>
                  <a:pt x="336" y="382"/>
                </a:cubicBezTo>
                <a:cubicBezTo>
                  <a:pt x="336" y="354"/>
                  <a:pt x="359" y="332"/>
                  <a:pt x="386" y="332"/>
                </a:cubicBezTo>
                <a:cubicBezTo>
                  <a:pt x="414" y="332"/>
                  <a:pt x="437" y="354"/>
                  <a:pt x="437" y="382"/>
                </a:cubicBezTo>
                <a:cubicBezTo>
                  <a:pt x="437" y="410"/>
                  <a:pt x="414" y="433"/>
                  <a:pt x="386" y="433"/>
                </a:cubicBezTo>
                <a:close/>
                <a:moveTo>
                  <a:pt x="672" y="285"/>
                </a:moveTo>
                <a:lnTo>
                  <a:pt x="672" y="285"/>
                </a:lnTo>
                <a:cubicBezTo>
                  <a:pt x="644" y="285"/>
                  <a:pt x="621" y="263"/>
                  <a:pt x="621" y="235"/>
                </a:cubicBezTo>
                <a:cubicBezTo>
                  <a:pt x="621" y="207"/>
                  <a:pt x="644" y="184"/>
                  <a:pt x="672" y="184"/>
                </a:cubicBezTo>
                <a:cubicBezTo>
                  <a:pt x="699" y="184"/>
                  <a:pt x="722" y="207"/>
                  <a:pt x="722" y="235"/>
                </a:cubicBezTo>
                <a:cubicBezTo>
                  <a:pt x="722" y="263"/>
                  <a:pt x="699" y="285"/>
                  <a:pt x="672" y="285"/>
                </a:cubicBezTo>
                <a:close/>
                <a:moveTo>
                  <a:pt x="769" y="454"/>
                </a:moveTo>
                <a:lnTo>
                  <a:pt x="769" y="454"/>
                </a:lnTo>
                <a:cubicBezTo>
                  <a:pt x="769" y="426"/>
                  <a:pt x="791" y="404"/>
                  <a:pt x="819" y="404"/>
                </a:cubicBezTo>
                <a:cubicBezTo>
                  <a:pt x="847" y="404"/>
                  <a:pt x="869" y="426"/>
                  <a:pt x="869" y="454"/>
                </a:cubicBezTo>
                <a:cubicBezTo>
                  <a:pt x="869" y="482"/>
                  <a:pt x="847" y="505"/>
                  <a:pt x="819" y="505"/>
                </a:cubicBezTo>
                <a:cubicBezTo>
                  <a:pt x="791" y="505"/>
                  <a:pt x="769" y="482"/>
                  <a:pt x="769" y="454"/>
                </a:cubicBezTo>
                <a:close/>
                <a:moveTo>
                  <a:pt x="1008" y="925"/>
                </a:moveTo>
                <a:lnTo>
                  <a:pt x="1008" y="925"/>
                </a:lnTo>
                <a:cubicBezTo>
                  <a:pt x="1008" y="971"/>
                  <a:pt x="971" y="1009"/>
                  <a:pt x="925" y="1009"/>
                </a:cubicBezTo>
                <a:lnTo>
                  <a:pt x="711" y="1009"/>
                </a:lnTo>
                <a:lnTo>
                  <a:pt x="711" y="586"/>
                </a:lnTo>
                <a:lnTo>
                  <a:pt x="767" y="536"/>
                </a:lnTo>
                <a:cubicBezTo>
                  <a:pt x="782" y="546"/>
                  <a:pt x="800" y="551"/>
                  <a:pt x="819" y="551"/>
                </a:cubicBezTo>
                <a:cubicBezTo>
                  <a:pt x="873" y="551"/>
                  <a:pt x="916" y="508"/>
                  <a:pt x="916" y="454"/>
                </a:cubicBezTo>
                <a:cubicBezTo>
                  <a:pt x="916" y="401"/>
                  <a:pt x="873" y="357"/>
                  <a:pt x="819" y="357"/>
                </a:cubicBezTo>
                <a:cubicBezTo>
                  <a:pt x="766" y="357"/>
                  <a:pt x="722" y="401"/>
                  <a:pt x="722" y="454"/>
                </a:cubicBezTo>
                <a:cubicBezTo>
                  <a:pt x="722" y="472"/>
                  <a:pt x="727" y="488"/>
                  <a:pt x="735" y="502"/>
                </a:cubicBezTo>
                <a:lnTo>
                  <a:pt x="672" y="558"/>
                </a:lnTo>
                <a:cubicBezTo>
                  <a:pt x="667" y="563"/>
                  <a:pt x="664" y="569"/>
                  <a:pt x="664" y="576"/>
                </a:cubicBezTo>
                <a:lnTo>
                  <a:pt x="664" y="1009"/>
                </a:lnTo>
                <a:lnTo>
                  <a:pt x="608" y="1009"/>
                </a:lnTo>
                <a:lnTo>
                  <a:pt x="608" y="527"/>
                </a:lnTo>
                <a:lnTo>
                  <a:pt x="687" y="454"/>
                </a:lnTo>
                <a:cubicBezTo>
                  <a:pt x="692" y="450"/>
                  <a:pt x="695" y="444"/>
                  <a:pt x="695" y="437"/>
                </a:cubicBezTo>
                <a:lnTo>
                  <a:pt x="695" y="329"/>
                </a:lnTo>
                <a:cubicBezTo>
                  <a:pt x="737" y="318"/>
                  <a:pt x="769" y="280"/>
                  <a:pt x="769" y="235"/>
                </a:cubicBezTo>
                <a:cubicBezTo>
                  <a:pt x="769" y="181"/>
                  <a:pt x="725" y="138"/>
                  <a:pt x="672" y="138"/>
                </a:cubicBezTo>
                <a:cubicBezTo>
                  <a:pt x="618" y="138"/>
                  <a:pt x="575" y="181"/>
                  <a:pt x="575" y="235"/>
                </a:cubicBezTo>
                <a:cubicBezTo>
                  <a:pt x="575" y="280"/>
                  <a:pt x="606" y="318"/>
                  <a:pt x="648" y="329"/>
                </a:cubicBezTo>
                <a:lnTo>
                  <a:pt x="648" y="427"/>
                </a:lnTo>
                <a:lnTo>
                  <a:pt x="568" y="500"/>
                </a:lnTo>
                <a:cubicBezTo>
                  <a:pt x="564" y="504"/>
                  <a:pt x="561" y="511"/>
                  <a:pt x="561" y="517"/>
                </a:cubicBezTo>
                <a:lnTo>
                  <a:pt x="561" y="1009"/>
                </a:lnTo>
                <a:lnTo>
                  <a:pt x="510" y="1009"/>
                </a:lnTo>
                <a:lnTo>
                  <a:pt x="510" y="676"/>
                </a:lnTo>
                <a:cubicBezTo>
                  <a:pt x="510" y="669"/>
                  <a:pt x="507" y="663"/>
                  <a:pt x="502" y="659"/>
                </a:cubicBezTo>
                <a:lnTo>
                  <a:pt x="410" y="573"/>
                </a:lnTo>
                <a:lnTo>
                  <a:pt x="410" y="476"/>
                </a:lnTo>
                <a:cubicBezTo>
                  <a:pt x="452" y="466"/>
                  <a:pt x="483" y="428"/>
                  <a:pt x="483" y="382"/>
                </a:cubicBezTo>
                <a:cubicBezTo>
                  <a:pt x="483" y="329"/>
                  <a:pt x="440" y="285"/>
                  <a:pt x="386" y="285"/>
                </a:cubicBezTo>
                <a:cubicBezTo>
                  <a:pt x="333" y="285"/>
                  <a:pt x="289" y="329"/>
                  <a:pt x="289" y="382"/>
                </a:cubicBezTo>
                <a:cubicBezTo>
                  <a:pt x="289" y="428"/>
                  <a:pt x="321" y="466"/>
                  <a:pt x="363" y="476"/>
                </a:cubicBezTo>
                <a:lnTo>
                  <a:pt x="363" y="583"/>
                </a:lnTo>
                <a:cubicBezTo>
                  <a:pt x="363" y="590"/>
                  <a:pt x="366" y="596"/>
                  <a:pt x="371" y="600"/>
                </a:cubicBezTo>
                <a:lnTo>
                  <a:pt x="463" y="686"/>
                </a:lnTo>
                <a:lnTo>
                  <a:pt x="463" y="1009"/>
                </a:lnTo>
                <a:lnTo>
                  <a:pt x="410" y="1009"/>
                </a:lnTo>
                <a:lnTo>
                  <a:pt x="410" y="734"/>
                </a:lnTo>
                <a:cubicBezTo>
                  <a:pt x="410" y="728"/>
                  <a:pt x="407" y="721"/>
                  <a:pt x="402" y="717"/>
                </a:cubicBezTo>
                <a:lnTo>
                  <a:pt x="339" y="663"/>
                </a:lnTo>
                <a:cubicBezTo>
                  <a:pt x="345" y="650"/>
                  <a:pt x="349" y="636"/>
                  <a:pt x="349" y="621"/>
                </a:cubicBezTo>
                <a:cubicBezTo>
                  <a:pt x="349" y="568"/>
                  <a:pt x="305" y="524"/>
                  <a:pt x="252" y="524"/>
                </a:cubicBezTo>
                <a:cubicBezTo>
                  <a:pt x="198" y="524"/>
                  <a:pt x="155" y="568"/>
                  <a:pt x="155" y="621"/>
                </a:cubicBezTo>
                <a:cubicBezTo>
                  <a:pt x="155" y="675"/>
                  <a:pt x="198" y="718"/>
                  <a:pt x="252" y="718"/>
                </a:cubicBezTo>
                <a:cubicBezTo>
                  <a:pt x="273" y="718"/>
                  <a:pt x="293" y="711"/>
                  <a:pt x="309" y="699"/>
                </a:cubicBezTo>
                <a:lnTo>
                  <a:pt x="363" y="745"/>
                </a:lnTo>
                <a:lnTo>
                  <a:pt x="363" y="1009"/>
                </a:lnTo>
                <a:lnTo>
                  <a:pt x="130" y="1009"/>
                </a:lnTo>
                <a:cubicBezTo>
                  <a:pt x="84" y="1009"/>
                  <a:pt x="46" y="971"/>
                  <a:pt x="46" y="925"/>
                </a:cubicBezTo>
                <a:lnTo>
                  <a:pt x="46" y="130"/>
                </a:lnTo>
                <a:cubicBezTo>
                  <a:pt x="46" y="84"/>
                  <a:pt x="84" y="47"/>
                  <a:pt x="130" y="47"/>
                </a:cubicBezTo>
                <a:lnTo>
                  <a:pt x="925" y="47"/>
                </a:lnTo>
                <a:cubicBezTo>
                  <a:pt x="971" y="47"/>
                  <a:pt x="1008" y="84"/>
                  <a:pt x="1008" y="130"/>
                </a:cubicBezTo>
                <a:lnTo>
                  <a:pt x="1008" y="925"/>
                </a:lnTo>
                <a:close/>
                <a:moveTo>
                  <a:pt x="925" y="0"/>
                </a:moveTo>
                <a:lnTo>
                  <a:pt x="925" y="0"/>
                </a:lnTo>
                <a:lnTo>
                  <a:pt x="130" y="0"/>
                </a:lnTo>
                <a:cubicBezTo>
                  <a:pt x="58" y="0"/>
                  <a:pt x="0" y="59"/>
                  <a:pt x="0" y="130"/>
                </a:cubicBezTo>
                <a:lnTo>
                  <a:pt x="0" y="925"/>
                </a:lnTo>
                <a:cubicBezTo>
                  <a:pt x="0" y="997"/>
                  <a:pt x="58" y="1055"/>
                  <a:pt x="130" y="1055"/>
                </a:cubicBezTo>
                <a:lnTo>
                  <a:pt x="925" y="1055"/>
                </a:lnTo>
                <a:cubicBezTo>
                  <a:pt x="996" y="1055"/>
                  <a:pt x="1055" y="997"/>
                  <a:pt x="1055" y="925"/>
                </a:cubicBezTo>
                <a:lnTo>
                  <a:pt x="1055" y="130"/>
                </a:lnTo>
                <a:cubicBezTo>
                  <a:pt x="1055" y="59"/>
                  <a:pt x="996" y="0"/>
                  <a:pt x="925" y="0"/>
                </a:cubicBezTo>
                <a:close/>
              </a:path>
            </a:pathLst>
          </a:custGeom>
          <a:solidFill>
            <a:srgbClr val="0049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800">
              <a:solidFill>
                <a:schemeClr val="dk2"/>
              </a:solidFill>
              <a:latin typeface="Calibri"/>
              <a:ea typeface="Calibri"/>
              <a:cs typeface="Calibri"/>
              <a:sym typeface="Calibri"/>
            </a:endParaRPr>
          </a:p>
        </p:txBody>
      </p:sp>
      <p:sp>
        <p:nvSpPr>
          <p:cNvPr id="181" name="Google Shape;181;p3"/>
          <p:cNvSpPr/>
          <p:nvPr/>
        </p:nvSpPr>
        <p:spPr>
          <a:xfrm>
            <a:off x="4339769" y="1477866"/>
            <a:ext cx="364645" cy="285705"/>
          </a:xfrm>
          <a:custGeom>
            <a:rect b="b" l="l" r="r" t="t"/>
            <a:pathLst>
              <a:path extrusionOk="0" h="129" w="143">
                <a:moveTo>
                  <a:pt x="133" y="50"/>
                </a:moveTo>
                <a:cubicBezTo>
                  <a:pt x="133" y="45"/>
                  <a:pt x="133" y="45"/>
                  <a:pt x="133" y="45"/>
                </a:cubicBezTo>
                <a:cubicBezTo>
                  <a:pt x="140" y="45"/>
                  <a:pt x="140" y="45"/>
                  <a:pt x="140" y="45"/>
                </a:cubicBezTo>
                <a:cubicBezTo>
                  <a:pt x="142" y="45"/>
                  <a:pt x="143" y="44"/>
                  <a:pt x="143" y="42"/>
                </a:cubicBezTo>
                <a:cubicBezTo>
                  <a:pt x="143" y="32"/>
                  <a:pt x="143" y="32"/>
                  <a:pt x="143" y="32"/>
                </a:cubicBezTo>
                <a:cubicBezTo>
                  <a:pt x="143" y="31"/>
                  <a:pt x="142" y="30"/>
                  <a:pt x="140" y="30"/>
                </a:cubicBezTo>
                <a:cubicBezTo>
                  <a:pt x="125" y="30"/>
                  <a:pt x="125" y="30"/>
                  <a:pt x="125" y="30"/>
                </a:cubicBezTo>
                <a:cubicBezTo>
                  <a:pt x="125" y="29"/>
                  <a:pt x="125" y="29"/>
                  <a:pt x="125" y="29"/>
                </a:cubicBezTo>
                <a:cubicBezTo>
                  <a:pt x="125" y="28"/>
                  <a:pt x="124" y="27"/>
                  <a:pt x="123" y="27"/>
                </a:cubicBezTo>
                <a:cubicBezTo>
                  <a:pt x="73" y="1"/>
                  <a:pt x="73" y="1"/>
                  <a:pt x="73" y="1"/>
                </a:cubicBezTo>
                <a:cubicBezTo>
                  <a:pt x="72" y="0"/>
                  <a:pt x="71" y="0"/>
                  <a:pt x="70" y="1"/>
                </a:cubicBezTo>
                <a:cubicBezTo>
                  <a:pt x="20" y="27"/>
                  <a:pt x="20" y="27"/>
                  <a:pt x="20" y="27"/>
                </a:cubicBezTo>
                <a:cubicBezTo>
                  <a:pt x="19" y="27"/>
                  <a:pt x="18" y="29"/>
                  <a:pt x="19" y="30"/>
                </a:cubicBezTo>
                <a:cubicBezTo>
                  <a:pt x="2" y="30"/>
                  <a:pt x="2" y="30"/>
                  <a:pt x="2" y="30"/>
                </a:cubicBezTo>
                <a:cubicBezTo>
                  <a:pt x="1" y="30"/>
                  <a:pt x="0" y="31"/>
                  <a:pt x="0" y="32"/>
                </a:cubicBezTo>
                <a:cubicBezTo>
                  <a:pt x="0" y="42"/>
                  <a:pt x="0" y="42"/>
                  <a:pt x="0" y="42"/>
                </a:cubicBezTo>
                <a:cubicBezTo>
                  <a:pt x="0" y="44"/>
                  <a:pt x="1" y="45"/>
                  <a:pt x="2" y="45"/>
                </a:cubicBezTo>
                <a:cubicBezTo>
                  <a:pt x="10" y="45"/>
                  <a:pt x="10" y="45"/>
                  <a:pt x="10" y="45"/>
                </a:cubicBezTo>
                <a:cubicBezTo>
                  <a:pt x="10" y="50"/>
                  <a:pt x="10" y="50"/>
                  <a:pt x="10" y="50"/>
                </a:cubicBezTo>
                <a:cubicBezTo>
                  <a:pt x="12" y="50"/>
                  <a:pt x="12" y="50"/>
                  <a:pt x="12" y="50"/>
                </a:cubicBezTo>
                <a:cubicBezTo>
                  <a:pt x="12" y="104"/>
                  <a:pt x="12" y="104"/>
                  <a:pt x="12" y="104"/>
                </a:cubicBezTo>
                <a:cubicBezTo>
                  <a:pt x="8" y="104"/>
                  <a:pt x="8" y="104"/>
                  <a:pt x="8" y="104"/>
                </a:cubicBezTo>
                <a:cubicBezTo>
                  <a:pt x="6" y="104"/>
                  <a:pt x="5" y="105"/>
                  <a:pt x="5" y="107"/>
                </a:cubicBezTo>
                <a:cubicBezTo>
                  <a:pt x="5" y="114"/>
                  <a:pt x="5" y="114"/>
                  <a:pt x="5" y="114"/>
                </a:cubicBezTo>
                <a:cubicBezTo>
                  <a:pt x="2" y="114"/>
                  <a:pt x="2" y="114"/>
                  <a:pt x="2" y="114"/>
                </a:cubicBezTo>
                <a:cubicBezTo>
                  <a:pt x="1" y="114"/>
                  <a:pt x="0" y="115"/>
                  <a:pt x="0" y="116"/>
                </a:cubicBezTo>
                <a:cubicBezTo>
                  <a:pt x="0" y="126"/>
                  <a:pt x="0" y="126"/>
                  <a:pt x="0" y="126"/>
                </a:cubicBezTo>
                <a:cubicBezTo>
                  <a:pt x="0" y="128"/>
                  <a:pt x="1" y="129"/>
                  <a:pt x="2" y="129"/>
                </a:cubicBezTo>
                <a:cubicBezTo>
                  <a:pt x="140" y="129"/>
                  <a:pt x="140" y="129"/>
                  <a:pt x="140" y="129"/>
                </a:cubicBezTo>
                <a:cubicBezTo>
                  <a:pt x="142" y="129"/>
                  <a:pt x="143" y="128"/>
                  <a:pt x="143" y="126"/>
                </a:cubicBezTo>
                <a:cubicBezTo>
                  <a:pt x="143" y="116"/>
                  <a:pt x="143" y="116"/>
                  <a:pt x="143" y="116"/>
                </a:cubicBezTo>
                <a:cubicBezTo>
                  <a:pt x="143" y="115"/>
                  <a:pt x="142" y="114"/>
                  <a:pt x="140" y="114"/>
                </a:cubicBezTo>
                <a:cubicBezTo>
                  <a:pt x="138" y="114"/>
                  <a:pt x="138" y="114"/>
                  <a:pt x="138" y="114"/>
                </a:cubicBezTo>
                <a:cubicBezTo>
                  <a:pt x="138" y="107"/>
                  <a:pt x="138" y="107"/>
                  <a:pt x="138" y="107"/>
                </a:cubicBezTo>
                <a:cubicBezTo>
                  <a:pt x="138" y="105"/>
                  <a:pt x="137" y="104"/>
                  <a:pt x="135" y="104"/>
                </a:cubicBezTo>
                <a:cubicBezTo>
                  <a:pt x="131" y="104"/>
                  <a:pt x="131" y="104"/>
                  <a:pt x="131" y="104"/>
                </a:cubicBezTo>
                <a:cubicBezTo>
                  <a:pt x="131" y="50"/>
                  <a:pt x="131" y="50"/>
                  <a:pt x="131" y="50"/>
                </a:cubicBezTo>
                <a:cubicBezTo>
                  <a:pt x="133" y="50"/>
                  <a:pt x="133" y="50"/>
                  <a:pt x="133" y="50"/>
                </a:cubicBezTo>
                <a:cubicBezTo>
                  <a:pt x="133" y="50"/>
                  <a:pt x="133" y="50"/>
                  <a:pt x="133" y="50"/>
                </a:cubicBezTo>
                <a:close/>
                <a:moveTo>
                  <a:pt x="138" y="124"/>
                </a:moveTo>
                <a:cubicBezTo>
                  <a:pt x="5" y="124"/>
                  <a:pt x="5" y="124"/>
                  <a:pt x="5" y="124"/>
                </a:cubicBezTo>
                <a:cubicBezTo>
                  <a:pt x="5" y="119"/>
                  <a:pt x="5" y="119"/>
                  <a:pt x="5" y="119"/>
                </a:cubicBezTo>
                <a:cubicBezTo>
                  <a:pt x="138" y="119"/>
                  <a:pt x="138" y="119"/>
                  <a:pt x="138" y="119"/>
                </a:cubicBezTo>
                <a:cubicBezTo>
                  <a:pt x="138" y="124"/>
                  <a:pt x="138" y="124"/>
                  <a:pt x="138" y="124"/>
                </a:cubicBezTo>
                <a:cubicBezTo>
                  <a:pt x="138" y="124"/>
                  <a:pt x="138" y="124"/>
                  <a:pt x="138" y="124"/>
                </a:cubicBezTo>
                <a:close/>
                <a:moveTo>
                  <a:pt x="42" y="27"/>
                </a:moveTo>
                <a:cubicBezTo>
                  <a:pt x="71" y="19"/>
                  <a:pt x="71" y="19"/>
                  <a:pt x="71" y="19"/>
                </a:cubicBezTo>
                <a:cubicBezTo>
                  <a:pt x="102" y="27"/>
                  <a:pt x="102" y="27"/>
                  <a:pt x="102" y="27"/>
                </a:cubicBezTo>
                <a:cubicBezTo>
                  <a:pt x="42" y="27"/>
                  <a:pt x="42" y="27"/>
                  <a:pt x="42" y="27"/>
                </a:cubicBezTo>
                <a:cubicBezTo>
                  <a:pt x="42" y="27"/>
                  <a:pt x="42" y="27"/>
                  <a:pt x="42" y="27"/>
                </a:cubicBezTo>
                <a:close/>
                <a:moveTo>
                  <a:pt x="71" y="6"/>
                </a:moveTo>
                <a:cubicBezTo>
                  <a:pt x="101" y="21"/>
                  <a:pt x="101" y="21"/>
                  <a:pt x="101" y="21"/>
                </a:cubicBezTo>
                <a:cubicBezTo>
                  <a:pt x="72" y="14"/>
                  <a:pt x="72" y="14"/>
                  <a:pt x="72" y="14"/>
                </a:cubicBezTo>
                <a:cubicBezTo>
                  <a:pt x="72" y="14"/>
                  <a:pt x="71" y="14"/>
                  <a:pt x="71" y="14"/>
                </a:cubicBezTo>
                <a:cubicBezTo>
                  <a:pt x="42" y="21"/>
                  <a:pt x="42" y="21"/>
                  <a:pt x="42" y="21"/>
                </a:cubicBezTo>
                <a:cubicBezTo>
                  <a:pt x="71" y="6"/>
                  <a:pt x="71" y="6"/>
                  <a:pt x="71" y="6"/>
                </a:cubicBezTo>
                <a:cubicBezTo>
                  <a:pt x="71" y="6"/>
                  <a:pt x="71" y="6"/>
                  <a:pt x="71" y="6"/>
                </a:cubicBezTo>
                <a:close/>
                <a:moveTo>
                  <a:pt x="5" y="35"/>
                </a:moveTo>
                <a:cubicBezTo>
                  <a:pt x="138" y="35"/>
                  <a:pt x="138" y="35"/>
                  <a:pt x="138" y="35"/>
                </a:cubicBezTo>
                <a:cubicBezTo>
                  <a:pt x="138" y="40"/>
                  <a:pt x="138" y="40"/>
                  <a:pt x="138" y="40"/>
                </a:cubicBezTo>
                <a:cubicBezTo>
                  <a:pt x="5" y="40"/>
                  <a:pt x="5" y="40"/>
                  <a:pt x="5" y="40"/>
                </a:cubicBezTo>
                <a:cubicBezTo>
                  <a:pt x="5" y="35"/>
                  <a:pt x="5" y="35"/>
                  <a:pt x="5" y="35"/>
                </a:cubicBezTo>
                <a:cubicBezTo>
                  <a:pt x="5" y="35"/>
                  <a:pt x="5" y="35"/>
                  <a:pt x="5" y="35"/>
                </a:cubicBezTo>
                <a:close/>
                <a:moveTo>
                  <a:pt x="65" y="104"/>
                </a:moveTo>
                <a:cubicBezTo>
                  <a:pt x="65" y="50"/>
                  <a:pt x="65" y="50"/>
                  <a:pt x="65" y="50"/>
                </a:cubicBezTo>
                <a:cubicBezTo>
                  <a:pt x="67" y="50"/>
                  <a:pt x="67" y="50"/>
                  <a:pt x="67" y="50"/>
                </a:cubicBezTo>
                <a:cubicBezTo>
                  <a:pt x="67" y="45"/>
                  <a:pt x="67" y="45"/>
                  <a:pt x="67" y="45"/>
                </a:cubicBezTo>
                <a:cubicBezTo>
                  <a:pt x="76" y="45"/>
                  <a:pt x="76" y="45"/>
                  <a:pt x="76" y="45"/>
                </a:cubicBezTo>
                <a:cubicBezTo>
                  <a:pt x="76" y="50"/>
                  <a:pt x="76" y="50"/>
                  <a:pt x="76" y="50"/>
                </a:cubicBezTo>
                <a:cubicBezTo>
                  <a:pt x="78" y="50"/>
                  <a:pt x="78" y="50"/>
                  <a:pt x="78" y="50"/>
                </a:cubicBezTo>
                <a:cubicBezTo>
                  <a:pt x="78" y="104"/>
                  <a:pt x="78" y="104"/>
                  <a:pt x="78" y="104"/>
                </a:cubicBezTo>
                <a:cubicBezTo>
                  <a:pt x="65" y="104"/>
                  <a:pt x="65" y="104"/>
                  <a:pt x="65" y="104"/>
                </a:cubicBezTo>
                <a:cubicBezTo>
                  <a:pt x="65" y="104"/>
                  <a:pt x="65" y="104"/>
                  <a:pt x="65" y="104"/>
                </a:cubicBezTo>
                <a:close/>
                <a:moveTo>
                  <a:pt x="51" y="50"/>
                </a:moveTo>
                <a:cubicBezTo>
                  <a:pt x="60" y="50"/>
                  <a:pt x="60" y="50"/>
                  <a:pt x="60" y="50"/>
                </a:cubicBezTo>
                <a:cubicBezTo>
                  <a:pt x="60" y="101"/>
                  <a:pt x="60" y="101"/>
                  <a:pt x="60" y="101"/>
                </a:cubicBezTo>
                <a:cubicBezTo>
                  <a:pt x="51" y="101"/>
                  <a:pt x="51" y="101"/>
                  <a:pt x="51" y="101"/>
                </a:cubicBezTo>
                <a:cubicBezTo>
                  <a:pt x="51" y="50"/>
                  <a:pt x="51" y="50"/>
                  <a:pt x="51" y="50"/>
                </a:cubicBezTo>
                <a:cubicBezTo>
                  <a:pt x="51" y="50"/>
                  <a:pt x="51" y="50"/>
                  <a:pt x="51" y="50"/>
                </a:cubicBezTo>
                <a:close/>
                <a:moveTo>
                  <a:pt x="84" y="101"/>
                </a:moveTo>
                <a:cubicBezTo>
                  <a:pt x="84" y="50"/>
                  <a:pt x="84" y="50"/>
                  <a:pt x="84" y="50"/>
                </a:cubicBezTo>
                <a:cubicBezTo>
                  <a:pt x="93" y="50"/>
                  <a:pt x="93" y="50"/>
                  <a:pt x="93" y="50"/>
                </a:cubicBezTo>
                <a:cubicBezTo>
                  <a:pt x="93" y="101"/>
                  <a:pt x="93" y="101"/>
                  <a:pt x="93" y="101"/>
                </a:cubicBezTo>
                <a:cubicBezTo>
                  <a:pt x="84" y="101"/>
                  <a:pt x="84" y="101"/>
                  <a:pt x="84" y="101"/>
                </a:cubicBezTo>
                <a:cubicBezTo>
                  <a:pt x="84" y="101"/>
                  <a:pt x="84" y="101"/>
                  <a:pt x="84" y="101"/>
                </a:cubicBezTo>
                <a:close/>
                <a:moveTo>
                  <a:pt x="27" y="50"/>
                </a:moveTo>
                <a:cubicBezTo>
                  <a:pt x="27" y="101"/>
                  <a:pt x="27" y="101"/>
                  <a:pt x="27" y="101"/>
                </a:cubicBezTo>
                <a:cubicBezTo>
                  <a:pt x="17" y="101"/>
                  <a:pt x="17" y="101"/>
                  <a:pt x="17" y="101"/>
                </a:cubicBezTo>
                <a:cubicBezTo>
                  <a:pt x="17" y="50"/>
                  <a:pt x="17" y="50"/>
                  <a:pt x="17" y="50"/>
                </a:cubicBezTo>
                <a:cubicBezTo>
                  <a:pt x="27" y="50"/>
                  <a:pt x="27" y="50"/>
                  <a:pt x="27" y="50"/>
                </a:cubicBezTo>
                <a:cubicBezTo>
                  <a:pt x="27" y="50"/>
                  <a:pt x="27" y="50"/>
                  <a:pt x="27" y="50"/>
                </a:cubicBezTo>
                <a:close/>
                <a:moveTo>
                  <a:pt x="32" y="50"/>
                </a:moveTo>
                <a:cubicBezTo>
                  <a:pt x="34" y="50"/>
                  <a:pt x="34" y="50"/>
                  <a:pt x="34" y="50"/>
                </a:cubicBezTo>
                <a:cubicBezTo>
                  <a:pt x="34" y="45"/>
                  <a:pt x="34" y="45"/>
                  <a:pt x="34" y="45"/>
                </a:cubicBezTo>
                <a:cubicBezTo>
                  <a:pt x="42" y="45"/>
                  <a:pt x="42" y="45"/>
                  <a:pt x="42" y="45"/>
                </a:cubicBezTo>
                <a:cubicBezTo>
                  <a:pt x="42" y="50"/>
                  <a:pt x="42" y="50"/>
                  <a:pt x="42" y="50"/>
                </a:cubicBezTo>
                <a:cubicBezTo>
                  <a:pt x="45" y="50"/>
                  <a:pt x="45" y="50"/>
                  <a:pt x="45" y="50"/>
                </a:cubicBezTo>
                <a:cubicBezTo>
                  <a:pt x="45" y="104"/>
                  <a:pt x="45" y="104"/>
                  <a:pt x="45" y="104"/>
                </a:cubicBezTo>
                <a:cubicBezTo>
                  <a:pt x="32" y="104"/>
                  <a:pt x="32" y="104"/>
                  <a:pt x="32" y="104"/>
                </a:cubicBezTo>
                <a:cubicBezTo>
                  <a:pt x="32" y="50"/>
                  <a:pt x="32" y="50"/>
                  <a:pt x="32" y="50"/>
                </a:cubicBezTo>
                <a:cubicBezTo>
                  <a:pt x="32" y="50"/>
                  <a:pt x="32" y="50"/>
                  <a:pt x="32" y="50"/>
                </a:cubicBezTo>
                <a:close/>
                <a:moveTo>
                  <a:pt x="133" y="112"/>
                </a:moveTo>
                <a:cubicBezTo>
                  <a:pt x="10" y="112"/>
                  <a:pt x="10" y="112"/>
                  <a:pt x="10" y="112"/>
                </a:cubicBezTo>
                <a:cubicBezTo>
                  <a:pt x="10" y="109"/>
                  <a:pt x="10" y="109"/>
                  <a:pt x="10" y="109"/>
                </a:cubicBezTo>
                <a:cubicBezTo>
                  <a:pt x="133" y="109"/>
                  <a:pt x="133" y="109"/>
                  <a:pt x="133" y="109"/>
                </a:cubicBezTo>
                <a:cubicBezTo>
                  <a:pt x="133" y="112"/>
                  <a:pt x="133" y="112"/>
                  <a:pt x="133" y="112"/>
                </a:cubicBezTo>
                <a:cubicBezTo>
                  <a:pt x="133" y="112"/>
                  <a:pt x="133" y="112"/>
                  <a:pt x="133" y="112"/>
                </a:cubicBezTo>
                <a:close/>
                <a:moveTo>
                  <a:pt x="98" y="104"/>
                </a:moveTo>
                <a:cubicBezTo>
                  <a:pt x="98" y="50"/>
                  <a:pt x="98" y="50"/>
                  <a:pt x="98" y="50"/>
                </a:cubicBezTo>
                <a:cubicBezTo>
                  <a:pt x="101" y="50"/>
                  <a:pt x="101" y="50"/>
                  <a:pt x="101" y="50"/>
                </a:cubicBezTo>
                <a:cubicBezTo>
                  <a:pt x="101" y="45"/>
                  <a:pt x="101" y="45"/>
                  <a:pt x="101" y="45"/>
                </a:cubicBezTo>
                <a:cubicBezTo>
                  <a:pt x="108" y="45"/>
                  <a:pt x="108" y="45"/>
                  <a:pt x="108" y="45"/>
                </a:cubicBezTo>
                <a:cubicBezTo>
                  <a:pt x="108" y="50"/>
                  <a:pt x="108" y="50"/>
                  <a:pt x="108" y="50"/>
                </a:cubicBezTo>
                <a:cubicBezTo>
                  <a:pt x="111" y="50"/>
                  <a:pt x="111" y="50"/>
                  <a:pt x="111" y="50"/>
                </a:cubicBezTo>
                <a:cubicBezTo>
                  <a:pt x="111" y="104"/>
                  <a:pt x="111" y="104"/>
                  <a:pt x="111" y="104"/>
                </a:cubicBezTo>
                <a:cubicBezTo>
                  <a:pt x="98" y="104"/>
                  <a:pt x="98" y="104"/>
                  <a:pt x="98" y="104"/>
                </a:cubicBezTo>
                <a:cubicBezTo>
                  <a:pt x="98" y="104"/>
                  <a:pt x="98" y="104"/>
                  <a:pt x="98" y="104"/>
                </a:cubicBezTo>
                <a:close/>
                <a:moveTo>
                  <a:pt x="126" y="101"/>
                </a:moveTo>
                <a:cubicBezTo>
                  <a:pt x="116" y="101"/>
                  <a:pt x="116" y="101"/>
                  <a:pt x="116" y="101"/>
                </a:cubicBezTo>
                <a:cubicBezTo>
                  <a:pt x="116" y="50"/>
                  <a:pt x="116" y="50"/>
                  <a:pt x="116" y="50"/>
                </a:cubicBezTo>
                <a:cubicBezTo>
                  <a:pt x="126" y="50"/>
                  <a:pt x="126" y="50"/>
                  <a:pt x="126" y="50"/>
                </a:cubicBezTo>
                <a:cubicBezTo>
                  <a:pt x="126" y="101"/>
                  <a:pt x="126" y="101"/>
                  <a:pt x="126" y="101"/>
                </a:cubicBezTo>
                <a:cubicBezTo>
                  <a:pt x="126" y="101"/>
                  <a:pt x="126" y="101"/>
                  <a:pt x="126" y="101"/>
                </a:cubicBezTo>
                <a:close/>
              </a:path>
            </a:pathLst>
          </a:custGeom>
          <a:solidFill>
            <a:srgbClr val="0049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82" name="Google Shape;182;p3"/>
          <p:cNvGrpSpPr/>
          <p:nvPr/>
        </p:nvGrpSpPr>
        <p:grpSpPr>
          <a:xfrm>
            <a:off x="5270457" y="1488270"/>
            <a:ext cx="255585" cy="281613"/>
            <a:chOff x="7381588" y="5055279"/>
            <a:chExt cx="366958" cy="422664"/>
          </a:xfrm>
        </p:grpSpPr>
        <p:sp>
          <p:nvSpPr>
            <p:cNvPr id="183" name="Google Shape;183;p3"/>
            <p:cNvSpPr/>
            <p:nvPr/>
          </p:nvSpPr>
          <p:spPr>
            <a:xfrm>
              <a:off x="7400737" y="5055279"/>
              <a:ext cx="347810" cy="408564"/>
            </a:xfrm>
            <a:custGeom>
              <a:rect b="b" l="l" r="r" t="t"/>
              <a:pathLst>
                <a:path extrusionOk="0" h="4696" w="3995">
                  <a:moveTo>
                    <a:pt x="2519" y="382"/>
                  </a:moveTo>
                  <a:lnTo>
                    <a:pt x="2519" y="1235"/>
                  </a:lnTo>
                  <a:lnTo>
                    <a:pt x="2524" y="1260"/>
                  </a:lnTo>
                  <a:lnTo>
                    <a:pt x="2534" y="1281"/>
                  </a:lnTo>
                  <a:lnTo>
                    <a:pt x="2552" y="1297"/>
                  </a:lnTo>
                  <a:lnTo>
                    <a:pt x="2572" y="1309"/>
                  </a:lnTo>
                  <a:lnTo>
                    <a:pt x="2597" y="1312"/>
                  </a:lnTo>
                  <a:lnTo>
                    <a:pt x="3609" y="1312"/>
                  </a:lnTo>
                  <a:lnTo>
                    <a:pt x="2519" y="382"/>
                  </a:lnTo>
                  <a:close/>
                  <a:moveTo>
                    <a:pt x="298" y="0"/>
                  </a:moveTo>
                  <a:lnTo>
                    <a:pt x="2200" y="0"/>
                  </a:lnTo>
                  <a:lnTo>
                    <a:pt x="2250" y="3"/>
                  </a:lnTo>
                  <a:lnTo>
                    <a:pt x="2303" y="12"/>
                  </a:lnTo>
                  <a:lnTo>
                    <a:pt x="2358" y="26"/>
                  </a:lnTo>
                  <a:lnTo>
                    <a:pt x="2411" y="42"/>
                  </a:lnTo>
                  <a:lnTo>
                    <a:pt x="2464" y="64"/>
                  </a:lnTo>
                  <a:lnTo>
                    <a:pt x="2515" y="88"/>
                  </a:lnTo>
                  <a:lnTo>
                    <a:pt x="2562" y="116"/>
                  </a:lnTo>
                  <a:lnTo>
                    <a:pt x="2602" y="145"/>
                  </a:lnTo>
                  <a:lnTo>
                    <a:pt x="3810" y="1139"/>
                  </a:lnTo>
                  <a:lnTo>
                    <a:pt x="3849" y="1175"/>
                  </a:lnTo>
                  <a:lnTo>
                    <a:pt x="3884" y="1217"/>
                  </a:lnTo>
                  <a:lnTo>
                    <a:pt x="3915" y="1265"/>
                  </a:lnTo>
                  <a:lnTo>
                    <a:pt x="3943" y="1317"/>
                  </a:lnTo>
                  <a:lnTo>
                    <a:pt x="3966" y="1370"/>
                  </a:lnTo>
                  <a:lnTo>
                    <a:pt x="3982" y="1424"/>
                  </a:lnTo>
                  <a:lnTo>
                    <a:pt x="3992" y="1479"/>
                  </a:lnTo>
                  <a:lnTo>
                    <a:pt x="3995" y="1531"/>
                  </a:lnTo>
                  <a:lnTo>
                    <a:pt x="3995" y="4398"/>
                  </a:lnTo>
                  <a:lnTo>
                    <a:pt x="3992" y="4447"/>
                  </a:lnTo>
                  <a:lnTo>
                    <a:pt x="3980" y="4493"/>
                  </a:lnTo>
                  <a:lnTo>
                    <a:pt x="3963" y="4534"/>
                  </a:lnTo>
                  <a:lnTo>
                    <a:pt x="3939" y="4574"/>
                  </a:lnTo>
                  <a:lnTo>
                    <a:pt x="3908" y="4608"/>
                  </a:lnTo>
                  <a:lnTo>
                    <a:pt x="3874" y="4639"/>
                  </a:lnTo>
                  <a:lnTo>
                    <a:pt x="3835" y="4663"/>
                  </a:lnTo>
                  <a:lnTo>
                    <a:pt x="3793" y="4681"/>
                  </a:lnTo>
                  <a:lnTo>
                    <a:pt x="3747" y="4693"/>
                  </a:lnTo>
                  <a:lnTo>
                    <a:pt x="3698" y="4696"/>
                  </a:lnTo>
                  <a:lnTo>
                    <a:pt x="667" y="4696"/>
                  </a:lnTo>
                  <a:lnTo>
                    <a:pt x="648" y="4694"/>
                  </a:lnTo>
                  <a:lnTo>
                    <a:pt x="635" y="4691"/>
                  </a:lnTo>
                  <a:lnTo>
                    <a:pt x="627" y="4685"/>
                  </a:lnTo>
                  <a:lnTo>
                    <a:pt x="625" y="4678"/>
                  </a:lnTo>
                  <a:lnTo>
                    <a:pt x="625" y="4670"/>
                  </a:lnTo>
                  <a:lnTo>
                    <a:pt x="627" y="4663"/>
                  </a:lnTo>
                  <a:lnTo>
                    <a:pt x="632" y="4656"/>
                  </a:lnTo>
                  <a:lnTo>
                    <a:pt x="635" y="4651"/>
                  </a:lnTo>
                  <a:lnTo>
                    <a:pt x="645" y="4639"/>
                  </a:lnTo>
                  <a:lnTo>
                    <a:pt x="657" y="4626"/>
                  </a:lnTo>
                  <a:lnTo>
                    <a:pt x="672" y="4611"/>
                  </a:lnTo>
                  <a:lnTo>
                    <a:pt x="688" y="4595"/>
                  </a:lnTo>
                  <a:lnTo>
                    <a:pt x="704" y="4579"/>
                  </a:lnTo>
                  <a:lnTo>
                    <a:pt x="719" y="4562"/>
                  </a:lnTo>
                  <a:lnTo>
                    <a:pt x="734" y="4548"/>
                  </a:lnTo>
                  <a:lnTo>
                    <a:pt x="747" y="4536"/>
                  </a:lnTo>
                  <a:lnTo>
                    <a:pt x="758" y="4525"/>
                  </a:lnTo>
                  <a:lnTo>
                    <a:pt x="764" y="4520"/>
                  </a:lnTo>
                  <a:lnTo>
                    <a:pt x="766" y="4517"/>
                  </a:lnTo>
                  <a:lnTo>
                    <a:pt x="768" y="4515"/>
                  </a:lnTo>
                  <a:lnTo>
                    <a:pt x="775" y="4509"/>
                  </a:lnTo>
                  <a:lnTo>
                    <a:pt x="787" y="4500"/>
                  </a:lnTo>
                  <a:lnTo>
                    <a:pt x="803" y="4491"/>
                  </a:lnTo>
                  <a:lnTo>
                    <a:pt x="824" y="4484"/>
                  </a:lnTo>
                  <a:lnTo>
                    <a:pt x="848" y="4478"/>
                  </a:lnTo>
                  <a:lnTo>
                    <a:pt x="876" y="4475"/>
                  </a:lnTo>
                  <a:lnTo>
                    <a:pt x="3698" y="4475"/>
                  </a:lnTo>
                  <a:lnTo>
                    <a:pt x="3722" y="4472"/>
                  </a:lnTo>
                  <a:lnTo>
                    <a:pt x="3744" y="4460"/>
                  </a:lnTo>
                  <a:lnTo>
                    <a:pt x="3760" y="4444"/>
                  </a:lnTo>
                  <a:lnTo>
                    <a:pt x="3772" y="4422"/>
                  </a:lnTo>
                  <a:lnTo>
                    <a:pt x="3775" y="4398"/>
                  </a:lnTo>
                  <a:lnTo>
                    <a:pt x="3775" y="1597"/>
                  </a:lnTo>
                  <a:lnTo>
                    <a:pt x="3772" y="1575"/>
                  </a:lnTo>
                  <a:lnTo>
                    <a:pt x="3766" y="1559"/>
                  </a:lnTo>
                  <a:lnTo>
                    <a:pt x="3756" y="1547"/>
                  </a:lnTo>
                  <a:lnTo>
                    <a:pt x="3744" y="1538"/>
                  </a:lnTo>
                  <a:lnTo>
                    <a:pt x="3730" y="1535"/>
                  </a:lnTo>
                  <a:lnTo>
                    <a:pt x="3720" y="1534"/>
                  </a:lnTo>
                  <a:lnTo>
                    <a:pt x="2597" y="1534"/>
                  </a:lnTo>
                  <a:lnTo>
                    <a:pt x="2549" y="1529"/>
                  </a:lnTo>
                  <a:lnTo>
                    <a:pt x="2503" y="1518"/>
                  </a:lnTo>
                  <a:lnTo>
                    <a:pt x="2460" y="1500"/>
                  </a:lnTo>
                  <a:lnTo>
                    <a:pt x="2421" y="1476"/>
                  </a:lnTo>
                  <a:lnTo>
                    <a:pt x="2386" y="1447"/>
                  </a:lnTo>
                  <a:lnTo>
                    <a:pt x="2356" y="1411"/>
                  </a:lnTo>
                  <a:lnTo>
                    <a:pt x="2333" y="1373"/>
                  </a:lnTo>
                  <a:lnTo>
                    <a:pt x="2314" y="1330"/>
                  </a:lnTo>
                  <a:lnTo>
                    <a:pt x="2303" y="1284"/>
                  </a:lnTo>
                  <a:lnTo>
                    <a:pt x="2299" y="1235"/>
                  </a:lnTo>
                  <a:lnTo>
                    <a:pt x="2299" y="330"/>
                  </a:lnTo>
                  <a:lnTo>
                    <a:pt x="2296" y="317"/>
                  </a:lnTo>
                  <a:lnTo>
                    <a:pt x="2288" y="299"/>
                  </a:lnTo>
                  <a:lnTo>
                    <a:pt x="2275" y="281"/>
                  </a:lnTo>
                  <a:lnTo>
                    <a:pt x="2262" y="264"/>
                  </a:lnTo>
                  <a:lnTo>
                    <a:pt x="2245" y="247"/>
                  </a:lnTo>
                  <a:lnTo>
                    <a:pt x="2228" y="234"/>
                  </a:lnTo>
                  <a:lnTo>
                    <a:pt x="2213" y="225"/>
                  </a:lnTo>
                  <a:lnTo>
                    <a:pt x="2200" y="222"/>
                  </a:lnTo>
                  <a:lnTo>
                    <a:pt x="298" y="222"/>
                  </a:lnTo>
                  <a:lnTo>
                    <a:pt x="274" y="225"/>
                  </a:lnTo>
                  <a:lnTo>
                    <a:pt x="253" y="237"/>
                  </a:lnTo>
                  <a:lnTo>
                    <a:pt x="236" y="253"/>
                  </a:lnTo>
                  <a:lnTo>
                    <a:pt x="225" y="275"/>
                  </a:lnTo>
                  <a:lnTo>
                    <a:pt x="221" y="299"/>
                  </a:lnTo>
                  <a:lnTo>
                    <a:pt x="221" y="3699"/>
                  </a:lnTo>
                  <a:lnTo>
                    <a:pt x="219" y="3724"/>
                  </a:lnTo>
                  <a:lnTo>
                    <a:pt x="215" y="3743"/>
                  </a:lnTo>
                  <a:lnTo>
                    <a:pt x="209" y="3758"/>
                  </a:lnTo>
                  <a:lnTo>
                    <a:pt x="203" y="3768"/>
                  </a:lnTo>
                  <a:lnTo>
                    <a:pt x="197" y="3774"/>
                  </a:lnTo>
                  <a:lnTo>
                    <a:pt x="196" y="3776"/>
                  </a:lnTo>
                  <a:lnTo>
                    <a:pt x="194" y="3779"/>
                  </a:lnTo>
                  <a:lnTo>
                    <a:pt x="187" y="3785"/>
                  </a:lnTo>
                  <a:lnTo>
                    <a:pt x="176" y="3795"/>
                  </a:lnTo>
                  <a:lnTo>
                    <a:pt x="163" y="3808"/>
                  </a:lnTo>
                  <a:lnTo>
                    <a:pt x="148" y="3825"/>
                  </a:lnTo>
                  <a:lnTo>
                    <a:pt x="132" y="3841"/>
                  </a:lnTo>
                  <a:lnTo>
                    <a:pt x="114" y="3860"/>
                  </a:lnTo>
                  <a:lnTo>
                    <a:pt x="97" y="3878"/>
                  </a:lnTo>
                  <a:lnTo>
                    <a:pt x="79" y="3896"/>
                  </a:lnTo>
                  <a:lnTo>
                    <a:pt x="62" y="3912"/>
                  </a:lnTo>
                  <a:lnTo>
                    <a:pt x="49" y="3927"/>
                  </a:lnTo>
                  <a:lnTo>
                    <a:pt x="37" y="3938"/>
                  </a:lnTo>
                  <a:lnTo>
                    <a:pt x="34" y="3941"/>
                  </a:lnTo>
                  <a:lnTo>
                    <a:pt x="28" y="3944"/>
                  </a:lnTo>
                  <a:lnTo>
                    <a:pt x="23" y="3946"/>
                  </a:lnTo>
                  <a:lnTo>
                    <a:pt x="17" y="3946"/>
                  </a:lnTo>
                  <a:lnTo>
                    <a:pt x="9" y="3943"/>
                  </a:lnTo>
                  <a:lnTo>
                    <a:pt x="5" y="3937"/>
                  </a:lnTo>
                  <a:lnTo>
                    <a:pt x="2" y="3925"/>
                  </a:lnTo>
                  <a:lnTo>
                    <a:pt x="0" y="3907"/>
                  </a:lnTo>
                  <a:lnTo>
                    <a:pt x="0" y="299"/>
                  </a:lnTo>
                  <a:lnTo>
                    <a:pt x="3" y="250"/>
                  </a:lnTo>
                  <a:lnTo>
                    <a:pt x="15" y="204"/>
                  </a:lnTo>
                  <a:lnTo>
                    <a:pt x="33" y="162"/>
                  </a:lnTo>
                  <a:lnTo>
                    <a:pt x="58" y="123"/>
                  </a:lnTo>
                  <a:lnTo>
                    <a:pt x="88" y="88"/>
                  </a:lnTo>
                  <a:lnTo>
                    <a:pt x="122" y="58"/>
                  </a:lnTo>
                  <a:lnTo>
                    <a:pt x="162" y="34"/>
                  </a:lnTo>
                  <a:lnTo>
                    <a:pt x="204" y="17"/>
                  </a:lnTo>
                  <a:lnTo>
                    <a:pt x="250" y="5"/>
                  </a:lnTo>
                  <a:lnTo>
                    <a:pt x="298" y="0"/>
                  </a:lnTo>
                  <a:close/>
                </a:path>
              </a:pathLst>
            </a:custGeom>
            <a:solidFill>
              <a:srgbClr val="0049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3"/>
            <p:cNvSpPr/>
            <p:nvPr/>
          </p:nvSpPr>
          <p:spPr>
            <a:xfrm>
              <a:off x="7445475" y="5239281"/>
              <a:ext cx="170946" cy="170946"/>
            </a:xfrm>
            <a:custGeom>
              <a:rect b="b" l="l" r="r" t="t"/>
              <a:pathLst>
                <a:path extrusionOk="0" h="1964" w="1964">
                  <a:moveTo>
                    <a:pt x="982" y="220"/>
                  </a:moveTo>
                  <a:lnTo>
                    <a:pt x="905" y="225"/>
                  </a:lnTo>
                  <a:lnTo>
                    <a:pt x="829" y="235"/>
                  </a:lnTo>
                  <a:lnTo>
                    <a:pt x="757" y="254"/>
                  </a:lnTo>
                  <a:lnTo>
                    <a:pt x="686" y="280"/>
                  </a:lnTo>
                  <a:lnTo>
                    <a:pt x="618" y="312"/>
                  </a:lnTo>
                  <a:lnTo>
                    <a:pt x="553" y="352"/>
                  </a:lnTo>
                  <a:lnTo>
                    <a:pt x="492" y="398"/>
                  </a:lnTo>
                  <a:lnTo>
                    <a:pt x="436" y="451"/>
                  </a:lnTo>
                  <a:lnTo>
                    <a:pt x="384" y="509"/>
                  </a:lnTo>
                  <a:lnTo>
                    <a:pt x="340" y="571"/>
                  </a:lnTo>
                  <a:lnTo>
                    <a:pt x="303" y="636"/>
                  </a:lnTo>
                  <a:lnTo>
                    <a:pt x="273" y="704"/>
                  </a:lnTo>
                  <a:lnTo>
                    <a:pt x="250" y="775"/>
                  </a:lnTo>
                  <a:lnTo>
                    <a:pt x="233" y="846"/>
                  </a:lnTo>
                  <a:lnTo>
                    <a:pt x="223" y="918"/>
                  </a:lnTo>
                  <a:lnTo>
                    <a:pt x="220" y="992"/>
                  </a:lnTo>
                  <a:lnTo>
                    <a:pt x="224" y="1065"/>
                  </a:lnTo>
                  <a:lnTo>
                    <a:pt x="236" y="1137"/>
                  </a:lnTo>
                  <a:lnTo>
                    <a:pt x="255" y="1208"/>
                  </a:lnTo>
                  <a:lnTo>
                    <a:pt x="281" y="1278"/>
                  </a:lnTo>
                  <a:lnTo>
                    <a:pt x="312" y="1346"/>
                  </a:lnTo>
                  <a:lnTo>
                    <a:pt x="352" y="1409"/>
                  </a:lnTo>
                  <a:lnTo>
                    <a:pt x="397" y="1470"/>
                  </a:lnTo>
                  <a:lnTo>
                    <a:pt x="451" y="1528"/>
                  </a:lnTo>
                  <a:lnTo>
                    <a:pt x="505" y="1576"/>
                  </a:lnTo>
                  <a:lnTo>
                    <a:pt x="566" y="1619"/>
                  </a:lnTo>
                  <a:lnTo>
                    <a:pt x="628" y="1658"/>
                  </a:lnTo>
                  <a:lnTo>
                    <a:pt x="695" y="1687"/>
                  </a:lnTo>
                  <a:lnTo>
                    <a:pt x="764" y="1712"/>
                  </a:lnTo>
                  <a:lnTo>
                    <a:pt x="835" y="1729"/>
                  </a:lnTo>
                  <a:lnTo>
                    <a:pt x="908" y="1741"/>
                  </a:lnTo>
                  <a:lnTo>
                    <a:pt x="982" y="1744"/>
                  </a:lnTo>
                  <a:lnTo>
                    <a:pt x="1059" y="1739"/>
                  </a:lnTo>
                  <a:lnTo>
                    <a:pt x="1134" y="1729"/>
                  </a:lnTo>
                  <a:lnTo>
                    <a:pt x="1208" y="1710"/>
                  </a:lnTo>
                  <a:lnTo>
                    <a:pt x="1277" y="1684"/>
                  </a:lnTo>
                  <a:lnTo>
                    <a:pt x="1345" y="1652"/>
                  </a:lnTo>
                  <a:lnTo>
                    <a:pt x="1411" y="1612"/>
                  </a:lnTo>
                  <a:lnTo>
                    <a:pt x="1471" y="1566"/>
                  </a:lnTo>
                  <a:lnTo>
                    <a:pt x="1527" y="1513"/>
                  </a:lnTo>
                  <a:lnTo>
                    <a:pt x="1579" y="1455"/>
                  </a:lnTo>
                  <a:lnTo>
                    <a:pt x="1624" y="1393"/>
                  </a:lnTo>
                  <a:lnTo>
                    <a:pt x="1660" y="1328"/>
                  </a:lnTo>
                  <a:lnTo>
                    <a:pt x="1692" y="1260"/>
                  </a:lnTo>
                  <a:lnTo>
                    <a:pt x="1714" y="1189"/>
                  </a:lnTo>
                  <a:lnTo>
                    <a:pt x="1731" y="1118"/>
                  </a:lnTo>
                  <a:lnTo>
                    <a:pt x="1740" y="1046"/>
                  </a:lnTo>
                  <a:lnTo>
                    <a:pt x="1743" y="972"/>
                  </a:lnTo>
                  <a:lnTo>
                    <a:pt x="1739" y="899"/>
                  </a:lnTo>
                  <a:lnTo>
                    <a:pt x="1727" y="827"/>
                  </a:lnTo>
                  <a:lnTo>
                    <a:pt x="1709" y="756"/>
                  </a:lnTo>
                  <a:lnTo>
                    <a:pt x="1684" y="686"/>
                  </a:lnTo>
                  <a:lnTo>
                    <a:pt x="1652" y="620"/>
                  </a:lnTo>
                  <a:lnTo>
                    <a:pt x="1612" y="555"/>
                  </a:lnTo>
                  <a:lnTo>
                    <a:pt x="1566" y="494"/>
                  </a:lnTo>
                  <a:lnTo>
                    <a:pt x="1513" y="436"/>
                  </a:lnTo>
                  <a:lnTo>
                    <a:pt x="1458" y="388"/>
                  </a:lnTo>
                  <a:lnTo>
                    <a:pt x="1397" y="345"/>
                  </a:lnTo>
                  <a:lnTo>
                    <a:pt x="1335" y="308"/>
                  </a:lnTo>
                  <a:lnTo>
                    <a:pt x="1269" y="277"/>
                  </a:lnTo>
                  <a:lnTo>
                    <a:pt x="1201" y="253"/>
                  </a:lnTo>
                  <a:lnTo>
                    <a:pt x="1130" y="235"/>
                  </a:lnTo>
                  <a:lnTo>
                    <a:pt x="1056" y="225"/>
                  </a:lnTo>
                  <a:lnTo>
                    <a:pt x="982" y="220"/>
                  </a:lnTo>
                  <a:close/>
                  <a:moveTo>
                    <a:pt x="982" y="0"/>
                  </a:moveTo>
                  <a:lnTo>
                    <a:pt x="1067" y="3"/>
                  </a:lnTo>
                  <a:lnTo>
                    <a:pt x="1150" y="15"/>
                  </a:lnTo>
                  <a:lnTo>
                    <a:pt x="1233" y="33"/>
                  </a:lnTo>
                  <a:lnTo>
                    <a:pt x="1313" y="56"/>
                  </a:lnTo>
                  <a:lnTo>
                    <a:pt x="1390" y="89"/>
                  </a:lnTo>
                  <a:lnTo>
                    <a:pt x="1465" y="126"/>
                  </a:lnTo>
                  <a:lnTo>
                    <a:pt x="1536" y="172"/>
                  </a:lnTo>
                  <a:lnTo>
                    <a:pt x="1604" y="222"/>
                  </a:lnTo>
                  <a:lnTo>
                    <a:pt x="1668" y="278"/>
                  </a:lnTo>
                  <a:lnTo>
                    <a:pt x="1729" y="343"/>
                  </a:lnTo>
                  <a:lnTo>
                    <a:pt x="1783" y="413"/>
                  </a:lnTo>
                  <a:lnTo>
                    <a:pt x="1829" y="485"/>
                  </a:lnTo>
                  <a:lnTo>
                    <a:pt x="1869" y="562"/>
                  </a:lnTo>
                  <a:lnTo>
                    <a:pt x="1903" y="640"/>
                  </a:lnTo>
                  <a:lnTo>
                    <a:pt x="1928" y="720"/>
                  </a:lnTo>
                  <a:lnTo>
                    <a:pt x="1947" y="803"/>
                  </a:lnTo>
                  <a:lnTo>
                    <a:pt x="1959" y="886"/>
                  </a:lnTo>
                  <a:lnTo>
                    <a:pt x="1964" y="969"/>
                  </a:lnTo>
                  <a:lnTo>
                    <a:pt x="1961" y="1053"/>
                  </a:lnTo>
                  <a:lnTo>
                    <a:pt x="1952" y="1136"/>
                  </a:lnTo>
                  <a:lnTo>
                    <a:pt x="1936" y="1219"/>
                  </a:lnTo>
                  <a:lnTo>
                    <a:pt x="1910" y="1300"/>
                  </a:lnTo>
                  <a:lnTo>
                    <a:pt x="1881" y="1380"/>
                  </a:lnTo>
                  <a:lnTo>
                    <a:pt x="1842" y="1457"/>
                  </a:lnTo>
                  <a:lnTo>
                    <a:pt x="1797" y="1531"/>
                  </a:lnTo>
                  <a:lnTo>
                    <a:pt x="1745" y="1600"/>
                  </a:lnTo>
                  <a:lnTo>
                    <a:pt x="1686" y="1668"/>
                  </a:lnTo>
                  <a:lnTo>
                    <a:pt x="1621" y="1727"/>
                  </a:lnTo>
                  <a:lnTo>
                    <a:pt x="1553" y="1782"/>
                  </a:lnTo>
                  <a:lnTo>
                    <a:pt x="1480" y="1829"/>
                  </a:lnTo>
                  <a:lnTo>
                    <a:pt x="1403" y="1869"/>
                  </a:lnTo>
                  <a:lnTo>
                    <a:pt x="1323" y="1903"/>
                  </a:lnTo>
                  <a:lnTo>
                    <a:pt x="1242" y="1930"/>
                  </a:lnTo>
                  <a:lnTo>
                    <a:pt x="1156" y="1949"/>
                  </a:lnTo>
                  <a:lnTo>
                    <a:pt x="1070" y="1961"/>
                  </a:lnTo>
                  <a:lnTo>
                    <a:pt x="982" y="1964"/>
                  </a:lnTo>
                  <a:lnTo>
                    <a:pt x="896" y="1961"/>
                  </a:lnTo>
                  <a:lnTo>
                    <a:pt x="813" y="1949"/>
                  </a:lnTo>
                  <a:lnTo>
                    <a:pt x="730" y="1931"/>
                  </a:lnTo>
                  <a:lnTo>
                    <a:pt x="650" y="1908"/>
                  </a:lnTo>
                  <a:lnTo>
                    <a:pt x="573" y="1875"/>
                  </a:lnTo>
                  <a:lnTo>
                    <a:pt x="499" y="1838"/>
                  </a:lnTo>
                  <a:lnTo>
                    <a:pt x="427" y="1794"/>
                  </a:lnTo>
                  <a:lnTo>
                    <a:pt x="360" y="1742"/>
                  </a:lnTo>
                  <a:lnTo>
                    <a:pt x="297" y="1686"/>
                  </a:lnTo>
                  <a:lnTo>
                    <a:pt x="235" y="1621"/>
                  </a:lnTo>
                  <a:lnTo>
                    <a:pt x="181" y="1551"/>
                  </a:lnTo>
                  <a:lnTo>
                    <a:pt x="134" y="1479"/>
                  </a:lnTo>
                  <a:lnTo>
                    <a:pt x="94" y="1402"/>
                  </a:lnTo>
                  <a:lnTo>
                    <a:pt x="62" y="1324"/>
                  </a:lnTo>
                  <a:lnTo>
                    <a:pt x="35" y="1244"/>
                  </a:lnTo>
                  <a:lnTo>
                    <a:pt x="16" y="1162"/>
                  </a:lnTo>
                  <a:lnTo>
                    <a:pt x="4" y="1078"/>
                  </a:lnTo>
                  <a:lnTo>
                    <a:pt x="0" y="995"/>
                  </a:lnTo>
                  <a:lnTo>
                    <a:pt x="3" y="911"/>
                  </a:lnTo>
                  <a:lnTo>
                    <a:pt x="11" y="828"/>
                  </a:lnTo>
                  <a:lnTo>
                    <a:pt x="29" y="745"/>
                  </a:lnTo>
                  <a:lnTo>
                    <a:pt x="53" y="664"/>
                  </a:lnTo>
                  <a:lnTo>
                    <a:pt x="84" y="584"/>
                  </a:lnTo>
                  <a:lnTo>
                    <a:pt x="121" y="507"/>
                  </a:lnTo>
                  <a:lnTo>
                    <a:pt x="167" y="433"/>
                  </a:lnTo>
                  <a:lnTo>
                    <a:pt x="218" y="364"/>
                  </a:lnTo>
                  <a:lnTo>
                    <a:pt x="278" y="297"/>
                  </a:lnTo>
                  <a:lnTo>
                    <a:pt x="343" y="237"/>
                  </a:lnTo>
                  <a:lnTo>
                    <a:pt x="411" y="182"/>
                  </a:lnTo>
                  <a:lnTo>
                    <a:pt x="485" y="135"/>
                  </a:lnTo>
                  <a:lnTo>
                    <a:pt x="560" y="95"/>
                  </a:lnTo>
                  <a:lnTo>
                    <a:pt x="640" y="61"/>
                  </a:lnTo>
                  <a:lnTo>
                    <a:pt x="721" y="34"/>
                  </a:lnTo>
                  <a:lnTo>
                    <a:pt x="807" y="15"/>
                  </a:lnTo>
                  <a:lnTo>
                    <a:pt x="893" y="4"/>
                  </a:lnTo>
                  <a:lnTo>
                    <a:pt x="982" y="0"/>
                  </a:lnTo>
                  <a:close/>
                </a:path>
              </a:pathLst>
            </a:custGeom>
            <a:solidFill>
              <a:srgbClr val="0049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3"/>
            <p:cNvSpPr/>
            <p:nvPr/>
          </p:nvSpPr>
          <p:spPr>
            <a:xfrm>
              <a:off x="7381588" y="5382722"/>
              <a:ext cx="93829" cy="95221"/>
            </a:xfrm>
            <a:custGeom>
              <a:rect b="b" l="l" r="r" t="t"/>
              <a:pathLst>
                <a:path extrusionOk="0" h="1095" w="1078">
                  <a:moveTo>
                    <a:pt x="788" y="0"/>
                  </a:moveTo>
                  <a:lnTo>
                    <a:pt x="794" y="2"/>
                  </a:lnTo>
                  <a:lnTo>
                    <a:pt x="799" y="6"/>
                  </a:lnTo>
                  <a:lnTo>
                    <a:pt x="803" y="11"/>
                  </a:lnTo>
                  <a:lnTo>
                    <a:pt x="819" y="37"/>
                  </a:lnTo>
                  <a:lnTo>
                    <a:pt x="839" y="63"/>
                  </a:lnTo>
                  <a:lnTo>
                    <a:pt x="858" y="88"/>
                  </a:lnTo>
                  <a:lnTo>
                    <a:pt x="876" y="110"/>
                  </a:lnTo>
                  <a:lnTo>
                    <a:pt x="893" y="131"/>
                  </a:lnTo>
                  <a:lnTo>
                    <a:pt x="908" y="147"/>
                  </a:lnTo>
                  <a:lnTo>
                    <a:pt x="920" y="159"/>
                  </a:lnTo>
                  <a:lnTo>
                    <a:pt x="942" y="179"/>
                  </a:lnTo>
                  <a:lnTo>
                    <a:pt x="966" y="203"/>
                  </a:lnTo>
                  <a:lnTo>
                    <a:pt x="995" y="225"/>
                  </a:lnTo>
                  <a:lnTo>
                    <a:pt x="1028" y="247"/>
                  </a:lnTo>
                  <a:lnTo>
                    <a:pt x="1066" y="270"/>
                  </a:lnTo>
                  <a:lnTo>
                    <a:pt x="1074" y="275"/>
                  </a:lnTo>
                  <a:lnTo>
                    <a:pt x="1078" y="281"/>
                  </a:lnTo>
                  <a:lnTo>
                    <a:pt x="1078" y="290"/>
                  </a:lnTo>
                  <a:lnTo>
                    <a:pt x="1074" y="299"/>
                  </a:lnTo>
                  <a:lnTo>
                    <a:pt x="1065" y="311"/>
                  </a:lnTo>
                  <a:lnTo>
                    <a:pt x="322" y="1073"/>
                  </a:lnTo>
                  <a:lnTo>
                    <a:pt x="303" y="1087"/>
                  </a:lnTo>
                  <a:lnTo>
                    <a:pt x="281" y="1093"/>
                  </a:lnTo>
                  <a:lnTo>
                    <a:pt x="259" y="1095"/>
                  </a:lnTo>
                  <a:lnTo>
                    <a:pt x="237" y="1087"/>
                  </a:lnTo>
                  <a:lnTo>
                    <a:pt x="217" y="1074"/>
                  </a:lnTo>
                  <a:lnTo>
                    <a:pt x="22" y="883"/>
                  </a:lnTo>
                  <a:lnTo>
                    <a:pt x="7" y="864"/>
                  </a:lnTo>
                  <a:lnTo>
                    <a:pt x="0" y="842"/>
                  </a:lnTo>
                  <a:lnTo>
                    <a:pt x="0" y="820"/>
                  </a:lnTo>
                  <a:lnTo>
                    <a:pt x="7" y="797"/>
                  </a:lnTo>
                  <a:lnTo>
                    <a:pt x="21" y="778"/>
                  </a:lnTo>
                  <a:lnTo>
                    <a:pt x="769" y="9"/>
                  </a:lnTo>
                  <a:lnTo>
                    <a:pt x="779" y="2"/>
                  </a:lnTo>
                  <a:lnTo>
                    <a:pt x="788" y="0"/>
                  </a:lnTo>
                  <a:close/>
                </a:path>
              </a:pathLst>
            </a:custGeom>
            <a:solidFill>
              <a:srgbClr val="0049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6" name="Google Shape;186;p3"/>
          <p:cNvGrpSpPr/>
          <p:nvPr/>
        </p:nvGrpSpPr>
        <p:grpSpPr>
          <a:xfrm>
            <a:off x="6156741" y="1483403"/>
            <a:ext cx="325939" cy="287117"/>
            <a:chOff x="7510122" y="3106739"/>
            <a:chExt cx="504503" cy="422664"/>
          </a:xfrm>
        </p:grpSpPr>
        <p:sp>
          <p:nvSpPr>
            <p:cNvPr id="187" name="Google Shape;187;p3"/>
            <p:cNvSpPr/>
            <p:nvPr/>
          </p:nvSpPr>
          <p:spPr>
            <a:xfrm>
              <a:off x="7591961" y="3279263"/>
              <a:ext cx="43433" cy="198463"/>
            </a:xfrm>
            <a:custGeom>
              <a:rect b="b" l="l" r="r" t="t"/>
              <a:pathLst>
                <a:path extrusionOk="0" h="1975" w="431">
                  <a:moveTo>
                    <a:pt x="64" y="0"/>
                  </a:moveTo>
                  <a:lnTo>
                    <a:pt x="367" y="0"/>
                  </a:lnTo>
                  <a:lnTo>
                    <a:pt x="387" y="5"/>
                  </a:lnTo>
                  <a:lnTo>
                    <a:pt x="405" y="14"/>
                  </a:lnTo>
                  <a:lnTo>
                    <a:pt x="419" y="28"/>
                  </a:lnTo>
                  <a:lnTo>
                    <a:pt x="428" y="44"/>
                  </a:lnTo>
                  <a:lnTo>
                    <a:pt x="431" y="64"/>
                  </a:lnTo>
                  <a:lnTo>
                    <a:pt x="431" y="1911"/>
                  </a:lnTo>
                  <a:lnTo>
                    <a:pt x="428" y="1931"/>
                  </a:lnTo>
                  <a:lnTo>
                    <a:pt x="419" y="1949"/>
                  </a:lnTo>
                  <a:lnTo>
                    <a:pt x="405" y="1963"/>
                  </a:lnTo>
                  <a:lnTo>
                    <a:pt x="387" y="1972"/>
                  </a:lnTo>
                  <a:lnTo>
                    <a:pt x="367" y="1975"/>
                  </a:lnTo>
                  <a:lnTo>
                    <a:pt x="64" y="1975"/>
                  </a:lnTo>
                  <a:lnTo>
                    <a:pt x="43" y="1972"/>
                  </a:lnTo>
                  <a:lnTo>
                    <a:pt x="26" y="1963"/>
                  </a:lnTo>
                  <a:lnTo>
                    <a:pt x="13" y="1949"/>
                  </a:lnTo>
                  <a:lnTo>
                    <a:pt x="4" y="1931"/>
                  </a:lnTo>
                  <a:lnTo>
                    <a:pt x="0" y="1911"/>
                  </a:lnTo>
                  <a:lnTo>
                    <a:pt x="0" y="64"/>
                  </a:lnTo>
                  <a:lnTo>
                    <a:pt x="4" y="44"/>
                  </a:lnTo>
                  <a:lnTo>
                    <a:pt x="13" y="28"/>
                  </a:lnTo>
                  <a:lnTo>
                    <a:pt x="26" y="14"/>
                  </a:lnTo>
                  <a:lnTo>
                    <a:pt x="43" y="5"/>
                  </a:lnTo>
                  <a:lnTo>
                    <a:pt x="64" y="0"/>
                  </a:lnTo>
                  <a:close/>
                </a:path>
              </a:pathLst>
            </a:custGeom>
            <a:solidFill>
              <a:srgbClr val="0049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3"/>
            <p:cNvSpPr/>
            <p:nvPr/>
          </p:nvSpPr>
          <p:spPr>
            <a:xfrm>
              <a:off x="7666158" y="3319680"/>
              <a:ext cx="43634" cy="158047"/>
            </a:xfrm>
            <a:custGeom>
              <a:rect b="b" l="l" r="r" t="t"/>
              <a:pathLst>
                <a:path extrusionOk="0" h="1571" w="432">
                  <a:moveTo>
                    <a:pt x="64" y="0"/>
                  </a:moveTo>
                  <a:lnTo>
                    <a:pt x="368" y="0"/>
                  </a:lnTo>
                  <a:lnTo>
                    <a:pt x="388" y="3"/>
                  </a:lnTo>
                  <a:lnTo>
                    <a:pt x="406" y="12"/>
                  </a:lnTo>
                  <a:lnTo>
                    <a:pt x="420" y="26"/>
                  </a:lnTo>
                  <a:lnTo>
                    <a:pt x="429" y="44"/>
                  </a:lnTo>
                  <a:lnTo>
                    <a:pt x="432" y="64"/>
                  </a:lnTo>
                  <a:lnTo>
                    <a:pt x="432" y="1507"/>
                  </a:lnTo>
                  <a:lnTo>
                    <a:pt x="429" y="1527"/>
                  </a:lnTo>
                  <a:lnTo>
                    <a:pt x="420" y="1545"/>
                  </a:lnTo>
                  <a:lnTo>
                    <a:pt x="406" y="1559"/>
                  </a:lnTo>
                  <a:lnTo>
                    <a:pt x="388" y="1568"/>
                  </a:lnTo>
                  <a:lnTo>
                    <a:pt x="368" y="1571"/>
                  </a:lnTo>
                  <a:lnTo>
                    <a:pt x="64" y="1571"/>
                  </a:lnTo>
                  <a:lnTo>
                    <a:pt x="44" y="1568"/>
                  </a:lnTo>
                  <a:lnTo>
                    <a:pt x="27" y="1559"/>
                  </a:lnTo>
                  <a:lnTo>
                    <a:pt x="14" y="1545"/>
                  </a:lnTo>
                  <a:lnTo>
                    <a:pt x="4" y="1527"/>
                  </a:lnTo>
                  <a:lnTo>
                    <a:pt x="0" y="1507"/>
                  </a:lnTo>
                  <a:lnTo>
                    <a:pt x="0" y="64"/>
                  </a:lnTo>
                  <a:lnTo>
                    <a:pt x="4" y="44"/>
                  </a:lnTo>
                  <a:lnTo>
                    <a:pt x="14" y="26"/>
                  </a:lnTo>
                  <a:lnTo>
                    <a:pt x="27" y="12"/>
                  </a:lnTo>
                  <a:lnTo>
                    <a:pt x="44" y="3"/>
                  </a:lnTo>
                  <a:lnTo>
                    <a:pt x="64" y="0"/>
                  </a:lnTo>
                  <a:close/>
                </a:path>
              </a:pathLst>
            </a:custGeom>
            <a:solidFill>
              <a:srgbClr val="0049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3"/>
            <p:cNvSpPr/>
            <p:nvPr/>
          </p:nvSpPr>
          <p:spPr>
            <a:xfrm>
              <a:off x="7740557" y="3351048"/>
              <a:ext cx="43634" cy="126679"/>
            </a:xfrm>
            <a:custGeom>
              <a:rect b="b" l="l" r="r" t="t"/>
              <a:pathLst>
                <a:path extrusionOk="0" h="1259" w="432">
                  <a:moveTo>
                    <a:pt x="64" y="0"/>
                  </a:moveTo>
                  <a:lnTo>
                    <a:pt x="367" y="0"/>
                  </a:lnTo>
                  <a:lnTo>
                    <a:pt x="388" y="3"/>
                  </a:lnTo>
                  <a:lnTo>
                    <a:pt x="405" y="12"/>
                  </a:lnTo>
                  <a:lnTo>
                    <a:pt x="418" y="26"/>
                  </a:lnTo>
                  <a:lnTo>
                    <a:pt x="428" y="44"/>
                  </a:lnTo>
                  <a:lnTo>
                    <a:pt x="432" y="64"/>
                  </a:lnTo>
                  <a:lnTo>
                    <a:pt x="432" y="1195"/>
                  </a:lnTo>
                  <a:lnTo>
                    <a:pt x="428" y="1215"/>
                  </a:lnTo>
                  <a:lnTo>
                    <a:pt x="418" y="1233"/>
                  </a:lnTo>
                  <a:lnTo>
                    <a:pt x="405" y="1247"/>
                  </a:lnTo>
                  <a:lnTo>
                    <a:pt x="388" y="1256"/>
                  </a:lnTo>
                  <a:lnTo>
                    <a:pt x="367" y="1259"/>
                  </a:lnTo>
                  <a:lnTo>
                    <a:pt x="64" y="1259"/>
                  </a:lnTo>
                  <a:lnTo>
                    <a:pt x="44" y="1256"/>
                  </a:lnTo>
                  <a:lnTo>
                    <a:pt x="26" y="1247"/>
                  </a:lnTo>
                  <a:lnTo>
                    <a:pt x="12" y="1233"/>
                  </a:lnTo>
                  <a:lnTo>
                    <a:pt x="3" y="1215"/>
                  </a:lnTo>
                  <a:lnTo>
                    <a:pt x="0" y="1195"/>
                  </a:lnTo>
                  <a:lnTo>
                    <a:pt x="0" y="64"/>
                  </a:lnTo>
                  <a:lnTo>
                    <a:pt x="3" y="44"/>
                  </a:lnTo>
                  <a:lnTo>
                    <a:pt x="12" y="26"/>
                  </a:lnTo>
                  <a:lnTo>
                    <a:pt x="26" y="12"/>
                  </a:lnTo>
                  <a:lnTo>
                    <a:pt x="44" y="3"/>
                  </a:lnTo>
                  <a:lnTo>
                    <a:pt x="64" y="0"/>
                  </a:lnTo>
                  <a:close/>
                </a:path>
              </a:pathLst>
            </a:custGeom>
            <a:solidFill>
              <a:srgbClr val="0049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3"/>
            <p:cNvSpPr/>
            <p:nvPr/>
          </p:nvSpPr>
          <p:spPr>
            <a:xfrm>
              <a:off x="7889354" y="3424441"/>
              <a:ext cx="43433" cy="53285"/>
            </a:xfrm>
            <a:custGeom>
              <a:rect b="b" l="l" r="r" t="t"/>
              <a:pathLst>
                <a:path extrusionOk="0" h="530" w="430">
                  <a:moveTo>
                    <a:pt x="64" y="0"/>
                  </a:moveTo>
                  <a:lnTo>
                    <a:pt x="366" y="0"/>
                  </a:lnTo>
                  <a:lnTo>
                    <a:pt x="386" y="3"/>
                  </a:lnTo>
                  <a:lnTo>
                    <a:pt x="405" y="12"/>
                  </a:lnTo>
                  <a:lnTo>
                    <a:pt x="418" y="28"/>
                  </a:lnTo>
                  <a:lnTo>
                    <a:pt x="427" y="44"/>
                  </a:lnTo>
                  <a:lnTo>
                    <a:pt x="430" y="64"/>
                  </a:lnTo>
                  <a:lnTo>
                    <a:pt x="430" y="466"/>
                  </a:lnTo>
                  <a:lnTo>
                    <a:pt x="427" y="486"/>
                  </a:lnTo>
                  <a:lnTo>
                    <a:pt x="418" y="504"/>
                  </a:lnTo>
                  <a:lnTo>
                    <a:pt x="405" y="518"/>
                  </a:lnTo>
                  <a:lnTo>
                    <a:pt x="386" y="527"/>
                  </a:lnTo>
                  <a:lnTo>
                    <a:pt x="366" y="530"/>
                  </a:lnTo>
                  <a:lnTo>
                    <a:pt x="64" y="530"/>
                  </a:lnTo>
                  <a:lnTo>
                    <a:pt x="44" y="527"/>
                  </a:lnTo>
                  <a:lnTo>
                    <a:pt x="25" y="518"/>
                  </a:lnTo>
                  <a:lnTo>
                    <a:pt x="12" y="504"/>
                  </a:lnTo>
                  <a:lnTo>
                    <a:pt x="3" y="486"/>
                  </a:lnTo>
                  <a:lnTo>
                    <a:pt x="0" y="466"/>
                  </a:lnTo>
                  <a:lnTo>
                    <a:pt x="0" y="64"/>
                  </a:lnTo>
                  <a:lnTo>
                    <a:pt x="3" y="44"/>
                  </a:lnTo>
                  <a:lnTo>
                    <a:pt x="12" y="28"/>
                  </a:lnTo>
                  <a:lnTo>
                    <a:pt x="25" y="12"/>
                  </a:lnTo>
                  <a:lnTo>
                    <a:pt x="44" y="3"/>
                  </a:lnTo>
                  <a:lnTo>
                    <a:pt x="64" y="0"/>
                  </a:lnTo>
                  <a:close/>
                </a:path>
              </a:pathLst>
            </a:custGeom>
            <a:solidFill>
              <a:srgbClr val="0049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3"/>
            <p:cNvSpPr/>
            <p:nvPr/>
          </p:nvSpPr>
          <p:spPr>
            <a:xfrm>
              <a:off x="7510122" y="3106739"/>
              <a:ext cx="504503" cy="422664"/>
            </a:xfrm>
            <a:custGeom>
              <a:rect b="b" l="l" r="r" t="t"/>
              <a:pathLst>
                <a:path extrusionOk="0" h="4204" w="5018">
                  <a:moveTo>
                    <a:pt x="311" y="823"/>
                  </a:moveTo>
                  <a:lnTo>
                    <a:pt x="288" y="826"/>
                  </a:lnTo>
                  <a:lnTo>
                    <a:pt x="268" y="837"/>
                  </a:lnTo>
                  <a:lnTo>
                    <a:pt x="253" y="852"/>
                  </a:lnTo>
                  <a:lnTo>
                    <a:pt x="242" y="872"/>
                  </a:lnTo>
                  <a:lnTo>
                    <a:pt x="239" y="895"/>
                  </a:lnTo>
                  <a:lnTo>
                    <a:pt x="239" y="3866"/>
                  </a:lnTo>
                  <a:lnTo>
                    <a:pt x="242" y="3889"/>
                  </a:lnTo>
                  <a:lnTo>
                    <a:pt x="253" y="3908"/>
                  </a:lnTo>
                  <a:lnTo>
                    <a:pt x="268" y="3924"/>
                  </a:lnTo>
                  <a:lnTo>
                    <a:pt x="288" y="3934"/>
                  </a:lnTo>
                  <a:lnTo>
                    <a:pt x="311" y="3937"/>
                  </a:lnTo>
                  <a:lnTo>
                    <a:pt x="4707" y="3937"/>
                  </a:lnTo>
                  <a:lnTo>
                    <a:pt x="4730" y="3934"/>
                  </a:lnTo>
                  <a:lnTo>
                    <a:pt x="4750" y="3924"/>
                  </a:lnTo>
                  <a:lnTo>
                    <a:pt x="4765" y="3908"/>
                  </a:lnTo>
                  <a:lnTo>
                    <a:pt x="4776" y="3889"/>
                  </a:lnTo>
                  <a:lnTo>
                    <a:pt x="4779" y="3866"/>
                  </a:lnTo>
                  <a:lnTo>
                    <a:pt x="4779" y="895"/>
                  </a:lnTo>
                  <a:lnTo>
                    <a:pt x="4776" y="872"/>
                  </a:lnTo>
                  <a:lnTo>
                    <a:pt x="4765" y="852"/>
                  </a:lnTo>
                  <a:lnTo>
                    <a:pt x="4750" y="837"/>
                  </a:lnTo>
                  <a:lnTo>
                    <a:pt x="4730" y="826"/>
                  </a:lnTo>
                  <a:lnTo>
                    <a:pt x="4707" y="823"/>
                  </a:lnTo>
                  <a:lnTo>
                    <a:pt x="311" y="823"/>
                  </a:lnTo>
                  <a:close/>
                  <a:moveTo>
                    <a:pt x="2131" y="307"/>
                  </a:moveTo>
                  <a:lnTo>
                    <a:pt x="2110" y="310"/>
                  </a:lnTo>
                  <a:lnTo>
                    <a:pt x="2090" y="321"/>
                  </a:lnTo>
                  <a:lnTo>
                    <a:pt x="2077" y="336"/>
                  </a:lnTo>
                  <a:lnTo>
                    <a:pt x="2066" y="354"/>
                  </a:lnTo>
                  <a:lnTo>
                    <a:pt x="2063" y="376"/>
                  </a:lnTo>
                  <a:lnTo>
                    <a:pt x="2063" y="504"/>
                  </a:lnTo>
                  <a:lnTo>
                    <a:pt x="2066" y="525"/>
                  </a:lnTo>
                  <a:lnTo>
                    <a:pt x="2077" y="543"/>
                  </a:lnTo>
                  <a:lnTo>
                    <a:pt x="2090" y="558"/>
                  </a:lnTo>
                  <a:lnTo>
                    <a:pt x="2110" y="568"/>
                  </a:lnTo>
                  <a:lnTo>
                    <a:pt x="2131" y="572"/>
                  </a:lnTo>
                  <a:lnTo>
                    <a:pt x="2539" y="572"/>
                  </a:lnTo>
                  <a:lnTo>
                    <a:pt x="2561" y="568"/>
                  </a:lnTo>
                  <a:lnTo>
                    <a:pt x="2579" y="558"/>
                  </a:lnTo>
                  <a:lnTo>
                    <a:pt x="2594" y="543"/>
                  </a:lnTo>
                  <a:lnTo>
                    <a:pt x="2603" y="525"/>
                  </a:lnTo>
                  <a:lnTo>
                    <a:pt x="2606" y="504"/>
                  </a:lnTo>
                  <a:lnTo>
                    <a:pt x="2606" y="376"/>
                  </a:lnTo>
                  <a:lnTo>
                    <a:pt x="2603" y="354"/>
                  </a:lnTo>
                  <a:lnTo>
                    <a:pt x="2594" y="336"/>
                  </a:lnTo>
                  <a:lnTo>
                    <a:pt x="2579" y="321"/>
                  </a:lnTo>
                  <a:lnTo>
                    <a:pt x="2561" y="310"/>
                  </a:lnTo>
                  <a:lnTo>
                    <a:pt x="2539" y="307"/>
                  </a:lnTo>
                  <a:lnTo>
                    <a:pt x="2131" y="307"/>
                  </a:lnTo>
                  <a:close/>
                  <a:moveTo>
                    <a:pt x="1293" y="307"/>
                  </a:moveTo>
                  <a:lnTo>
                    <a:pt x="1271" y="310"/>
                  </a:lnTo>
                  <a:lnTo>
                    <a:pt x="1253" y="321"/>
                  </a:lnTo>
                  <a:lnTo>
                    <a:pt x="1238" y="336"/>
                  </a:lnTo>
                  <a:lnTo>
                    <a:pt x="1229" y="354"/>
                  </a:lnTo>
                  <a:lnTo>
                    <a:pt x="1226" y="376"/>
                  </a:lnTo>
                  <a:lnTo>
                    <a:pt x="1226" y="504"/>
                  </a:lnTo>
                  <a:lnTo>
                    <a:pt x="1229" y="525"/>
                  </a:lnTo>
                  <a:lnTo>
                    <a:pt x="1238" y="543"/>
                  </a:lnTo>
                  <a:lnTo>
                    <a:pt x="1253" y="558"/>
                  </a:lnTo>
                  <a:lnTo>
                    <a:pt x="1271" y="568"/>
                  </a:lnTo>
                  <a:lnTo>
                    <a:pt x="1293" y="572"/>
                  </a:lnTo>
                  <a:lnTo>
                    <a:pt x="1701" y="572"/>
                  </a:lnTo>
                  <a:lnTo>
                    <a:pt x="1722" y="568"/>
                  </a:lnTo>
                  <a:lnTo>
                    <a:pt x="1742" y="558"/>
                  </a:lnTo>
                  <a:lnTo>
                    <a:pt x="1755" y="543"/>
                  </a:lnTo>
                  <a:lnTo>
                    <a:pt x="1766" y="525"/>
                  </a:lnTo>
                  <a:lnTo>
                    <a:pt x="1769" y="504"/>
                  </a:lnTo>
                  <a:lnTo>
                    <a:pt x="1769" y="376"/>
                  </a:lnTo>
                  <a:lnTo>
                    <a:pt x="1766" y="354"/>
                  </a:lnTo>
                  <a:lnTo>
                    <a:pt x="1755" y="336"/>
                  </a:lnTo>
                  <a:lnTo>
                    <a:pt x="1742" y="321"/>
                  </a:lnTo>
                  <a:lnTo>
                    <a:pt x="1722" y="310"/>
                  </a:lnTo>
                  <a:lnTo>
                    <a:pt x="1701" y="307"/>
                  </a:lnTo>
                  <a:lnTo>
                    <a:pt x="1293" y="307"/>
                  </a:lnTo>
                  <a:close/>
                  <a:moveTo>
                    <a:pt x="477" y="307"/>
                  </a:moveTo>
                  <a:lnTo>
                    <a:pt x="455" y="310"/>
                  </a:lnTo>
                  <a:lnTo>
                    <a:pt x="437" y="321"/>
                  </a:lnTo>
                  <a:lnTo>
                    <a:pt x="422" y="336"/>
                  </a:lnTo>
                  <a:lnTo>
                    <a:pt x="413" y="354"/>
                  </a:lnTo>
                  <a:lnTo>
                    <a:pt x="410" y="376"/>
                  </a:lnTo>
                  <a:lnTo>
                    <a:pt x="410" y="504"/>
                  </a:lnTo>
                  <a:lnTo>
                    <a:pt x="413" y="525"/>
                  </a:lnTo>
                  <a:lnTo>
                    <a:pt x="422" y="543"/>
                  </a:lnTo>
                  <a:lnTo>
                    <a:pt x="437" y="558"/>
                  </a:lnTo>
                  <a:lnTo>
                    <a:pt x="455" y="568"/>
                  </a:lnTo>
                  <a:lnTo>
                    <a:pt x="477" y="572"/>
                  </a:lnTo>
                  <a:lnTo>
                    <a:pt x="885" y="572"/>
                  </a:lnTo>
                  <a:lnTo>
                    <a:pt x="906" y="568"/>
                  </a:lnTo>
                  <a:lnTo>
                    <a:pt x="924" y="558"/>
                  </a:lnTo>
                  <a:lnTo>
                    <a:pt x="939" y="543"/>
                  </a:lnTo>
                  <a:lnTo>
                    <a:pt x="950" y="525"/>
                  </a:lnTo>
                  <a:lnTo>
                    <a:pt x="953" y="504"/>
                  </a:lnTo>
                  <a:lnTo>
                    <a:pt x="953" y="376"/>
                  </a:lnTo>
                  <a:lnTo>
                    <a:pt x="950" y="354"/>
                  </a:lnTo>
                  <a:lnTo>
                    <a:pt x="939" y="336"/>
                  </a:lnTo>
                  <a:lnTo>
                    <a:pt x="924" y="321"/>
                  </a:lnTo>
                  <a:lnTo>
                    <a:pt x="906" y="310"/>
                  </a:lnTo>
                  <a:lnTo>
                    <a:pt x="885" y="307"/>
                  </a:lnTo>
                  <a:lnTo>
                    <a:pt x="477" y="307"/>
                  </a:lnTo>
                  <a:close/>
                  <a:moveTo>
                    <a:pt x="298" y="0"/>
                  </a:moveTo>
                  <a:lnTo>
                    <a:pt x="4720" y="0"/>
                  </a:lnTo>
                  <a:lnTo>
                    <a:pt x="4773" y="6"/>
                  </a:lnTo>
                  <a:lnTo>
                    <a:pt x="4823" y="19"/>
                  </a:lnTo>
                  <a:lnTo>
                    <a:pt x="4870" y="41"/>
                  </a:lnTo>
                  <a:lnTo>
                    <a:pt x="4911" y="71"/>
                  </a:lnTo>
                  <a:lnTo>
                    <a:pt x="4948" y="106"/>
                  </a:lnTo>
                  <a:lnTo>
                    <a:pt x="4977" y="149"/>
                  </a:lnTo>
                  <a:lnTo>
                    <a:pt x="4998" y="194"/>
                  </a:lnTo>
                  <a:lnTo>
                    <a:pt x="5013" y="245"/>
                  </a:lnTo>
                  <a:lnTo>
                    <a:pt x="5018" y="298"/>
                  </a:lnTo>
                  <a:lnTo>
                    <a:pt x="5018" y="3905"/>
                  </a:lnTo>
                  <a:lnTo>
                    <a:pt x="5013" y="3959"/>
                  </a:lnTo>
                  <a:lnTo>
                    <a:pt x="4998" y="4009"/>
                  </a:lnTo>
                  <a:lnTo>
                    <a:pt x="4977" y="4056"/>
                  </a:lnTo>
                  <a:lnTo>
                    <a:pt x="4948" y="4097"/>
                  </a:lnTo>
                  <a:lnTo>
                    <a:pt x="4911" y="4134"/>
                  </a:lnTo>
                  <a:lnTo>
                    <a:pt x="4870" y="4163"/>
                  </a:lnTo>
                  <a:lnTo>
                    <a:pt x="4823" y="4184"/>
                  </a:lnTo>
                  <a:lnTo>
                    <a:pt x="4773" y="4199"/>
                  </a:lnTo>
                  <a:lnTo>
                    <a:pt x="4720" y="4204"/>
                  </a:lnTo>
                  <a:lnTo>
                    <a:pt x="298" y="4204"/>
                  </a:lnTo>
                  <a:lnTo>
                    <a:pt x="245" y="4199"/>
                  </a:lnTo>
                  <a:lnTo>
                    <a:pt x="195" y="4184"/>
                  </a:lnTo>
                  <a:lnTo>
                    <a:pt x="148" y="4163"/>
                  </a:lnTo>
                  <a:lnTo>
                    <a:pt x="107" y="4134"/>
                  </a:lnTo>
                  <a:lnTo>
                    <a:pt x="70" y="4097"/>
                  </a:lnTo>
                  <a:lnTo>
                    <a:pt x="41" y="4056"/>
                  </a:lnTo>
                  <a:lnTo>
                    <a:pt x="18" y="4009"/>
                  </a:lnTo>
                  <a:lnTo>
                    <a:pt x="5" y="3959"/>
                  </a:lnTo>
                  <a:lnTo>
                    <a:pt x="0" y="3905"/>
                  </a:lnTo>
                  <a:lnTo>
                    <a:pt x="0" y="298"/>
                  </a:lnTo>
                  <a:lnTo>
                    <a:pt x="5" y="245"/>
                  </a:lnTo>
                  <a:lnTo>
                    <a:pt x="18" y="194"/>
                  </a:lnTo>
                  <a:lnTo>
                    <a:pt x="41" y="149"/>
                  </a:lnTo>
                  <a:lnTo>
                    <a:pt x="70" y="106"/>
                  </a:lnTo>
                  <a:lnTo>
                    <a:pt x="107" y="71"/>
                  </a:lnTo>
                  <a:lnTo>
                    <a:pt x="148" y="41"/>
                  </a:lnTo>
                  <a:lnTo>
                    <a:pt x="195" y="19"/>
                  </a:lnTo>
                  <a:lnTo>
                    <a:pt x="245" y="6"/>
                  </a:lnTo>
                  <a:lnTo>
                    <a:pt x="298" y="0"/>
                  </a:lnTo>
                  <a:close/>
                </a:path>
              </a:pathLst>
            </a:custGeom>
            <a:solidFill>
              <a:srgbClr val="0049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3"/>
            <p:cNvSpPr/>
            <p:nvPr/>
          </p:nvSpPr>
          <p:spPr>
            <a:xfrm>
              <a:off x="7814955" y="3391464"/>
              <a:ext cx="43433" cy="86262"/>
            </a:xfrm>
            <a:custGeom>
              <a:rect b="b" l="l" r="r" t="t"/>
              <a:pathLst>
                <a:path extrusionOk="0" h="859" w="431">
                  <a:moveTo>
                    <a:pt x="64" y="0"/>
                  </a:moveTo>
                  <a:lnTo>
                    <a:pt x="367" y="0"/>
                  </a:lnTo>
                  <a:lnTo>
                    <a:pt x="388" y="3"/>
                  </a:lnTo>
                  <a:lnTo>
                    <a:pt x="405" y="12"/>
                  </a:lnTo>
                  <a:lnTo>
                    <a:pt x="418" y="28"/>
                  </a:lnTo>
                  <a:lnTo>
                    <a:pt x="427" y="44"/>
                  </a:lnTo>
                  <a:lnTo>
                    <a:pt x="431" y="64"/>
                  </a:lnTo>
                  <a:lnTo>
                    <a:pt x="431" y="795"/>
                  </a:lnTo>
                  <a:lnTo>
                    <a:pt x="427" y="815"/>
                  </a:lnTo>
                  <a:lnTo>
                    <a:pt x="418" y="833"/>
                  </a:lnTo>
                  <a:lnTo>
                    <a:pt x="405" y="847"/>
                  </a:lnTo>
                  <a:lnTo>
                    <a:pt x="388" y="856"/>
                  </a:lnTo>
                  <a:lnTo>
                    <a:pt x="367" y="859"/>
                  </a:lnTo>
                  <a:lnTo>
                    <a:pt x="64" y="859"/>
                  </a:lnTo>
                  <a:lnTo>
                    <a:pt x="44" y="856"/>
                  </a:lnTo>
                  <a:lnTo>
                    <a:pt x="26" y="847"/>
                  </a:lnTo>
                  <a:lnTo>
                    <a:pt x="12" y="833"/>
                  </a:lnTo>
                  <a:lnTo>
                    <a:pt x="3" y="815"/>
                  </a:lnTo>
                  <a:lnTo>
                    <a:pt x="0" y="795"/>
                  </a:lnTo>
                  <a:lnTo>
                    <a:pt x="0" y="64"/>
                  </a:lnTo>
                  <a:lnTo>
                    <a:pt x="3" y="44"/>
                  </a:lnTo>
                  <a:lnTo>
                    <a:pt x="12" y="28"/>
                  </a:lnTo>
                  <a:lnTo>
                    <a:pt x="26" y="12"/>
                  </a:lnTo>
                  <a:lnTo>
                    <a:pt x="44" y="3"/>
                  </a:lnTo>
                  <a:lnTo>
                    <a:pt x="64" y="0"/>
                  </a:lnTo>
                  <a:close/>
                </a:path>
              </a:pathLst>
            </a:custGeom>
            <a:solidFill>
              <a:srgbClr val="0049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3" name="Google Shape;193;p3"/>
          <p:cNvGrpSpPr/>
          <p:nvPr/>
        </p:nvGrpSpPr>
        <p:grpSpPr>
          <a:xfrm>
            <a:off x="7190895" y="1473941"/>
            <a:ext cx="247382" cy="292162"/>
            <a:chOff x="4093995" y="5630701"/>
            <a:chExt cx="380008" cy="460375"/>
          </a:xfrm>
        </p:grpSpPr>
        <p:sp>
          <p:nvSpPr>
            <p:cNvPr id="194" name="Google Shape;194;p3"/>
            <p:cNvSpPr/>
            <p:nvPr/>
          </p:nvSpPr>
          <p:spPr>
            <a:xfrm>
              <a:off x="4093995" y="5630701"/>
              <a:ext cx="380008" cy="460375"/>
            </a:xfrm>
            <a:custGeom>
              <a:rect b="b" l="l" r="r" t="t"/>
              <a:pathLst>
                <a:path extrusionOk="0" h="1598" w="1319">
                  <a:moveTo>
                    <a:pt x="1295" y="139"/>
                  </a:moveTo>
                  <a:cubicBezTo>
                    <a:pt x="667" y="1"/>
                    <a:pt x="667" y="1"/>
                    <a:pt x="667" y="1"/>
                  </a:cubicBezTo>
                  <a:cubicBezTo>
                    <a:pt x="662" y="0"/>
                    <a:pt x="657" y="0"/>
                    <a:pt x="653" y="1"/>
                  </a:cubicBezTo>
                  <a:cubicBezTo>
                    <a:pt x="25" y="139"/>
                    <a:pt x="25" y="139"/>
                    <a:pt x="25" y="139"/>
                  </a:cubicBezTo>
                  <a:cubicBezTo>
                    <a:pt x="10" y="142"/>
                    <a:pt x="0" y="155"/>
                    <a:pt x="0" y="170"/>
                  </a:cubicBezTo>
                  <a:cubicBezTo>
                    <a:pt x="0" y="987"/>
                    <a:pt x="0" y="987"/>
                    <a:pt x="0" y="987"/>
                  </a:cubicBezTo>
                  <a:cubicBezTo>
                    <a:pt x="0" y="1375"/>
                    <a:pt x="224" y="1451"/>
                    <a:pt x="533" y="1556"/>
                  </a:cubicBezTo>
                  <a:cubicBezTo>
                    <a:pt x="570" y="1569"/>
                    <a:pt x="609" y="1582"/>
                    <a:pt x="649" y="1597"/>
                  </a:cubicBezTo>
                  <a:cubicBezTo>
                    <a:pt x="653" y="1598"/>
                    <a:pt x="656" y="1598"/>
                    <a:pt x="660" y="1598"/>
                  </a:cubicBezTo>
                  <a:cubicBezTo>
                    <a:pt x="663" y="1598"/>
                    <a:pt x="667" y="1598"/>
                    <a:pt x="670" y="1597"/>
                  </a:cubicBezTo>
                  <a:cubicBezTo>
                    <a:pt x="710" y="1582"/>
                    <a:pt x="749" y="1569"/>
                    <a:pt x="787" y="1556"/>
                  </a:cubicBezTo>
                  <a:cubicBezTo>
                    <a:pt x="1096" y="1451"/>
                    <a:pt x="1319" y="1375"/>
                    <a:pt x="1319" y="987"/>
                  </a:cubicBezTo>
                  <a:cubicBezTo>
                    <a:pt x="1319" y="170"/>
                    <a:pt x="1319" y="170"/>
                    <a:pt x="1319" y="170"/>
                  </a:cubicBezTo>
                  <a:cubicBezTo>
                    <a:pt x="1319" y="155"/>
                    <a:pt x="1309" y="142"/>
                    <a:pt x="1295" y="139"/>
                  </a:cubicBezTo>
                  <a:close/>
                  <a:moveTo>
                    <a:pt x="1257" y="987"/>
                  </a:moveTo>
                  <a:cubicBezTo>
                    <a:pt x="1257" y="1330"/>
                    <a:pt x="1072" y="1393"/>
                    <a:pt x="767" y="1497"/>
                  </a:cubicBezTo>
                  <a:cubicBezTo>
                    <a:pt x="732" y="1509"/>
                    <a:pt x="697" y="1521"/>
                    <a:pt x="660" y="1534"/>
                  </a:cubicBezTo>
                  <a:cubicBezTo>
                    <a:pt x="623" y="1521"/>
                    <a:pt x="587" y="1509"/>
                    <a:pt x="553" y="1497"/>
                  </a:cubicBezTo>
                  <a:cubicBezTo>
                    <a:pt x="247" y="1393"/>
                    <a:pt x="63" y="1330"/>
                    <a:pt x="63" y="987"/>
                  </a:cubicBezTo>
                  <a:cubicBezTo>
                    <a:pt x="63" y="195"/>
                    <a:pt x="63" y="195"/>
                    <a:pt x="63" y="195"/>
                  </a:cubicBezTo>
                  <a:cubicBezTo>
                    <a:pt x="660" y="63"/>
                    <a:pt x="660" y="63"/>
                    <a:pt x="660" y="63"/>
                  </a:cubicBezTo>
                  <a:cubicBezTo>
                    <a:pt x="1257" y="195"/>
                    <a:pt x="1257" y="195"/>
                    <a:pt x="1257" y="195"/>
                  </a:cubicBezTo>
                  <a:lnTo>
                    <a:pt x="1257" y="987"/>
                  </a:lnTo>
                  <a:close/>
                </a:path>
              </a:pathLst>
            </a:custGeom>
            <a:solidFill>
              <a:srgbClr val="0049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3"/>
            <p:cNvSpPr/>
            <p:nvPr/>
          </p:nvSpPr>
          <p:spPr>
            <a:xfrm>
              <a:off x="4152777" y="5687775"/>
              <a:ext cx="262445" cy="346226"/>
            </a:xfrm>
            <a:custGeom>
              <a:rect b="b" l="l" r="r" t="t"/>
              <a:pathLst>
                <a:path extrusionOk="0" h="1202" w="911">
                  <a:moveTo>
                    <a:pt x="0" y="108"/>
                  </a:moveTo>
                  <a:cubicBezTo>
                    <a:pt x="0" y="748"/>
                    <a:pt x="0" y="748"/>
                    <a:pt x="0" y="748"/>
                  </a:cubicBezTo>
                  <a:cubicBezTo>
                    <a:pt x="0" y="1070"/>
                    <a:pt x="190" y="1100"/>
                    <a:pt x="456" y="1202"/>
                  </a:cubicBezTo>
                  <a:cubicBezTo>
                    <a:pt x="721" y="1100"/>
                    <a:pt x="911" y="1070"/>
                    <a:pt x="911" y="748"/>
                  </a:cubicBezTo>
                  <a:cubicBezTo>
                    <a:pt x="911" y="108"/>
                    <a:pt x="911" y="108"/>
                    <a:pt x="911" y="108"/>
                  </a:cubicBezTo>
                  <a:cubicBezTo>
                    <a:pt x="456" y="0"/>
                    <a:pt x="456" y="0"/>
                    <a:pt x="456" y="0"/>
                  </a:cubicBezTo>
                  <a:lnTo>
                    <a:pt x="0" y="108"/>
                  </a:lnTo>
                  <a:close/>
                </a:path>
              </a:pathLst>
            </a:custGeom>
            <a:solidFill>
              <a:srgbClr val="0049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6" name="Google Shape;196;p3"/>
          <p:cNvGrpSpPr/>
          <p:nvPr/>
        </p:nvGrpSpPr>
        <p:grpSpPr>
          <a:xfrm>
            <a:off x="8101291" y="1483713"/>
            <a:ext cx="234363" cy="282288"/>
            <a:chOff x="3823659" y="3072203"/>
            <a:chExt cx="357188" cy="457200"/>
          </a:xfrm>
        </p:grpSpPr>
        <p:grpSp>
          <p:nvGrpSpPr>
            <p:cNvPr id="197" name="Google Shape;197;p3"/>
            <p:cNvGrpSpPr/>
            <p:nvPr/>
          </p:nvGrpSpPr>
          <p:grpSpPr>
            <a:xfrm>
              <a:off x="3823659" y="3072203"/>
              <a:ext cx="357188" cy="457200"/>
              <a:chOff x="3823659" y="3072203"/>
              <a:chExt cx="357188" cy="457200"/>
            </a:xfrm>
          </p:grpSpPr>
          <p:sp>
            <p:nvSpPr>
              <p:cNvPr id="198" name="Google Shape;198;p3"/>
              <p:cNvSpPr/>
              <p:nvPr/>
            </p:nvSpPr>
            <p:spPr>
              <a:xfrm>
                <a:off x="3830009" y="3072203"/>
                <a:ext cx="342900" cy="177800"/>
              </a:xfrm>
              <a:custGeom>
                <a:rect b="b" l="l" r="r" t="t"/>
                <a:pathLst>
                  <a:path extrusionOk="0" h="156" w="302">
                    <a:moveTo>
                      <a:pt x="271" y="156"/>
                    </a:moveTo>
                    <a:cubicBezTo>
                      <a:pt x="31" y="156"/>
                      <a:pt x="31" y="156"/>
                      <a:pt x="31" y="156"/>
                    </a:cubicBezTo>
                    <a:cubicBezTo>
                      <a:pt x="19" y="156"/>
                      <a:pt x="9" y="151"/>
                      <a:pt x="4" y="143"/>
                    </a:cubicBezTo>
                    <a:cubicBezTo>
                      <a:pt x="0" y="135"/>
                      <a:pt x="0" y="126"/>
                      <a:pt x="5" y="117"/>
                    </a:cubicBezTo>
                    <a:cubicBezTo>
                      <a:pt x="51" y="32"/>
                      <a:pt x="51" y="32"/>
                      <a:pt x="51" y="32"/>
                    </a:cubicBezTo>
                    <a:cubicBezTo>
                      <a:pt x="60" y="14"/>
                      <a:pt x="84" y="0"/>
                      <a:pt x="107" y="0"/>
                    </a:cubicBezTo>
                    <a:cubicBezTo>
                      <a:pt x="195" y="0"/>
                      <a:pt x="195" y="0"/>
                      <a:pt x="195" y="0"/>
                    </a:cubicBezTo>
                    <a:cubicBezTo>
                      <a:pt x="217" y="0"/>
                      <a:pt x="241" y="14"/>
                      <a:pt x="251" y="32"/>
                    </a:cubicBezTo>
                    <a:cubicBezTo>
                      <a:pt x="296" y="117"/>
                      <a:pt x="296" y="117"/>
                      <a:pt x="296" y="117"/>
                    </a:cubicBezTo>
                    <a:cubicBezTo>
                      <a:pt x="302" y="126"/>
                      <a:pt x="302" y="135"/>
                      <a:pt x="298" y="143"/>
                    </a:cubicBezTo>
                    <a:cubicBezTo>
                      <a:pt x="293" y="151"/>
                      <a:pt x="283" y="156"/>
                      <a:pt x="271" y="156"/>
                    </a:cubicBezTo>
                    <a:close/>
                    <a:moveTo>
                      <a:pt x="107" y="14"/>
                    </a:moveTo>
                    <a:cubicBezTo>
                      <a:pt x="90" y="14"/>
                      <a:pt x="70" y="25"/>
                      <a:pt x="63" y="39"/>
                    </a:cubicBezTo>
                    <a:cubicBezTo>
                      <a:pt x="18" y="124"/>
                      <a:pt x="18" y="124"/>
                      <a:pt x="18" y="124"/>
                    </a:cubicBezTo>
                    <a:cubicBezTo>
                      <a:pt x="18" y="124"/>
                      <a:pt x="17" y="124"/>
                      <a:pt x="17" y="124"/>
                    </a:cubicBezTo>
                    <a:cubicBezTo>
                      <a:pt x="15" y="129"/>
                      <a:pt x="14" y="133"/>
                      <a:pt x="16" y="136"/>
                    </a:cubicBezTo>
                    <a:cubicBezTo>
                      <a:pt x="18" y="140"/>
                      <a:pt x="24" y="142"/>
                      <a:pt x="31" y="142"/>
                    </a:cubicBezTo>
                    <a:cubicBezTo>
                      <a:pt x="271" y="142"/>
                      <a:pt x="271" y="142"/>
                      <a:pt x="271" y="142"/>
                    </a:cubicBezTo>
                    <a:cubicBezTo>
                      <a:pt x="278" y="142"/>
                      <a:pt x="283" y="140"/>
                      <a:pt x="286" y="136"/>
                    </a:cubicBezTo>
                    <a:cubicBezTo>
                      <a:pt x="287" y="133"/>
                      <a:pt x="287" y="129"/>
                      <a:pt x="284" y="124"/>
                    </a:cubicBezTo>
                    <a:cubicBezTo>
                      <a:pt x="239" y="39"/>
                      <a:pt x="239" y="39"/>
                      <a:pt x="239" y="39"/>
                    </a:cubicBezTo>
                    <a:cubicBezTo>
                      <a:pt x="231" y="25"/>
                      <a:pt x="212" y="14"/>
                      <a:pt x="195" y="14"/>
                    </a:cubicBezTo>
                    <a:lnTo>
                      <a:pt x="107" y="14"/>
                    </a:lnTo>
                    <a:close/>
                  </a:path>
                </a:pathLst>
              </a:custGeom>
              <a:solidFill>
                <a:srgbClr val="0049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3"/>
              <p:cNvSpPr/>
              <p:nvPr/>
            </p:nvSpPr>
            <p:spPr>
              <a:xfrm>
                <a:off x="3823659" y="3230953"/>
                <a:ext cx="357188" cy="114300"/>
              </a:xfrm>
              <a:custGeom>
                <a:rect b="b" l="l" r="r" t="t"/>
                <a:pathLst>
                  <a:path extrusionOk="0" h="100" w="316">
                    <a:moveTo>
                      <a:pt x="283" y="100"/>
                    </a:moveTo>
                    <a:cubicBezTo>
                      <a:pt x="33" y="100"/>
                      <a:pt x="33" y="100"/>
                      <a:pt x="33" y="100"/>
                    </a:cubicBezTo>
                    <a:cubicBezTo>
                      <a:pt x="14" y="100"/>
                      <a:pt x="0" y="83"/>
                      <a:pt x="0" y="68"/>
                    </a:cubicBezTo>
                    <a:cubicBezTo>
                      <a:pt x="0" y="7"/>
                      <a:pt x="0" y="7"/>
                      <a:pt x="0" y="7"/>
                    </a:cubicBezTo>
                    <a:cubicBezTo>
                      <a:pt x="0" y="4"/>
                      <a:pt x="4" y="0"/>
                      <a:pt x="7" y="0"/>
                    </a:cubicBezTo>
                    <a:cubicBezTo>
                      <a:pt x="11" y="0"/>
                      <a:pt x="14" y="4"/>
                      <a:pt x="14" y="7"/>
                    </a:cubicBezTo>
                    <a:cubicBezTo>
                      <a:pt x="14" y="14"/>
                      <a:pt x="20" y="19"/>
                      <a:pt x="27" y="19"/>
                    </a:cubicBezTo>
                    <a:cubicBezTo>
                      <a:pt x="290" y="19"/>
                      <a:pt x="290" y="19"/>
                      <a:pt x="290" y="19"/>
                    </a:cubicBezTo>
                    <a:cubicBezTo>
                      <a:pt x="297" y="19"/>
                      <a:pt x="302" y="14"/>
                      <a:pt x="302" y="7"/>
                    </a:cubicBezTo>
                    <a:cubicBezTo>
                      <a:pt x="302" y="4"/>
                      <a:pt x="305" y="0"/>
                      <a:pt x="309" y="0"/>
                    </a:cubicBezTo>
                    <a:cubicBezTo>
                      <a:pt x="313" y="0"/>
                      <a:pt x="316" y="4"/>
                      <a:pt x="316" y="7"/>
                    </a:cubicBezTo>
                    <a:cubicBezTo>
                      <a:pt x="316" y="68"/>
                      <a:pt x="316" y="68"/>
                      <a:pt x="316" y="68"/>
                    </a:cubicBezTo>
                    <a:cubicBezTo>
                      <a:pt x="316" y="84"/>
                      <a:pt x="300" y="100"/>
                      <a:pt x="283" y="100"/>
                    </a:cubicBezTo>
                    <a:close/>
                    <a:moveTo>
                      <a:pt x="14" y="30"/>
                    </a:moveTo>
                    <a:cubicBezTo>
                      <a:pt x="14" y="68"/>
                      <a:pt x="14" y="68"/>
                      <a:pt x="14" y="68"/>
                    </a:cubicBezTo>
                    <a:cubicBezTo>
                      <a:pt x="14" y="77"/>
                      <a:pt x="22" y="86"/>
                      <a:pt x="33" y="86"/>
                    </a:cubicBezTo>
                    <a:cubicBezTo>
                      <a:pt x="283" y="86"/>
                      <a:pt x="283" y="86"/>
                      <a:pt x="283" y="86"/>
                    </a:cubicBezTo>
                    <a:cubicBezTo>
                      <a:pt x="292" y="86"/>
                      <a:pt x="302" y="77"/>
                      <a:pt x="302" y="68"/>
                    </a:cubicBezTo>
                    <a:cubicBezTo>
                      <a:pt x="302" y="30"/>
                      <a:pt x="302" y="30"/>
                      <a:pt x="302" y="30"/>
                    </a:cubicBezTo>
                    <a:cubicBezTo>
                      <a:pt x="298" y="32"/>
                      <a:pt x="294" y="33"/>
                      <a:pt x="290" y="33"/>
                    </a:cubicBezTo>
                    <a:cubicBezTo>
                      <a:pt x="27" y="33"/>
                      <a:pt x="27" y="33"/>
                      <a:pt x="27" y="33"/>
                    </a:cubicBezTo>
                    <a:cubicBezTo>
                      <a:pt x="22" y="33"/>
                      <a:pt x="18" y="32"/>
                      <a:pt x="14" y="30"/>
                    </a:cubicBezTo>
                    <a:close/>
                  </a:path>
                </a:pathLst>
              </a:custGeom>
              <a:solidFill>
                <a:srgbClr val="0049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3"/>
              <p:cNvSpPr/>
              <p:nvPr/>
            </p:nvSpPr>
            <p:spPr>
              <a:xfrm>
                <a:off x="3823659" y="3324616"/>
                <a:ext cx="357188" cy="112713"/>
              </a:xfrm>
              <a:custGeom>
                <a:rect b="b" l="l" r="r" t="t"/>
                <a:pathLst>
                  <a:path extrusionOk="0" h="98" w="316">
                    <a:moveTo>
                      <a:pt x="283" y="98"/>
                    </a:moveTo>
                    <a:cubicBezTo>
                      <a:pt x="33" y="98"/>
                      <a:pt x="33" y="98"/>
                      <a:pt x="33" y="98"/>
                    </a:cubicBezTo>
                    <a:cubicBezTo>
                      <a:pt x="14" y="98"/>
                      <a:pt x="0" y="84"/>
                      <a:pt x="0" y="66"/>
                    </a:cubicBezTo>
                    <a:cubicBezTo>
                      <a:pt x="0" y="7"/>
                      <a:pt x="0" y="7"/>
                      <a:pt x="0" y="7"/>
                    </a:cubicBezTo>
                    <a:cubicBezTo>
                      <a:pt x="0" y="3"/>
                      <a:pt x="4" y="0"/>
                      <a:pt x="7" y="0"/>
                    </a:cubicBezTo>
                    <a:cubicBezTo>
                      <a:pt x="11" y="0"/>
                      <a:pt x="14" y="3"/>
                      <a:pt x="14" y="7"/>
                    </a:cubicBezTo>
                    <a:cubicBezTo>
                      <a:pt x="14" y="11"/>
                      <a:pt x="20" y="18"/>
                      <a:pt x="27" y="18"/>
                    </a:cubicBezTo>
                    <a:cubicBezTo>
                      <a:pt x="290" y="18"/>
                      <a:pt x="290" y="18"/>
                      <a:pt x="290" y="18"/>
                    </a:cubicBezTo>
                    <a:cubicBezTo>
                      <a:pt x="296" y="18"/>
                      <a:pt x="302" y="11"/>
                      <a:pt x="302" y="7"/>
                    </a:cubicBezTo>
                    <a:cubicBezTo>
                      <a:pt x="302" y="3"/>
                      <a:pt x="305" y="0"/>
                      <a:pt x="309" y="0"/>
                    </a:cubicBezTo>
                    <a:cubicBezTo>
                      <a:pt x="313" y="0"/>
                      <a:pt x="316" y="3"/>
                      <a:pt x="316" y="7"/>
                    </a:cubicBezTo>
                    <a:cubicBezTo>
                      <a:pt x="316" y="66"/>
                      <a:pt x="316" y="66"/>
                      <a:pt x="316" y="66"/>
                    </a:cubicBezTo>
                    <a:cubicBezTo>
                      <a:pt x="316" y="85"/>
                      <a:pt x="299" y="98"/>
                      <a:pt x="283" y="98"/>
                    </a:cubicBezTo>
                    <a:close/>
                    <a:moveTo>
                      <a:pt x="14" y="29"/>
                    </a:moveTo>
                    <a:cubicBezTo>
                      <a:pt x="14" y="66"/>
                      <a:pt x="14" y="66"/>
                      <a:pt x="14" y="66"/>
                    </a:cubicBezTo>
                    <a:cubicBezTo>
                      <a:pt x="14" y="77"/>
                      <a:pt x="22" y="84"/>
                      <a:pt x="33" y="84"/>
                    </a:cubicBezTo>
                    <a:cubicBezTo>
                      <a:pt x="283" y="84"/>
                      <a:pt x="283" y="84"/>
                      <a:pt x="283" y="84"/>
                    </a:cubicBezTo>
                    <a:cubicBezTo>
                      <a:pt x="292" y="84"/>
                      <a:pt x="302" y="77"/>
                      <a:pt x="302" y="66"/>
                    </a:cubicBezTo>
                    <a:cubicBezTo>
                      <a:pt x="302" y="29"/>
                      <a:pt x="302" y="29"/>
                      <a:pt x="302" y="29"/>
                    </a:cubicBezTo>
                    <a:cubicBezTo>
                      <a:pt x="298" y="31"/>
                      <a:pt x="294" y="32"/>
                      <a:pt x="290" y="32"/>
                    </a:cubicBezTo>
                    <a:cubicBezTo>
                      <a:pt x="27" y="32"/>
                      <a:pt x="27" y="32"/>
                      <a:pt x="27" y="32"/>
                    </a:cubicBezTo>
                    <a:cubicBezTo>
                      <a:pt x="22" y="32"/>
                      <a:pt x="18" y="31"/>
                      <a:pt x="14" y="29"/>
                    </a:cubicBezTo>
                    <a:close/>
                  </a:path>
                </a:pathLst>
              </a:custGeom>
              <a:solidFill>
                <a:srgbClr val="0049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3"/>
              <p:cNvSpPr/>
              <p:nvPr/>
            </p:nvSpPr>
            <p:spPr>
              <a:xfrm>
                <a:off x="3823659" y="3418278"/>
                <a:ext cx="357188" cy="111125"/>
              </a:xfrm>
              <a:custGeom>
                <a:rect b="b" l="l" r="r" t="t"/>
                <a:pathLst>
                  <a:path extrusionOk="0" h="97" w="316">
                    <a:moveTo>
                      <a:pt x="283" y="97"/>
                    </a:moveTo>
                    <a:cubicBezTo>
                      <a:pt x="33" y="97"/>
                      <a:pt x="33" y="97"/>
                      <a:pt x="33" y="97"/>
                    </a:cubicBezTo>
                    <a:cubicBezTo>
                      <a:pt x="14" y="97"/>
                      <a:pt x="0" y="84"/>
                      <a:pt x="0" y="66"/>
                    </a:cubicBezTo>
                    <a:cubicBezTo>
                      <a:pt x="0" y="7"/>
                      <a:pt x="0" y="7"/>
                      <a:pt x="0" y="7"/>
                    </a:cubicBezTo>
                    <a:cubicBezTo>
                      <a:pt x="0" y="3"/>
                      <a:pt x="4" y="0"/>
                      <a:pt x="7" y="0"/>
                    </a:cubicBezTo>
                    <a:cubicBezTo>
                      <a:pt x="11" y="0"/>
                      <a:pt x="14" y="3"/>
                      <a:pt x="14" y="7"/>
                    </a:cubicBezTo>
                    <a:cubicBezTo>
                      <a:pt x="14" y="14"/>
                      <a:pt x="20" y="18"/>
                      <a:pt x="27" y="18"/>
                    </a:cubicBezTo>
                    <a:cubicBezTo>
                      <a:pt x="290" y="18"/>
                      <a:pt x="290" y="18"/>
                      <a:pt x="290" y="18"/>
                    </a:cubicBezTo>
                    <a:cubicBezTo>
                      <a:pt x="297" y="18"/>
                      <a:pt x="302" y="14"/>
                      <a:pt x="302" y="7"/>
                    </a:cubicBezTo>
                    <a:cubicBezTo>
                      <a:pt x="302" y="3"/>
                      <a:pt x="305" y="0"/>
                      <a:pt x="309" y="0"/>
                    </a:cubicBezTo>
                    <a:cubicBezTo>
                      <a:pt x="313" y="0"/>
                      <a:pt x="316" y="3"/>
                      <a:pt x="316" y="7"/>
                    </a:cubicBezTo>
                    <a:cubicBezTo>
                      <a:pt x="316" y="66"/>
                      <a:pt x="316" y="66"/>
                      <a:pt x="316" y="66"/>
                    </a:cubicBezTo>
                    <a:cubicBezTo>
                      <a:pt x="316" y="84"/>
                      <a:pt x="299" y="97"/>
                      <a:pt x="283" y="97"/>
                    </a:cubicBezTo>
                    <a:close/>
                    <a:moveTo>
                      <a:pt x="14" y="29"/>
                    </a:moveTo>
                    <a:cubicBezTo>
                      <a:pt x="14" y="66"/>
                      <a:pt x="14" y="66"/>
                      <a:pt x="14" y="66"/>
                    </a:cubicBezTo>
                    <a:cubicBezTo>
                      <a:pt x="14" y="76"/>
                      <a:pt x="22" y="83"/>
                      <a:pt x="33" y="83"/>
                    </a:cubicBezTo>
                    <a:cubicBezTo>
                      <a:pt x="283" y="83"/>
                      <a:pt x="283" y="83"/>
                      <a:pt x="283" y="83"/>
                    </a:cubicBezTo>
                    <a:cubicBezTo>
                      <a:pt x="292" y="83"/>
                      <a:pt x="302" y="76"/>
                      <a:pt x="302" y="66"/>
                    </a:cubicBezTo>
                    <a:cubicBezTo>
                      <a:pt x="302" y="29"/>
                      <a:pt x="302" y="29"/>
                      <a:pt x="302" y="29"/>
                    </a:cubicBezTo>
                    <a:cubicBezTo>
                      <a:pt x="298" y="31"/>
                      <a:pt x="294" y="32"/>
                      <a:pt x="290" y="32"/>
                    </a:cubicBezTo>
                    <a:cubicBezTo>
                      <a:pt x="27" y="32"/>
                      <a:pt x="27" y="32"/>
                      <a:pt x="27" y="32"/>
                    </a:cubicBezTo>
                    <a:cubicBezTo>
                      <a:pt x="22" y="32"/>
                      <a:pt x="18" y="31"/>
                      <a:pt x="14" y="29"/>
                    </a:cubicBezTo>
                    <a:close/>
                  </a:path>
                </a:pathLst>
              </a:custGeom>
              <a:solidFill>
                <a:srgbClr val="0049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2" name="Google Shape;202;p3"/>
            <p:cNvSpPr/>
            <p:nvPr/>
          </p:nvSpPr>
          <p:spPr>
            <a:xfrm>
              <a:off x="4099884" y="3473841"/>
              <a:ext cx="41275" cy="22225"/>
            </a:xfrm>
            <a:custGeom>
              <a:rect b="b" l="l" r="r" t="t"/>
              <a:pathLst>
                <a:path extrusionOk="0" h="19" w="37">
                  <a:moveTo>
                    <a:pt x="28" y="19"/>
                  </a:moveTo>
                  <a:cubicBezTo>
                    <a:pt x="9" y="19"/>
                    <a:pt x="9" y="19"/>
                    <a:pt x="9" y="19"/>
                  </a:cubicBezTo>
                  <a:cubicBezTo>
                    <a:pt x="5" y="19"/>
                    <a:pt x="0" y="15"/>
                    <a:pt x="0" y="9"/>
                  </a:cubicBezTo>
                  <a:cubicBezTo>
                    <a:pt x="0" y="5"/>
                    <a:pt x="5" y="0"/>
                    <a:pt x="9" y="0"/>
                  </a:cubicBezTo>
                  <a:cubicBezTo>
                    <a:pt x="28" y="0"/>
                    <a:pt x="28" y="0"/>
                    <a:pt x="28" y="0"/>
                  </a:cubicBezTo>
                  <a:cubicBezTo>
                    <a:pt x="33" y="0"/>
                    <a:pt x="37" y="5"/>
                    <a:pt x="37" y="9"/>
                  </a:cubicBezTo>
                  <a:cubicBezTo>
                    <a:pt x="37" y="15"/>
                    <a:pt x="33" y="19"/>
                    <a:pt x="28" y="19"/>
                  </a:cubicBezTo>
                  <a:close/>
                </a:path>
              </a:pathLst>
            </a:custGeom>
            <a:solidFill>
              <a:srgbClr val="0049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3"/>
            <p:cNvSpPr/>
            <p:nvPr/>
          </p:nvSpPr>
          <p:spPr>
            <a:xfrm>
              <a:off x="4084122" y="3373992"/>
              <a:ext cx="41275" cy="22225"/>
            </a:xfrm>
            <a:custGeom>
              <a:rect b="b" l="l" r="r" t="t"/>
              <a:pathLst>
                <a:path extrusionOk="0" h="19" w="37">
                  <a:moveTo>
                    <a:pt x="28" y="19"/>
                  </a:moveTo>
                  <a:cubicBezTo>
                    <a:pt x="9" y="19"/>
                    <a:pt x="9" y="19"/>
                    <a:pt x="9" y="19"/>
                  </a:cubicBezTo>
                  <a:cubicBezTo>
                    <a:pt x="5" y="19"/>
                    <a:pt x="0" y="15"/>
                    <a:pt x="0" y="9"/>
                  </a:cubicBezTo>
                  <a:cubicBezTo>
                    <a:pt x="0" y="5"/>
                    <a:pt x="5" y="0"/>
                    <a:pt x="9" y="0"/>
                  </a:cubicBezTo>
                  <a:cubicBezTo>
                    <a:pt x="28" y="0"/>
                    <a:pt x="28" y="0"/>
                    <a:pt x="28" y="0"/>
                  </a:cubicBezTo>
                  <a:cubicBezTo>
                    <a:pt x="33" y="0"/>
                    <a:pt x="37" y="5"/>
                    <a:pt x="37" y="9"/>
                  </a:cubicBezTo>
                  <a:cubicBezTo>
                    <a:pt x="37" y="15"/>
                    <a:pt x="33" y="19"/>
                    <a:pt x="28" y="19"/>
                  </a:cubicBezTo>
                  <a:close/>
                </a:path>
              </a:pathLst>
            </a:custGeom>
            <a:solidFill>
              <a:srgbClr val="0049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3"/>
            <p:cNvSpPr/>
            <p:nvPr/>
          </p:nvSpPr>
          <p:spPr>
            <a:xfrm>
              <a:off x="4084124" y="3279400"/>
              <a:ext cx="41275" cy="22225"/>
            </a:xfrm>
            <a:custGeom>
              <a:rect b="b" l="l" r="r" t="t"/>
              <a:pathLst>
                <a:path extrusionOk="0" h="19" w="37">
                  <a:moveTo>
                    <a:pt x="28" y="19"/>
                  </a:moveTo>
                  <a:cubicBezTo>
                    <a:pt x="9" y="19"/>
                    <a:pt x="9" y="19"/>
                    <a:pt x="9" y="19"/>
                  </a:cubicBezTo>
                  <a:cubicBezTo>
                    <a:pt x="5" y="19"/>
                    <a:pt x="0" y="15"/>
                    <a:pt x="0" y="9"/>
                  </a:cubicBezTo>
                  <a:cubicBezTo>
                    <a:pt x="0" y="5"/>
                    <a:pt x="5" y="0"/>
                    <a:pt x="9" y="0"/>
                  </a:cubicBezTo>
                  <a:cubicBezTo>
                    <a:pt x="28" y="0"/>
                    <a:pt x="28" y="0"/>
                    <a:pt x="28" y="0"/>
                  </a:cubicBezTo>
                  <a:cubicBezTo>
                    <a:pt x="33" y="0"/>
                    <a:pt x="37" y="5"/>
                    <a:pt x="37" y="9"/>
                  </a:cubicBezTo>
                  <a:cubicBezTo>
                    <a:pt x="37" y="15"/>
                    <a:pt x="33" y="19"/>
                    <a:pt x="28" y="19"/>
                  </a:cubicBezTo>
                  <a:close/>
                </a:path>
              </a:pathLst>
            </a:custGeom>
            <a:solidFill>
              <a:srgbClr val="0049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05" name="Google Shape;205;p3"/>
          <p:cNvGrpSpPr/>
          <p:nvPr/>
        </p:nvGrpSpPr>
        <p:grpSpPr>
          <a:xfrm>
            <a:off x="2968798" y="2821971"/>
            <a:ext cx="858599" cy="188057"/>
            <a:chOff x="3106459" y="2905676"/>
            <a:chExt cx="858599" cy="188057"/>
          </a:xfrm>
        </p:grpSpPr>
        <p:cxnSp>
          <p:nvCxnSpPr>
            <p:cNvPr id="206" name="Google Shape;206;p3"/>
            <p:cNvCxnSpPr>
              <a:endCxn id="207" idx="1"/>
            </p:cNvCxnSpPr>
            <p:nvPr/>
          </p:nvCxnSpPr>
          <p:spPr>
            <a:xfrm flipH="1" rot="10800000">
              <a:off x="3252179" y="2999704"/>
              <a:ext cx="527400" cy="3300"/>
            </a:xfrm>
            <a:prstGeom prst="straightConnector1">
              <a:avLst/>
            </a:prstGeom>
            <a:noFill/>
            <a:ln cap="flat" cmpd="sng" w="9525">
              <a:solidFill>
                <a:schemeClr val="dk1"/>
              </a:solidFill>
              <a:prstDash val="solid"/>
              <a:miter lim="800000"/>
              <a:headEnd len="sm" w="sm" type="none"/>
              <a:tailEnd len="sm" w="sm" type="none"/>
            </a:ln>
          </p:spPr>
        </p:cxnSp>
        <p:sp>
          <p:nvSpPr>
            <p:cNvPr id="208" name="Google Shape;208;p3"/>
            <p:cNvSpPr/>
            <p:nvPr/>
          </p:nvSpPr>
          <p:spPr>
            <a:xfrm>
              <a:off x="3106459" y="2905676"/>
              <a:ext cx="185479" cy="188057"/>
            </a:xfrm>
            <a:prstGeom prst="rect">
              <a:avLst/>
            </a:prstGeom>
            <a:solidFill>
              <a:schemeClr val="dk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Calibri"/>
                  <a:ea typeface="Calibri"/>
                  <a:cs typeface="Calibri"/>
                  <a:sym typeface="Calibri"/>
                </a:rPr>
                <a:t>E</a:t>
              </a:r>
              <a:endParaRPr/>
            </a:p>
          </p:txBody>
        </p:sp>
        <p:sp>
          <p:nvSpPr>
            <p:cNvPr id="209" name="Google Shape;209;p3"/>
            <p:cNvSpPr/>
            <p:nvPr/>
          </p:nvSpPr>
          <p:spPr>
            <a:xfrm>
              <a:off x="3443019" y="2905676"/>
              <a:ext cx="185479" cy="188057"/>
            </a:xfrm>
            <a:prstGeom prst="rect">
              <a:avLst/>
            </a:prstGeom>
            <a:solidFill>
              <a:schemeClr val="dk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Calibri"/>
                  <a:ea typeface="Calibri"/>
                  <a:cs typeface="Calibri"/>
                  <a:sym typeface="Calibri"/>
                </a:rPr>
                <a:t>T</a:t>
              </a:r>
              <a:endParaRPr/>
            </a:p>
          </p:txBody>
        </p:sp>
        <p:sp>
          <p:nvSpPr>
            <p:cNvPr id="207" name="Google Shape;207;p3"/>
            <p:cNvSpPr/>
            <p:nvPr/>
          </p:nvSpPr>
          <p:spPr>
            <a:xfrm>
              <a:off x="3779579" y="2905676"/>
              <a:ext cx="185479" cy="188057"/>
            </a:xfrm>
            <a:prstGeom prst="rect">
              <a:avLst/>
            </a:prstGeom>
            <a:solidFill>
              <a:schemeClr val="dk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Calibri"/>
                  <a:ea typeface="Calibri"/>
                  <a:cs typeface="Calibri"/>
                  <a:sym typeface="Calibri"/>
                </a:rPr>
                <a:t>L</a:t>
              </a:r>
              <a:endParaRPr/>
            </a:p>
          </p:txBody>
        </p:sp>
      </p:grpSp>
      <p:grpSp>
        <p:nvGrpSpPr>
          <p:cNvPr id="210" name="Google Shape;210;p3"/>
          <p:cNvGrpSpPr/>
          <p:nvPr/>
        </p:nvGrpSpPr>
        <p:grpSpPr>
          <a:xfrm>
            <a:off x="3926362" y="3617252"/>
            <a:ext cx="858599" cy="188057"/>
            <a:chOff x="3106459" y="2905676"/>
            <a:chExt cx="858599" cy="188057"/>
          </a:xfrm>
        </p:grpSpPr>
        <p:cxnSp>
          <p:nvCxnSpPr>
            <p:cNvPr id="211" name="Google Shape;211;p3"/>
            <p:cNvCxnSpPr>
              <a:endCxn id="212" idx="1"/>
            </p:cNvCxnSpPr>
            <p:nvPr/>
          </p:nvCxnSpPr>
          <p:spPr>
            <a:xfrm flipH="1" rot="10800000">
              <a:off x="3252179" y="2999704"/>
              <a:ext cx="527400" cy="3300"/>
            </a:xfrm>
            <a:prstGeom prst="straightConnector1">
              <a:avLst/>
            </a:prstGeom>
            <a:noFill/>
            <a:ln cap="flat" cmpd="sng" w="9525">
              <a:solidFill>
                <a:schemeClr val="dk1"/>
              </a:solidFill>
              <a:prstDash val="solid"/>
              <a:miter lim="800000"/>
              <a:headEnd len="sm" w="sm" type="none"/>
              <a:tailEnd len="sm" w="sm" type="none"/>
            </a:ln>
          </p:spPr>
        </p:cxnSp>
        <p:sp>
          <p:nvSpPr>
            <p:cNvPr id="213" name="Google Shape;213;p3"/>
            <p:cNvSpPr/>
            <p:nvPr/>
          </p:nvSpPr>
          <p:spPr>
            <a:xfrm>
              <a:off x="3106459" y="2905676"/>
              <a:ext cx="185479" cy="188057"/>
            </a:xfrm>
            <a:prstGeom prst="rect">
              <a:avLst/>
            </a:prstGeom>
            <a:solidFill>
              <a:schemeClr val="dk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Calibri"/>
                  <a:ea typeface="Calibri"/>
                  <a:cs typeface="Calibri"/>
                  <a:sym typeface="Calibri"/>
                </a:rPr>
                <a:t>E</a:t>
              </a:r>
              <a:endParaRPr/>
            </a:p>
          </p:txBody>
        </p:sp>
        <p:sp>
          <p:nvSpPr>
            <p:cNvPr id="214" name="Google Shape;214;p3"/>
            <p:cNvSpPr/>
            <p:nvPr/>
          </p:nvSpPr>
          <p:spPr>
            <a:xfrm>
              <a:off x="3443019" y="2905676"/>
              <a:ext cx="185479" cy="188057"/>
            </a:xfrm>
            <a:prstGeom prst="rect">
              <a:avLst/>
            </a:prstGeom>
            <a:solidFill>
              <a:schemeClr val="dk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Calibri"/>
                  <a:ea typeface="Calibri"/>
                  <a:cs typeface="Calibri"/>
                  <a:sym typeface="Calibri"/>
                </a:rPr>
                <a:t>T</a:t>
              </a:r>
              <a:endParaRPr/>
            </a:p>
          </p:txBody>
        </p:sp>
        <p:sp>
          <p:nvSpPr>
            <p:cNvPr id="212" name="Google Shape;212;p3"/>
            <p:cNvSpPr/>
            <p:nvPr/>
          </p:nvSpPr>
          <p:spPr>
            <a:xfrm>
              <a:off x="3779579" y="2905676"/>
              <a:ext cx="185479" cy="188057"/>
            </a:xfrm>
            <a:prstGeom prst="rect">
              <a:avLst/>
            </a:prstGeom>
            <a:solidFill>
              <a:schemeClr val="dk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Calibri"/>
                  <a:ea typeface="Calibri"/>
                  <a:cs typeface="Calibri"/>
                  <a:sym typeface="Calibri"/>
                </a:rPr>
                <a:t>L</a:t>
              </a:r>
              <a:endParaRPr/>
            </a:p>
          </p:txBody>
        </p:sp>
      </p:grpSp>
      <p:grpSp>
        <p:nvGrpSpPr>
          <p:cNvPr id="215" name="Google Shape;215;p3"/>
          <p:cNvGrpSpPr/>
          <p:nvPr/>
        </p:nvGrpSpPr>
        <p:grpSpPr>
          <a:xfrm>
            <a:off x="5029032" y="2818803"/>
            <a:ext cx="858599" cy="188057"/>
            <a:chOff x="3106459" y="2905676"/>
            <a:chExt cx="858599" cy="188057"/>
          </a:xfrm>
        </p:grpSpPr>
        <p:cxnSp>
          <p:nvCxnSpPr>
            <p:cNvPr id="216" name="Google Shape;216;p3"/>
            <p:cNvCxnSpPr>
              <a:endCxn id="217" idx="1"/>
            </p:cNvCxnSpPr>
            <p:nvPr/>
          </p:nvCxnSpPr>
          <p:spPr>
            <a:xfrm flipH="1" rot="10800000">
              <a:off x="3252179" y="2999704"/>
              <a:ext cx="527400" cy="3300"/>
            </a:xfrm>
            <a:prstGeom prst="straightConnector1">
              <a:avLst/>
            </a:prstGeom>
            <a:noFill/>
            <a:ln cap="flat" cmpd="sng" w="9525">
              <a:solidFill>
                <a:schemeClr val="dk1"/>
              </a:solidFill>
              <a:prstDash val="solid"/>
              <a:miter lim="800000"/>
              <a:headEnd len="sm" w="sm" type="none"/>
              <a:tailEnd len="sm" w="sm" type="none"/>
            </a:ln>
          </p:spPr>
        </p:cxnSp>
        <p:sp>
          <p:nvSpPr>
            <p:cNvPr id="218" name="Google Shape;218;p3"/>
            <p:cNvSpPr/>
            <p:nvPr/>
          </p:nvSpPr>
          <p:spPr>
            <a:xfrm>
              <a:off x="3106459" y="2905676"/>
              <a:ext cx="185479" cy="188057"/>
            </a:xfrm>
            <a:prstGeom prst="rect">
              <a:avLst/>
            </a:prstGeom>
            <a:solidFill>
              <a:schemeClr val="dk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Calibri"/>
                  <a:ea typeface="Calibri"/>
                  <a:cs typeface="Calibri"/>
                  <a:sym typeface="Calibri"/>
                </a:rPr>
                <a:t>E</a:t>
              </a:r>
              <a:endParaRPr/>
            </a:p>
          </p:txBody>
        </p:sp>
        <p:sp>
          <p:nvSpPr>
            <p:cNvPr id="219" name="Google Shape;219;p3"/>
            <p:cNvSpPr/>
            <p:nvPr/>
          </p:nvSpPr>
          <p:spPr>
            <a:xfrm>
              <a:off x="3443019" y="2905676"/>
              <a:ext cx="185479" cy="188057"/>
            </a:xfrm>
            <a:prstGeom prst="rect">
              <a:avLst/>
            </a:prstGeom>
            <a:solidFill>
              <a:schemeClr val="dk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Calibri"/>
                  <a:ea typeface="Calibri"/>
                  <a:cs typeface="Calibri"/>
                  <a:sym typeface="Calibri"/>
                </a:rPr>
                <a:t>T</a:t>
              </a:r>
              <a:endParaRPr/>
            </a:p>
          </p:txBody>
        </p:sp>
        <p:sp>
          <p:nvSpPr>
            <p:cNvPr id="217" name="Google Shape;217;p3"/>
            <p:cNvSpPr/>
            <p:nvPr/>
          </p:nvSpPr>
          <p:spPr>
            <a:xfrm>
              <a:off x="3779579" y="2905676"/>
              <a:ext cx="185479" cy="188057"/>
            </a:xfrm>
            <a:prstGeom prst="rect">
              <a:avLst/>
            </a:prstGeom>
            <a:solidFill>
              <a:schemeClr val="dk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Calibri"/>
                  <a:ea typeface="Calibri"/>
                  <a:cs typeface="Calibri"/>
                  <a:sym typeface="Calibri"/>
                </a:rPr>
                <a:t>L</a:t>
              </a:r>
              <a:endParaRPr/>
            </a:p>
          </p:txBody>
        </p:sp>
      </p:grpSp>
      <p:grpSp>
        <p:nvGrpSpPr>
          <p:cNvPr id="220" name="Google Shape;220;p3"/>
          <p:cNvGrpSpPr/>
          <p:nvPr/>
        </p:nvGrpSpPr>
        <p:grpSpPr>
          <a:xfrm>
            <a:off x="7100982" y="2673456"/>
            <a:ext cx="858599" cy="188057"/>
            <a:chOff x="3106459" y="2905676"/>
            <a:chExt cx="858599" cy="188057"/>
          </a:xfrm>
        </p:grpSpPr>
        <p:cxnSp>
          <p:nvCxnSpPr>
            <p:cNvPr id="221" name="Google Shape;221;p3"/>
            <p:cNvCxnSpPr>
              <a:endCxn id="222" idx="1"/>
            </p:cNvCxnSpPr>
            <p:nvPr/>
          </p:nvCxnSpPr>
          <p:spPr>
            <a:xfrm flipH="1" rot="10800000">
              <a:off x="3252179" y="2999704"/>
              <a:ext cx="527400" cy="3300"/>
            </a:xfrm>
            <a:prstGeom prst="straightConnector1">
              <a:avLst/>
            </a:prstGeom>
            <a:noFill/>
            <a:ln cap="flat" cmpd="sng" w="9525">
              <a:solidFill>
                <a:schemeClr val="dk1"/>
              </a:solidFill>
              <a:prstDash val="solid"/>
              <a:miter lim="800000"/>
              <a:headEnd len="sm" w="sm" type="none"/>
              <a:tailEnd len="sm" w="sm" type="none"/>
            </a:ln>
          </p:spPr>
        </p:cxnSp>
        <p:sp>
          <p:nvSpPr>
            <p:cNvPr id="223" name="Google Shape;223;p3"/>
            <p:cNvSpPr/>
            <p:nvPr/>
          </p:nvSpPr>
          <p:spPr>
            <a:xfrm>
              <a:off x="3106459" y="2905676"/>
              <a:ext cx="185479" cy="188057"/>
            </a:xfrm>
            <a:prstGeom prst="rect">
              <a:avLst/>
            </a:prstGeom>
            <a:solidFill>
              <a:schemeClr val="dk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Calibri"/>
                  <a:ea typeface="Calibri"/>
                  <a:cs typeface="Calibri"/>
                  <a:sym typeface="Calibri"/>
                </a:rPr>
                <a:t>E</a:t>
              </a:r>
              <a:endParaRPr/>
            </a:p>
          </p:txBody>
        </p:sp>
        <p:sp>
          <p:nvSpPr>
            <p:cNvPr id="224" name="Google Shape;224;p3"/>
            <p:cNvSpPr/>
            <p:nvPr/>
          </p:nvSpPr>
          <p:spPr>
            <a:xfrm>
              <a:off x="3443019" y="2905676"/>
              <a:ext cx="185479" cy="188057"/>
            </a:xfrm>
            <a:prstGeom prst="rect">
              <a:avLst/>
            </a:prstGeom>
            <a:solidFill>
              <a:schemeClr val="dk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Calibri"/>
                  <a:ea typeface="Calibri"/>
                  <a:cs typeface="Calibri"/>
                  <a:sym typeface="Calibri"/>
                </a:rPr>
                <a:t>T</a:t>
              </a:r>
              <a:endParaRPr/>
            </a:p>
          </p:txBody>
        </p:sp>
        <p:sp>
          <p:nvSpPr>
            <p:cNvPr id="222" name="Google Shape;222;p3"/>
            <p:cNvSpPr/>
            <p:nvPr/>
          </p:nvSpPr>
          <p:spPr>
            <a:xfrm>
              <a:off x="3779579" y="2905676"/>
              <a:ext cx="185479" cy="188057"/>
            </a:xfrm>
            <a:prstGeom prst="rect">
              <a:avLst/>
            </a:prstGeom>
            <a:solidFill>
              <a:schemeClr val="dk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Calibri"/>
                  <a:ea typeface="Calibri"/>
                  <a:cs typeface="Calibri"/>
                  <a:sym typeface="Calibri"/>
                </a:rPr>
                <a:t>L</a:t>
              </a:r>
              <a:endParaRPr/>
            </a:p>
          </p:txBody>
        </p:sp>
      </p:grpSp>
      <p:grpSp>
        <p:nvGrpSpPr>
          <p:cNvPr id="225" name="Google Shape;225;p3"/>
          <p:cNvGrpSpPr/>
          <p:nvPr/>
        </p:nvGrpSpPr>
        <p:grpSpPr>
          <a:xfrm>
            <a:off x="6221559" y="3623385"/>
            <a:ext cx="858599" cy="188057"/>
            <a:chOff x="3106459" y="2905676"/>
            <a:chExt cx="858599" cy="188057"/>
          </a:xfrm>
        </p:grpSpPr>
        <p:cxnSp>
          <p:nvCxnSpPr>
            <p:cNvPr id="226" name="Google Shape;226;p3"/>
            <p:cNvCxnSpPr>
              <a:endCxn id="227" idx="1"/>
            </p:cNvCxnSpPr>
            <p:nvPr/>
          </p:nvCxnSpPr>
          <p:spPr>
            <a:xfrm flipH="1" rot="10800000">
              <a:off x="3252179" y="2999704"/>
              <a:ext cx="527400" cy="3300"/>
            </a:xfrm>
            <a:prstGeom prst="straightConnector1">
              <a:avLst/>
            </a:prstGeom>
            <a:noFill/>
            <a:ln cap="flat" cmpd="sng" w="9525">
              <a:solidFill>
                <a:schemeClr val="dk1"/>
              </a:solidFill>
              <a:prstDash val="solid"/>
              <a:miter lim="800000"/>
              <a:headEnd len="sm" w="sm" type="none"/>
              <a:tailEnd len="sm" w="sm" type="none"/>
            </a:ln>
          </p:spPr>
        </p:cxnSp>
        <p:sp>
          <p:nvSpPr>
            <p:cNvPr id="228" name="Google Shape;228;p3"/>
            <p:cNvSpPr/>
            <p:nvPr/>
          </p:nvSpPr>
          <p:spPr>
            <a:xfrm>
              <a:off x="3106459" y="2905676"/>
              <a:ext cx="185479" cy="188057"/>
            </a:xfrm>
            <a:prstGeom prst="rect">
              <a:avLst/>
            </a:prstGeom>
            <a:solidFill>
              <a:schemeClr val="dk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Calibri"/>
                  <a:ea typeface="Calibri"/>
                  <a:cs typeface="Calibri"/>
                  <a:sym typeface="Calibri"/>
                </a:rPr>
                <a:t>E</a:t>
              </a:r>
              <a:endParaRPr/>
            </a:p>
          </p:txBody>
        </p:sp>
        <p:sp>
          <p:nvSpPr>
            <p:cNvPr id="229" name="Google Shape;229;p3"/>
            <p:cNvSpPr/>
            <p:nvPr/>
          </p:nvSpPr>
          <p:spPr>
            <a:xfrm>
              <a:off x="3443019" y="2905676"/>
              <a:ext cx="185479" cy="188057"/>
            </a:xfrm>
            <a:prstGeom prst="rect">
              <a:avLst/>
            </a:prstGeom>
            <a:solidFill>
              <a:schemeClr val="dk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Calibri"/>
                  <a:ea typeface="Calibri"/>
                  <a:cs typeface="Calibri"/>
                  <a:sym typeface="Calibri"/>
                </a:rPr>
                <a:t>T</a:t>
              </a:r>
              <a:endParaRPr/>
            </a:p>
          </p:txBody>
        </p:sp>
        <p:sp>
          <p:nvSpPr>
            <p:cNvPr id="227" name="Google Shape;227;p3"/>
            <p:cNvSpPr/>
            <p:nvPr/>
          </p:nvSpPr>
          <p:spPr>
            <a:xfrm>
              <a:off x="3779579" y="2905676"/>
              <a:ext cx="185479" cy="188057"/>
            </a:xfrm>
            <a:prstGeom prst="rect">
              <a:avLst/>
            </a:prstGeom>
            <a:solidFill>
              <a:schemeClr val="dk1"/>
            </a:solidFill>
            <a:ln cap="flat" cmpd="sng" w="12700">
              <a:solidFill>
                <a:srgbClr val="395E8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Calibri"/>
                  <a:ea typeface="Calibri"/>
                  <a:cs typeface="Calibri"/>
                  <a:sym typeface="Calibri"/>
                </a:rPr>
                <a:t>L</a:t>
              </a:r>
              <a:endParaRPr/>
            </a:p>
          </p:txBody>
        </p:sp>
      </p:grpSp>
      <p:sp>
        <p:nvSpPr>
          <p:cNvPr id="230" name="Google Shape;230;p3"/>
          <p:cNvSpPr/>
          <p:nvPr/>
        </p:nvSpPr>
        <p:spPr>
          <a:xfrm>
            <a:off x="9455787" y="1611006"/>
            <a:ext cx="320994" cy="323288"/>
          </a:xfrm>
          <a:custGeom>
            <a:rect b="b" l="l" r="r" t="t"/>
            <a:pathLst>
              <a:path extrusionOk="0" h="135" w="133">
                <a:moveTo>
                  <a:pt x="67" y="94"/>
                </a:moveTo>
                <a:cubicBezTo>
                  <a:pt x="88" y="94"/>
                  <a:pt x="105" y="77"/>
                  <a:pt x="105" y="56"/>
                </a:cubicBezTo>
                <a:cubicBezTo>
                  <a:pt x="105" y="38"/>
                  <a:pt x="105" y="38"/>
                  <a:pt x="105" y="38"/>
                </a:cubicBezTo>
                <a:cubicBezTo>
                  <a:pt x="105" y="17"/>
                  <a:pt x="88" y="0"/>
                  <a:pt x="67" y="0"/>
                </a:cubicBezTo>
                <a:cubicBezTo>
                  <a:pt x="46" y="0"/>
                  <a:pt x="29" y="17"/>
                  <a:pt x="29" y="38"/>
                </a:cubicBezTo>
                <a:cubicBezTo>
                  <a:pt x="29" y="56"/>
                  <a:pt x="29" y="56"/>
                  <a:pt x="29" y="56"/>
                </a:cubicBezTo>
                <a:cubicBezTo>
                  <a:pt x="29" y="77"/>
                  <a:pt x="46" y="94"/>
                  <a:pt x="67" y="94"/>
                </a:cubicBezTo>
                <a:close/>
                <a:moveTo>
                  <a:pt x="37" y="56"/>
                </a:moveTo>
                <a:cubicBezTo>
                  <a:pt x="37" y="38"/>
                  <a:pt x="37" y="38"/>
                  <a:pt x="37" y="38"/>
                </a:cubicBezTo>
                <a:cubicBezTo>
                  <a:pt x="37" y="22"/>
                  <a:pt x="51" y="9"/>
                  <a:pt x="67" y="9"/>
                </a:cubicBezTo>
                <a:cubicBezTo>
                  <a:pt x="83" y="9"/>
                  <a:pt x="97" y="22"/>
                  <a:pt x="97" y="38"/>
                </a:cubicBezTo>
                <a:cubicBezTo>
                  <a:pt x="97" y="56"/>
                  <a:pt x="97" y="56"/>
                  <a:pt x="97" y="56"/>
                </a:cubicBezTo>
                <a:cubicBezTo>
                  <a:pt x="97" y="72"/>
                  <a:pt x="83" y="85"/>
                  <a:pt x="67" y="85"/>
                </a:cubicBezTo>
                <a:cubicBezTo>
                  <a:pt x="51" y="85"/>
                  <a:pt x="37" y="72"/>
                  <a:pt x="37" y="56"/>
                </a:cubicBezTo>
                <a:close/>
                <a:moveTo>
                  <a:pt x="117" y="87"/>
                </a:moveTo>
                <a:cubicBezTo>
                  <a:pt x="130" y="91"/>
                  <a:pt x="133" y="99"/>
                  <a:pt x="133" y="104"/>
                </a:cubicBezTo>
                <a:cubicBezTo>
                  <a:pt x="133" y="104"/>
                  <a:pt x="133" y="104"/>
                  <a:pt x="133" y="118"/>
                </a:cubicBezTo>
                <a:cubicBezTo>
                  <a:pt x="133" y="127"/>
                  <a:pt x="125" y="135"/>
                  <a:pt x="116" y="135"/>
                </a:cubicBezTo>
                <a:cubicBezTo>
                  <a:pt x="116" y="135"/>
                  <a:pt x="116" y="135"/>
                  <a:pt x="17" y="135"/>
                </a:cubicBezTo>
                <a:cubicBezTo>
                  <a:pt x="8" y="135"/>
                  <a:pt x="0" y="127"/>
                  <a:pt x="0" y="118"/>
                </a:cubicBezTo>
                <a:cubicBezTo>
                  <a:pt x="0" y="118"/>
                  <a:pt x="0" y="118"/>
                  <a:pt x="0" y="104"/>
                </a:cubicBezTo>
                <a:cubicBezTo>
                  <a:pt x="0" y="99"/>
                  <a:pt x="3" y="91"/>
                  <a:pt x="16" y="87"/>
                </a:cubicBezTo>
                <a:cubicBezTo>
                  <a:pt x="16" y="87"/>
                  <a:pt x="16" y="87"/>
                  <a:pt x="31" y="83"/>
                </a:cubicBezTo>
                <a:cubicBezTo>
                  <a:pt x="31" y="83"/>
                  <a:pt x="31" y="83"/>
                  <a:pt x="32" y="83"/>
                </a:cubicBezTo>
                <a:cubicBezTo>
                  <a:pt x="34" y="83"/>
                  <a:pt x="35" y="84"/>
                  <a:pt x="36" y="86"/>
                </a:cubicBezTo>
                <a:cubicBezTo>
                  <a:pt x="37" y="88"/>
                  <a:pt x="35" y="91"/>
                  <a:pt x="33" y="91"/>
                </a:cubicBezTo>
                <a:cubicBezTo>
                  <a:pt x="33" y="91"/>
                  <a:pt x="33" y="91"/>
                  <a:pt x="18" y="95"/>
                </a:cubicBezTo>
                <a:cubicBezTo>
                  <a:pt x="9" y="98"/>
                  <a:pt x="9" y="102"/>
                  <a:pt x="9" y="104"/>
                </a:cubicBezTo>
                <a:cubicBezTo>
                  <a:pt x="9" y="104"/>
                  <a:pt x="9" y="104"/>
                  <a:pt x="9" y="118"/>
                </a:cubicBezTo>
                <a:cubicBezTo>
                  <a:pt x="9" y="122"/>
                  <a:pt x="12" y="126"/>
                  <a:pt x="17" y="126"/>
                </a:cubicBezTo>
                <a:cubicBezTo>
                  <a:pt x="17" y="126"/>
                  <a:pt x="17" y="126"/>
                  <a:pt x="116" y="126"/>
                </a:cubicBezTo>
                <a:cubicBezTo>
                  <a:pt x="120" y="126"/>
                  <a:pt x="124" y="122"/>
                  <a:pt x="124" y="118"/>
                </a:cubicBezTo>
                <a:cubicBezTo>
                  <a:pt x="124" y="118"/>
                  <a:pt x="124" y="118"/>
                  <a:pt x="124" y="104"/>
                </a:cubicBezTo>
                <a:cubicBezTo>
                  <a:pt x="124" y="100"/>
                  <a:pt x="121" y="97"/>
                  <a:pt x="115" y="95"/>
                </a:cubicBezTo>
                <a:cubicBezTo>
                  <a:pt x="115" y="95"/>
                  <a:pt x="115" y="95"/>
                  <a:pt x="101" y="92"/>
                </a:cubicBezTo>
                <a:cubicBezTo>
                  <a:pt x="100" y="91"/>
                  <a:pt x="99" y="91"/>
                  <a:pt x="98" y="90"/>
                </a:cubicBezTo>
                <a:cubicBezTo>
                  <a:pt x="97" y="89"/>
                  <a:pt x="97" y="87"/>
                  <a:pt x="98" y="86"/>
                </a:cubicBezTo>
                <a:cubicBezTo>
                  <a:pt x="98" y="84"/>
                  <a:pt x="100" y="83"/>
                  <a:pt x="102" y="83"/>
                </a:cubicBezTo>
                <a:cubicBezTo>
                  <a:pt x="102" y="83"/>
                  <a:pt x="102" y="83"/>
                  <a:pt x="103" y="84"/>
                </a:cubicBezTo>
                <a:cubicBezTo>
                  <a:pt x="103" y="84"/>
                  <a:pt x="103" y="84"/>
                  <a:pt x="117" y="8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3"/>
          <p:cNvSpPr/>
          <p:nvPr/>
        </p:nvSpPr>
        <p:spPr>
          <a:xfrm>
            <a:off x="10250101" y="1546211"/>
            <a:ext cx="870104" cy="668326"/>
          </a:xfrm>
          <a:prstGeom prst="rect">
            <a:avLst/>
          </a:prstGeom>
          <a:solidFill>
            <a:schemeClr val="lt1"/>
          </a:solidFill>
          <a:ln cap="flat" cmpd="sng" w="28575">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3"/>
          <p:cNvSpPr/>
          <p:nvPr/>
        </p:nvSpPr>
        <p:spPr>
          <a:xfrm rot="-5400000">
            <a:off x="10005826" y="1790486"/>
            <a:ext cx="662480" cy="173931"/>
          </a:xfrm>
          <a:prstGeom prst="rect">
            <a:avLst/>
          </a:prstGeom>
          <a:solidFill>
            <a:srgbClr val="404040"/>
          </a:solidFill>
          <a:ln cap="flat" cmpd="sng" w="12700">
            <a:solidFill>
              <a:srgbClr val="0049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Calibri"/>
                <a:ea typeface="Calibri"/>
                <a:cs typeface="Calibri"/>
                <a:sym typeface="Calibri"/>
              </a:rPr>
              <a:t>Reporting</a:t>
            </a:r>
            <a:endParaRPr/>
          </a:p>
        </p:txBody>
      </p:sp>
      <p:sp>
        <p:nvSpPr>
          <p:cNvPr id="233" name="Google Shape;233;p3"/>
          <p:cNvSpPr txBox="1"/>
          <p:nvPr/>
        </p:nvSpPr>
        <p:spPr>
          <a:xfrm>
            <a:off x="10463151" y="1935519"/>
            <a:ext cx="545341" cy="279885"/>
          </a:xfrm>
          <a:prstGeom prst="rect">
            <a:avLst/>
          </a:prstGeom>
          <a:noFill/>
          <a:ln>
            <a:noFill/>
          </a:ln>
        </p:spPr>
        <p:txBody>
          <a:bodyPr anchorCtr="0" anchor="t" bIns="45700" lIns="91425" spcFirstLastPara="1" rIns="91425" wrap="square" tIns="45700">
            <a:spAutoFit/>
          </a:bodyPr>
          <a:lstStyle/>
          <a:p>
            <a:pPr indent="0" lvl="0" marL="0" marR="0" rtl="0" algn="ctr">
              <a:lnSpc>
                <a:spcPct val="77777"/>
              </a:lnSpc>
              <a:spcBef>
                <a:spcPts val="0"/>
              </a:spcBef>
              <a:spcAft>
                <a:spcPts val="0"/>
              </a:spcAft>
              <a:buNone/>
            </a:pPr>
            <a:r>
              <a:rPr b="1" lang="en-US" sz="900">
                <a:solidFill>
                  <a:schemeClr val="dk1"/>
                </a:solidFill>
                <a:latin typeface="Calibri"/>
                <a:ea typeface="Calibri"/>
                <a:cs typeface="Calibri"/>
                <a:sym typeface="Calibri"/>
              </a:rPr>
              <a:t>Data </a:t>
            </a:r>
            <a:endParaRPr/>
          </a:p>
          <a:p>
            <a:pPr indent="0" lvl="0" marL="0" marR="0" rtl="0" algn="ctr">
              <a:lnSpc>
                <a:spcPct val="77777"/>
              </a:lnSpc>
              <a:spcBef>
                <a:spcPts val="0"/>
              </a:spcBef>
              <a:spcAft>
                <a:spcPts val="0"/>
              </a:spcAft>
              <a:buNone/>
            </a:pPr>
            <a:r>
              <a:rPr b="1" lang="en-US" sz="900">
                <a:solidFill>
                  <a:schemeClr val="dk1"/>
                </a:solidFill>
                <a:latin typeface="Calibri"/>
                <a:ea typeface="Calibri"/>
                <a:cs typeface="Calibri"/>
                <a:sym typeface="Calibri"/>
              </a:rPr>
              <a:t>Analyst</a:t>
            </a:r>
            <a:endParaRPr/>
          </a:p>
        </p:txBody>
      </p:sp>
      <p:sp>
        <p:nvSpPr>
          <p:cNvPr id="234" name="Google Shape;234;p3"/>
          <p:cNvSpPr/>
          <p:nvPr/>
        </p:nvSpPr>
        <p:spPr>
          <a:xfrm>
            <a:off x="10574128" y="1611006"/>
            <a:ext cx="320994" cy="323288"/>
          </a:xfrm>
          <a:custGeom>
            <a:rect b="b" l="l" r="r" t="t"/>
            <a:pathLst>
              <a:path extrusionOk="0" h="135" w="133">
                <a:moveTo>
                  <a:pt x="67" y="94"/>
                </a:moveTo>
                <a:cubicBezTo>
                  <a:pt x="88" y="94"/>
                  <a:pt x="105" y="77"/>
                  <a:pt x="105" y="56"/>
                </a:cubicBezTo>
                <a:cubicBezTo>
                  <a:pt x="105" y="38"/>
                  <a:pt x="105" y="38"/>
                  <a:pt x="105" y="38"/>
                </a:cubicBezTo>
                <a:cubicBezTo>
                  <a:pt x="105" y="17"/>
                  <a:pt x="88" y="0"/>
                  <a:pt x="67" y="0"/>
                </a:cubicBezTo>
                <a:cubicBezTo>
                  <a:pt x="46" y="0"/>
                  <a:pt x="29" y="17"/>
                  <a:pt x="29" y="38"/>
                </a:cubicBezTo>
                <a:cubicBezTo>
                  <a:pt x="29" y="56"/>
                  <a:pt x="29" y="56"/>
                  <a:pt x="29" y="56"/>
                </a:cubicBezTo>
                <a:cubicBezTo>
                  <a:pt x="29" y="77"/>
                  <a:pt x="46" y="94"/>
                  <a:pt x="67" y="94"/>
                </a:cubicBezTo>
                <a:close/>
                <a:moveTo>
                  <a:pt x="37" y="56"/>
                </a:moveTo>
                <a:cubicBezTo>
                  <a:pt x="37" y="38"/>
                  <a:pt x="37" y="38"/>
                  <a:pt x="37" y="38"/>
                </a:cubicBezTo>
                <a:cubicBezTo>
                  <a:pt x="37" y="22"/>
                  <a:pt x="51" y="9"/>
                  <a:pt x="67" y="9"/>
                </a:cubicBezTo>
                <a:cubicBezTo>
                  <a:pt x="83" y="9"/>
                  <a:pt x="97" y="22"/>
                  <a:pt x="97" y="38"/>
                </a:cubicBezTo>
                <a:cubicBezTo>
                  <a:pt x="97" y="56"/>
                  <a:pt x="97" y="56"/>
                  <a:pt x="97" y="56"/>
                </a:cubicBezTo>
                <a:cubicBezTo>
                  <a:pt x="97" y="72"/>
                  <a:pt x="83" y="85"/>
                  <a:pt x="67" y="85"/>
                </a:cubicBezTo>
                <a:cubicBezTo>
                  <a:pt x="51" y="85"/>
                  <a:pt x="37" y="72"/>
                  <a:pt x="37" y="56"/>
                </a:cubicBezTo>
                <a:close/>
                <a:moveTo>
                  <a:pt x="117" y="87"/>
                </a:moveTo>
                <a:cubicBezTo>
                  <a:pt x="130" y="91"/>
                  <a:pt x="133" y="99"/>
                  <a:pt x="133" y="104"/>
                </a:cubicBezTo>
                <a:cubicBezTo>
                  <a:pt x="133" y="104"/>
                  <a:pt x="133" y="104"/>
                  <a:pt x="133" y="118"/>
                </a:cubicBezTo>
                <a:cubicBezTo>
                  <a:pt x="133" y="127"/>
                  <a:pt x="125" y="135"/>
                  <a:pt x="116" y="135"/>
                </a:cubicBezTo>
                <a:cubicBezTo>
                  <a:pt x="116" y="135"/>
                  <a:pt x="116" y="135"/>
                  <a:pt x="17" y="135"/>
                </a:cubicBezTo>
                <a:cubicBezTo>
                  <a:pt x="8" y="135"/>
                  <a:pt x="0" y="127"/>
                  <a:pt x="0" y="118"/>
                </a:cubicBezTo>
                <a:cubicBezTo>
                  <a:pt x="0" y="118"/>
                  <a:pt x="0" y="118"/>
                  <a:pt x="0" y="104"/>
                </a:cubicBezTo>
                <a:cubicBezTo>
                  <a:pt x="0" y="99"/>
                  <a:pt x="3" y="91"/>
                  <a:pt x="16" y="87"/>
                </a:cubicBezTo>
                <a:cubicBezTo>
                  <a:pt x="16" y="87"/>
                  <a:pt x="16" y="87"/>
                  <a:pt x="31" y="83"/>
                </a:cubicBezTo>
                <a:cubicBezTo>
                  <a:pt x="31" y="83"/>
                  <a:pt x="31" y="83"/>
                  <a:pt x="32" y="83"/>
                </a:cubicBezTo>
                <a:cubicBezTo>
                  <a:pt x="34" y="83"/>
                  <a:pt x="35" y="84"/>
                  <a:pt x="36" y="86"/>
                </a:cubicBezTo>
                <a:cubicBezTo>
                  <a:pt x="37" y="88"/>
                  <a:pt x="35" y="91"/>
                  <a:pt x="33" y="91"/>
                </a:cubicBezTo>
                <a:cubicBezTo>
                  <a:pt x="33" y="91"/>
                  <a:pt x="33" y="91"/>
                  <a:pt x="18" y="95"/>
                </a:cubicBezTo>
                <a:cubicBezTo>
                  <a:pt x="9" y="98"/>
                  <a:pt x="9" y="102"/>
                  <a:pt x="9" y="104"/>
                </a:cubicBezTo>
                <a:cubicBezTo>
                  <a:pt x="9" y="104"/>
                  <a:pt x="9" y="104"/>
                  <a:pt x="9" y="118"/>
                </a:cubicBezTo>
                <a:cubicBezTo>
                  <a:pt x="9" y="122"/>
                  <a:pt x="12" y="126"/>
                  <a:pt x="17" y="126"/>
                </a:cubicBezTo>
                <a:cubicBezTo>
                  <a:pt x="17" y="126"/>
                  <a:pt x="17" y="126"/>
                  <a:pt x="116" y="126"/>
                </a:cubicBezTo>
                <a:cubicBezTo>
                  <a:pt x="120" y="126"/>
                  <a:pt x="124" y="122"/>
                  <a:pt x="124" y="118"/>
                </a:cubicBezTo>
                <a:cubicBezTo>
                  <a:pt x="124" y="118"/>
                  <a:pt x="124" y="118"/>
                  <a:pt x="124" y="104"/>
                </a:cubicBezTo>
                <a:cubicBezTo>
                  <a:pt x="124" y="100"/>
                  <a:pt x="121" y="97"/>
                  <a:pt x="115" y="95"/>
                </a:cubicBezTo>
                <a:cubicBezTo>
                  <a:pt x="115" y="95"/>
                  <a:pt x="115" y="95"/>
                  <a:pt x="101" y="92"/>
                </a:cubicBezTo>
                <a:cubicBezTo>
                  <a:pt x="100" y="91"/>
                  <a:pt x="99" y="91"/>
                  <a:pt x="98" y="90"/>
                </a:cubicBezTo>
                <a:cubicBezTo>
                  <a:pt x="97" y="89"/>
                  <a:pt x="97" y="87"/>
                  <a:pt x="98" y="86"/>
                </a:cubicBezTo>
                <a:cubicBezTo>
                  <a:pt x="98" y="84"/>
                  <a:pt x="100" y="83"/>
                  <a:pt x="102" y="83"/>
                </a:cubicBezTo>
                <a:cubicBezTo>
                  <a:pt x="102" y="83"/>
                  <a:pt x="102" y="83"/>
                  <a:pt x="103" y="84"/>
                </a:cubicBezTo>
                <a:cubicBezTo>
                  <a:pt x="103" y="84"/>
                  <a:pt x="103" y="84"/>
                  <a:pt x="117" y="8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3"/>
          <p:cNvSpPr/>
          <p:nvPr/>
        </p:nvSpPr>
        <p:spPr>
          <a:xfrm>
            <a:off x="9131760" y="2410375"/>
            <a:ext cx="870104" cy="668326"/>
          </a:xfrm>
          <a:prstGeom prst="rect">
            <a:avLst/>
          </a:prstGeom>
          <a:solidFill>
            <a:schemeClr val="lt1"/>
          </a:solidFill>
          <a:ln cap="flat" cmpd="sng" w="28575">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3"/>
          <p:cNvSpPr/>
          <p:nvPr/>
        </p:nvSpPr>
        <p:spPr>
          <a:xfrm rot="-5400000">
            <a:off x="8887486" y="2654650"/>
            <a:ext cx="662480" cy="173931"/>
          </a:xfrm>
          <a:prstGeom prst="rect">
            <a:avLst/>
          </a:prstGeom>
          <a:solidFill>
            <a:srgbClr val="404040"/>
          </a:solidFill>
          <a:ln cap="flat" cmpd="sng" w="12700">
            <a:solidFill>
              <a:srgbClr val="0049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Calibri"/>
                <a:ea typeface="Calibri"/>
                <a:cs typeface="Calibri"/>
                <a:sym typeface="Calibri"/>
              </a:rPr>
              <a:t>Analytics</a:t>
            </a:r>
            <a:endParaRPr/>
          </a:p>
        </p:txBody>
      </p:sp>
      <p:sp>
        <p:nvSpPr>
          <p:cNvPr id="237" name="Google Shape;237;p3"/>
          <p:cNvSpPr txBox="1"/>
          <p:nvPr/>
        </p:nvSpPr>
        <p:spPr>
          <a:xfrm>
            <a:off x="9314353" y="2799683"/>
            <a:ext cx="606255" cy="279885"/>
          </a:xfrm>
          <a:prstGeom prst="rect">
            <a:avLst/>
          </a:prstGeom>
          <a:noFill/>
          <a:ln>
            <a:noFill/>
          </a:ln>
        </p:spPr>
        <p:txBody>
          <a:bodyPr anchorCtr="0" anchor="t" bIns="45700" lIns="91425" spcFirstLastPara="1" rIns="91425" wrap="square" tIns="45700">
            <a:spAutoFit/>
          </a:bodyPr>
          <a:lstStyle/>
          <a:p>
            <a:pPr indent="0" lvl="0" marL="0" marR="0" rtl="0" algn="ctr">
              <a:lnSpc>
                <a:spcPct val="77777"/>
              </a:lnSpc>
              <a:spcBef>
                <a:spcPts val="0"/>
              </a:spcBef>
              <a:spcAft>
                <a:spcPts val="0"/>
              </a:spcAft>
              <a:buNone/>
            </a:pPr>
            <a:r>
              <a:rPr b="1" lang="en-US" sz="900" u="none">
                <a:solidFill>
                  <a:schemeClr val="dk1"/>
                </a:solidFill>
                <a:latin typeface="Calibri"/>
                <a:ea typeface="Calibri"/>
                <a:cs typeface="Calibri"/>
                <a:sym typeface="Calibri"/>
              </a:rPr>
              <a:t>Data </a:t>
            </a:r>
            <a:endParaRPr/>
          </a:p>
          <a:p>
            <a:pPr indent="0" lvl="0" marL="0" marR="0" rtl="0" algn="ctr">
              <a:lnSpc>
                <a:spcPct val="77777"/>
              </a:lnSpc>
              <a:spcBef>
                <a:spcPts val="0"/>
              </a:spcBef>
              <a:spcAft>
                <a:spcPts val="0"/>
              </a:spcAft>
              <a:buNone/>
            </a:pPr>
            <a:r>
              <a:rPr b="1" lang="en-US" sz="900" u="none">
                <a:solidFill>
                  <a:schemeClr val="dk1"/>
                </a:solidFill>
                <a:latin typeface="Calibri"/>
                <a:ea typeface="Calibri"/>
                <a:cs typeface="Calibri"/>
                <a:sym typeface="Calibri"/>
              </a:rPr>
              <a:t>Engineer</a:t>
            </a:r>
            <a:endParaRPr/>
          </a:p>
        </p:txBody>
      </p:sp>
      <p:sp>
        <p:nvSpPr>
          <p:cNvPr id="238" name="Google Shape;238;p3"/>
          <p:cNvSpPr/>
          <p:nvPr/>
        </p:nvSpPr>
        <p:spPr>
          <a:xfrm>
            <a:off x="9455787" y="2475170"/>
            <a:ext cx="320994" cy="323288"/>
          </a:xfrm>
          <a:custGeom>
            <a:rect b="b" l="l" r="r" t="t"/>
            <a:pathLst>
              <a:path extrusionOk="0" h="135" w="133">
                <a:moveTo>
                  <a:pt x="67" y="94"/>
                </a:moveTo>
                <a:cubicBezTo>
                  <a:pt x="88" y="94"/>
                  <a:pt x="105" y="77"/>
                  <a:pt x="105" y="56"/>
                </a:cubicBezTo>
                <a:cubicBezTo>
                  <a:pt x="105" y="38"/>
                  <a:pt x="105" y="38"/>
                  <a:pt x="105" y="38"/>
                </a:cubicBezTo>
                <a:cubicBezTo>
                  <a:pt x="105" y="17"/>
                  <a:pt x="88" y="0"/>
                  <a:pt x="67" y="0"/>
                </a:cubicBezTo>
                <a:cubicBezTo>
                  <a:pt x="46" y="0"/>
                  <a:pt x="29" y="17"/>
                  <a:pt x="29" y="38"/>
                </a:cubicBezTo>
                <a:cubicBezTo>
                  <a:pt x="29" y="56"/>
                  <a:pt x="29" y="56"/>
                  <a:pt x="29" y="56"/>
                </a:cubicBezTo>
                <a:cubicBezTo>
                  <a:pt x="29" y="77"/>
                  <a:pt x="46" y="94"/>
                  <a:pt x="67" y="94"/>
                </a:cubicBezTo>
                <a:close/>
                <a:moveTo>
                  <a:pt x="37" y="56"/>
                </a:moveTo>
                <a:cubicBezTo>
                  <a:pt x="37" y="38"/>
                  <a:pt x="37" y="38"/>
                  <a:pt x="37" y="38"/>
                </a:cubicBezTo>
                <a:cubicBezTo>
                  <a:pt x="37" y="22"/>
                  <a:pt x="51" y="9"/>
                  <a:pt x="67" y="9"/>
                </a:cubicBezTo>
                <a:cubicBezTo>
                  <a:pt x="83" y="9"/>
                  <a:pt x="97" y="22"/>
                  <a:pt x="97" y="38"/>
                </a:cubicBezTo>
                <a:cubicBezTo>
                  <a:pt x="97" y="56"/>
                  <a:pt x="97" y="56"/>
                  <a:pt x="97" y="56"/>
                </a:cubicBezTo>
                <a:cubicBezTo>
                  <a:pt x="97" y="72"/>
                  <a:pt x="83" y="85"/>
                  <a:pt x="67" y="85"/>
                </a:cubicBezTo>
                <a:cubicBezTo>
                  <a:pt x="51" y="85"/>
                  <a:pt x="37" y="72"/>
                  <a:pt x="37" y="56"/>
                </a:cubicBezTo>
                <a:close/>
                <a:moveTo>
                  <a:pt x="117" y="87"/>
                </a:moveTo>
                <a:cubicBezTo>
                  <a:pt x="130" y="91"/>
                  <a:pt x="133" y="99"/>
                  <a:pt x="133" y="104"/>
                </a:cubicBezTo>
                <a:cubicBezTo>
                  <a:pt x="133" y="104"/>
                  <a:pt x="133" y="104"/>
                  <a:pt x="133" y="118"/>
                </a:cubicBezTo>
                <a:cubicBezTo>
                  <a:pt x="133" y="127"/>
                  <a:pt x="125" y="135"/>
                  <a:pt x="116" y="135"/>
                </a:cubicBezTo>
                <a:cubicBezTo>
                  <a:pt x="116" y="135"/>
                  <a:pt x="116" y="135"/>
                  <a:pt x="17" y="135"/>
                </a:cubicBezTo>
                <a:cubicBezTo>
                  <a:pt x="8" y="135"/>
                  <a:pt x="0" y="127"/>
                  <a:pt x="0" y="118"/>
                </a:cubicBezTo>
                <a:cubicBezTo>
                  <a:pt x="0" y="118"/>
                  <a:pt x="0" y="118"/>
                  <a:pt x="0" y="104"/>
                </a:cubicBezTo>
                <a:cubicBezTo>
                  <a:pt x="0" y="99"/>
                  <a:pt x="3" y="91"/>
                  <a:pt x="16" y="87"/>
                </a:cubicBezTo>
                <a:cubicBezTo>
                  <a:pt x="16" y="87"/>
                  <a:pt x="16" y="87"/>
                  <a:pt x="31" y="83"/>
                </a:cubicBezTo>
                <a:cubicBezTo>
                  <a:pt x="31" y="83"/>
                  <a:pt x="31" y="83"/>
                  <a:pt x="32" y="83"/>
                </a:cubicBezTo>
                <a:cubicBezTo>
                  <a:pt x="34" y="83"/>
                  <a:pt x="35" y="84"/>
                  <a:pt x="36" y="86"/>
                </a:cubicBezTo>
                <a:cubicBezTo>
                  <a:pt x="37" y="88"/>
                  <a:pt x="35" y="91"/>
                  <a:pt x="33" y="91"/>
                </a:cubicBezTo>
                <a:cubicBezTo>
                  <a:pt x="33" y="91"/>
                  <a:pt x="33" y="91"/>
                  <a:pt x="18" y="95"/>
                </a:cubicBezTo>
                <a:cubicBezTo>
                  <a:pt x="9" y="98"/>
                  <a:pt x="9" y="102"/>
                  <a:pt x="9" y="104"/>
                </a:cubicBezTo>
                <a:cubicBezTo>
                  <a:pt x="9" y="104"/>
                  <a:pt x="9" y="104"/>
                  <a:pt x="9" y="118"/>
                </a:cubicBezTo>
                <a:cubicBezTo>
                  <a:pt x="9" y="122"/>
                  <a:pt x="12" y="126"/>
                  <a:pt x="17" y="126"/>
                </a:cubicBezTo>
                <a:cubicBezTo>
                  <a:pt x="17" y="126"/>
                  <a:pt x="17" y="126"/>
                  <a:pt x="116" y="126"/>
                </a:cubicBezTo>
                <a:cubicBezTo>
                  <a:pt x="120" y="126"/>
                  <a:pt x="124" y="122"/>
                  <a:pt x="124" y="118"/>
                </a:cubicBezTo>
                <a:cubicBezTo>
                  <a:pt x="124" y="118"/>
                  <a:pt x="124" y="118"/>
                  <a:pt x="124" y="104"/>
                </a:cubicBezTo>
                <a:cubicBezTo>
                  <a:pt x="124" y="100"/>
                  <a:pt x="121" y="97"/>
                  <a:pt x="115" y="95"/>
                </a:cubicBezTo>
                <a:cubicBezTo>
                  <a:pt x="115" y="95"/>
                  <a:pt x="115" y="95"/>
                  <a:pt x="101" y="92"/>
                </a:cubicBezTo>
                <a:cubicBezTo>
                  <a:pt x="100" y="91"/>
                  <a:pt x="99" y="91"/>
                  <a:pt x="98" y="90"/>
                </a:cubicBezTo>
                <a:cubicBezTo>
                  <a:pt x="97" y="89"/>
                  <a:pt x="97" y="87"/>
                  <a:pt x="98" y="86"/>
                </a:cubicBezTo>
                <a:cubicBezTo>
                  <a:pt x="98" y="84"/>
                  <a:pt x="100" y="83"/>
                  <a:pt x="102" y="83"/>
                </a:cubicBezTo>
                <a:cubicBezTo>
                  <a:pt x="102" y="83"/>
                  <a:pt x="102" y="83"/>
                  <a:pt x="103" y="84"/>
                </a:cubicBezTo>
                <a:cubicBezTo>
                  <a:pt x="103" y="84"/>
                  <a:pt x="103" y="84"/>
                  <a:pt x="117" y="8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3"/>
          <p:cNvSpPr/>
          <p:nvPr/>
        </p:nvSpPr>
        <p:spPr>
          <a:xfrm>
            <a:off x="10250101" y="2410375"/>
            <a:ext cx="870104" cy="668326"/>
          </a:xfrm>
          <a:prstGeom prst="rect">
            <a:avLst/>
          </a:prstGeom>
          <a:solidFill>
            <a:schemeClr val="lt1"/>
          </a:solidFill>
          <a:ln cap="flat" cmpd="sng" w="28575">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0" name="Google Shape;240;p3"/>
          <p:cNvSpPr/>
          <p:nvPr/>
        </p:nvSpPr>
        <p:spPr>
          <a:xfrm rot="-5400000">
            <a:off x="10005826" y="2654650"/>
            <a:ext cx="662480" cy="173931"/>
          </a:xfrm>
          <a:prstGeom prst="rect">
            <a:avLst/>
          </a:prstGeom>
          <a:solidFill>
            <a:srgbClr val="404040"/>
          </a:solidFill>
          <a:ln cap="flat" cmpd="sng" w="12700">
            <a:solidFill>
              <a:srgbClr val="0049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Calibri"/>
                <a:ea typeface="Calibri"/>
                <a:cs typeface="Calibri"/>
                <a:sym typeface="Calibri"/>
              </a:rPr>
              <a:t>ML / AI</a:t>
            </a:r>
            <a:endParaRPr/>
          </a:p>
        </p:txBody>
      </p:sp>
      <p:sp>
        <p:nvSpPr>
          <p:cNvPr id="241" name="Google Shape;241;p3"/>
          <p:cNvSpPr txBox="1"/>
          <p:nvPr/>
        </p:nvSpPr>
        <p:spPr>
          <a:xfrm>
            <a:off x="10439907" y="2799683"/>
            <a:ext cx="591830" cy="279885"/>
          </a:xfrm>
          <a:prstGeom prst="rect">
            <a:avLst/>
          </a:prstGeom>
          <a:noFill/>
          <a:ln>
            <a:noFill/>
          </a:ln>
        </p:spPr>
        <p:txBody>
          <a:bodyPr anchorCtr="0" anchor="t" bIns="45700" lIns="91425" spcFirstLastPara="1" rIns="91425" wrap="square" tIns="45700">
            <a:spAutoFit/>
          </a:bodyPr>
          <a:lstStyle/>
          <a:p>
            <a:pPr indent="0" lvl="0" marL="0" marR="0" rtl="0" algn="ctr">
              <a:lnSpc>
                <a:spcPct val="77777"/>
              </a:lnSpc>
              <a:spcBef>
                <a:spcPts val="0"/>
              </a:spcBef>
              <a:spcAft>
                <a:spcPts val="0"/>
              </a:spcAft>
              <a:buNone/>
            </a:pPr>
            <a:r>
              <a:rPr b="1" lang="en-US" sz="900">
                <a:solidFill>
                  <a:schemeClr val="dk1"/>
                </a:solidFill>
                <a:latin typeface="Calibri"/>
                <a:ea typeface="Calibri"/>
                <a:cs typeface="Calibri"/>
                <a:sym typeface="Calibri"/>
              </a:rPr>
              <a:t>Data </a:t>
            </a:r>
            <a:endParaRPr/>
          </a:p>
          <a:p>
            <a:pPr indent="0" lvl="0" marL="0" marR="0" rtl="0" algn="ctr">
              <a:lnSpc>
                <a:spcPct val="77777"/>
              </a:lnSpc>
              <a:spcBef>
                <a:spcPts val="0"/>
              </a:spcBef>
              <a:spcAft>
                <a:spcPts val="0"/>
              </a:spcAft>
              <a:buNone/>
            </a:pPr>
            <a:r>
              <a:rPr b="1" lang="en-US" sz="900">
                <a:solidFill>
                  <a:schemeClr val="dk1"/>
                </a:solidFill>
                <a:latin typeface="Calibri"/>
                <a:ea typeface="Calibri"/>
                <a:cs typeface="Calibri"/>
                <a:sym typeface="Calibri"/>
              </a:rPr>
              <a:t>Scientist</a:t>
            </a:r>
            <a:endParaRPr/>
          </a:p>
        </p:txBody>
      </p:sp>
      <p:sp>
        <p:nvSpPr>
          <p:cNvPr id="242" name="Google Shape;242;p3"/>
          <p:cNvSpPr/>
          <p:nvPr/>
        </p:nvSpPr>
        <p:spPr>
          <a:xfrm>
            <a:off x="10574128" y="2475170"/>
            <a:ext cx="320994" cy="323288"/>
          </a:xfrm>
          <a:custGeom>
            <a:rect b="b" l="l" r="r" t="t"/>
            <a:pathLst>
              <a:path extrusionOk="0" h="135" w="133">
                <a:moveTo>
                  <a:pt x="67" y="94"/>
                </a:moveTo>
                <a:cubicBezTo>
                  <a:pt x="88" y="94"/>
                  <a:pt x="105" y="77"/>
                  <a:pt x="105" y="56"/>
                </a:cubicBezTo>
                <a:cubicBezTo>
                  <a:pt x="105" y="38"/>
                  <a:pt x="105" y="38"/>
                  <a:pt x="105" y="38"/>
                </a:cubicBezTo>
                <a:cubicBezTo>
                  <a:pt x="105" y="17"/>
                  <a:pt x="88" y="0"/>
                  <a:pt x="67" y="0"/>
                </a:cubicBezTo>
                <a:cubicBezTo>
                  <a:pt x="46" y="0"/>
                  <a:pt x="29" y="17"/>
                  <a:pt x="29" y="38"/>
                </a:cubicBezTo>
                <a:cubicBezTo>
                  <a:pt x="29" y="56"/>
                  <a:pt x="29" y="56"/>
                  <a:pt x="29" y="56"/>
                </a:cubicBezTo>
                <a:cubicBezTo>
                  <a:pt x="29" y="77"/>
                  <a:pt x="46" y="94"/>
                  <a:pt x="67" y="94"/>
                </a:cubicBezTo>
                <a:close/>
                <a:moveTo>
                  <a:pt x="37" y="56"/>
                </a:moveTo>
                <a:cubicBezTo>
                  <a:pt x="37" y="38"/>
                  <a:pt x="37" y="38"/>
                  <a:pt x="37" y="38"/>
                </a:cubicBezTo>
                <a:cubicBezTo>
                  <a:pt x="37" y="22"/>
                  <a:pt x="51" y="9"/>
                  <a:pt x="67" y="9"/>
                </a:cubicBezTo>
                <a:cubicBezTo>
                  <a:pt x="83" y="9"/>
                  <a:pt x="97" y="22"/>
                  <a:pt x="97" y="38"/>
                </a:cubicBezTo>
                <a:cubicBezTo>
                  <a:pt x="97" y="56"/>
                  <a:pt x="97" y="56"/>
                  <a:pt x="97" y="56"/>
                </a:cubicBezTo>
                <a:cubicBezTo>
                  <a:pt x="97" y="72"/>
                  <a:pt x="83" y="85"/>
                  <a:pt x="67" y="85"/>
                </a:cubicBezTo>
                <a:cubicBezTo>
                  <a:pt x="51" y="85"/>
                  <a:pt x="37" y="72"/>
                  <a:pt x="37" y="56"/>
                </a:cubicBezTo>
                <a:close/>
                <a:moveTo>
                  <a:pt x="117" y="87"/>
                </a:moveTo>
                <a:cubicBezTo>
                  <a:pt x="130" y="91"/>
                  <a:pt x="133" y="99"/>
                  <a:pt x="133" y="104"/>
                </a:cubicBezTo>
                <a:cubicBezTo>
                  <a:pt x="133" y="104"/>
                  <a:pt x="133" y="104"/>
                  <a:pt x="133" y="118"/>
                </a:cubicBezTo>
                <a:cubicBezTo>
                  <a:pt x="133" y="127"/>
                  <a:pt x="125" y="135"/>
                  <a:pt x="116" y="135"/>
                </a:cubicBezTo>
                <a:cubicBezTo>
                  <a:pt x="116" y="135"/>
                  <a:pt x="116" y="135"/>
                  <a:pt x="17" y="135"/>
                </a:cubicBezTo>
                <a:cubicBezTo>
                  <a:pt x="8" y="135"/>
                  <a:pt x="0" y="127"/>
                  <a:pt x="0" y="118"/>
                </a:cubicBezTo>
                <a:cubicBezTo>
                  <a:pt x="0" y="118"/>
                  <a:pt x="0" y="118"/>
                  <a:pt x="0" y="104"/>
                </a:cubicBezTo>
                <a:cubicBezTo>
                  <a:pt x="0" y="99"/>
                  <a:pt x="3" y="91"/>
                  <a:pt x="16" y="87"/>
                </a:cubicBezTo>
                <a:cubicBezTo>
                  <a:pt x="16" y="87"/>
                  <a:pt x="16" y="87"/>
                  <a:pt x="31" y="83"/>
                </a:cubicBezTo>
                <a:cubicBezTo>
                  <a:pt x="31" y="83"/>
                  <a:pt x="31" y="83"/>
                  <a:pt x="32" y="83"/>
                </a:cubicBezTo>
                <a:cubicBezTo>
                  <a:pt x="34" y="83"/>
                  <a:pt x="35" y="84"/>
                  <a:pt x="36" y="86"/>
                </a:cubicBezTo>
                <a:cubicBezTo>
                  <a:pt x="37" y="88"/>
                  <a:pt x="35" y="91"/>
                  <a:pt x="33" y="91"/>
                </a:cubicBezTo>
                <a:cubicBezTo>
                  <a:pt x="33" y="91"/>
                  <a:pt x="33" y="91"/>
                  <a:pt x="18" y="95"/>
                </a:cubicBezTo>
                <a:cubicBezTo>
                  <a:pt x="9" y="98"/>
                  <a:pt x="9" y="102"/>
                  <a:pt x="9" y="104"/>
                </a:cubicBezTo>
                <a:cubicBezTo>
                  <a:pt x="9" y="104"/>
                  <a:pt x="9" y="104"/>
                  <a:pt x="9" y="118"/>
                </a:cubicBezTo>
                <a:cubicBezTo>
                  <a:pt x="9" y="122"/>
                  <a:pt x="12" y="126"/>
                  <a:pt x="17" y="126"/>
                </a:cubicBezTo>
                <a:cubicBezTo>
                  <a:pt x="17" y="126"/>
                  <a:pt x="17" y="126"/>
                  <a:pt x="116" y="126"/>
                </a:cubicBezTo>
                <a:cubicBezTo>
                  <a:pt x="120" y="126"/>
                  <a:pt x="124" y="122"/>
                  <a:pt x="124" y="118"/>
                </a:cubicBezTo>
                <a:cubicBezTo>
                  <a:pt x="124" y="118"/>
                  <a:pt x="124" y="118"/>
                  <a:pt x="124" y="104"/>
                </a:cubicBezTo>
                <a:cubicBezTo>
                  <a:pt x="124" y="100"/>
                  <a:pt x="121" y="97"/>
                  <a:pt x="115" y="95"/>
                </a:cubicBezTo>
                <a:cubicBezTo>
                  <a:pt x="115" y="95"/>
                  <a:pt x="115" y="95"/>
                  <a:pt x="101" y="92"/>
                </a:cubicBezTo>
                <a:cubicBezTo>
                  <a:pt x="100" y="91"/>
                  <a:pt x="99" y="91"/>
                  <a:pt x="98" y="90"/>
                </a:cubicBezTo>
                <a:cubicBezTo>
                  <a:pt x="97" y="89"/>
                  <a:pt x="97" y="87"/>
                  <a:pt x="98" y="86"/>
                </a:cubicBezTo>
                <a:cubicBezTo>
                  <a:pt x="98" y="84"/>
                  <a:pt x="100" y="83"/>
                  <a:pt x="102" y="83"/>
                </a:cubicBezTo>
                <a:cubicBezTo>
                  <a:pt x="102" y="83"/>
                  <a:pt x="102" y="83"/>
                  <a:pt x="103" y="84"/>
                </a:cubicBezTo>
                <a:cubicBezTo>
                  <a:pt x="103" y="84"/>
                  <a:pt x="103" y="84"/>
                  <a:pt x="117" y="8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3"/>
          <p:cNvSpPr/>
          <p:nvPr/>
        </p:nvSpPr>
        <p:spPr>
          <a:xfrm>
            <a:off x="9131760" y="3664577"/>
            <a:ext cx="870104" cy="668326"/>
          </a:xfrm>
          <a:prstGeom prst="rect">
            <a:avLst/>
          </a:prstGeom>
          <a:solidFill>
            <a:schemeClr val="lt1"/>
          </a:solidFill>
          <a:ln cap="flat" cmpd="sng" w="28575">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3"/>
          <p:cNvSpPr/>
          <p:nvPr/>
        </p:nvSpPr>
        <p:spPr>
          <a:xfrm rot="-5400000">
            <a:off x="8887486" y="3908852"/>
            <a:ext cx="662480" cy="173931"/>
          </a:xfrm>
          <a:prstGeom prst="rect">
            <a:avLst/>
          </a:prstGeom>
          <a:solidFill>
            <a:srgbClr val="404040"/>
          </a:solidFill>
          <a:ln cap="flat" cmpd="sng" w="12700">
            <a:solidFill>
              <a:srgbClr val="0049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Calibri"/>
                <a:ea typeface="Calibri"/>
                <a:cs typeface="Calibri"/>
                <a:sym typeface="Calibri"/>
              </a:rPr>
              <a:t>Data Access</a:t>
            </a:r>
            <a:endParaRPr/>
          </a:p>
        </p:txBody>
      </p:sp>
      <p:sp>
        <p:nvSpPr>
          <p:cNvPr id="245" name="Google Shape;245;p3"/>
          <p:cNvSpPr txBox="1"/>
          <p:nvPr/>
        </p:nvSpPr>
        <p:spPr>
          <a:xfrm>
            <a:off x="9315255" y="4053885"/>
            <a:ext cx="683200" cy="279885"/>
          </a:xfrm>
          <a:prstGeom prst="rect">
            <a:avLst/>
          </a:prstGeom>
          <a:noFill/>
          <a:ln>
            <a:noFill/>
          </a:ln>
        </p:spPr>
        <p:txBody>
          <a:bodyPr anchorCtr="0" anchor="t" bIns="45700" lIns="91425" spcFirstLastPara="1" rIns="91425" wrap="square" tIns="45700">
            <a:spAutoFit/>
          </a:bodyPr>
          <a:lstStyle/>
          <a:p>
            <a:pPr indent="0" lvl="0" marL="0" marR="0" rtl="0" algn="ctr">
              <a:lnSpc>
                <a:spcPct val="77777"/>
              </a:lnSpc>
              <a:spcBef>
                <a:spcPts val="0"/>
              </a:spcBef>
              <a:spcAft>
                <a:spcPts val="0"/>
              </a:spcAft>
              <a:buNone/>
            </a:pPr>
            <a:r>
              <a:rPr b="1" lang="en-US" sz="900" u="none">
                <a:solidFill>
                  <a:schemeClr val="dk1"/>
                </a:solidFill>
                <a:latin typeface="Calibri"/>
                <a:ea typeface="Calibri"/>
                <a:cs typeface="Calibri"/>
                <a:sym typeface="Calibri"/>
              </a:rPr>
              <a:t>Data Lake </a:t>
            </a:r>
            <a:endParaRPr/>
          </a:p>
          <a:p>
            <a:pPr indent="0" lvl="0" marL="0" marR="0" rtl="0" algn="ctr">
              <a:lnSpc>
                <a:spcPct val="77777"/>
              </a:lnSpc>
              <a:spcBef>
                <a:spcPts val="0"/>
              </a:spcBef>
              <a:spcAft>
                <a:spcPts val="0"/>
              </a:spcAft>
              <a:buNone/>
            </a:pPr>
            <a:r>
              <a:rPr b="1" lang="en-US" sz="900" u="none">
                <a:solidFill>
                  <a:schemeClr val="dk1"/>
                </a:solidFill>
                <a:latin typeface="Calibri"/>
                <a:ea typeface="Calibri"/>
                <a:cs typeface="Calibri"/>
                <a:sym typeface="Calibri"/>
              </a:rPr>
              <a:t>Engine</a:t>
            </a:r>
            <a:endParaRPr/>
          </a:p>
        </p:txBody>
      </p:sp>
      <p:sp>
        <p:nvSpPr>
          <p:cNvPr id="246" name="Google Shape;246;p3"/>
          <p:cNvSpPr/>
          <p:nvPr/>
        </p:nvSpPr>
        <p:spPr>
          <a:xfrm>
            <a:off x="10250101" y="3664577"/>
            <a:ext cx="870104" cy="668326"/>
          </a:xfrm>
          <a:prstGeom prst="rect">
            <a:avLst/>
          </a:prstGeom>
          <a:solidFill>
            <a:schemeClr val="lt1"/>
          </a:solidFill>
          <a:ln cap="flat" cmpd="sng" w="28575">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3"/>
          <p:cNvSpPr/>
          <p:nvPr/>
        </p:nvSpPr>
        <p:spPr>
          <a:xfrm rot="-5400000">
            <a:off x="10005826" y="3908852"/>
            <a:ext cx="662480" cy="173931"/>
          </a:xfrm>
          <a:prstGeom prst="rect">
            <a:avLst/>
          </a:prstGeom>
          <a:solidFill>
            <a:srgbClr val="404040"/>
          </a:solidFill>
          <a:ln cap="flat" cmpd="sng" w="12700">
            <a:solidFill>
              <a:srgbClr val="0049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Calibri"/>
                <a:ea typeface="Calibri"/>
                <a:cs typeface="Calibri"/>
                <a:sym typeface="Calibri"/>
              </a:rPr>
              <a:t>On-Premise</a:t>
            </a:r>
            <a:endParaRPr/>
          </a:p>
        </p:txBody>
      </p:sp>
      <p:sp>
        <p:nvSpPr>
          <p:cNvPr id="248" name="Google Shape;248;p3"/>
          <p:cNvSpPr txBox="1"/>
          <p:nvPr/>
        </p:nvSpPr>
        <p:spPr>
          <a:xfrm>
            <a:off x="10430462" y="4143806"/>
            <a:ext cx="657552" cy="190117"/>
          </a:xfrm>
          <a:prstGeom prst="rect">
            <a:avLst/>
          </a:prstGeom>
          <a:noFill/>
          <a:ln>
            <a:noFill/>
          </a:ln>
        </p:spPr>
        <p:txBody>
          <a:bodyPr anchorCtr="0" anchor="t" bIns="45700" lIns="91425" spcFirstLastPara="1" rIns="91425" wrap="square" tIns="45700">
            <a:spAutoFit/>
          </a:bodyPr>
          <a:lstStyle/>
          <a:p>
            <a:pPr indent="0" lvl="0" marL="0" marR="0" rtl="0" algn="ctr">
              <a:lnSpc>
                <a:spcPct val="77777"/>
              </a:lnSpc>
              <a:spcBef>
                <a:spcPts val="0"/>
              </a:spcBef>
              <a:spcAft>
                <a:spcPts val="0"/>
              </a:spcAft>
              <a:buNone/>
            </a:pPr>
            <a:r>
              <a:rPr b="1" lang="en-US" sz="900">
                <a:solidFill>
                  <a:schemeClr val="dk1"/>
                </a:solidFill>
                <a:latin typeface="Calibri"/>
                <a:ea typeface="Calibri"/>
                <a:cs typeface="Calibri"/>
                <a:sym typeface="Calibri"/>
              </a:rPr>
              <a:t>Data Lake</a:t>
            </a:r>
            <a:endParaRPr/>
          </a:p>
        </p:txBody>
      </p:sp>
      <p:pic>
        <p:nvPicPr>
          <p:cNvPr id="249" name="Google Shape;249;p3"/>
          <p:cNvPicPr preferRelativeResize="0"/>
          <p:nvPr/>
        </p:nvPicPr>
        <p:blipFill rotWithShape="1">
          <a:blip r:embed="rId5">
            <a:alphaModFix/>
          </a:blip>
          <a:srcRect b="0" l="0" r="0" t="0"/>
          <a:stretch/>
        </p:blipFill>
        <p:spPr>
          <a:xfrm>
            <a:off x="9485751" y="3751482"/>
            <a:ext cx="371154" cy="292592"/>
          </a:xfrm>
          <a:prstGeom prst="rect">
            <a:avLst/>
          </a:prstGeom>
          <a:noFill/>
          <a:ln>
            <a:noFill/>
          </a:ln>
        </p:spPr>
      </p:pic>
      <p:cxnSp>
        <p:nvCxnSpPr>
          <p:cNvPr id="250" name="Google Shape;250;p3"/>
          <p:cNvCxnSpPr/>
          <p:nvPr/>
        </p:nvCxnSpPr>
        <p:spPr>
          <a:xfrm flipH="1">
            <a:off x="9991820" y="4041640"/>
            <a:ext cx="229400" cy="2568"/>
          </a:xfrm>
          <a:prstGeom prst="straightConnector1">
            <a:avLst/>
          </a:prstGeom>
          <a:solidFill>
            <a:schemeClr val="lt1"/>
          </a:solidFill>
          <a:ln cap="flat" cmpd="sng" w="28575">
            <a:solidFill>
              <a:srgbClr val="404040"/>
            </a:solidFill>
            <a:prstDash val="solid"/>
            <a:miter lim="800000"/>
            <a:headEnd len="sm" w="sm" type="none"/>
            <a:tailEnd len="med" w="med" type="triangle"/>
          </a:ln>
        </p:spPr>
      </p:cxnSp>
      <p:grpSp>
        <p:nvGrpSpPr>
          <p:cNvPr id="251" name="Google Shape;251;p3"/>
          <p:cNvGrpSpPr/>
          <p:nvPr/>
        </p:nvGrpSpPr>
        <p:grpSpPr>
          <a:xfrm>
            <a:off x="10521318" y="3756324"/>
            <a:ext cx="426613" cy="356706"/>
            <a:chOff x="13043793" y="3761701"/>
            <a:chExt cx="469274" cy="392377"/>
          </a:xfrm>
        </p:grpSpPr>
        <p:sp>
          <p:nvSpPr>
            <p:cNvPr id="252" name="Google Shape;252;p3"/>
            <p:cNvSpPr/>
            <p:nvPr/>
          </p:nvSpPr>
          <p:spPr>
            <a:xfrm>
              <a:off x="13398461" y="3761701"/>
              <a:ext cx="114606" cy="93238"/>
            </a:xfrm>
            <a:custGeom>
              <a:rect b="b" l="l" r="r" t="t"/>
              <a:pathLst>
                <a:path extrusionOk="0" h="280" w="280">
                  <a:moveTo>
                    <a:pt x="240" y="240"/>
                  </a:moveTo>
                  <a:lnTo>
                    <a:pt x="240" y="240"/>
                  </a:lnTo>
                  <a:lnTo>
                    <a:pt x="40" y="240"/>
                  </a:lnTo>
                  <a:lnTo>
                    <a:pt x="40" y="40"/>
                  </a:lnTo>
                  <a:lnTo>
                    <a:pt x="240" y="40"/>
                  </a:lnTo>
                  <a:lnTo>
                    <a:pt x="240" y="240"/>
                  </a:lnTo>
                  <a:close/>
                  <a:moveTo>
                    <a:pt x="0" y="280"/>
                  </a:moveTo>
                  <a:lnTo>
                    <a:pt x="0" y="280"/>
                  </a:lnTo>
                  <a:lnTo>
                    <a:pt x="280" y="280"/>
                  </a:lnTo>
                  <a:lnTo>
                    <a:pt x="280" y="0"/>
                  </a:lnTo>
                  <a:lnTo>
                    <a:pt x="0" y="0"/>
                  </a:lnTo>
                  <a:lnTo>
                    <a:pt x="0" y="28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2"/>
                </a:solidFill>
                <a:latin typeface="Calibri"/>
                <a:ea typeface="Calibri"/>
                <a:cs typeface="Calibri"/>
                <a:sym typeface="Calibri"/>
              </a:endParaRPr>
            </a:p>
          </p:txBody>
        </p:sp>
        <p:sp>
          <p:nvSpPr>
            <p:cNvPr id="253" name="Google Shape;253;p3"/>
            <p:cNvSpPr/>
            <p:nvPr/>
          </p:nvSpPr>
          <p:spPr>
            <a:xfrm>
              <a:off x="13398461" y="3908773"/>
              <a:ext cx="114606" cy="98233"/>
            </a:xfrm>
            <a:custGeom>
              <a:rect b="b" l="l" r="r" t="t"/>
              <a:pathLst>
                <a:path extrusionOk="0" h="293" w="280">
                  <a:moveTo>
                    <a:pt x="40" y="40"/>
                  </a:moveTo>
                  <a:lnTo>
                    <a:pt x="40" y="40"/>
                  </a:lnTo>
                  <a:lnTo>
                    <a:pt x="240" y="40"/>
                  </a:lnTo>
                  <a:lnTo>
                    <a:pt x="240" y="253"/>
                  </a:lnTo>
                  <a:lnTo>
                    <a:pt x="40" y="253"/>
                  </a:lnTo>
                  <a:lnTo>
                    <a:pt x="40" y="40"/>
                  </a:lnTo>
                  <a:close/>
                  <a:moveTo>
                    <a:pt x="0" y="293"/>
                  </a:moveTo>
                  <a:lnTo>
                    <a:pt x="0" y="293"/>
                  </a:lnTo>
                  <a:lnTo>
                    <a:pt x="280" y="293"/>
                  </a:lnTo>
                  <a:lnTo>
                    <a:pt x="280" y="0"/>
                  </a:lnTo>
                  <a:lnTo>
                    <a:pt x="0" y="0"/>
                  </a:lnTo>
                  <a:lnTo>
                    <a:pt x="0" y="29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2"/>
                </a:solidFill>
                <a:latin typeface="Calibri"/>
                <a:ea typeface="Calibri"/>
                <a:cs typeface="Calibri"/>
                <a:sym typeface="Calibri"/>
              </a:endParaRPr>
            </a:p>
          </p:txBody>
        </p:sp>
        <p:sp>
          <p:nvSpPr>
            <p:cNvPr id="254" name="Google Shape;254;p3"/>
            <p:cNvSpPr/>
            <p:nvPr/>
          </p:nvSpPr>
          <p:spPr>
            <a:xfrm>
              <a:off x="13398461" y="4060285"/>
              <a:ext cx="114606" cy="93793"/>
            </a:xfrm>
            <a:custGeom>
              <a:rect b="b" l="l" r="r" t="t"/>
              <a:pathLst>
                <a:path extrusionOk="0" h="280" w="280">
                  <a:moveTo>
                    <a:pt x="40" y="40"/>
                  </a:moveTo>
                  <a:lnTo>
                    <a:pt x="40" y="40"/>
                  </a:lnTo>
                  <a:lnTo>
                    <a:pt x="240" y="40"/>
                  </a:lnTo>
                  <a:lnTo>
                    <a:pt x="240" y="240"/>
                  </a:lnTo>
                  <a:lnTo>
                    <a:pt x="40" y="240"/>
                  </a:lnTo>
                  <a:lnTo>
                    <a:pt x="40" y="40"/>
                  </a:lnTo>
                  <a:close/>
                  <a:moveTo>
                    <a:pt x="0" y="280"/>
                  </a:moveTo>
                  <a:lnTo>
                    <a:pt x="0" y="280"/>
                  </a:lnTo>
                  <a:lnTo>
                    <a:pt x="280" y="280"/>
                  </a:lnTo>
                  <a:lnTo>
                    <a:pt x="280" y="0"/>
                  </a:lnTo>
                  <a:lnTo>
                    <a:pt x="0" y="0"/>
                  </a:lnTo>
                  <a:lnTo>
                    <a:pt x="0" y="28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2"/>
                </a:solidFill>
                <a:latin typeface="Calibri"/>
                <a:ea typeface="Calibri"/>
                <a:cs typeface="Calibri"/>
                <a:sym typeface="Calibri"/>
              </a:endParaRPr>
            </a:p>
          </p:txBody>
        </p:sp>
        <p:sp>
          <p:nvSpPr>
            <p:cNvPr id="255" name="Google Shape;255;p3"/>
            <p:cNvSpPr/>
            <p:nvPr/>
          </p:nvSpPr>
          <p:spPr>
            <a:xfrm>
              <a:off x="13043793" y="3780571"/>
              <a:ext cx="337715" cy="354082"/>
            </a:xfrm>
            <a:custGeom>
              <a:rect b="b" l="l" r="r" t="t"/>
              <a:pathLst>
                <a:path extrusionOk="0" h="1057" w="825">
                  <a:moveTo>
                    <a:pt x="372" y="376"/>
                  </a:moveTo>
                  <a:lnTo>
                    <a:pt x="372" y="376"/>
                  </a:lnTo>
                  <a:cubicBezTo>
                    <a:pt x="361" y="400"/>
                    <a:pt x="298" y="422"/>
                    <a:pt x="207" y="422"/>
                  </a:cubicBezTo>
                  <a:cubicBezTo>
                    <a:pt x="116" y="422"/>
                    <a:pt x="53" y="400"/>
                    <a:pt x="42" y="376"/>
                  </a:cubicBezTo>
                  <a:cubicBezTo>
                    <a:pt x="51" y="351"/>
                    <a:pt x="115" y="328"/>
                    <a:pt x="207" y="328"/>
                  </a:cubicBezTo>
                  <a:cubicBezTo>
                    <a:pt x="299" y="328"/>
                    <a:pt x="363" y="351"/>
                    <a:pt x="372" y="376"/>
                  </a:cubicBezTo>
                  <a:close/>
                  <a:moveTo>
                    <a:pt x="374" y="474"/>
                  </a:moveTo>
                  <a:lnTo>
                    <a:pt x="374" y="474"/>
                  </a:lnTo>
                  <a:cubicBezTo>
                    <a:pt x="374" y="496"/>
                    <a:pt x="307" y="528"/>
                    <a:pt x="207" y="528"/>
                  </a:cubicBezTo>
                  <a:cubicBezTo>
                    <a:pt x="107" y="528"/>
                    <a:pt x="40" y="496"/>
                    <a:pt x="40" y="474"/>
                  </a:cubicBezTo>
                  <a:lnTo>
                    <a:pt x="40" y="431"/>
                  </a:lnTo>
                  <a:cubicBezTo>
                    <a:pt x="119" y="478"/>
                    <a:pt x="294" y="478"/>
                    <a:pt x="374" y="431"/>
                  </a:cubicBezTo>
                  <a:lnTo>
                    <a:pt x="374" y="474"/>
                  </a:lnTo>
                  <a:close/>
                  <a:moveTo>
                    <a:pt x="374" y="577"/>
                  </a:moveTo>
                  <a:lnTo>
                    <a:pt x="374" y="577"/>
                  </a:lnTo>
                  <a:cubicBezTo>
                    <a:pt x="374" y="598"/>
                    <a:pt x="307" y="631"/>
                    <a:pt x="207" y="631"/>
                  </a:cubicBezTo>
                  <a:cubicBezTo>
                    <a:pt x="107" y="631"/>
                    <a:pt x="40" y="598"/>
                    <a:pt x="40" y="577"/>
                  </a:cubicBezTo>
                  <a:lnTo>
                    <a:pt x="40" y="532"/>
                  </a:lnTo>
                  <a:cubicBezTo>
                    <a:pt x="119" y="579"/>
                    <a:pt x="294" y="579"/>
                    <a:pt x="374" y="532"/>
                  </a:cubicBezTo>
                  <a:lnTo>
                    <a:pt x="374" y="577"/>
                  </a:lnTo>
                  <a:close/>
                  <a:moveTo>
                    <a:pt x="374" y="680"/>
                  </a:moveTo>
                  <a:lnTo>
                    <a:pt x="374" y="680"/>
                  </a:lnTo>
                  <a:cubicBezTo>
                    <a:pt x="374" y="701"/>
                    <a:pt x="307" y="733"/>
                    <a:pt x="207" y="733"/>
                  </a:cubicBezTo>
                  <a:cubicBezTo>
                    <a:pt x="107" y="733"/>
                    <a:pt x="40" y="701"/>
                    <a:pt x="40" y="680"/>
                  </a:cubicBezTo>
                  <a:lnTo>
                    <a:pt x="40" y="635"/>
                  </a:lnTo>
                  <a:cubicBezTo>
                    <a:pt x="119" y="682"/>
                    <a:pt x="294" y="682"/>
                    <a:pt x="374" y="635"/>
                  </a:cubicBezTo>
                  <a:lnTo>
                    <a:pt x="374" y="680"/>
                  </a:lnTo>
                  <a:close/>
                  <a:moveTo>
                    <a:pt x="750" y="151"/>
                  </a:moveTo>
                  <a:lnTo>
                    <a:pt x="750" y="151"/>
                  </a:lnTo>
                  <a:lnTo>
                    <a:pt x="825" y="75"/>
                  </a:lnTo>
                  <a:lnTo>
                    <a:pt x="750" y="0"/>
                  </a:lnTo>
                  <a:lnTo>
                    <a:pt x="721" y="28"/>
                  </a:lnTo>
                  <a:lnTo>
                    <a:pt x="755" y="62"/>
                  </a:lnTo>
                  <a:lnTo>
                    <a:pt x="187" y="62"/>
                  </a:lnTo>
                  <a:lnTo>
                    <a:pt x="187" y="289"/>
                  </a:lnTo>
                  <a:cubicBezTo>
                    <a:pt x="98" y="292"/>
                    <a:pt x="14" y="316"/>
                    <a:pt x="2" y="368"/>
                  </a:cubicBezTo>
                  <a:lnTo>
                    <a:pt x="0" y="368"/>
                  </a:lnTo>
                  <a:lnTo>
                    <a:pt x="0" y="680"/>
                  </a:lnTo>
                  <a:cubicBezTo>
                    <a:pt x="0" y="737"/>
                    <a:pt x="91" y="769"/>
                    <a:pt x="187" y="773"/>
                  </a:cubicBezTo>
                  <a:lnTo>
                    <a:pt x="187" y="1008"/>
                  </a:lnTo>
                  <a:lnTo>
                    <a:pt x="742" y="1008"/>
                  </a:lnTo>
                  <a:lnTo>
                    <a:pt x="721" y="1029"/>
                  </a:lnTo>
                  <a:lnTo>
                    <a:pt x="750" y="1057"/>
                  </a:lnTo>
                  <a:lnTo>
                    <a:pt x="825" y="982"/>
                  </a:lnTo>
                  <a:lnTo>
                    <a:pt x="750" y="906"/>
                  </a:lnTo>
                  <a:lnTo>
                    <a:pt x="721" y="935"/>
                  </a:lnTo>
                  <a:lnTo>
                    <a:pt x="755" y="968"/>
                  </a:lnTo>
                  <a:lnTo>
                    <a:pt x="227" y="968"/>
                  </a:lnTo>
                  <a:lnTo>
                    <a:pt x="227" y="773"/>
                  </a:lnTo>
                  <a:cubicBezTo>
                    <a:pt x="323" y="769"/>
                    <a:pt x="414" y="737"/>
                    <a:pt x="414" y="680"/>
                  </a:cubicBezTo>
                  <a:lnTo>
                    <a:pt x="414" y="555"/>
                  </a:lnTo>
                  <a:lnTo>
                    <a:pt x="742" y="555"/>
                  </a:lnTo>
                  <a:lnTo>
                    <a:pt x="721" y="576"/>
                  </a:lnTo>
                  <a:lnTo>
                    <a:pt x="750" y="604"/>
                  </a:lnTo>
                  <a:lnTo>
                    <a:pt x="825" y="528"/>
                  </a:lnTo>
                  <a:lnTo>
                    <a:pt x="750" y="453"/>
                  </a:lnTo>
                  <a:lnTo>
                    <a:pt x="721" y="481"/>
                  </a:lnTo>
                  <a:lnTo>
                    <a:pt x="755" y="515"/>
                  </a:lnTo>
                  <a:lnTo>
                    <a:pt x="414" y="515"/>
                  </a:lnTo>
                  <a:lnTo>
                    <a:pt x="414" y="368"/>
                  </a:lnTo>
                  <a:lnTo>
                    <a:pt x="411" y="368"/>
                  </a:lnTo>
                  <a:cubicBezTo>
                    <a:pt x="399" y="316"/>
                    <a:pt x="315" y="292"/>
                    <a:pt x="227" y="289"/>
                  </a:cubicBezTo>
                  <a:lnTo>
                    <a:pt x="227" y="102"/>
                  </a:lnTo>
                  <a:lnTo>
                    <a:pt x="742" y="102"/>
                  </a:lnTo>
                  <a:lnTo>
                    <a:pt x="721" y="122"/>
                  </a:lnTo>
                  <a:lnTo>
                    <a:pt x="750" y="15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2"/>
                </a:solidFill>
                <a:latin typeface="Calibri"/>
                <a:ea typeface="Calibri"/>
                <a:cs typeface="Calibri"/>
                <a:sym typeface="Calibri"/>
              </a:endParaRPr>
            </a:p>
          </p:txBody>
        </p:sp>
      </p:grpSp>
      <p:grpSp>
        <p:nvGrpSpPr>
          <p:cNvPr id="256" name="Google Shape;256;p3"/>
          <p:cNvGrpSpPr/>
          <p:nvPr/>
        </p:nvGrpSpPr>
        <p:grpSpPr>
          <a:xfrm>
            <a:off x="1900556" y="2914579"/>
            <a:ext cx="655447" cy="481086"/>
            <a:chOff x="1873662" y="2971125"/>
            <a:chExt cx="655447" cy="481086"/>
          </a:xfrm>
        </p:grpSpPr>
        <p:sp>
          <p:nvSpPr>
            <p:cNvPr id="257" name="Google Shape;257;p3"/>
            <p:cNvSpPr/>
            <p:nvPr/>
          </p:nvSpPr>
          <p:spPr>
            <a:xfrm>
              <a:off x="2356452" y="3206855"/>
              <a:ext cx="152868" cy="4571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3"/>
            <p:cNvSpPr/>
            <p:nvPr/>
          </p:nvSpPr>
          <p:spPr>
            <a:xfrm>
              <a:off x="2356452" y="3328615"/>
              <a:ext cx="152868" cy="4571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9" name="Google Shape;259;p3"/>
            <p:cNvSpPr/>
            <p:nvPr/>
          </p:nvSpPr>
          <p:spPr>
            <a:xfrm>
              <a:off x="2135296" y="3199560"/>
              <a:ext cx="101217" cy="191306"/>
            </a:xfrm>
            <a:custGeom>
              <a:rect b="b" l="l" r="r" t="t"/>
              <a:pathLst>
                <a:path extrusionOk="0" h="191306" w="101217">
                  <a:moveTo>
                    <a:pt x="33599" y="0"/>
                  </a:moveTo>
                  <a:cubicBezTo>
                    <a:pt x="58278" y="1898"/>
                    <a:pt x="84837" y="18767"/>
                    <a:pt x="95713" y="21447"/>
                  </a:cubicBezTo>
                  <a:cubicBezTo>
                    <a:pt x="106589" y="24127"/>
                    <a:pt x="97808" y="12936"/>
                    <a:pt x="98856" y="16078"/>
                  </a:cubicBezTo>
                  <a:cubicBezTo>
                    <a:pt x="98040" y="36470"/>
                    <a:pt x="100334" y="96674"/>
                    <a:pt x="92571" y="125142"/>
                  </a:cubicBezTo>
                  <a:cubicBezTo>
                    <a:pt x="92560" y="125182"/>
                    <a:pt x="84722" y="148689"/>
                    <a:pt x="83144" y="153422"/>
                  </a:cubicBezTo>
                  <a:lnTo>
                    <a:pt x="80002" y="162849"/>
                  </a:lnTo>
                  <a:cubicBezTo>
                    <a:pt x="78955" y="171228"/>
                    <a:pt x="81544" y="180961"/>
                    <a:pt x="76860" y="187987"/>
                  </a:cubicBezTo>
                  <a:cubicBezTo>
                    <a:pt x="73897" y="192431"/>
                    <a:pt x="66489" y="191129"/>
                    <a:pt x="61148" y="191129"/>
                  </a:cubicBezTo>
                  <a:cubicBezTo>
                    <a:pt x="49579" y="191129"/>
                    <a:pt x="38105" y="189034"/>
                    <a:pt x="26583" y="187987"/>
                  </a:cubicBezTo>
                  <a:cubicBezTo>
                    <a:pt x="25536" y="184845"/>
                    <a:pt x="24091" y="181808"/>
                    <a:pt x="23441" y="178560"/>
                  </a:cubicBezTo>
                  <a:cubicBezTo>
                    <a:pt x="21989" y="171298"/>
                    <a:pt x="22958" y="163477"/>
                    <a:pt x="20299" y="156565"/>
                  </a:cubicBezTo>
                  <a:cubicBezTo>
                    <a:pt x="17588" y="149515"/>
                    <a:pt x="7730" y="137711"/>
                    <a:pt x="7730" y="137711"/>
                  </a:cubicBezTo>
                  <a:cubicBezTo>
                    <a:pt x="8777" y="120952"/>
                    <a:pt x="12107" y="101514"/>
                    <a:pt x="10872" y="87435"/>
                  </a:cubicBezTo>
                  <a:cubicBezTo>
                    <a:pt x="9637" y="73356"/>
                    <a:pt x="1522" y="61493"/>
                    <a:pt x="317" y="53236"/>
                  </a:cubicBezTo>
                  <a:cubicBezTo>
                    <a:pt x="-888" y="44979"/>
                    <a:pt x="1578" y="41526"/>
                    <a:pt x="3642" y="37890"/>
                  </a:cubicBezTo>
                  <a:cubicBezTo>
                    <a:pt x="5706" y="34254"/>
                    <a:pt x="7618" y="35150"/>
                    <a:pt x="12703" y="31423"/>
                  </a:cubicBezTo>
                  <a:cubicBezTo>
                    <a:pt x="17788" y="27696"/>
                    <a:pt x="29959" y="21814"/>
                    <a:pt x="34149" y="15529"/>
                  </a:cubicBezTo>
                  <a:cubicBezTo>
                    <a:pt x="36244" y="12387"/>
                    <a:pt x="59954" y="15603"/>
                    <a:pt x="61148" y="12020"/>
                  </a:cubicBezTo>
                  <a:lnTo>
                    <a:pt x="33599"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Google Shape;260;p3"/>
            <p:cNvSpPr/>
            <p:nvPr/>
          </p:nvSpPr>
          <p:spPr>
            <a:xfrm>
              <a:off x="2135296" y="3199560"/>
              <a:ext cx="101217" cy="4571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3"/>
            <p:cNvSpPr/>
            <p:nvPr/>
          </p:nvSpPr>
          <p:spPr>
            <a:xfrm>
              <a:off x="1873662" y="2971125"/>
              <a:ext cx="655447" cy="481086"/>
            </a:xfrm>
            <a:custGeom>
              <a:rect b="b" l="l" r="r" t="t"/>
              <a:pathLst>
                <a:path extrusionOk="0" h="1087" w="1210">
                  <a:moveTo>
                    <a:pt x="1140" y="797"/>
                  </a:moveTo>
                  <a:cubicBezTo>
                    <a:pt x="911" y="797"/>
                    <a:pt x="911" y="797"/>
                    <a:pt x="911" y="797"/>
                  </a:cubicBezTo>
                  <a:cubicBezTo>
                    <a:pt x="911" y="675"/>
                    <a:pt x="911" y="675"/>
                    <a:pt x="911" y="675"/>
                  </a:cubicBezTo>
                  <a:cubicBezTo>
                    <a:pt x="1140" y="675"/>
                    <a:pt x="1140" y="675"/>
                    <a:pt x="1140" y="675"/>
                  </a:cubicBezTo>
                  <a:cubicBezTo>
                    <a:pt x="1178" y="675"/>
                    <a:pt x="1210" y="641"/>
                    <a:pt x="1210" y="599"/>
                  </a:cubicBezTo>
                  <a:cubicBezTo>
                    <a:pt x="1210" y="557"/>
                    <a:pt x="1178" y="523"/>
                    <a:pt x="1140" y="523"/>
                  </a:cubicBezTo>
                  <a:cubicBezTo>
                    <a:pt x="911" y="523"/>
                    <a:pt x="911" y="523"/>
                    <a:pt x="911" y="523"/>
                  </a:cubicBezTo>
                  <a:cubicBezTo>
                    <a:pt x="911" y="489"/>
                    <a:pt x="911" y="489"/>
                    <a:pt x="911" y="489"/>
                  </a:cubicBezTo>
                  <a:cubicBezTo>
                    <a:pt x="911" y="461"/>
                    <a:pt x="902" y="438"/>
                    <a:pt x="886" y="421"/>
                  </a:cubicBezTo>
                  <a:cubicBezTo>
                    <a:pt x="875" y="408"/>
                    <a:pt x="861" y="399"/>
                    <a:pt x="843" y="393"/>
                  </a:cubicBezTo>
                  <a:cubicBezTo>
                    <a:pt x="828" y="389"/>
                    <a:pt x="814" y="388"/>
                    <a:pt x="798" y="390"/>
                  </a:cubicBezTo>
                  <a:cubicBezTo>
                    <a:pt x="781" y="393"/>
                    <a:pt x="765" y="400"/>
                    <a:pt x="751" y="412"/>
                  </a:cubicBezTo>
                  <a:cubicBezTo>
                    <a:pt x="729" y="431"/>
                    <a:pt x="718" y="456"/>
                    <a:pt x="717" y="484"/>
                  </a:cubicBezTo>
                  <a:cubicBezTo>
                    <a:pt x="716" y="484"/>
                    <a:pt x="715" y="484"/>
                    <a:pt x="714" y="484"/>
                  </a:cubicBezTo>
                  <a:cubicBezTo>
                    <a:pt x="488" y="484"/>
                    <a:pt x="488" y="484"/>
                    <a:pt x="488" y="484"/>
                  </a:cubicBezTo>
                  <a:cubicBezTo>
                    <a:pt x="479" y="484"/>
                    <a:pt x="479" y="484"/>
                    <a:pt x="479" y="484"/>
                  </a:cubicBezTo>
                  <a:cubicBezTo>
                    <a:pt x="475" y="484"/>
                    <a:pt x="471" y="484"/>
                    <a:pt x="467" y="485"/>
                  </a:cubicBezTo>
                  <a:cubicBezTo>
                    <a:pt x="436" y="490"/>
                    <a:pt x="409" y="500"/>
                    <a:pt x="388" y="517"/>
                  </a:cubicBezTo>
                  <a:cubicBezTo>
                    <a:pt x="367" y="534"/>
                    <a:pt x="352" y="553"/>
                    <a:pt x="342" y="574"/>
                  </a:cubicBezTo>
                  <a:cubicBezTo>
                    <a:pt x="332" y="594"/>
                    <a:pt x="327" y="614"/>
                    <a:pt x="327" y="635"/>
                  </a:cubicBezTo>
                  <a:cubicBezTo>
                    <a:pt x="312" y="635"/>
                    <a:pt x="298" y="635"/>
                    <a:pt x="284" y="635"/>
                  </a:cubicBezTo>
                  <a:cubicBezTo>
                    <a:pt x="267" y="635"/>
                    <a:pt x="253" y="642"/>
                    <a:pt x="241" y="656"/>
                  </a:cubicBezTo>
                  <a:cubicBezTo>
                    <a:pt x="240" y="657"/>
                    <a:pt x="239" y="658"/>
                    <a:pt x="238" y="659"/>
                  </a:cubicBezTo>
                  <a:cubicBezTo>
                    <a:pt x="237" y="658"/>
                    <a:pt x="236" y="658"/>
                    <a:pt x="234" y="657"/>
                  </a:cubicBezTo>
                  <a:cubicBezTo>
                    <a:pt x="216" y="648"/>
                    <a:pt x="202" y="636"/>
                    <a:pt x="192" y="620"/>
                  </a:cubicBezTo>
                  <a:cubicBezTo>
                    <a:pt x="178" y="598"/>
                    <a:pt x="175" y="576"/>
                    <a:pt x="183" y="551"/>
                  </a:cubicBezTo>
                  <a:cubicBezTo>
                    <a:pt x="189" y="534"/>
                    <a:pt x="200" y="518"/>
                    <a:pt x="211" y="505"/>
                  </a:cubicBezTo>
                  <a:cubicBezTo>
                    <a:pt x="223" y="489"/>
                    <a:pt x="236" y="474"/>
                    <a:pt x="249" y="460"/>
                  </a:cubicBezTo>
                  <a:cubicBezTo>
                    <a:pt x="260" y="447"/>
                    <a:pt x="272" y="432"/>
                    <a:pt x="283" y="415"/>
                  </a:cubicBezTo>
                  <a:cubicBezTo>
                    <a:pt x="310" y="370"/>
                    <a:pt x="318" y="321"/>
                    <a:pt x="308" y="270"/>
                  </a:cubicBezTo>
                  <a:cubicBezTo>
                    <a:pt x="303" y="243"/>
                    <a:pt x="293" y="217"/>
                    <a:pt x="278" y="193"/>
                  </a:cubicBezTo>
                  <a:cubicBezTo>
                    <a:pt x="258" y="162"/>
                    <a:pt x="233" y="136"/>
                    <a:pt x="211" y="115"/>
                  </a:cubicBezTo>
                  <a:cubicBezTo>
                    <a:pt x="150" y="62"/>
                    <a:pt x="150" y="62"/>
                    <a:pt x="150" y="62"/>
                  </a:cubicBezTo>
                  <a:cubicBezTo>
                    <a:pt x="142" y="55"/>
                    <a:pt x="134" y="48"/>
                    <a:pt x="127" y="40"/>
                  </a:cubicBezTo>
                  <a:cubicBezTo>
                    <a:pt x="120" y="33"/>
                    <a:pt x="120" y="33"/>
                    <a:pt x="120" y="33"/>
                  </a:cubicBezTo>
                  <a:cubicBezTo>
                    <a:pt x="115" y="27"/>
                    <a:pt x="110" y="22"/>
                    <a:pt x="105" y="16"/>
                  </a:cubicBezTo>
                  <a:cubicBezTo>
                    <a:pt x="91" y="5"/>
                    <a:pt x="75" y="0"/>
                    <a:pt x="57" y="4"/>
                  </a:cubicBezTo>
                  <a:cubicBezTo>
                    <a:pt x="32" y="9"/>
                    <a:pt x="15" y="26"/>
                    <a:pt x="8" y="50"/>
                  </a:cubicBezTo>
                  <a:cubicBezTo>
                    <a:pt x="0" y="77"/>
                    <a:pt x="10" y="96"/>
                    <a:pt x="28" y="118"/>
                  </a:cubicBezTo>
                  <a:cubicBezTo>
                    <a:pt x="43" y="136"/>
                    <a:pt x="56" y="147"/>
                    <a:pt x="69" y="158"/>
                  </a:cubicBezTo>
                  <a:cubicBezTo>
                    <a:pt x="73" y="161"/>
                    <a:pt x="76" y="164"/>
                    <a:pt x="80" y="168"/>
                  </a:cubicBezTo>
                  <a:cubicBezTo>
                    <a:pt x="86" y="172"/>
                    <a:pt x="92" y="177"/>
                    <a:pt x="97" y="182"/>
                  </a:cubicBezTo>
                  <a:cubicBezTo>
                    <a:pt x="114" y="196"/>
                    <a:pt x="130" y="210"/>
                    <a:pt x="145" y="226"/>
                  </a:cubicBezTo>
                  <a:cubicBezTo>
                    <a:pt x="162" y="245"/>
                    <a:pt x="173" y="261"/>
                    <a:pt x="181" y="279"/>
                  </a:cubicBezTo>
                  <a:cubicBezTo>
                    <a:pt x="188" y="296"/>
                    <a:pt x="189" y="312"/>
                    <a:pt x="184" y="330"/>
                  </a:cubicBezTo>
                  <a:cubicBezTo>
                    <a:pt x="180" y="342"/>
                    <a:pt x="173" y="355"/>
                    <a:pt x="162" y="370"/>
                  </a:cubicBezTo>
                  <a:cubicBezTo>
                    <a:pt x="151" y="385"/>
                    <a:pt x="139" y="400"/>
                    <a:pt x="127" y="413"/>
                  </a:cubicBezTo>
                  <a:cubicBezTo>
                    <a:pt x="122" y="419"/>
                    <a:pt x="122" y="419"/>
                    <a:pt x="122" y="419"/>
                  </a:cubicBezTo>
                  <a:cubicBezTo>
                    <a:pt x="108" y="435"/>
                    <a:pt x="94" y="451"/>
                    <a:pt x="83" y="470"/>
                  </a:cubicBezTo>
                  <a:cubicBezTo>
                    <a:pt x="66" y="498"/>
                    <a:pt x="57" y="526"/>
                    <a:pt x="54" y="554"/>
                  </a:cubicBezTo>
                  <a:cubicBezTo>
                    <a:pt x="51" y="579"/>
                    <a:pt x="54" y="604"/>
                    <a:pt x="60" y="628"/>
                  </a:cubicBezTo>
                  <a:cubicBezTo>
                    <a:pt x="68" y="652"/>
                    <a:pt x="79" y="675"/>
                    <a:pt x="95" y="697"/>
                  </a:cubicBezTo>
                  <a:cubicBezTo>
                    <a:pt x="110" y="715"/>
                    <a:pt x="126" y="731"/>
                    <a:pt x="144" y="745"/>
                  </a:cubicBezTo>
                  <a:cubicBezTo>
                    <a:pt x="166" y="761"/>
                    <a:pt x="188" y="773"/>
                    <a:pt x="210" y="780"/>
                  </a:cubicBezTo>
                  <a:cubicBezTo>
                    <a:pt x="217" y="783"/>
                    <a:pt x="224" y="785"/>
                    <a:pt x="232" y="787"/>
                  </a:cubicBezTo>
                  <a:cubicBezTo>
                    <a:pt x="232" y="788"/>
                    <a:pt x="232" y="788"/>
                    <a:pt x="232" y="789"/>
                  </a:cubicBezTo>
                  <a:cubicBezTo>
                    <a:pt x="240" y="807"/>
                    <a:pt x="254" y="819"/>
                    <a:pt x="275" y="823"/>
                  </a:cubicBezTo>
                  <a:cubicBezTo>
                    <a:pt x="281" y="824"/>
                    <a:pt x="289" y="824"/>
                    <a:pt x="295" y="824"/>
                  </a:cubicBezTo>
                  <a:cubicBezTo>
                    <a:pt x="326" y="824"/>
                    <a:pt x="326" y="824"/>
                    <a:pt x="326" y="824"/>
                  </a:cubicBezTo>
                  <a:cubicBezTo>
                    <a:pt x="326" y="835"/>
                    <a:pt x="326" y="835"/>
                    <a:pt x="326" y="835"/>
                  </a:cubicBezTo>
                  <a:cubicBezTo>
                    <a:pt x="326" y="848"/>
                    <a:pt x="328" y="859"/>
                    <a:pt x="330" y="870"/>
                  </a:cubicBezTo>
                  <a:cubicBezTo>
                    <a:pt x="337" y="895"/>
                    <a:pt x="347" y="916"/>
                    <a:pt x="361" y="933"/>
                  </a:cubicBezTo>
                  <a:cubicBezTo>
                    <a:pt x="378" y="954"/>
                    <a:pt x="399" y="969"/>
                    <a:pt x="422" y="979"/>
                  </a:cubicBezTo>
                  <a:cubicBezTo>
                    <a:pt x="443" y="988"/>
                    <a:pt x="466" y="992"/>
                    <a:pt x="490" y="992"/>
                  </a:cubicBezTo>
                  <a:cubicBezTo>
                    <a:pt x="514" y="992"/>
                    <a:pt x="539" y="992"/>
                    <a:pt x="564" y="992"/>
                  </a:cubicBezTo>
                  <a:cubicBezTo>
                    <a:pt x="713" y="992"/>
                    <a:pt x="713" y="992"/>
                    <a:pt x="713" y="992"/>
                  </a:cubicBezTo>
                  <a:cubicBezTo>
                    <a:pt x="715" y="992"/>
                    <a:pt x="716" y="992"/>
                    <a:pt x="717" y="992"/>
                  </a:cubicBezTo>
                  <a:cubicBezTo>
                    <a:pt x="717" y="995"/>
                    <a:pt x="718" y="997"/>
                    <a:pt x="718" y="999"/>
                  </a:cubicBezTo>
                  <a:cubicBezTo>
                    <a:pt x="720" y="1026"/>
                    <a:pt x="732" y="1049"/>
                    <a:pt x="753" y="1066"/>
                  </a:cubicBezTo>
                  <a:cubicBezTo>
                    <a:pt x="771" y="1080"/>
                    <a:pt x="791" y="1087"/>
                    <a:pt x="813" y="1087"/>
                  </a:cubicBezTo>
                  <a:cubicBezTo>
                    <a:pt x="819" y="1087"/>
                    <a:pt x="825" y="1087"/>
                    <a:pt x="831" y="1086"/>
                  </a:cubicBezTo>
                  <a:cubicBezTo>
                    <a:pt x="858" y="1081"/>
                    <a:pt x="879" y="1067"/>
                    <a:pt x="895" y="1045"/>
                  </a:cubicBezTo>
                  <a:cubicBezTo>
                    <a:pt x="905" y="1029"/>
                    <a:pt x="911" y="1010"/>
                    <a:pt x="911" y="988"/>
                  </a:cubicBezTo>
                  <a:cubicBezTo>
                    <a:pt x="911" y="949"/>
                    <a:pt x="911" y="949"/>
                    <a:pt x="911" y="949"/>
                  </a:cubicBezTo>
                  <a:cubicBezTo>
                    <a:pt x="1140" y="949"/>
                    <a:pt x="1140" y="949"/>
                    <a:pt x="1140" y="949"/>
                  </a:cubicBezTo>
                  <a:cubicBezTo>
                    <a:pt x="1178" y="949"/>
                    <a:pt x="1210" y="915"/>
                    <a:pt x="1210" y="873"/>
                  </a:cubicBezTo>
                  <a:cubicBezTo>
                    <a:pt x="1210" y="831"/>
                    <a:pt x="1178" y="797"/>
                    <a:pt x="1140" y="797"/>
                  </a:cubicBezTo>
                  <a:close/>
                  <a:moveTo>
                    <a:pt x="1140" y="567"/>
                  </a:moveTo>
                  <a:cubicBezTo>
                    <a:pt x="1154" y="567"/>
                    <a:pt x="1166" y="581"/>
                    <a:pt x="1166" y="599"/>
                  </a:cubicBezTo>
                  <a:cubicBezTo>
                    <a:pt x="1166" y="616"/>
                    <a:pt x="1154" y="630"/>
                    <a:pt x="1140" y="630"/>
                  </a:cubicBezTo>
                  <a:cubicBezTo>
                    <a:pt x="911" y="630"/>
                    <a:pt x="911" y="630"/>
                    <a:pt x="911" y="630"/>
                  </a:cubicBezTo>
                  <a:cubicBezTo>
                    <a:pt x="911" y="567"/>
                    <a:pt x="911" y="567"/>
                    <a:pt x="911" y="567"/>
                  </a:cubicBezTo>
                  <a:lnTo>
                    <a:pt x="1140" y="567"/>
                  </a:lnTo>
                  <a:close/>
                  <a:moveTo>
                    <a:pt x="867" y="988"/>
                  </a:moveTo>
                  <a:cubicBezTo>
                    <a:pt x="867" y="1001"/>
                    <a:pt x="864" y="1011"/>
                    <a:pt x="858" y="1020"/>
                  </a:cubicBezTo>
                  <a:cubicBezTo>
                    <a:pt x="849" y="1032"/>
                    <a:pt x="838" y="1040"/>
                    <a:pt x="823" y="1042"/>
                  </a:cubicBezTo>
                  <a:cubicBezTo>
                    <a:pt x="807" y="1045"/>
                    <a:pt x="794" y="1041"/>
                    <a:pt x="781" y="1031"/>
                  </a:cubicBezTo>
                  <a:cubicBezTo>
                    <a:pt x="769" y="1022"/>
                    <a:pt x="763" y="1010"/>
                    <a:pt x="762" y="994"/>
                  </a:cubicBezTo>
                  <a:cubicBezTo>
                    <a:pt x="761" y="990"/>
                    <a:pt x="762" y="987"/>
                    <a:pt x="762" y="983"/>
                  </a:cubicBezTo>
                  <a:cubicBezTo>
                    <a:pt x="762" y="975"/>
                    <a:pt x="762" y="975"/>
                    <a:pt x="762" y="975"/>
                  </a:cubicBezTo>
                  <a:cubicBezTo>
                    <a:pt x="762" y="972"/>
                    <a:pt x="762" y="966"/>
                    <a:pt x="758" y="959"/>
                  </a:cubicBezTo>
                  <a:cubicBezTo>
                    <a:pt x="756" y="956"/>
                    <a:pt x="756" y="956"/>
                    <a:pt x="756" y="956"/>
                  </a:cubicBezTo>
                  <a:cubicBezTo>
                    <a:pt x="751" y="950"/>
                    <a:pt x="743" y="946"/>
                    <a:pt x="735" y="946"/>
                  </a:cubicBezTo>
                  <a:cubicBezTo>
                    <a:pt x="728" y="947"/>
                    <a:pt x="728" y="947"/>
                    <a:pt x="728" y="947"/>
                  </a:cubicBezTo>
                  <a:cubicBezTo>
                    <a:pt x="724" y="948"/>
                    <a:pt x="719" y="948"/>
                    <a:pt x="713" y="948"/>
                  </a:cubicBezTo>
                  <a:cubicBezTo>
                    <a:pt x="564" y="948"/>
                    <a:pt x="564" y="948"/>
                    <a:pt x="564" y="948"/>
                  </a:cubicBezTo>
                  <a:cubicBezTo>
                    <a:pt x="539" y="948"/>
                    <a:pt x="514" y="948"/>
                    <a:pt x="490" y="948"/>
                  </a:cubicBezTo>
                  <a:cubicBezTo>
                    <a:pt x="472" y="948"/>
                    <a:pt x="455" y="945"/>
                    <a:pt x="439" y="938"/>
                  </a:cubicBezTo>
                  <a:cubicBezTo>
                    <a:pt x="422" y="931"/>
                    <a:pt x="408" y="920"/>
                    <a:pt x="396" y="905"/>
                  </a:cubicBezTo>
                  <a:cubicBezTo>
                    <a:pt x="385" y="892"/>
                    <a:pt x="378" y="877"/>
                    <a:pt x="373" y="859"/>
                  </a:cubicBezTo>
                  <a:cubicBezTo>
                    <a:pt x="372" y="852"/>
                    <a:pt x="371" y="844"/>
                    <a:pt x="371" y="835"/>
                  </a:cubicBezTo>
                  <a:cubicBezTo>
                    <a:pt x="371" y="810"/>
                    <a:pt x="371" y="810"/>
                    <a:pt x="371" y="810"/>
                  </a:cubicBezTo>
                  <a:cubicBezTo>
                    <a:pt x="371" y="807"/>
                    <a:pt x="371" y="799"/>
                    <a:pt x="367" y="792"/>
                  </a:cubicBezTo>
                  <a:cubicBezTo>
                    <a:pt x="364" y="787"/>
                    <a:pt x="364" y="787"/>
                    <a:pt x="364" y="787"/>
                  </a:cubicBezTo>
                  <a:cubicBezTo>
                    <a:pt x="360" y="785"/>
                    <a:pt x="360" y="785"/>
                    <a:pt x="360" y="785"/>
                  </a:cubicBezTo>
                  <a:cubicBezTo>
                    <a:pt x="355" y="781"/>
                    <a:pt x="350" y="780"/>
                    <a:pt x="343" y="780"/>
                  </a:cubicBezTo>
                  <a:cubicBezTo>
                    <a:pt x="295" y="780"/>
                    <a:pt x="295" y="780"/>
                    <a:pt x="295" y="780"/>
                  </a:cubicBezTo>
                  <a:cubicBezTo>
                    <a:pt x="291" y="780"/>
                    <a:pt x="286" y="780"/>
                    <a:pt x="282" y="779"/>
                  </a:cubicBezTo>
                  <a:cubicBezTo>
                    <a:pt x="277" y="778"/>
                    <a:pt x="275" y="776"/>
                    <a:pt x="273" y="772"/>
                  </a:cubicBezTo>
                  <a:cubicBezTo>
                    <a:pt x="272" y="768"/>
                    <a:pt x="270" y="764"/>
                    <a:pt x="269" y="760"/>
                  </a:cubicBezTo>
                  <a:cubicBezTo>
                    <a:pt x="264" y="750"/>
                    <a:pt x="264" y="750"/>
                    <a:pt x="264" y="750"/>
                  </a:cubicBezTo>
                  <a:cubicBezTo>
                    <a:pt x="254" y="748"/>
                    <a:pt x="254" y="748"/>
                    <a:pt x="254" y="748"/>
                  </a:cubicBezTo>
                  <a:cubicBezTo>
                    <a:pt x="245" y="745"/>
                    <a:pt x="235" y="742"/>
                    <a:pt x="224" y="738"/>
                  </a:cubicBezTo>
                  <a:cubicBezTo>
                    <a:pt x="206" y="732"/>
                    <a:pt x="189" y="723"/>
                    <a:pt x="170" y="709"/>
                  </a:cubicBezTo>
                  <a:cubicBezTo>
                    <a:pt x="156" y="698"/>
                    <a:pt x="142" y="685"/>
                    <a:pt x="131" y="670"/>
                  </a:cubicBezTo>
                  <a:cubicBezTo>
                    <a:pt x="118" y="652"/>
                    <a:pt x="109" y="634"/>
                    <a:pt x="103" y="615"/>
                  </a:cubicBezTo>
                  <a:cubicBezTo>
                    <a:pt x="98" y="597"/>
                    <a:pt x="96" y="578"/>
                    <a:pt x="98" y="559"/>
                  </a:cubicBezTo>
                  <a:cubicBezTo>
                    <a:pt x="100" y="537"/>
                    <a:pt x="108" y="516"/>
                    <a:pt x="121" y="492"/>
                  </a:cubicBezTo>
                  <a:cubicBezTo>
                    <a:pt x="131" y="477"/>
                    <a:pt x="143" y="463"/>
                    <a:pt x="155" y="448"/>
                  </a:cubicBezTo>
                  <a:cubicBezTo>
                    <a:pt x="160" y="442"/>
                    <a:pt x="160" y="442"/>
                    <a:pt x="160" y="442"/>
                  </a:cubicBezTo>
                  <a:cubicBezTo>
                    <a:pt x="173" y="428"/>
                    <a:pt x="186" y="412"/>
                    <a:pt x="198" y="396"/>
                  </a:cubicBezTo>
                  <a:cubicBezTo>
                    <a:pt x="212" y="377"/>
                    <a:pt x="221" y="360"/>
                    <a:pt x="226" y="343"/>
                  </a:cubicBezTo>
                  <a:cubicBezTo>
                    <a:pt x="235" y="315"/>
                    <a:pt x="233" y="288"/>
                    <a:pt x="222" y="261"/>
                  </a:cubicBezTo>
                  <a:cubicBezTo>
                    <a:pt x="212" y="239"/>
                    <a:pt x="198" y="218"/>
                    <a:pt x="177" y="196"/>
                  </a:cubicBezTo>
                  <a:cubicBezTo>
                    <a:pt x="161" y="178"/>
                    <a:pt x="143" y="163"/>
                    <a:pt x="126" y="148"/>
                  </a:cubicBezTo>
                  <a:cubicBezTo>
                    <a:pt x="109" y="134"/>
                    <a:pt x="109" y="134"/>
                    <a:pt x="109" y="134"/>
                  </a:cubicBezTo>
                  <a:cubicBezTo>
                    <a:pt x="105" y="130"/>
                    <a:pt x="101" y="127"/>
                    <a:pt x="97" y="124"/>
                  </a:cubicBezTo>
                  <a:cubicBezTo>
                    <a:pt x="85" y="113"/>
                    <a:pt x="74" y="105"/>
                    <a:pt x="62" y="90"/>
                  </a:cubicBezTo>
                  <a:cubicBezTo>
                    <a:pt x="47" y="72"/>
                    <a:pt x="48" y="69"/>
                    <a:pt x="50" y="62"/>
                  </a:cubicBezTo>
                  <a:cubicBezTo>
                    <a:pt x="53" y="54"/>
                    <a:pt x="58" y="49"/>
                    <a:pt x="69" y="47"/>
                  </a:cubicBezTo>
                  <a:cubicBezTo>
                    <a:pt x="71" y="47"/>
                    <a:pt x="73" y="48"/>
                    <a:pt x="75" y="49"/>
                  </a:cubicBezTo>
                  <a:cubicBezTo>
                    <a:pt x="79" y="53"/>
                    <a:pt x="83" y="58"/>
                    <a:pt x="87" y="63"/>
                  </a:cubicBezTo>
                  <a:cubicBezTo>
                    <a:pt x="94" y="70"/>
                    <a:pt x="94" y="70"/>
                    <a:pt x="94" y="70"/>
                  </a:cubicBezTo>
                  <a:cubicBezTo>
                    <a:pt x="102" y="79"/>
                    <a:pt x="112" y="88"/>
                    <a:pt x="120" y="95"/>
                  </a:cubicBezTo>
                  <a:cubicBezTo>
                    <a:pt x="181" y="148"/>
                    <a:pt x="181" y="148"/>
                    <a:pt x="181" y="148"/>
                  </a:cubicBezTo>
                  <a:cubicBezTo>
                    <a:pt x="200" y="167"/>
                    <a:pt x="223" y="189"/>
                    <a:pt x="240" y="216"/>
                  </a:cubicBezTo>
                  <a:cubicBezTo>
                    <a:pt x="252" y="236"/>
                    <a:pt x="260" y="257"/>
                    <a:pt x="265" y="278"/>
                  </a:cubicBezTo>
                  <a:cubicBezTo>
                    <a:pt x="272" y="319"/>
                    <a:pt x="266" y="356"/>
                    <a:pt x="245" y="392"/>
                  </a:cubicBezTo>
                  <a:cubicBezTo>
                    <a:pt x="236" y="406"/>
                    <a:pt x="225" y="419"/>
                    <a:pt x="215" y="430"/>
                  </a:cubicBezTo>
                  <a:cubicBezTo>
                    <a:pt x="202" y="446"/>
                    <a:pt x="188" y="461"/>
                    <a:pt x="175" y="478"/>
                  </a:cubicBezTo>
                  <a:cubicBezTo>
                    <a:pt x="163" y="494"/>
                    <a:pt x="149" y="514"/>
                    <a:pt x="141" y="538"/>
                  </a:cubicBezTo>
                  <a:cubicBezTo>
                    <a:pt x="129" y="575"/>
                    <a:pt x="134" y="612"/>
                    <a:pt x="155" y="644"/>
                  </a:cubicBezTo>
                  <a:cubicBezTo>
                    <a:pt x="169" y="667"/>
                    <a:pt x="190" y="685"/>
                    <a:pt x="214" y="697"/>
                  </a:cubicBezTo>
                  <a:cubicBezTo>
                    <a:pt x="224" y="702"/>
                    <a:pt x="233" y="705"/>
                    <a:pt x="243" y="708"/>
                  </a:cubicBezTo>
                  <a:cubicBezTo>
                    <a:pt x="258" y="712"/>
                    <a:pt x="258" y="712"/>
                    <a:pt x="258" y="712"/>
                  </a:cubicBezTo>
                  <a:cubicBezTo>
                    <a:pt x="267" y="699"/>
                    <a:pt x="267" y="699"/>
                    <a:pt x="267" y="699"/>
                  </a:cubicBezTo>
                  <a:cubicBezTo>
                    <a:pt x="270" y="696"/>
                    <a:pt x="271" y="692"/>
                    <a:pt x="273" y="688"/>
                  </a:cubicBezTo>
                  <a:cubicBezTo>
                    <a:pt x="274" y="687"/>
                    <a:pt x="275" y="684"/>
                    <a:pt x="275" y="684"/>
                  </a:cubicBezTo>
                  <a:cubicBezTo>
                    <a:pt x="279" y="680"/>
                    <a:pt x="281" y="680"/>
                    <a:pt x="284" y="680"/>
                  </a:cubicBezTo>
                  <a:cubicBezTo>
                    <a:pt x="303" y="679"/>
                    <a:pt x="321" y="679"/>
                    <a:pt x="339" y="679"/>
                  </a:cubicBezTo>
                  <a:cubicBezTo>
                    <a:pt x="343" y="679"/>
                    <a:pt x="343" y="679"/>
                    <a:pt x="343" y="679"/>
                  </a:cubicBezTo>
                  <a:cubicBezTo>
                    <a:pt x="350" y="679"/>
                    <a:pt x="356" y="677"/>
                    <a:pt x="361" y="674"/>
                  </a:cubicBezTo>
                  <a:cubicBezTo>
                    <a:pt x="368" y="669"/>
                    <a:pt x="368" y="669"/>
                    <a:pt x="368" y="669"/>
                  </a:cubicBezTo>
                  <a:cubicBezTo>
                    <a:pt x="370" y="661"/>
                    <a:pt x="370" y="661"/>
                    <a:pt x="370" y="661"/>
                  </a:cubicBezTo>
                  <a:cubicBezTo>
                    <a:pt x="371" y="655"/>
                    <a:pt x="371" y="650"/>
                    <a:pt x="371" y="644"/>
                  </a:cubicBezTo>
                  <a:cubicBezTo>
                    <a:pt x="370" y="626"/>
                    <a:pt x="374" y="610"/>
                    <a:pt x="382" y="593"/>
                  </a:cubicBezTo>
                  <a:cubicBezTo>
                    <a:pt x="389" y="578"/>
                    <a:pt x="400" y="564"/>
                    <a:pt x="415" y="552"/>
                  </a:cubicBezTo>
                  <a:cubicBezTo>
                    <a:pt x="431" y="540"/>
                    <a:pt x="449" y="532"/>
                    <a:pt x="473" y="529"/>
                  </a:cubicBezTo>
                  <a:cubicBezTo>
                    <a:pt x="475" y="529"/>
                    <a:pt x="477" y="528"/>
                    <a:pt x="479" y="528"/>
                  </a:cubicBezTo>
                  <a:cubicBezTo>
                    <a:pt x="714" y="529"/>
                    <a:pt x="714" y="529"/>
                    <a:pt x="714" y="529"/>
                  </a:cubicBezTo>
                  <a:cubicBezTo>
                    <a:pt x="721" y="529"/>
                    <a:pt x="727" y="529"/>
                    <a:pt x="732" y="530"/>
                  </a:cubicBezTo>
                  <a:cubicBezTo>
                    <a:pt x="739" y="531"/>
                    <a:pt x="739" y="531"/>
                    <a:pt x="739" y="531"/>
                  </a:cubicBezTo>
                  <a:cubicBezTo>
                    <a:pt x="745" y="528"/>
                    <a:pt x="745" y="528"/>
                    <a:pt x="745" y="528"/>
                  </a:cubicBezTo>
                  <a:cubicBezTo>
                    <a:pt x="750" y="526"/>
                    <a:pt x="762" y="519"/>
                    <a:pt x="762" y="503"/>
                  </a:cubicBezTo>
                  <a:cubicBezTo>
                    <a:pt x="762" y="487"/>
                    <a:pt x="762" y="487"/>
                    <a:pt x="762" y="487"/>
                  </a:cubicBezTo>
                  <a:cubicBezTo>
                    <a:pt x="761" y="470"/>
                    <a:pt x="767" y="456"/>
                    <a:pt x="779" y="446"/>
                  </a:cubicBezTo>
                  <a:cubicBezTo>
                    <a:pt x="787" y="440"/>
                    <a:pt x="796" y="436"/>
                    <a:pt x="805" y="434"/>
                  </a:cubicBezTo>
                  <a:cubicBezTo>
                    <a:pt x="814" y="433"/>
                    <a:pt x="822" y="433"/>
                    <a:pt x="830" y="436"/>
                  </a:cubicBezTo>
                  <a:cubicBezTo>
                    <a:pt x="839" y="439"/>
                    <a:pt x="847" y="443"/>
                    <a:pt x="853" y="451"/>
                  </a:cubicBezTo>
                  <a:cubicBezTo>
                    <a:pt x="862" y="460"/>
                    <a:pt x="867" y="472"/>
                    <a:pt x="867" y="489"/>
                  </a:cubicBezTo>
                  <a:cubicBezTo>
                    <a:pt x="867" y="545"/>
                    <a:pt x="867" y="545"/>
                    <a:pt x="867" y="545"/>
                  </a:cubicBezTo>
                  <a:cubicBezTo>
                    <a:pt x="867" y="652"/>
                    <a:pt x="867" y="652"/>
                    <a:pt x="867" y="652"/>
                  </a:cubicBezTo>
                  <a:cubicBezTo>
                    <a:pt x="867" y="819"/>
                    <a:pt x="867" y="819"/>
                    <a:pt x="867" y="819"/>
                  </a:cubicBezTo>
                  <a:cubicBezTo>
                    <a:pt x="867" y="927"/>
                    <a:pt x="867" y="927"/>
                    <a:pt x="867" y="927"/>
                  </a:cubicBezTo>
                  <a:lnTo>
                    <a:pt x="867" y="988"/>
                  </a:lnTo>
                  <a:close/>
                  <a:moveTo>
                    <a:pt x="1140" y="904"/>
                  </a:moveTo>
                  <a:cubicBezTo>
                    <a:pt x="911" y="904"/>
                    <a:pt x="911" y="904"/>
                    <a:pt x="911" y="904"/>
                  </a:cubicBezTo>
                  <a:cubicBezTo>
                    <a:pt x="911" y="841"/>
                    <a:pt x="911" y="841"/>
                    <a:pt x="911" y="841"/>
                  </a:cubicBezTo>
                  <a:cubicBezTo>
                    <a:pt x="1140" y="841"/>
                    <a:pt x="1140" y="841"/>
                    <a:pt x="1140" y="841"/>
                  </a:cubicBezTo>
                  <a:cubicBezTo>
                    <a:pt x="1154" y="841"/>
                    <a:pt x="1166" y="856"/>
                    <a:pt x="1166" y="873"/>
                  </a:cubicBezTo>
                  <a:cubicBezTo>
                    <a:pt x="1166" y="890"/>
                    <a:pt x="1154" y="904"/>
                    <a:pt x="1140" y="904"/>
                  </a:cubicBezTo>
                  <a:close/>
                </a:path>
              </a:pathLst>
            </a:custGeom>
            <a:solidFill>
              <a:srgbClr val="6D6E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2" name="Google Shape;262;p3"/>
          <p:cNvSpPr/>
          <p:nvPr/>
        </p:nvSpPr>
        <p:spPr>
          <a:xfrm>
            <a:off x="8231081" y="5604028"/>
            <a:ext cx="2843829" cy="440762"/>
          </a:xfrm>
          <a:prstGeom prst="rect">
            <a:avLst/>
          </a:prstGeom>
          <a:noFill/>
          <a:ln>
            <a:noFill/>
          </a:ln>
        </p:spPr>
        <p:txBody>
          <a:bodyPr anchorCtr="0" anchor="t" bIns="45700" lIns="91425" spcFirstLastPara="1" rIns="91425" wrap="square" tIns="45700">
            <a:spAutoFit/>
          </a:bodyPr>
          <a:lstStyle/>
          <a:p>
            <a:pPr indent="-109538" lvl="3" marL="227013" marR="0" rtl="0" algn="l">
              <a:lnSpc>
                <a:spcPct val="100000"/>
              </a:lnSpc>
              <a:spcBef>
                <a:spcPts val="0"/>
              </a:spcBef>
              <a:spcAft>
                <a:spcPts val="0"/>
              </a:spcAft>
              <a:buClr>
                <a:schemeClr val="dk1"/>
              </a:buClr>
              <a:buSzPts val="1200"/>
              <a:buFont typeface="Arial"/>
              <a:buChar char="•"/>
            </a:pPr>
            <a:r>
              <a:rPr b="0" i="0" lang="en-US" sz="1200" u="none" cap="none" strike="noStrike">
                <a:solidFill>
                  <a:srgbClr val="404040"/>
                </a:solidFill>
                <a:latin typeface="Calibri"/>
                <a:ea typeface="Calibri"/>
                <a:cs typeface="Calibri"/>
                <a:sym typeface="Calibri"/>
              </a:rPr>
              <a:t>Data Lineage</a:t>
            </a:r>
            <a:endParaRPr/>
          </a:p>
          <a:p>
            <a:pPr indent="-109538" lvl="3" marL="227013" marR="0" rtl="0" algn="l">
              <a:lnSpc>
                <a:spcPct val="100000"/>
              </a:lnSpc>
              <a:spcBef>
                <a:spcPts val="300"/>
              </a:spcBef>
              <a:spcAft>
                <a:spcPts val="0"/>
              </a:spcAft>
              <a:buClr>
                <a:schemeClr val="dk1"/>
              </a:buClr>
              <a:buSzPts val="1200"/>
              <a:buFont typeface="Arial"/>
              <a:buChar char="•"/>
            </a:pPr>
            <a:r>
              <a:rPr b="0" i="0" lang="en-US" sz="1200" u="none" cap="none" strike="noStrike">
                <a:solidFill>
                  <a:srgbClr val="404040"/>
                </a:solidFill>
                <a:latin typeface="Calibri"/>
                <a:ea typeface="Calibri"/>
                <a:cs typeface="Calibri"/>
                <a:sym typeface="Calibri"/>
              </a:rPr>
              <a:t>Adjustments / Reconciliation</a:t>
            </a:r>
            <a:endParaRPr/>
          </a:p>
        </p:txBody>
      </p:sp>
      <p:pic>
        <p:nvPicPr>
          <p:cNvPr id="263" name="Google Shape;263;p3"/>
          <p:cNvPicPr preferRelativeResize="0"/>
          <p:nvPr/>
        </p:nvPicPr>
        <p:blipFill rotWithShape="1">
          <a:blip r:embed="rId3">
            <a:alphaModFix/>
          </a:blip>
          <a:srcRect b="0" l="0" r="0" t="0"/>
          <a:stretch/>
        </p:blipFill>
        <p:spPr>
          <a:xfrm>
            <a:off x="8936431" y="1096054"/>
            <a:ext cx="399897" cy="323493"/>
          </a:xfrm>
          <a:prstGeom prst="rect">
            <a:avLst/>
          </a:prstGeom>
          <a:noFill/>
          <a:ln>
            <a:noFill/>
          </a:ln>
        </p:spPr>
      </p:pic>
      <p:pic>
        <p:nvPicPr>
          <p:cNvPr id="264" name="Google Shape;264;p3"/>
          <p:cNvPicPr preferRelativeResize="0"/>
          <p:nvPr/>
        </p:nvPicPr>
        <p:blipFill rotWithShape="1">
          <a:blip r:embed="rId3">
            <a:alphaModFix/>
          </a:blip>
          <a:srcRect b="0" l="0" r="0" t="0"/>
          <a:stretch/>
        </p:blipFill>
        <p:spPr>
          <a:xfrm>
            <a:off x="3678595" y="2570198"/>
            <a:ext cx="210592" cy="170357"/>
          </a:xfrm>
          <a:prstGeom prst="rect">
            <a:avLst/>
          </a:prstGeom>
          <a:noFill/>
          <a:ln>
            <a:noFill/>
          </a:ln>
        </p:spPr>
      </p:pic>
      <p:pic>
        <p:nvPicPr>
          <p:cNvPr id="265" name="Google Shape;265;p3"/>
          <p:cNvPicPr preferRelativeResize="0"/>
          <p:nvPr/>
        </p:nvPicPr>
        <p:blipFill rotWithShape="1">
          <a:blip r:embed="rId3">
            <a:alphaModFix/>
          </a:blip>
          <a:srcRect b="0" l="0" r="0" t="0"/>
          <a:stretch/>
        </p:blipFill>
        <p:spPr>
          <a:xfrm>
            <a:off x="5745768" y="2580936"/>
            <a:ext cx="210592" cy="170357"/>
          </a:xfrm>
          <a:prstGeom prst="rect">
            <a:avLst/>
          </a:prstGeom>
          <a:noFill/>
          <a:ln>
            <a:noFill/>
          </a:ln>
        </p:spPr>
      </p:pic>
      <p:pic>
        <p:nvPicPr>
          <p:cNvPr id="266" name="Google Shape;266;p3"/>
          <p:cNvPicPr preferRelativeResize="0"/>
          <p:nvPr/>
        </p:nvPicPr>
        <p:blipFill rotWithShape="1">
          <a:blip r:embed="rId3">
            <a:alphaModFix/>
          </a:blip>
          <a:srcRect b="0" l="0" r="0" t="0"/>
          <a:stretch/>
        </p:blipFill>
        <p:spPr>
          <a:xfrm>
            <a:off x="7823262" y="2459724"/>
            <a:ext cx="210592" cy="170357"/>
          </a:xfrm>
          <a:prstGeom prst="rect">
            <a:avLst/>
          </a:prstGeom>
          <a:noFill/>
          <a:ln>
            <a:noFill/>
          </a:ln>
        </p:spPr>
      </p:pic>
      <p:pic>
        <p:nvPicPr>
          <p:cNvPr id="267" name="Google Shape;267;p3"/>
          <p:cNvPicPr preferRelativeResize="0"/>
          <p:nvPr/>
        </p:nvPicPr>
        <p:blipFill rotWithShape="1">
          <a:blip r:embed="rId3">
            <a:alphaModFix/>
          </a:blip>
          <a:srcRect b="0" l="0" r="0" t="0"/>
          <a:stretch/>
        </p:blipFill>
        <p:spPr>
          <a:xfrm>
            <a:off x="4624591" y="3375513"/>
            <a:ext cx="210592" cy="170357"/>
          </a:xfrm>
          <a:prstGeom prst="rect">
            <a:avLst/>
          </a:prstGeom>
          <a:noFill/>
          <a:ln>
            <a:noFill/>
          </a:ln>
        </p:spPr>
      </p:pic>
      <p:pic>
        <p:nvPicPr>
          <p:cNvPr id="268" name="Google Shape;268;p3"/>
          <p:cNvPicPr preferRelativeResize="0"/>
          <p:nvPr/>
        </p:nvPicPr>
        <p:blipFill rotWithShape="1">
          <a:blip r:embed="rId3">
            <a:alphaModFix/>
          </a:blip>
          <a:srcRect b="0" l="0" r="0" t="0"/>
          <a:stretch/>
        </p:blipFill>
        <p:spPr>
          <a:xfrm>
            <a:off x="6987332" y="3353820"/>
            <a:ext cx="210592" cy="17035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
          <p:cNvSpPr txBox="1"/>
          <p:nvPr>
            <p:ph idx="12" type="sldNum"/>
          </p:nvPr>
        </p:nvSpPr>
        <p:spPr>
          <a:xfrm>
            <a:off x="920015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4" name="Google Shape;274;p4"/>
          <p:cNvSpPr txBox="1"/>
          <p:nvPr>
            <p:ph type="title"/>
          </p:nvPr>
        </p:nvSpPr>
        <p:spPr>
          <a:xfrm>
            <a:off x="695700" y="289001"/>
            <a:ext cx="11247656" cy="7960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3600"/>
              <a:buFont typeface="Arial"/>
              <a:buNone/>
            </a:pPr>
            <a:r>
              <a:rPr lang="en-US"/>
              <a:t>Data “Product Thinking” - Data as Products</a:t>
            </a:r>
            <a:endParaRPr/>
          </a:p>
        </p:txBody>
      </p:sp>
      <p:grpSp>
        <p:nvGrpSpPr>
          <p:cNvPr id="275" name="Google Shape;275;p4"/>
          <p:cNvGrpSpPr/>
          <p:nvPr/>
        </p:nvGrpSpPr>
        <p:grpSpPr>
          <a:xfrm>
            <a:off x="5293643" y="947818"/>
            <a:ext cx="6261748" cy="5144201"/>
            <a:chOff x="4598535" y="1029879"/>
            <a:chExt cx="6261748" cy="5144201"/>
          </a:xfrm>
        </p:grpSpPr>
        <p:sp>
          <p:nvSpPr>
            <p:cNvPr id="276" name="Google Shape;276;p4"/>
            <p:cNvSpPr/>
            <p:nvPr/>
          </p:nvSpPr>
          <p:spPr>
            <a:xfrm>
              <a:off x="4598535" y="1739993"/>
              <a:ext cx="2478024" cy="2480441"/>
            </a:xfrm>
            <a:prstGeom prst="ellipse">
              <a:avLst/>
            </a:prstGeom>
            <a:solidFill>
              <a:srgbClr val="BFBFBF">
                <a:alpha val="11764"/>
              </a:srgbClr>
            </a:solidFill>
            <a:ln cap="flat" cmpd="sng" w="28575">
              <a:solidFill>
                <a:srgbClr val="00497D"/>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7" name="Google Shape;277;p4"/>
            <p:cNvSpPr/>
            <p:nvPr/>
          </p:nvSpPr>
          <p:spPr>
            <a:xfrm>
              <a:off x="6493607" y="3174655"/>
              <a:ext cx="2478024" cy="2480441"/>
            </a:xfrm>
            <a:prstGeom prst="ellipse">
              <a:avLst/>
            </a:prstGeom>
            <a:solidFill>
              <a:srgbClr val="BFBFBF">
                <a:alpha val="11764"/>
              </a:srgbClr>
            </a:solidFill>
            <a:ln cap="flat" cmpd="sng" w="28575">
              <a:solidFill>
                <a:srgbClr val="FD9513"/>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8" name="Google Shape;278;p4"/>
            <p:cNvSpPr/>
            <p:nvPr/>
          </p:nvSpPr>
          <p:spPr>
            <a:xfrm>
              <a:off x="8382259" y="1739993"/>
              <a:ext cx="2478024" cy="2480441"/>
            </a:xfrm>
            <a:prstGeom prst="ellipse">
              <a:avLst/>
            </a:prstGeom>
            <a:solidFill>
              <a:srgbClr val="BFBFBF">
                <a:alpha val="11764"/>
              </a:srgbClr>
            </a:solidFill>
            <a:ln cap="flat" cmpd="sng" w="28575">
              <a:solidFill>
                <a:srgbClr val="404040"/>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9" name="Google Shape;279;p4"/>
            <p:cNvSpPr txBox="1"/>
            <p:nvPr/>
          </p:nvSpPr>
          <p:spPr>
            <a:xfrm>
              <a:off x="5347111" y="1243623"/>
              <a:ext cx="936790" cy="409023"/>
            </a:xfrm>
            <a:prstGeom prst="rect">
              <a:avLst/>
            </a:prstGeom>
            <a:noFill/>
            <a:ln>
              <a:noFill/>
            </a:ln>
          </p:spPr>
          <p:txBody>
            <a:bodyPr anchorCtr="0" anchor="t" bIns="45700" lIns="91425" spcFirstLastPara="1" rIns="91425" wrap="square" tIns="45700">
              <a:spAutoFit/>
            </a:bodyPr>
            <a:lstStyle/>
            <a:p>
              <a:pPr indent="0" lvl="0" marL="0" marR="0" rtl="0" algn="ctr">
                <a:lnSpc>
                  <a:spcPct val="85714"/>
                </a:lnSpc>
                <a:spcBef>
                  <a:spcPts val="0"/>
                </a:spcBef>
                <a:spcAft>
                  <a:spcPts val="0"/>
                </a:spcAft>
                <a:buNone/>
              </a:pPr>
              <a:r>
                <a:rPr b="1" lang="en-US" sz="1400">
                  <a:solidFill>
                    <a:srgbClr val="3F3F3F"/>
                  </a:solidFill>
                  <a:latin typeface="Calibri"/>
                  <a:ea typeface="Calibri"/>
                  <a:cs typeface="Calibri"/>
                  <a:sym typeface="Calibri"/>
                </a:rPr>
                <a:t>Bounded Context</a:t>
              </a:r>
              <a:endParaRPr/>
            </a:p>
          </p:txBody>
        </p:sp>
        <p:sp>
          <p:nvSpPr>
            <p:cNvPr id="280" name="Google Shape;280;p4"/>
            <p:cNvSpPr txBox="1"/>
            <p:nvPr/>
          </p:nvSpPr>
          <p:spPr>
            <a:xfrm>
              <a:off x="5240139" y="1923150"/>
              <a:ext cx="1172393" cy="4539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1400">
                  <a:solidFill>
                    <a:srgbClr val="00497D"/>
                  </a:solidFill>
                  <a:latin typeface="Calibri"/>
                  <a:ea typeface="Calibri"/>
                  <a:cs typeface="Calibri"/>
                  <a:sym typeface="Calibri"/>
                </a:rPr>
                <a:t>Wholesale Credit Risk</a:t>
              </a:r>
              <a:endParaRPr/>
            </a:p>
          </p:txBody>
        </p:sp>
        <p:sp>
          <p:nvSpPr>
            <p:cNvPr id="281" name="Google Shape;281;p4"/>
            <p:cNvSpPr txBox="1"/>
            <p:nvPr/>
          </p:nvSpPr>
          <p:spPr>
            <a:xfrm>
              <a:off x="9164218" y="1243623"/>
              <a:ext cx="931485" cy="409023"/>
            </a:xfrm>
            <a:prstGeom prst="rect">
              <a:avLst/>
            </a:prstGeom>
            <a:noFill/>
            <a:ln>
              <a:noFill/>
            </a:ln>
          </p:spPr>
          <p:txBody>
            <a:bodyPr anchorCtr="0" anchor="t" bIns="45700" lIns="91425" spcFirstLastPara="1" rIns="91425" wrap="square" tIns="45700">
              <a:spAutoFit/>
            </a:bodyPr>
            <a:lstStyle/>
            <a:p>
              <a:pPr indent="0" lvl="0" marL="0" marR="0" rtl="0" algn="ctr">
                <a:lnSpc>
                  <a:spcPct val="85714"/>
                </a:lnSpc>
                <a:spcBef>
                  <a:spcPts val="0"/>
                </a:spcBef>
                <a:spcAft>
                  <a:spcPts val="0"/>
                </a:spcAft>
                <a:buNone/>
              </a:pPr>
              <a:r>
                <a:rPr b="1" lang="en-US" sz="1400">
                  <a:solidFill>
                    <a:srgbClr val="3F3F3F"/>
                  </a:solidFill>
                  <a:latin typeface="Calibri"/>
                  <a:ea typeface="Calibri"/>
                  <a:cs typeface="Calibri"/>
                  <a:sym typeface="Calibri"/>
                </a:rPr>
                <a:t>Bounded Context</a:t>
              </a:r>
              <a:endParaRPr/>
            </a:p>
          </p:txBody>
        </p:sp>
        <p:sp>
          <p:nvSpPr>
            <p:cNvPr id="282" name="Google Shape;282;p4"/>
            <p:cNvSpPr txBox="1"/>
            <p:nvPr/>
          </p:nvSpPr>
          <p:spPr>
            <a:xfrm>
              <a:off x="8898970" y="1923150"/>
              <a:ext cx="1422178" cy="4539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1400">
                  <a:solidFill>
                    <a:srgbClr val="404040"/>
                  </a:solidFill>
                  <a:latin typeface="Calibri"/>
                  <a:ea typeface="Calibri"/>
                  <a:cs typeface="Calibri"/>
                  <a:sym typeface="Calibri"/>
                </a:rPr>
                <a:t>General Reference Data</a:t>
              </a:r>
              <a:endParaRPr/>
            </a:p>
          </p:txBody>
        </p:sp>
        <p:sp>
          <p:nvSpPr>
            <p:cNvPr id="283" name="Google Shape;283;p4"/>
            <p:cNvSpPr txBox="1"/>
            <p:nvPr/>
          </p:nvSpPr>
          <p:spPr>
            <a:xfrm>
              <a:off x="7371494" y="2762190"/>
              <a:ext cx="785288" cy="40229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1200">
                  <a:solidFill>
                    <a:srgbClr val="A5A5A5"/>
                  </a:solidFill>
                  <a:latin typeface="Calibri"/>
                  <a:ea typeface="Calibri"/>
                  <a:cs typeface="Calibri"/>
                  <a:sym typeface="Calibri"/>
                </a:rPr>
                <a:t>Bounded Context</a:t>
              </a:r>
              <a:endParaRPr/>
            </a:p>
          </p:txBody>
        </p:sp>
        <p:sp>
          <p:nvSpPr>
            <p:cNvPr id="284" name="Google Shape;284;p4"/>
            <p:cNvSpPr txBox="1"/>
            <p:nvPr/>
          </p:nvSpPr>
          <p:spPr>
            <a:xfrm>
              <a:off x="7354116" y="3336439"/>
              <a:ext cx="75359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FD9513"/>
                  </a:solidFill>
                  <a:latin typeface="Calibri"/>
                  <a:ea typeface="Calibri"/>
                  <a:cs typeface="Calibri"/>
                  <a:sym typeface="Calibri"/>
                </a:rPr>
                <a:t>Party</a:t>
              </a:r>
              <a:endParaRPr/>
            </a:p>
          </p:txBody>
        </p:sp>
        <p:sp>
          <p:nvSpPr>
            <p:cNvPr id="285" name="Google Shape;285;p4"/>
            <p:cNvSpPr/>
            <p:nvPr/>
          </p:nvSpPr>
          <p:spPr>
            <a:xfrm>
              <a:off x="5487791" y="2408461"/>
              <a:ext cx="753600" cy="414300"/>
            </a:xfrm>
            <a:prstGeom prst="roundRect">
              <a:avLst>
                <a:gd fmla="val 16667" name="adj"/>
              </a:avLst>
            </a:prstGeom>
            <a:solidFill>
              <a:schemeClr val="lt1"/>
            </a:solidFill>
            <a:ln cap="flat" cmpd="sng" w="19050">
              <a:solidFill>
                <a:srgbClr val="0049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rgbClr val="404040"/>
                  </a:solidFill>
                  <a:latin typeface="Calibri"/>
                  <a:ea typeface="Calibri"/>
                  <a:cs typeface="Calibri"/>
                  <a:sym typeface="Calibri"/>
                </a:rPr>
                <a:t>Credit </a:t>
              </a:r>
              <a:br>
                <a:rPr b="1" lang="en-US" sz="1000">
                  <a:solidFill>
                    <a:srgbClr val="404040"/>
                  </a:solidFill>
                  <a:latin typeface="Calibri"/>
                  <a:ea typeface="Calibri"/>
                  <a:cs typeface="Calibri"/>
                  <a:sym typeface="Calibri"/>
                </a:rPr>
              </a:br>
              <a:r>
                <a:rPr b="1" lang="en-US" sz="1000">
                  <a:solidFill>
                    <a:srgbClr val="404040"/>
                  </a:solidFill>
                  <a:latin typeface="Calibri"/>
                  <a:ea typeface="Calibri"/>
                  <a:cs typeface="Calibri"/>
                  <a:sym typeface="Calibri"/>
                </a:rPr>
                <a:t>Exposure</a:t>
              </a:r>
              <a:endParaRPr/>
            </a:p>
          </p:txBody>
        </p:sp>
        <p:sp>
          <p:nvSpPr>
            <p:cNvPr id="286" name="Google Shape;286;p4"/>
            <p:cNvSpPr/>
            <p:nvPr/>
          </p:nvSpPr>
          <p:spPr>
            <a:xfrm>
              <a:off x="4938293" y="3133159"/>
              <a:ext cx="695169" cy="414236"/>
            </a:xfrm>
            <a:prstGeom prst="roundRect">
              <a:avLst>
                <a:gd fmla="val 16667" name="adj"/>
              </a:avLst>
            </a:prstGeom>
            <a:solidFill>
              <a:schemeClr val="lt1"/>
            </a:solidFill>
            <a:ln cap="flat" cmpd="sng" w="19050">
              <a:solidFill>
                <a:srgbClr val="0049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rgbClr val="404040"/>
                  </a:solidFill>
                  <a:latin typeface="Calibri"/>
                  <a:ea typeface="Calibri"/>
                  <a:cs typeface="Calibri"/>
                  <a:sym typeface="Calibri"/>
                </a:rPr>
                <a:t>Credit Grading</a:t>
              </a:r>
              <a:endParaRPr/>
            </a:p>
          </p:txBody>
        </p:sp>
        <p:sp>
          <p:nvSpPr>
            <p:cNvPr id="287" name="Google Shape;287;p4"/>
            <p:cNvSpPr/>
            <p:nvPr/>
          </p:nvSpPr>
          <p:spPr>
            <a:xfrm>
              <a:off x="5981046" y="3133159"/>
              <a:ext cx="695169" cy="414236"/>
            </a:xfrm>
            <a:prstGeom prst="roundRect">
              <a:avLst>
                <a:gd fmla="val 16667" name="adj"/>
              </a:avLst>
            </a:prstGeom>
            <a:solidFill>
              <a:schemeClr val="lt1"/>
            </a:solidFill>
            <a:ln cap="flat" cmpd="sng" w="19050">
              <a:solidFill>
                <a:srgbClr val="0049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rgbClr val="404040"/>
                  </a:solidFill>
                  <a:latin typeface="Calibri"/>
                  <a:ea typeface="Calibri"/>
                  <a:cs typeface="Calibri"/>
                  <a:sym typeface="Calibri"/>
                </a:rPr>
                <a:t>Credit Facility</a:t>
              </a:r>
              <a:endParaRPr/>
            </a:p>
          </p:txBody>
        </p:sp>
        <p:cxnSp>
          <p:nvCxnSpPr>
            <p:cNvPr id="288" name="Google Shape;288;p4"/>
            <p:cNvCxnSpPr>
              <a:stCxn id="285" idx="2"/>
            </p:cNvCxnSpPr>
            <p:nvPr/>
          </p:nvCxnSpPr>
          <p:spPr>
            <a:xfrm flipH="1">
              <a:off x="5295791" y="2822761"/>
              <a:ext cx="568800" cy="310500"/>
            </a:xfrm>
            <a:prstGeom prst="straightConnector1">
              <a:avLst/>
            </a:prstGeom>
            <a:noFill/>
            <a:ln cap="flat" cmpd="sng" w="19050">
              <a:solidFill>
                <a:srgbClr val="00497D"/>
              </a:solidFill>
              <a:prstDash val="solid"/>
              <a:miter lim="800000"/>
              <a:headEnd len="sm" w="sm" type="none"/>
              <a:tailEnd len="sm" w="sm" type="none"/>
            </a:ln>
          </p:spPr>
        </p:cxnSp>
        <p:cxnSp>
          <p:nvCxnSpPr>
            <p:cNvPr id="289" name="Google Shape;289;p4"/>
            <p:cNvCxnSpPr>
              <a:stCxn id="285" idx="2"/>
              <a:endCxn id="287" idx="0"/>
            </p:cNvCxnSpPr>
            <p:nvPr/>
          </p:nvCxnSpPr>
          <p:spPr>
            <a:xfrm>
              <a:off x="5864591" y="2822761"/>
              <a:ext cx="464100" cy="310500"/>
            </a:xfrm>
            <a:prstGeom prst="straightConnector1">
              <a:avLst/>
            </a:prstGeom>
            <a:noFill/>
            <a:ln cap="flat" cmpd="sng" w="19050">
              <a:solidFill>
                <a:srgbClr val="00497D"/>
              </a:solidFill>
              <a:prstDash val="solid"/>
              <a:miter lim="800000"/>
              <a:headEnd len="sm" w="sm" type="none"/>
              <a:tailEnd len="sm" w="sm" type="none"/>
            </a:ln>
          </p:spPr>
        </p:cxnSp>
        <p:sp>
          <p:nvSpPr>
            <p:cNvPr id="290" name="Google Shape;290;p4"/>
            <p:cNvSpPr/>
            <p:nvPr/>
          </p:nvSpPr>
          <p:spPr>
            <a:xfrm rot="-2700000">
              <a:off x="5907868" y="1783232"/>
              <a:ext cx="3637498" cy="3637498"/>
            </a:xfrm>
            <a:prstGeom prst="arc">
              <a:avLst>
                <a:gd fmla="val 16854286" name="adj1"/>
                <a:gd fmla="val 20880705" name="adj2"/>
              </a:avLst>
            </a:prstGeom>
            <a:noFill/>
            <a:ln cap="flat" cmpd="sng" w="28575">
              <a:solidFill>
                <a:srgbClr val="00497D"/>
              </a:solidFill>
              <a:prstDash val="dash"/>
              <a:miter lim="800000"/>
              <a:headEnd len="sm" w="sm" type="non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1" name="Google Shape;291;p4"/>
            <p:cNvSpPr/>
            <p:nvPr/>
          </p:nvSpPr>
          <p:spPr>
            <a:xfrm rot="-2700000">
              <a:off x="5910660" y="1783231"/>
              <a:ext cx="3637498" cy="3637498"/>
            </a:xfrm>
            <a:prstGeom prst="arc">
              <a:avLst>
                <a:gd fmla="val 3879285" name="adj1"/>
                <a:gd fmla="val 5896454" name="adj2"/>
              </a:avLst>
            </a:prstGeom>
            <a:noFill/>
            <a:ln cap="flat" cmpd="sng" w="28575">
              <a:solidFill>
                <a:srgbClr val="404040"/>
              </a:solidFill>
              <a:prstDash val="dash"/>
              <a:miter lim="800000"/>
              <a:headEnd len="sm" w="sm" type="non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2" name="Google Shape;292;p4"/>
            <p:cNvSpPr/>
            <p:nvPr/>
          </p:nvSpPr>
          <p:spPr>
            <a:xfrm rot="-2700000">
              <a:off x="5907868" y="1783230"/>
              <a:ext cx="3637498" cy="3637498"/>
            </a:xfrm>
            <a:prstGeom prst="arc">
              <a:avLst>
                <a:gd fmla="val 10150059" name="adj1"/>
                <a:gd fmla="val 12248825" name="adj2"/>
              </a:avLst>
            </a:prstGeom>
            <a:noFill/>
            <a:ln cap="flat" cmpd="sng" w="28575">
              <a:solidFill>
                <a:srgbClr val="FD9513"/>
              </a:solidFill>
              <a:prstDash val="dash"/>
              <a:miter lim="800000"/>
              <a:headEnd len="sm" w="sm" type="non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3" name="Google Shape;293;p4"/>
            <p:cNvSpPr/>
            <p:nvPr/>
          </p:nvSpPr>
          <p:spPr>
            <a:xfrm>
              <a:off x="9285645" y="2408464"/>
              <a:ext cx="695169" cy="414236"/>
            </a:xfrm>
            <a:prstGeom prst="roundRect">
              <a:avLst>
                <a:gd fmla="val 16667" name="adj"/>
              </a:avLst>
            </a:prstGeom>
            <a:solidFill>
              <a:schemeClr val="lt1"/>
            </a:solidFill>
            <a:ln cap="flat" cmpd="sng" w="1905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rgbClr val="404040"/>
                  </a:solidFill>
                  <a:latin typeface="Calibri"/>
                  <a:ea typeface="Calibri"/>
                  <a:cs typeface="Calibri"/>
                  <a:sym typeface="Calibri"/>
                </a:rPr>
                <a:t>Country</a:t>
              </a:r>
              <a:endParaRPr/>
            </a:p>
          </p:txBody>
        </p:sp>
        <p:sp>
          <p:nvSpPr>
            <p:cNvPr id="294" name="Google Shape;294;p4"/>
            <p:cNvSpPr/>
            <p:nvPr/>
          </p:nvSpPr>
          <p:spPr>
            <a:xfrm>
              <a:off x="8736134" y="3133159"/>
              <a:ext cx="695169" cy="414236"/>
            </a:xfrm>
            <a:prstGeom prst="roundRect">
              <a:avLst>
                <a:gd fmla="val 16667" name="adj"/>
              </a:avLst>
            </a:prstGeom>
            <a:solidFill>
              <a:schemeClr val="lt1"/>
            </a:solidFill>
            <a:ln cap="flat" cmpd="sng" w="1905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rgbClr val="404040"/>
                  </a:solidFill>
                  <a:latin typeface="Calibri"/>
                  <a:ea typeface="Calibri"/>
                  <a:cs typeface="Calibri"/>
                  <a:sym typeface="Calibri"/>
                </a:rPr>
                <a:t>Currency</a:t>
              </a:r>
              <a:endParaRPr/>
            </a:p>
          </p:txBody>
        </p:sp>
        <p:sp>
          <p:nvSpPr>
            <p:cNvPr id="295" name="Google Shape;295;p4"/>
            <p:cNvSpPr/>
            <p:nvPr/>
          </p:nvSpPr>
          <p:spPr>
            <a:xfrm>
              <a:off x="9778893" y="3133161"/>
              <a:ext cx="844800" cy="414300"/>
            </a:xfrm>
            <a:prstGeom prst="roundRect">
              <a:avLst>
                <a:gd fmla="val 16667" name="adj"/>
              </a:avLst>
            </a:prstGeom>
            <a:solidFill>
              <a:schemeClr val="lt1"/>
            </a:solidFill>
            <a:ln cap="flat" cmpd="sng" w="1905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rgbClr val="404040"/>
                  </a:solidFill>
                  <a:latin typeface="Calibri"/>
                  <a:ea typeface="Calibri"/>
                  <a:cs typeface="Calibri"/>
                  <a:sym typeface="Calibri"/>
                </a:rPr>
                <a:t>Geography</a:t>
              </a:r>
              <a:endParaRPr/>
            </a:p>
          </p:txBody>
        </p:sp>
        <p:cxnSp>
          <p:nvCxnSpPr>
            <p:cNvPr id="296" name="Google Shape;296;p4"/>
            <p:cNvCxnSpPr>
              <a:stCxn id="293" idx="2"/>
            </p:cNvCxnSpPr>
            <p:nvPr/>
          </p:nvCxnSpPr>
          <p:spPr>
            <a:xfrm flipH="1">
              <a:off x="9064430" y="2822700"/>
              <a:ext cx="568800" cy="310500"/>
            </a:xfrm>
            <a:prstGeom prst="straightConnector1">
              <a:avLst/>
            </a:prstGeom>
            <a:noFill/>
            <a:ln cap="flat" cmpd="sng" w="19050">
              <a:solidFill>
                <a:srgbClr val="404040"/>
              </a:solidFill>
              <a:prstDash val="solid"/>
              <a:miter lim="800000"/>
              <a:headEnd len="sm" w="sm" type="none"/>
              <a:tailEnd len="sm" w="sm" type="none"/>
            </a:ln>
          </p:spPr>
        </p:cxnSp>
        <p:cxnSp>
          <p:nvCxnSpPr>
            <p:cNvPr id="297" name="Google Shape;297;p4"/>
            <p:cNvCxnSpPr>
              <a:stCxn id="293" idx="2"/>
              <a:endCxn id="295" idx="0"/>
            </p:cNvCxnSpPr>
            <p:nvPr/>
          </p:nvCxnSpPr>
          <p:spPr>
            <a:xfrm>
              <a:off x="9633230" y="2822700"/>
              <a:ext cx="568200" cy="310500"/>
            </a:xfrm>
            <a:prstGeom prst="straightConnector1">
              <a:avLst/>
            </a:prstGeom>
            <a:noFill/>
            <a:ln cap="flat" cmpd="sng" w="19050">
              <a:solidFill>
                <a:srgbClr val="404040"/>
              </a:solidFill>
              <a:prstDash val="solid"/>
              <a:miter lim="800000"/>
              <a:headEnd len="sm" w="sm" type="none"/>
              <a:tailEnd len="sm" w="sm" type="none"/>
            </a:ln>
          </p:spPr>
        </p:cxnSp>
        <p:sp>
          <p:nvSpPr>
            <p:cNvPr id="298" name="Google Shape;298;p4"/>
            <p:cNvSpPr/>
            <p:nvPr/>
          </p:nvSpPr>
          <p:spPr>
            <a:xfrm>
              <a:off x="9285645" y="3668036"/>
              <a:ext cx="695169" cy="414236"/>
            </a:xfrm>
            <a:prstGeom prst="roundRect">
              <a:avLst>
                <a:gd fmla="val 16667" name="adj"/>
              </a:avLst>
            </a:prstGeom>
            <a:solidFill>
              <a:schemeClr val="lt1"/>
            </a:solidFill>
            <a:ln cap="flat" cmpd="sng" w="1905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rgbClr val="404040"/>
                  </a:solidFill>
                  <a:latin typeface="Calibri"/>
                  <a:ea typeface="Calibri"/>
                  <a:cs typeface="Calibri"/>
                  <a:sym typeface="Calibri"/>
                </a:rPr>
                <a:t>Products </a:t>
              </a:r>
              <a:br>
                <a:rPr b="1" lang="en-US" sz="1000">
                  <a:solidFill>
                    <a:srgbClr val="404040"/>
                  </a:solidFill>
                  <a:latin typeface="Calibri"/>
                  <a:ea typeface="Calibri"/>
                  <a:cs typeface="Calibri"/>
                  <a:sym typeface="Calibri"/>
                </a:rPr>
              </a:br>
              <a:r>
                <a:rPr b="1" lang="en-US" sz="1000">
                  <a:solidFill>
                    <a:srgbClr val="404040"/>
                  </a:solidFill>
                  <a:latin typeface="Calibri"/>
                  <a:ea typeface="Calibri"/>
                  <a:cs typeface="Calibri"/>
                  <a:sym typeface="Calibri"/>
                </a:rPr>
                <a:t>&amp; Services</a:t>
              </a:r>
              <a:endParaRPr/>
            </a:p>
          </p:txBody>
        </p:sp>
        <p:sp>
          <p:nvSpPr>
            <p:cNvPr id="299" name="Google Shape;299;p4"/>
            <p:cNvSpPr/>
            <p:nvPr/>
          </p:nvSpPr>
          <p:spPr>
            <a:xfrm>
              <a:off x="7396648" y="3844584"/>
              <a:ext cx="695169" cy="414236"/>
            </a:xfrm>
            <a:prstGeom prst="roundRect">
              <a:avLst>
                <a:gd fmla="val 16667" name="adj"/>
              </a:avLst>
            </a:prstGeom>
            <a:solidFill>
              <a:schemeClr val="lt1"/>
            </a:solidFill>
            <a:ln cap="flat" cmpd="sng" w="19050">
              <a:solidFill>
                <a:srgbClr val="FD951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rgbClr val="404040"/>
                  </a:solidFill>
                  <a:latin typeface="Calibri"/>
                  <a:ea typeface="Calibri"/>
                  <a:cs typeface="Calibri"/>
                  <a:sym typeface="Calibri"/>
                </a:rPr>
                <a:t>Party</a:t>
              </a:r>
              <a:endParaRPr/>
            </a:p>
          </p:txBody>
        </p:sp>
        <p:sp>
          <p:nvSpPr>
            <p:cNvPr id="300" name="Google Shape;300;p4"/>
            <p:cNvSpPr/>
            <p:nvPr/>
          </p:nvSpPr>
          <p:spPr>
            <a:xfrm>
              <a:off x="6847137" y="4569279"/>
              <a:ext cx="695169" cy="414236"/>
            </a:xfrm>
            <a:prstGeom prst="roundRect">
              <a:avLst>
                <a:gd fmla="val 16667" name="adj"/>
              </a:avLst>
            </a:prstGeom>
            <a:solidFill>
              <a:schemeClr val="lt1"/>
            </a:solidFill>
            <a:ln cap="flat" cmpd="sng" w="19050">
              <a:solidFill>
                <a:srgbClr val="FD951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rgbClr val="404040"/>
                  </a:solidFill>
                  <a:latin typeface="Calibri"/>
                  <a:ea typeface="Calibri"/>
                  <a:cs typeface="Calibri"/>
                  <a:sym typeface="Calibri"/>
                </a:rPr>
                <a:t>Business</a:t>
              </a:r>
              <a:br>
                <a:rPr b="1" lang="en-US" sz="1000">
                  <a:solidFill>
                    <a:srgbClr val="404040"/>
                  </a:solidFill>
                  <a:latin typeface="Calibri"/>
                  <a:ea typeface="Calibri"/>
                  <a:cs typeface="Calibri"/>
                  <a:sym typeface="Calibri"/>
                </a:rPr>
              </a:br>
              <a:r>
                <a:rPr b="1" lang="en-US" sz="1000">
                  <a:solidFill>
                    <a:srgbClr val="404040"/>
                  </a:solidFill>
                  <a:latin typeface="Calibri"/>
                  <a:ea typeface="Calibri"/>
                  <a:cs typeface="Calibri"/>
                  <a:sym typeface="Calibri"/>
                </a:rPr>
                <a:t>Unit</a:t>
              </a:r>
              <a:endParaRPr/>
            </a:p>
          </p:txBody>
        </p:sp>
        <p:sp>
          <p:nvSpPr>
            <p:cNvPr id="301" name="Google Shape;301;p4"/>
            <p:cNvSpPr/>
            <p:nvPr/>
          </p:nvSpPr>
          <p:spPr>
            <a:xfrm>
              <a:off x="7889892" y="4569286"/>
              <a:ext cx="785400" cy="414300"/>
            </a:xfrm>
            <a:prstGeom prst="roundRect">
              <a:avLst>
                <a:gd fmla="val 16667" name="adj"/>
              </a:avLst>
            </a:prstGeom>
            <a:solidFill>
              <a:schemeClr val="lt1"/>
            </a:solidFill>
            <a:ln cap="flat" cmpd="sng" w="19050">
              <a:solidFill>
                <a:srgbClr val="FD951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rgbClr val="404040"/>
                  </a:solidFill>
                  <a:latin typeface="Calibri"/>
                  <a:ea typeface="Calibri"/>
                  <a:cs typeface="Calibri"/>
                  <a:sym typeface="Calibri"/>
                </a:rPr>
                <a:t>KYC</a:t>
              </a:r>
              <a:br>
                <a:rPr b="1" lang="en-US" sz="1000">
                  <a:solidFill>
                    <a:srgbClr val="404040"/>
                  </a:solidFill>
                  <a:latin typeface="Calibri"/>
                  <a:ea typeface="Calibri"/>
                  <a:cs typeface="Calibri"/>
                  <a:sym typeface="Calibri"/>
                </a:rPr>
              </a:br>
              <a:r>
                <a:rPr b="1" lang="en-US" sz="1000">
                  <a:solidFill>
                    <a:srgbClr val="404040"/>
                  </a:solidFill>
                  <a:latin typeface="Calibri"/>
                  <a:ea typeface="Calibri"/>
                  <a:cs typeface="Calibri"/>
                  <a:sym typeface="Calibri"/>
                </a:rPr>
                <a:t>Customer</a:t>
              </a:r>
              <a:endParaRPr/>
            </a:p>
          </p:txBody>
        </p:sp>
        <p:cxnSp>
          <p:nvCxnSpPr>
            <p:cNvPr id="302" name="Google Shape;302;p4"/>
            <p:cNvCxnSpPr>
              <a:stCxn id="299" idx="2"/>
            </p:cNvCxnSpPr>
            <p:nvPr/>
          </p:nvCxnSpPr>
          <p:spPr>
            <a:xfrm flipH="1">
              <a:off x="7175432" y="4258820"/>
              <a:ext cx="568800" cy="310500"/>
            </a:xfrm>
            <a:prstGeom prst="straightConnector1">
              <a:avLst/>
            </a:prstGeom>
            <a:noFill/>
            <a:ln cap="flat" cmpd="sng" w="19050">
              <a:solidFill>
                <a:srgbClr val="FD9513"/>
              </a:solidFill>
              <a:prstDash val="solid"/>
              <a:miter lim="800000"/>
              <a:headEnd len="sm" w="sm" type="none"/>
              <a:tailEnd len="sm" w="sm" type="none"/>
            </a:ln>
          </p:spPr>
        </p:cxnSp>
        <p:cxnSp>
          <p:nvCxnSpPr>
            <p:cNvPr id="303" name="Google Shape;303;p4"/>
            <p:cNvCxnSpPr>
              <a:stCxn id="299" idx="2"/>
              <a:endCxn id="301" idx="0"/>
            </p:cNvCxnSpPr>
            <p:nvPr/>
          </p:nvCxnSpPr>
          <p:spPr>
            <a:xfrm>
              <a:off x="7744232" y="4258820"/>
              <a:ext cx="538500" cy="310500"/>
            </a:xfrm>
            <a:prstGeom prst="straightConnector1">
              <a:avLst/>
            </a:prstGeom>
            <a:noFill/>
            <a:ln cap="flat" cmpd="sng" w="19050">
              <a:solidFill>
                <a:srgbClr val="FD9513"/>
              </a:solidFill>
              <a:prstDash val="solid"/>
              <a:miter lim="800000"/>
              <a:headEnd len="sm" w="sm" type="none"/>
              <a:tailEnd len="sm" w="sm" type="none"/>
            </a:ln>
          </p:spPr>
        </p:cxnSp>
      </p:grpSp>
      <p:sp>
        <p:nvSpPr>
          <p:cNvPr id="304" name="Google Shape;304;p4"/>
          <p:cNvSpPr/>
          <p:nvPr/>
        </p:nvSpPr>
        <p:spPr>
          <a:xfrm>
            <a:off x="753881" y="1249426"/>
            <a:ext cx="4184488" cy="4287969"/>
          </a:xfrm>
          <a:prstGeom prst="rect">
            <a:avLst/>
          </a:prstGeom>
          <a:noFill/>
          <a:ln>
            <a:noFill/>
          </a:ln>
        </p:spPr>
        <p:txBody>
          <a:bodyPr anchorCtr="0" anchor="t" bIns="45700" lIns="91425" spcFirstLastPara="1" rIns="91425" wrap="square" tIns="45700">
            <a:spAutoFit/>
          </a:bodyPr>
          <a:lstStyle/>
          <a:p>
            <a:pPr indent="-285750" lvl="0" marL="288554" marR="0" rtl="0" algn="l">
              <a:lnSpc>
                <a:spcPct val="114285"/>
              </a:lnSpc>
              <a:spcBef>
                <a:spcPts val="0"/>
              </a:spcBef>
              <a:spcAft>
                <a:spcPts val="0"/>
              </a:spcAft>
              <a:buClr>
                <a:schemeClr val="accent1"/>
              </a:buClr>
              <a:buSzPts val="1288"/>
              <a:buFont typeface="Noto Sans Symbols"/>
              <a:buChar char="■"/>
            </a:pPr>
            <a:r>
              <a:rPr lang="en-US" sz="1400">
                <a:solidFill>
                  <a:srgbClr val="262626"/>
                </a:solidFill>
                <a:latin typeface="Calibri"/>
                <a:ea typeface="Calibri"/>
                <a:cs typeface="Calibri"/>
                <a:sym typeface="Calibri"/>
              </a:rPr>
              <a:t>Establish and align on common taxonomy and terminology (data pond, data lake, data </a:t>
            </a:r>
            <a:br>
              <a:rPr lang="en-US" sz="1400">
                <a:solidFill>
                  <a:srgbClr val="262626"/>
                </a:solidFill>
                <a:latin typeface="Calibri"/>
                <a:ea typeface="Calibri"/>
                <a:cs typeface="Calibri"/>
                <a:sym typeface="Calibri"/>
              </a:rPr>
            </a:br>
            <a:r>
              <a:rPr lang="en-US" sz="1400">
                <a:solidFill>
                  <a:srgbClr val="262626"/>
                </a:solidFill>
                <a:latin typeface="Calibri"/>
                <a:ea typeface="Calibri"/>
                <a:cs typeface="Calibri"/>
                <a:sym typeface="Calibri"/>
              </a:rPr>
              <a:t>domains, etc.)</a:t>
            </a:r>
            <a:endParaRPr/>
          </a:p>
          <a:p>
            <a:pPr indent="-285750" lvl="0" marL="288554" marR="0" rtl="0" algn="l">
              <a:lnSpc>
                <a:spcPct val="114285"/>
              </a:lnSpc>
              <a:spcBef>
                <a:spcPts val="800"/>
              </a:spcBef>
              <a:spcAft>
                <a:spcPts val="0"/>
              </a:spcAft>
              <a:buClr>
                <a:schemeClr val="accent1"/>
              </a:buClr>
              <a:buSzPts val="1288"/>
              <a:buFont typeface="Noto Sans Symbols"/>
              <a:buChar char="■"/>
            </a:pPr>
            <a:r>
              <a:rPr lang="en-US" sz="1400">
                <a:solidFill>
                  <a:srgbClr val="262626"/>
                </a:solidFill>
                <a:latin typeface="Calibri"/>
                <a:ea typeface="Calibri"/>
                <a:cs typeface="Calibri"/>
                <a:sym typeface="Calibri"/>
              </a:rPr>
              <a:t>Apply domain driven design techniques to formulate and establish bounded contexts for </a:t>
            </a:r>
            <a:br>
              <a:rPr lang="en-US" sz="1400">
                <a:solidFill>
                  <a:srgbClr val="262626"/>
                </a:solidFill>
                <a:latin typeface="Calibri"/>
                <a:ea typeface="Calibri"/>
                <a:cs typeface="Calibri"/>
                <a:sym typeface="Calibri"/>
              </a:rPr>
            </a:br>
            <a:r>
              <a:rPr lang="en-US" sz="1400">
                <a:solidFill>
                  <a:srgbClr val="262626"/>
                </a:solidFill>
                <a:latin typeface="Calibri"/>
                <a:ea typeface="Calibri"/>
                <a:cs typeface="Calibri"/>
                <a:sym typeface="Calibri"/>
              </a:rPr>
              <a:t>data products</a:t>
            </a:r>
            <a:endParaRPr/>
          </a:p>
          <a:p>
            <a:pPr indent="-285750" lvl="0" marL="288554" marR="0" rtl="0" algn="l">
              <a:lnSpc>
                <a:spcPct val="114285"/>
              </a:lnSpc>
              <a:spcBef>
                <a:spcPts val="800"/>
              </a:spcBef>
              <a:spcAft>
                <a:spcPts val="0"/>
              </a:spcAft>
              <a:buClr>
                <a:schemeClr val="accent1"/>
              </a:buClr>
              <a:buSzPts val="1288"/>
              <a:buFont typeface="Noto Sans Symbols"/>
              <a:buChar char="■"/>
            </a:pPr>
            <a:r>
              <a:rPr lang="en-US" sz="1400">
                <a:solidFill>
                  <a:srgbClr val="262626"/>
                </a:solidFill>
                <a:latin typeface="Calibri"/>
                <a:ea typeface="Calibri"/>
                <a:cs typeface="Calibri"/>
                <a:sym typeface="Calibri"/>
              </a:rPr>
              <a:t>Balance between coarse and fine</a:t>
            </a:r>
            <a:r>
              <a:rPr lang="en-US">
                <a:solidFill>
                  <a:srgbClr val="262626"/>
                </a:solidFill>
                <a:latin typeface="Calibri"/>
                <a:ea typeface="Calibri"/>
                <a:cs typeface="Calibri"/>
                <a:sym typeface="Calibri"/>
              </a:rPr>
              <a:t>-</a:t>
            </a:r>
            <a:r>
              <a:rPr lang="en-US" sz="1400">
                <a:solidFill>
                  <a:srgbClr val="262626"/>
                </a:solidFill>
                <a:latin typeface="Calibri"/>
                <a:ea typeface="Calibri"/>
                <a:cs typeface="Calibri"/>
                <a:sym typeface="Calibri"/>
              </a:rPr>
              <a:t>grained bounded contexts – “roughly right data products”</a:t>
            </a:r>
            <a:endParaRPr/>
          </a:p>
          <a:p>
            <a:pPr indent="-285750" lvl="0" marL="288554" marR="0" rtl="0" algn="l">
              <a:lnSpc>
                <a:spcPct val="114285"/>
              </a:lnSpc>
              <a:spcBef>
                <a:spcPts val="800"/>
              </a:spcBef>
              <a:spcAft>
                <a:spcPts val="0"/>
              </a:spcAft>
              <a:buClr>
                <a:schemeClr val="accent1"/>
              </a:buClr>
              <a:buSzPts val="1288"/>
              <a:buFont typeface="Noto Sans Symbols"/>
              <a:buChar char="■"/>
            </a:pPr>
            <a:r>
              <a:rPr lang="en-US" sz="1400">
                <a:solidFill>
                  <a:srgbClr val="262626"/>
                </a:solidFill>
                <a:latin typeface="Calibri"/>
                <a:ea typeface="Calibri"/>
                <a:cs typeface="Calibri"/>
                <a:sym typeface="Calibri"/>
              </a:rPr>
              <a:t>Align consumption use cases (workloads) with data products to plan and execute delivery of data products on the data lake</a:t>
            </a:r>
            <a:endParaRPr/>
          </a:p>
          <a:p>
            <a:pPr indent="-285750" lvl="0" marL="288554" marR="0" rtl="0" algn="l">
              <a:lnSpc>
                <a:spcPct val="114285"/>
              </a:lnSpc>
              <a:spcBef>
                <a:spcPts val="800"/>
              </a:spcBef>
              <a:spcAft>
                <a:spcPts val="0"/>
              </a:spcAft>
              <a:buClr>
                <a:schemeClr val="accent1"/>
              </a:buClr>
              <a:buSzPts val="1288"/>
              <a:buFont typeface="Noto Sans Symbols"/>
              <a:buChar char="■"/>
            </a:pPr>
            <a:r>
              <a:rPr lang="en-US" sz="1400">
                <a:solidFill>
                  <a:srgbClr val="262626"/>
                </a:solidFill>
                <a:latin typeface="Calibri"/>
                <a:ea typeface="Calibri"/>
                <a:cs typeface="Calibri"/>
                <a:sym typeface="Calibri"/>
              </a:rPr>
              <a:t>Identify opportunities of reuse of data products based on consumption use cases</a:t>
            </a:r>
            <a:endParaRPr/>
          </a:p>
          <a:p>
            <a:pPr indent="-285750" lvl="0" marL="288554" marR="0" rtl="0" algn="l">
              <a:lnSpc>
                <a:spcPct val="114285"/>
              </a:lnSpc>
              <a:spcBef>
                <a:spcPts val="800"/>
              </a:spcBef>
              <a:spcAft>
                <a:spcPts val="0"/>
              </a:spcAft>
              <a:buClr>
                <a:schemeClr val="accent1"/>
              </a:buClr>
              <a:buSzPts val="1288"/>
              <a:buFont typeface="Noto Sans Symbols"/>
              <a:buChar char="■"/>
            </a:pPr>
            <a:r>
              <a:rPr lang="en-US" sz="1400">
                <a:solidFill>
                  <a:srgbClr val="262626"/>
                </a:solidFill>
                <a:latin typeface="Calibri"/>
                <a:ea typeface="Calibri"/>
                <a:cs typeface="Calibri"/>
                <a:sym typeface="Calibri"/>
              </a:rPr>
              <a:t>Performance considerations may drive tradeoffs to loosen bounded context</a:t>
            </a:r>
            <a:endParaRPr/>
          </a:p>
          <a:p>
            <a:pPr indent="-285750" lvl="0" marL="288554" marR="0" rtl="0" algn="l">
              <a:lnSpc>
                <a:spcPct val="114285"/>
              </a:lnSpc>
              <a:spcBef>
                <a:spcPts val="800"/>
              </a:spcBef>
              <a:spcAft>
                <a:spcPts val="0"/>
              </a:spcAft>
              <a:buClr>
                <a:schemeClr val="accent1"/>
              </a:buClr>
              <a:buSzPts val="1288"/>
              <a:buFont typeface="Noto Sans Symbols"/>
              <a:buChar char="■"/>
            </a:pPr>
            <a:r>
              <a:rPr b="1" lang="en-US" sz="1400">
                <a:solidFill>
                  <a:srgbClr val="262626"/>
                </a:solidFill>
                <a:latin typeface="Calibri"/>
                <a:ea typeface="Calibri"/>
                <a:cs typeface="Calibri"/>
                <a:sym typeface="Calibri"/>
              </a:rPr>
              <a:t>Learn by doing and evolve!</a:t>
            </a:r>
            <a:endParaRPr/>
          </a:p>
          <a:p>
            <a:pPr indent="-95249" lvl="0" marL="174254" marR="0" rtl="0" algn="l">
              <a:lnSpc>
                <a:spcPct val="133333"/>
              </a:lnSpc>
              <a:spcBef>
                <a:spcPts val="800"/>
              </a:spcBef>
              <a:spcAft>
                <a:spcPts val="0"/>
              </a:spcAft>
              <a:buClr>
                <a:schemeClr val="dk1"/>
              </a:buClr>
              <a:buSzPts val="1200"/>
              <a:buFont typeface="Arial"/>
              <a:buNone/>
            </a:pPr>
            <a:r>
              <a:t/>
            </a:r>
            <a:endParaRPr sz="1200">
              <a:solidFill>
                <a:srgbClr val="262626"/>
              </a:solidFill>
              <a:latin typeface="Calibri"/>
              <a:ea typeface="Calibri"/>
              <a:cs typeface="Calibri"/>
              <a:sym typeface="Calibri"/>
            </a:endParaRPr>
          </a:p>
        </p:txBody>
      </p:sp>
      <p:sp>
        <p:nvSpPr>
          <p:cNvPr id="305" name="Google Shape;305;p4"/>
          <p:cNvSpPr txBox="1"/>
          <p:nvPr/>
        </p:nvSpPr>
        <p:spPr>
          <a:xfrm>
            <a:off x="700661" y="880074"/>
            <a:ext cx="2983934" cy="317229"/>
          </a:xfrm>
          <a:prstGeom prst="rect">
            <a:avLst/>
          </a:prstGeom>
          <a:noFill/>
          <a:ln>
            <a:noFill/>
          </a:ln>
        </p:spPr>
        <p:txBody>
          <a:bodyPr anchorCtr="0" anchor="ctr" bIns="45700" lIns="91425" spcFirstLastPara="1" rIns="91425" wrap="square" tIns="45700">
            <a:normAutofit fontScale="97500" lnSpcReduction="10000"/>
          </a:bodyPr>
          <a:lstStyle/>
          <a:p>
            <a:pPr indent="0" lvl="0" marL="0" marR="0" rtl="0" algn="l">
              <a:lnSpc>
                <a:spcPct val="90000"/>
              </a:lnSpc>
              <a:spcBef>
                <a:spcPts val="0"/>
              </a:spcBef>
              <a:spcAft>
                <a:spcPts val="0"/>
              </a:spcAft>
              <a:buClr>
                <a:srgbClr val="3F3F3F"/>
              </a:buClr>
              <a:buSzPct val="100000"/>
              <a:buFont typeface="Arial"/>
              <a:buNone/>
            </a:pPr>
            <a:r>
              <a:rPr b="1" lang="en-US" sz="1800">
                <a:solidFill>
                  <a:srgbClr val="3F3F3F"/>
                </a:solidFill>
                <a:latin typeface="Arial"/>
                <a:ea typeface="Arial"/>
                <a:cs typeface="Arial"/>
                <a:sym typeface="Arial"/>
              </a:rPr>
              <a:t>Guiding Principles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grpSp>
        <p:nvGrpSpPr>
          <p:cNvPr id="310" name="Google Shape;310;p5"/>
          <p:cNvGrpSpPr/>
          <p:nvPr/>
        </p:nvGrpSpPr>
        <p:grpSpPr>
          <a:xfrm>
            <a:off x="409485" y="1617850"/>
            <a:ext cx="4528921" cy="657123"/>
            <a:chOff x="1023456" y="1833563"/>
            <a:chExt cx="4231591" cy="744739"/>
          </a:xfrm>
        </p:grpSpPr>
        <p:sp>
          <p:nvSpPr>
            <p:cNvPr id="311" name="Google Shape;311;p5"/>
            <p:cNvSpPr/>
            <p:nvPr/>
          </p:nvSpPr>
          <p:spPr>
            <a:xfrm>
              <a:off x="1023456" y="2251871"/>
              <a:ext cx="4231591" cy="326431"/>
            </a:xfrm>
            <a:prstGeom prst="rect">
              <a:avLst/>
            </a:prstGeom>
            <a:noFill/>
            <a:ln>
              <a:noFill/>
            </a:ln>
          </p:spPr>
          <p:txBody>
            <a:bodyPr anchorCtr="0" anchor="t" bIns="45700" lIns="91425" spcFirstLastPara="1" rIns="91425" wrap="square" tIns="45700">
              <a:spAutoFit/>
            </a:bodyPr>
            <a:lstStyle/>
            <a:p>
              <a:pPr indent="-92925" lvl="0" marL="174150" marR="0" rtl="0" algn="l">
                <a:lnSpc>
                  <a:spcPct val="129473"/>
                </a:lnSpc>
                <a:spcBef>
                  <a:spcPts val="0"/>
                </a:spcBef>
                <a:spcAft>
                  <a:spcPts val="0"/>
                </a:spcAft>
                <a:buClr>
                  <a:schemeClr val="dk1"/>
                </a:buClr>
                <a:buSzPts val="1235"/>
                <a:buFont typeface="Arial"/>
                <a:buNone/>
              </a:pPr>
              <a:r>
                <a:t/>
              </a:r>
              <a:endParaRPr sz="1235">
                <a:solidFill>
                  <a:srgbClr val="262626"/>
                </a:solidFill>
                <a:latin typeface="Calibri"/>
                <a:ea typeface="Calibri"/>
                <a:cs typeface="Calibri"/>
                <a:sym typeface="Calibri"/>
              </a:endParaRPr>
            </a:p>
          </p:txBody>
        </p:sp>
        <p:sp>
          <p:nvSpPr>
            <p:cNvPr id="312" name="Google Shape;312;p5"/>
            <p:cNvSpPr txBox="1"/>
            <p:nvPr/>
          </p:nvSpPr>
          <p:spPr>
            <a:xfrm>
              <a:off x="1023457" y="1833563"/>
              <a:ext cx="3379461" cy="359278"/>
            </a:xfrm>
            <a:prstGeom prst="rect">
              <a:avLst/>
            </a:prstGeom>
            <a:noFill/>
            <a:ln>
              <a:noFill/>
            </a:ln>
          </p:spPr>
          <p:txBody>
            <a:bodyPr anchorCtr="0" anchor="ctr" bIns="45675" lIns="91375" spcFirstLastPara="1" rIns="91375" wrap="square" tIns="45675">
              <a:noAutofit/>
            </a:bodyPr>
            <a:lstStyle/>
            <a:p>
              <a:pPr indent="0" lvl="0" marL="0" marR="0" rtl="0" algn="l">
                <a:lnSpc>
                  <a:spcPct val="110000"/>
                </a:lnSpc>
                <a:spcBef>
                  <a:spcPts val="0"/>
                </a:spcBef>
                <a:spcAft>
                  <a:spcPts val="0"/>
                </a:spcAft>
                <a:buClr>
                  <a:srgbClr val="3F3F3F"/>
                </a:buClr>
                <a:buSzPts val="1765"/>
                <a:buFont typeface="Arial"/>
                <a:buNone/>
              </a:pPr>
              <a:r>
                <a:t/>
              </a:r>
              <a:endParaRPr b="1" sz="1765">
                <a:solidFill>
                  <a:srgbClr val="0D6AA5"/>
                </a:solidFill>
                <a:latin typeface="Arial"/>
                <a:ea typeface="Arial"/>
                <a:cs typeface="Arial"/>
                <a:sym typeface="Arial"/>
              </a:endParaRPr>
            </a:p>
          </p:txBody>
        </p:sp>
      </p:grpSp>
      <p:sp>
        <p:nvSpPr>
          <p:cNvPr id="313" name="Google Shape;313;p5"/>
          <p:cNvSpPr txBox="1"/>
          <p:nvPr>
            <p:ph type="title"/>
          </p:nvPr>
        </p:nvSpPr>
        <p:spPr>
          <a:xfrm>
            <a:off x="695700" y="289001"/>
            <a:ext cx="10515600" cy="7960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3600"/>
              <a:buFont typeface="Arial"/>
              <a:buNone/>
            </a:pPr>
            <a:r>
              <a:rPr lang="en-US"/>
              <a:t>Data as Products</a:t>
            </a:r>
            <a:endParaRPr/>
          </a:p>
        </p:txBody>
      </p:sp>
      <p:grpSp>
        <p:nvGrpSpPr>
          <p:cNvPr id="314" name="Google Shape;314;p5"/>
          <p:cNvGrpSpPr/>
          <p:nvPr/>
        </p:nvGrpSpPr>
        <p:grpSpPr>
          <a:xfrm>
            <a:off x="4730036" y="1191174"/>
            <a:ext cx="7222193" cy="5140657"/>
            <a:chOff x="5347595" y="1517017"/>
            <a:chExt cx="8185152" cy="5826078"/>
          </a:xfrm>
        </p:grpSpPr>
        <p:sp>
          <p:nvSpPr>
            <p:cNvPr id="315" name="Google Shape;315;p5"/>
            <p:cNvSpPr/>
            <p:nvPr/>
          </p:nvSpPr>
          <p:spPr>
            <a:xfrm>
              <a:off x="5415478" y="1697084"/>
              <a:ext cx="7993517" cy="5176791"/>
            </a:xfrm>
            <a:prstGeom prst="roundRect">
              <a:avLst>
                <a:gd fmla="val 9064" name="adj"/>
              </a:avLst>
            </a:prstGeom>
            <a:solidFill>
              <a:schemeClr val="lt1"/>
            </a:solidFill>
            <a:ln cap="flat" cmpd="sng" w="28575">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88">
                <a:solidFill>
                  <a:schemeClr val="lt1"/>
                </a:solidFill>
                <a:latin typeface="Calibri"/>
                <a:ea typeface="Calibri"/>
                <a:cs typeface="Calibri"/>
                <a:sym typeface="Calibri"/>
              </a:endParaRPr>
            </a:p>
          </p:txBody>
        </p:sp>
        <p:grpSp>
          <p:nvGrpSpPr>
            <p:cNvPr id="316" name="Google Shape;316;p5"/>
            <p:cNvGrpSpPr/>
            <p:nvPr/>
          </p:nvGrpSpPr>
          <p:grpSpPr>
            <a:xfrm>
              <a:off x="5418640" y="1763397"/>
              <a:ext cx="1132255" cy="969220"/>
              <a:chOff x="5119066" y="1763397"/>
              <a:chExt cx="1132255" cy="969220"/>
            </a:xfrm>
          </p:grpSpPr>
          <p:grpSp>
            <p:nvGrpSpPr>
              <p:cNvPr id="317" name="Google Shape;317;p5"/>
              <p:cNvGrpSpPr/>
              <p:nvPr/>
            </p:nvGrpSpPr>
            <p:grpSpPr>
              <a:xfrm>
                <a:off x="5119066" y="1763397"/>
                <a:ext cx="1132255" cy="901439"/>
                <a:chOff x="4934072" y="1763397"/>
                <a:chExt cx="1132255" cy="901439"/>
              </a:xfrm>
            </p:grpSpPr>
            <p:pic>
              <p:nvPicPr>
                <p:cNvPr descr="User" id="318" name="Google Shape;318;p5"/>
                <p:cNvPicPr preferRelativeResize="0"/>
                <p:nvPr/>
              </p:nvPicPr>
              <p:blipFill rotWithShape="1">
                <a:blip r:embed="rId3">
                  <a:alphaModFix/>
                </a:blip>
                <a:srcRect b="0" l="0" r="0" t="0"/>
                <a:stretch/>
              </p:blipFill>
              <p:spPr>
                <a:xfrm>
                  <a:off x="4934072" y="1763397"/>
                  <a:ext cx="831273" cy="831273"/>
                </a:xfrm>
                <a:prstGeom prst="rect">
                  <a:avLst/>
                </a:prstGeom>
                <a:noFill/>
                <a:ln>
                  <a:noFill/>
                </a:ln>
              </p:spPr>
            </p:pic>
            <p:pic>
              <p:nvPicPr>
                <p:cNvPr descr="User" id="319" name="Google Shape;319;p5"/>
                <p:cNvPicPr preferRelativeResize="0"/>
                <p:nvPr/>
              </p:nvPicPr>
              <p:blipFill rotWithShape="1">
                <a:blip r:embed="rId4">
                  <a:alphaModFix/>
                </a:blip>
                <a:srcRect b="0" l="0" r="0" t="0"/>
                <a:stretch/>
              </p:blipFill>
              <p:spPr>
                <a:xfrm>
                  <a:off x="5235054" y="1833563"/>
                  <a:ext cx="831273" cy="831273"/>
                </a:xfrm>
                <a:prstGeom prst="rect">
                  <a:avLst/>
                </a:prstGeom>
                <a:noFill/>
                <a:ln>
                  <a:noFill/>
                </a:ln>
              </p:spPr>
            </p:pic>
          </p:grpSp>
          <p:sp>
            <p:nvSpPr>
              <p:cNvPr id="320" name="Google Shape;320;p5"/>
              <p:cNvSpPr txBox="1"/>
              <p:nvPr/>
            </p:nvSpPr>
            <p:spPr>
              <a:xfrm>
                <a:off x="5208976" y="2524504"/>
                <a:ext cx="952435" cy="208113"/>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59">
                    <a:solidFill>
                      <a:schemeClr val="dk1"/>
                    </a:solidFill>
                    <a:latin typeface="Calibri"/>
                    <a:ea typeface="Calibri"/>
                    <a:cs typeface="Calibri"/>
                    <a:sym typeface="Calibri"/>
                  </a:rPr>
                  <a:t>Owners</a:t>
                </a:r>
                <a:endParaRPr/>
              </a:p>
            </p:txBody>
          </p:sp>
        </p:grpSp>
        <p:grpSp>
          <p:nvGrpSpPr>
            <p:cNvPr id="321" name="Google Shape;321;p5"/>
            <p:cNvGrpSpPr/>
            <p:nvPr/>
          </p:nvGrpSpPr>
          <p:grpSpPr>
            <a:xfrm>
              <a:off x="12324862" y="1774062"/>
              <a:ext cx="1132254" cy="990002"/>
              <a:chOff x="12344958" y="1774062"/>
              <a:chExt cx="1132254" cy="990002"/>
            </a:xfrm>
          </p:grpSpPr>
          <p:sp>
            <p:nvSpPr>
              <p:cNvPr id="322" name="Google Shape;322;p5"/>
              <p:cNvSpPr txBox="1"/>
              <p:nvPr/>
            </p:nvSpPr>
            <p:spPr>
              <a:xfrm>
                <a:off x="12434868" y="2555951"/>
                <a:ext cx="952435" cy="208113"/>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59">
                    <a:solidFill>
                      <a:schemeClr val="dk1"/>
                    </a:solidFill>
                    <a:latin typeface="Calibri"/>
                    <a:ea typeface="Calibri"/>
                    <a:cs typeface="Calibri"/>
                    <a:sym typeface="Calibri"/>
                  </a:rPr>
                  <a:t>Owners</a:t>
                </a:r>
                <a:endParaRPr/>
              </a:p>
            </p:txBody>
          </p:sp>
          <p:grpSp>
            <p:nvGrpSpPr>
              <p:cNvPr id="323" name="Google Shape;323;p5"/>
              <p:cNvGrpSpPr/>
              <p:nvPr/>
            </p:nvGrpSpPr>
            <p:grpSpPr>
              <a:xfrm>
                <a:off x="12344958" y="1774062"/>
                <a:ext cx="1132254" cy="901439"/>
                <a:chOff x="12344958" y="1774062"/>
                <a:chExt cx="1132254" cy="901439"/>
              </a:xfrm>
            </p:grpSpPr>
            <p:pic>
              <p:nvPicPr>
                <p:cNvPr descr="User" id="324" name="Google Shape;324;p5"/>
                <p:cNvPicPr preferRelativeResize="0"/>
                <p:nvPr/>
              </p:nvPicPr>
              <p:blipFill rotWithShape="1">
                <a:blip r:embed="rId5">
                  <a:alphaModFix/>
                </a:blip>
                <a:srcRect b="0" l="0" r="0" t="0"/>
                <a:stretch/>
              </p:blipFill>
              <p:spPr>
                <a:xfrm flipH="1">
                  <a:off x="12645940" y="1774062"/>
                  <a:ext cx="831273" cy="831273"/>
                </a:xfrm>
                <a:prstGeom prst="rect">
                  <a:avLst/>
                </a:prstGeom>
                <a:noFill/>
                <a:ln>
                  <a:noFill/>
                </a:ln>
              </p:spPr>
            </p:pic>
            <p:pic>
              <p:nvPicPr>
                <p:cNvPr descr="User" id="325" name="Google Shape;325;p5"/>
                <p:cNvPicPr preferRelativeResize="0"/>
                <p:nvPr/>
              </p:nvPicPr>
              <p:blipFill rotWithShape="1">
                <a:blip r:embed="rId6">
                  <a:alphaModFix/>
                </a:blip>
                <a:srcRect b="0" l="0" r="0" t="0"/>
                <a:stretch/>
              </p:blipFill>
              <p:spPr>
                <a:xfrm flipH="1">
                  <a:off x="12344958" y="1844228"/>
                  <a:ext cx="831273" cy="831273"/>
                </a:xfrm>
                <a:prstGeom prst="rect">
                  <a:avLst/>
                </a:prstGeom>
                <a:noFill/>
                <a:ln>
                  <a:noFill/>
                </a:ln>
              </p:spPr>
            </p:pic>
          </p:grpSp>
        </p:grpSp>
        <p:grpSp>
          <p:nvGrpSpPr>
            <p:cNvPr id="326" name="Google Shape;326;p5"/>
            <p:cNvGrpSpPr/>
            <p:nvPr/>
          </p:nvGrpSpPr>
          <p:grpSpPr>
            <a:xfrm>
              <a:off x="10498547" y="5883873"/>
              <a:ext cx="1132255" cy="990002"/>
              <a:chOff x="5721654" y="1763397"/>
              <a:chExt cx="1132255" cy="990002"/>
            </a:xfrm>
          </p:grpSpPr>
          <p:sp>
            <p:nvSpPr>
              <p:cNvPr id="327" name="Google Shape;327;p5"/>
              <p:cNvSpPr txBox="1"/>
              <p:nvPr/>
            </p:nvSpPr>
            <p:spPr>
              <a:xfrm>
                <a:off x="5811564" y="2545286"/>
                <a:ext cx="952435" cy="208113"/>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59">
                    <a:solidFill>
                      <a:schemeClr val="dk1"/>
                    </a:solidFill>
                    <a:latin typeface="Calibri"/>
                    <a:ea typeface="Calibri"/>
                    <a:cs typeface="Calibri"/>
                    <a:sym typeface="Calibri"/>
                  </a:rPr>
                  <a:t>Owners</a:t>
                </a:r>
                <a:endParaRPr/>
              </a:p>
            </p:txBody>
          </p:sp>
          <p:grpSp>
            <p:nvGrpSpPr>
              <p:cNvPr id="328" name="Google Shape;328;p5"/>
              <p:cNvGrpSpPr/>
              <p:nvPr/>
            </p:nvGrpSpPr>
            <p:grpSpPr>
              <a:xfrm flipH="1">
                <a:off x="5721654" y="1763397"/>
                <a:ext cx="1132255" cy="901439"/>
                <a:chOff x="4934072" y="1763397"/>
                <a:chExt cx="1132255" cy="901439"/>
              </a:xfrm>
            </p:grpSpPr>
            <p:pic>
              <p:nvPicPr>
                <p:cNvPr descr="User" id="329" name="Google Shape;329;p5"/>
                <p:cNvPicPr preferRelativeResize="0"/>
                <p:nvPr/>
              </p:nvPicPr>
              <p:blipFill rotWithShape="1">
                <a:blip r:embed="rId7">
                  <a:alphaModFix/>
                </a:blip>
                <a:srcRect b="0" l="0" r="0" t="0"/>
                <a:stretch/>
              </p:blipFill>
              <p:spPr>
                <a:xfrm>
                  <a:off x="4934072" y="1763397"/>
                  <a:ext cx="831273" cy="831273"/>
                </a:xfrm>
                <a:prstGeom prst="rect">
                  <a:avLst/>
                </a:prstGeom>
                <a:noFill/>
                <a:ln>
                  <a:noFill/>
                </a:ln>
              </p:spPr>
            </p:pic>
            <p:pic>
              <p:nvPicPr>
                <p:cNvPr descr="User" id="330" name="Google Shape;330;p5"/>
                <p:cNvPicPr preferRelativeResize="0"/>
                <p:nvPr/>
              </p:nvPicPr>
              <p:blipFill rotWithShape="1">
                <a:blip r:embed="rId8">
                  <a:alphaModFix/>
                </a:blip>
                <a:srcRect b="0" l="0" r="0" t="0"/>
                <a:stretch/>
              </p:blipFill>
              <p:spPr>
                <a:xfrm>
                  <a:off x="5235054" y="1833563"/>
                  <a:ext cx="831273" cy="831273"/>
                </a:xfrm>
                <a:prstGeom prst="rect">
                  <a:avLst/>
                </a:prstGeom>
                <a:noFill/>
                <a:ln>
                  <a:noFill/>
                </a:ln>
              </p:spPr>
            </p:pic>
          </p:grpSp>
        </p:grpSp>
        <p:sp>
          <p:nvSpPr>
            <p:cNvPr id="331" name="Google Shape;331;p5"/>
            <p:cNvSpPr/>
            <p:nvPr/>
          </p:nvSpPr>
          <p:spPr>
            <a:xfrm>
              <a:off x="6862453" y="3041209"/>
              <a:ext cx="852054" cy="408803"/>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9">
                  <a:solidFill>
                    <a:srgbClr val="1F497D"/>
                  </a:solidFill>
                  <a:latin typeface="Calibri"/>
                  <a:ea typeface="Calibri"/>
                  <a:cs typeface="Calibri"/>
                  <a:sym typeface="Calibri"/>
                </a:rPr>
                <a:t>Credit Exposure</a:t>
              </a:r>
              <a:endParaRPr/>
            </a:p>
          </p:txBody>
        </p:sp>
        <p:grpSp>
          <p:nvGrpSpPr>
            <p:cNvPr id="332" name="Google Shape;332;p5"/>
            <p:cNvGrpSpPr/>
            <p:nvPr/>
          </p:nvGrpSpPr>
          <p:grpSpPr>
            <a:xfrm>
              <a:off x="5347595" y="1517017"/>
              <a:ext cx="8185152" cy="5826078"/>
              <a:chOff x="5492803" y="1667741"/>
              <a:chExt cx="8185152" cy="5826078"/>
            </a:xfrm>
          </p:grpSpPr>
          <p:grpSp>
            <p:nvGrpSpPr>
              <p:cNvPr id="333" name="Google Shape;333;p5"/>
              <p:cNvGrpSpPr/>
              <p:nvPr/>
            </p:nvGrpSpPr>
            <p:grpSpPr>
              <a:xfrm>
                <a:off x="6034677" y="1667741"/>
                <a:ext cx="7091755" cy="5826078"/>
                <a:chOff x="5692859" y="1515341"/>
                <a:chExt cx="7091755" cy="5826078"/>
              </a:xfrm>
            </p:grpSpPr>
            <p:grpSp>
              <p:nvGrpSpPr>
                <p:cNvPr id="334" name="Google Shape;334;p5"/>
                <p:cNvGrpSpPr/>
                <p:nvPr/>
              </p:nvGrpSpPr>
              <p:grpSpPr>
                <a:xfrm>
                  <a:off x="5692859" y="1515341"/>
                  <a:ext cx="7091755" cy="5826078"/>
                  <a:chOff x="4598535" y="1029879"/>
                  <a:chExt cx="6261748" cy="5144201"/>
                </a:xfrm>
              </p:grpSpPr>
              <p:sp>
                <p:nvSpPr>
                  <p:cNvPr id="335" name="Google Shape;335;p5"/>
                  <p:cNvSpPr/>
                  <p:nvPr/>
                </p:nvSpPr>
                <p:spPr>
                  <a:xfrm>
                    <a:off x="8382259" y="1739993"/>
                    <a:ext cx="2478024" cy="2480441"/>
                  </a:xfrm>
                  <a:prstGeom prst="ellipse">
                    <a:avLst/>
                  </a:prstGeom>
                  <a:noFill/>
                  <a:ln cap="flat" cmpd="sng" w="28575">
                    <a:solidFill>
                      <a:srgbClr val="5CBDDD"/>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8">
                      <a:solidFill>
                        <a:srgbClr val="FFFFFF"/>
                      </a:solidFill>
                      <a:latin typeface="Calibri"/>
                      <a:ea typeface="Calibri"/>
                      <a:cs typeface="Calibri"/>
                      <a:sym typeface="Calibri"/>
                    </a:endParaRPr>
                  </a:p>
                </p:txBody>
              </p:sp>
              <p:sp>
                <p:nvSpPr>
                  <p:cNvPr id="336" name="Google Shape;336;p5"/>
                  <p:cNvSpPr/>
                  <p:nvPr/>
                </p:nvSpPr>
                <p:spPr>
                  <a:xfrm>
                    <a:off x="4598535" y="1739993"/>
                    <a:ext cx="2478024" cy="2480441"/>
                  </a:xfrm>
                  <a:prstGeom prst="ellipse">
                    <a:avLst/>
                  </a:prstGeom>
                  <a:noFill/>
                  <a:ln cap="flat" cmpd="sng" w="28575">
                    <a:solidFill>
                      <a:srgbClr val="00497D"/>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8">
                      <a:solidFill>
                        <a:srgbClr val="FFFFFF"/>
                      </a:solidFill>
                      <a:latin typeface="Calibri"/>
                      <a:ea typeface="Calibri"/>
                      <a:cs typeface="Calibri"/>
                      <a:sym typeface="Calibri"/>
                    </a:endParaRPr>
                  </a:p>
                </p:txBody>
              </p:sp>
              <p:sp>
                <p:nvSpPr>
                  <p:cNvPr id="337" name="Google Shape;337;p5"/>
                  <p:cNvSpPr/>
                  <p:nvPr/>
                </p:nvSpPr>
                <p:spPr>
                  <a:xfrm>
                    <a:off x="6493607" y="3174655"/>
                    <a:ext cx="2478024" cy="2480441"/>
                  </a:xfrm>
                  <a:prstGeom prst="ellipse">
                    <a:avLst/>
                  </a:prstGeom>
                  <a:noFill/>
                  <a:ln cap="flat" cmpd="sng" w="28575">
                    <a:solidFill>
                      <a:srgbClr val="FD9513"/>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8">
                      <a:solidFill>
                        <a:srgbClr val="FFFFFF"/>
                      </a:solidFill>
                      <a:latin typeface="Calibri"/>
                      <a:ea typeface="Calibri"/>
                      <a:cs typeface="Calibri"/>
                      <a:sym typeface="Calibri"/>
                    </a:endParaRPr>
                  </a:p>
                </p:txBody>
              </p:sp>
              <p:sp>
                <p:nvSpPr>
                  <p:cNvPr id="338" name="Google Shape;338;p5"/>
                  <p:cNvSpPr txBox="1"/>
                  <p:nvPr/>
                </p:nvSpPr>
                <p:spPr>
                  <a:xfrm>
                    <a:off x="5369151" y="1502417"/>
                    <a:ext cx="936790" cy="246391"/>
                  </a:xfrm>
                  <a:prstGeom prst="rect">
                    <a:avLst/>
                  </a:prstGeom>
                  <a:noFill/>
                  <a:ln>
                    <a:noFill/>
                  </a:ln>
                </p:spPr>
                <p:txBody>
                  <a:bodyPr anchorCtr="0" anchor="t" bIns="45700" lIns="91425" spcFirstLastPara="1" rIns="91425" wrap="square" tIns="45700">
                    <a:spAutoFit/>
                  </a:bodyPr>
                  <a:lstStyle/>
                  <a:p>
                    <a:pPr indent="0" lvl="0" marL="0" marR="0" rtl="0" algn="ctr">
                      <a:lnSpc>
                        <a:spcPct val="113220"/>
                      </a:lnSpc>
                      <a:spcBef>
                        <a:spcPts val="0"/>
                      </a:spcBef>
                      <a:spcAft>
                        <a:spcPts val="0"/>
                      </a:spcAft>
                      <a:buNone/>
                    </a:pPr>
                    <a:r>
                      <a:rPr lang="en-US" sz="1059">
                        <a:solidFill>
                          <a:schemeClr val="dk1"/>
                        </a:solidFill>
                        <a:latin typeface="Calibri"/>
                        <a:ea typeface="Calibri"/>
                        <a:cs typeface="Calibri"/>
                        <a:sym typeface="Calibri"/>
                      </a:rPr>
                      <a:t>Data Product</a:t>
                    </a:r>
                    <a:endParaRPr/>
                  </a:p>
                </p:txBody>
              </p:sp>
              <p:sp>
                <p:nvSpPr>
                  <p:cNvPr id="339" name="Google Shape;339;p5"/>
                  <p:cNvSpPr txBox="1"/>
                  <p:nvPr/>
                </p:nvSpPr>
                <p:spPr>
                  <a:xfrm>
                    <a:off x="7354445" y="3336439"/>
                    <a:ext cx="753597" cy="2825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35">
                        <a:solidFill>
                          <a:srgbClr val="FD9513"/>
                        </a:solidFill>
                        <a:latin typeface="Calibri"/>
                        <a:ea typeface="Calibri"/>
                        <a:cs typeface="Calibri"/>
                        <a:sym typeface="Calibri"/>
                      </a:rPr>
                      <a:t>Party</a:t>
                    </a:r>
                    <a:endParaRPr/>
                  </a:p>
                </p:txBody>
              </p:sp>
              <p:sp>
                <p:nvSpPr>
                  <p:cNvPr id="340" name="Google Shape;340;p5"/>
                  <p:cNvSpPr/>
                  <p:nvPr/>
                </p:nvSpPr>
                <p:spPr>
                  <a:xfrm rot="-2700000">
                    <a:off x="5907868" y="1783232"/>
                    <a:ext cx="3637498" cy="3637498"/>
                  </a:xfrm>
                  <a:prstGeom prst="arc">
                    <a:avLst>
                      <a:gd fmla="val 16854286" name="adj1"/>
                      <a:gd fmla="val 20880705" name="adj2"/>
                    </a:avLst>
                  </a:prstGeom>
                  <a:noFill/>
                  <a:ln cap="flat" cmpd="sng" w="28575">
                    <a:solidFill>
                      <a:srgbClr val="00497D"/>
                    </a:solidFill>
                    <a:prstDash val="dash"/>
                    <a:miter lim="800000"/>
                    <a:headEnd len="sm" w="sm" type="non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8">
                      <a:solidFill>
                        <a:srgbClr val="FFFFFF"/>
                      </a:solidFill>
                      <a:latin typeface="Calibri"/>
                      <a:ea typeface="Calibri"/>
                      <a:cs typeface="Calibri"/>
                      <a:sym typeface="Calibri"/>
                    </a:endParaRPr>
                  </a:p>
                </p:txBody>
              </p:sp>
              <p:sp>
                <p:nvSpPr>
                  <p:cNvPr id="341" name="Google Shape;341;p5"/>
                  <p:cNvSpPr/>
                  <p:nvPr/>
                </p:nvSpPr>
                <p:spPr>
                  <a:xfrm rot="-2700000">
                    <a:off x="5910660" y="1783231"/>
                    <a:ext cx="3637498" cy="3637498"/>
                  </a:xfrm>
                  <a:prstGeom prst="arc">
                    <a:avLst>
                      <a:gd fmla="val 3879285" name="adj1"/>
                      <a:gd fmla="val 5896454" name="adj2"/>
                    </a:avLst>
                  </a:prstGeom>
                  <a:noFill/>
                  <a:ln cap="flat" cmpd="sng" w="28575">
                    <a:solidFill>
                      <a:srgbClr val="5CBDDD"/>
                    </a:solidFill>
                    <a:prstDash val="dash"/>
                    <a:miter lim="800000"/>
                    <a:headEnd len="sm" w="sm" type="non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8">
                      <a:solidFill>
                        <a:srgbClr val="FFFFFF"/>
                      </a:solidFill>
                      <a:latin typeface="Calibri"/>
                      <a:ea typeface="Calibri"/>
                      <a:cs typeface="Calibri"/>
                      <a:sym typeface="Calibri"/>
                    </a:endParaRPr>
                  </a:p>
                </p:txBody>
              </p:sp>
              <p:sp>
                <p:nvSpPr>
                  <p:cNvPr id="342" name="Google Shape;342;p5"/>
                  <p:cNvSpPr/>
                  <p:nvPr/>
                </p:nvSpPr>
                <p:spPr>
                  <a:xfrm rot="-2700000">
                    <a:off x="5907868" y="1783230"/>
                    <a:ext cx="3637498" cy="3637498"/>
                  </a:xfrm>
                  <a:prstGeom prst="arc">
                    <a:avLst>
                      <a:gd fmla="val 10150059" name="adj1"/>
                      <a:gd fmla="val 12248825" name="adj2"/>
                    </a:avLst>
                  </a:prstGeom>
                  <a:noFill/>
                  <a:ln cap="flat" cmpd="sng" w="28575">
                    <a:solidFill>
                      <a:srgbClr val="FD9513"/>
                    </a:solidFill>
                    <a:prstDash val="dash"/>
                    <a:miter lim="800000"/>
                    <a:headEnd len="sm" w="sm" type="non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8">
                      <a:solidFill>
                        <a:srgbClr val="FFFFFF"/>
                      </a:solidFill>
                      <a:latin typeface="Calibri"/>
                      <a:ea typeface="Calibri"/>
                      <a:cs typeface="Calibri"/>
                      <a:sym typeface="Calibri"/>
                    </a:endParaRPr>
                  </a:p>
                </p:txBody>
              </p:sp>
              <p:sp>
                <p:nvSpPr>
                  <p:cNvPr id="343" name="Google Shape;343;p5"/>
                  <p:cNvSpPr txBox="1"/>
                  <p:nvPr/>
                </p:nvSpPr>
                <p:spPr>
                  <a:xfrm>
                    <a:off x="9155529" y="1502417"/>
                    <a:ext cx="931485" cy="246391"/>
                  </a:xfrm>
                  <a:prstGeom prst="rect">
                    <a:avLst/>
                  </a:prstGeom>
                  <a:noFill/>
                  <a:ln>
                    <a:noFill/>
                  </a:ln>
                </p:spPr>
                <p:txBody>
                  <a:bodyPr anchorCtr="0" anchor="t" bIns="45700" lIns="91425" spcFirstLastPara="1" rIns="91425" wrap="square" tIns="45700">
                    <a:spAutoFit/>
                  </a:bodyPr>
                  <a:lstStyle/>
                  <a:p>
                    <a:pPr indent="0" lvl="0" marL="0" marR="0" rtl="0" algn="ctr">
                      <a:lnSpc>
                        <a:spcPct val="113220"/>
                      </a:lnSpc>
                      <a:spcBef>
                        <a:spcPts val="0"/>
                      </a:spcBef>
                      <a:spcAft>
                        <a:spcPts val="0"/>
                      </a:spcAft>
                      <a:buNone/>
                    </a:pPr>
                    <a:r>
                      <a:rPr lang="en-US" sz="1059">
                        <a:solidFill>
                          <a:schemeClr val="dk1"/>
                        </a:solidFill>
                        <a:latin typeface="Calibri"/>
                        <a:ea typeface="Calibri"/>
                        <a:cs typeface="Calibri"/>
                        <a:sym typeface="Calibri"/>
                      </a:rPr>
                      <a:t>Data Product</a:t>
                    </a:r>
                    <a:endParaRPr/>
                  </a:p>
                </p:txBody>
              </p:sp>
            </p:grpSp>
            <p:sp>
              <p:nvSpPr>
                <p:cNvPr id="344" name="Google Shape;344;p5"/>
                <p:cNvSpPr/>
                <p:nvPr/>
              </p:nvSpPr>
              <p:spPr>
                <a:xfrm>
                  <a:off x="5858058" y="4060367"/>
                  <a:ext cx="914400" cy="500789"/>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lang="en-US" sz="1059">
                      <a:solidFill>
                        <a:srgbClr val="1F497D"/>
                      </a:solidFill>
                      <a:latin typeface="Calibri"/>
                      <a:ea typeface="Calibri"/>
                      <a:cs typeface="Calibri"/>
                      <a:sym typeface="Calibri"/>
                    </a:rPr>
                    <a:t>Credit Grading</a:t>
                  </a:r>
                  <a:endParaRPr/>
                </a:p>
              </p:txBody>
            </p:sp>
            <p:sp>
              <p:nvSpPr>
                <p:cNvPr id="345" name="Google Shape;345;p5"/>
                <p:cNvSpPr/>
                <p:nvPr/>
              </p:nvSpPr>
              <p:spPr>
                <a:xfrm>
                  <a:off x="7347593" y="4060367"/>
                  <a:ext cx="914400" cy="500789"/>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lang="en-US" sz="1059">
                      <a:solidFill>
                        <a:srgbClr val="1F497D"/>
                      </a:solidFill>
                      <a:latin typeface="Calibri"/>
                      <a:ea typeface="Calibri"/>
                      <a:cs typeface="Calibri"/>
                      <a:sym typeface="Calibri"/>
                    </a:rPr>
                    <a:t>Credit Facility</a:t>
                  </a:r>
                  <a:endParaRPr/>
                </a:p>
              </p:txBody>
            </p:sp>
            <p:sp>
              <p:nvSpPr>
                <p:cNvPr id="346" name="Google Shape;346;p5"/>
                <p:cNvSpPr/>
                <p:nvPr/>
              </p:nvSpPr>
              <p:spPr>
                <a:xfrm>
                  <a:off x="8783616" y="4677340"/>
                  <a:ext cx="914400" cy="50078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9">
                      <a:solidFill>
                        <a:srgbClr val="FD9513"/>
                      </a:solidFill>
                      <a:latin typeface="Calibri"/>
                      <a:ea typeface="Calibri"/>
                      <a:cs typeface="Calibri"/>
                      <a:sym typeface="Calibri"/>
                    </a:rPr>
                    <a:t>Party</a:t>
                  </a:r>
                  <a:endParaRPr/>
                </a:p>
              </p:txBody>
            </p:sp>
            <p:sp>
              <p:nvSpPr>
                <p:cNvPr id="347" name="Google Shape;347;p5"/>
                <p:cNvSpPr/>
                <p:nvPr/>
              </p:nvSpPr>
              <p:spPr>
                <a:xfrm>
                  <a:off x="8023161" y="5570265"/>
                  <a:ext cx="914400" cy="500789"/>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lang="en-US" sz="1059">
                      <a:solidFill>
                        <a:srgbClr val="FD9513"/>
                      </a:solidFill>
                      <a:latin typeface="Calibri"/>
                      <a:ea typeface="Calibri"/>
                      <a:cs typeface="Calibri"/>
                      <a:sym typeface="Calibri"/>
                    </a:rPr>
                    <a:t>Business Unit</a:t>
                  </a:r>
                  <a:endParaRPr/>
                </a:p>
              </p:txBody>
            </p:sp>
            <p:sp>
              <p:nvSpPr>
                <p:cNvPr id="348" name="Google Shape;348;p5"/>
                <p:cNvSpPr/>
                <p:nvPr/>
              </p:nvSpPr>
              <p:spPr>
                <a:xfrm>
                  <a:off x="9542839" y="5572851"/>
                  <a:ext cx="914400" cy="500789"/>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lang="en-US" sz="1059">
                      <a:solidFill>
                        <a:srgbClr val="FD9513"/>
                      </a:solidFill>
                      <a:latin typeface="Calibri"/>
                      <a:ea typeface="Calibri"/>
                      <a:cs typeface="Calibri"/>
                      <a:sym typeface="Calibri"/>
                    </a:rPr>
                    <a:t>KYC Customer</a:t>
                  </a:r>
                  <a:endParaRPr/>
                </a:p>
              </p:txBody>
            </p:sp>
            <p:sp>
              <p:nvSpPr>
                <p:cNvPr id="349" name="Google Shape;349;p5"/>
                <p:cNvSpPr/>
                <p:nvPr/>
              </p:nvSpPr>
              <p:spPr>
                <a:xfrm>
                  <a:off x="10924170" y="2932523"/>
                  <a:ext cx="914400" cy="50078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9">
                      <a:solidFill>
                        <a:srgbClr val="5CBDDD"/>
                      </a:solidFill>
                      <a:latin typeface="Calibri"/>
                      <a:ea typeface="Calibri"/>
                      <a:cs typeface="Calibri"/>
                      <a:sym typeface="Calibri"/>
                    </a:rPr>
                    <a:t>Cash</a:t>
                  </a:r>
                  <a:endParaRPr/>
                </a:p>
              </p:txBody>
            </p:sp>
            <p:sp>
              <p:nvSpPr>
                <p:cNvPr id="350" name="Google Shape;350;p5"/>
                <p:cNvSpPr/>
                <p:nvPr/>
              </p:nvSpPr>
              <p:spPr>
                <a:xfrm>
                  <a:off x="10033699" y="3563404"/>
                  <a:ext cx="914400" cy="50078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9">
                      <a:solidFill>
                        <a:srgbClr val="5CBDDD"/>
                      </a:solidFill>
                      <a:latin typeface="Calibri"/>
                      <a:ea typeface="Calibri"/>
                      <a:cs typeface="Calibri"/>
                      <a:sym typeface="Calibri"/>
                    </a:rPr>
                    <a:t>Derivatives</a:t>
                  </a:r>
                  <a:endParaRPr/>
                </a:p>
              </p:txBody>
            </p:sp>
            <p:sp>
              <p:nvSpPr>
                <p:cNvPr id="351" name="Google Shape;351;p5"/>
                <p:cNvSpPr/>
                <p:nvPr/>
              </p:nvSpPr>
              <p:spPr>
                <a:xfrm>
                  <a:off x="11842654" y="3563404"/>
                  <a:ext cx="914400" cy="50078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9">
                      <a:solidFill>
                        <a:srgbClr val="5CBDDD"/>
                      </a:solidFill>
                      <a:latin typeface="Calibri"/>
                      <a:ea typeface="Calibri"/>
                      <a:cs typeface="Calibri"/>
                      <a:sym typeface="Calibri"/>
                    </a:rPr>
                    <a:t>Securities</a:t>
                  </a:r>
                  <a:endParaRPr/>
                </a:p>
              </p:txBody>
            </p:sp>
            <p:sp>
              <p:nvSpPr>
                <p:cNvPr id="352" name="Google Shape;352;p5"/>
                <p:cNvSpPr/>
                <p:nvPr/>
              </p:nvSpPr>
              <p:spPr>
                <a:xfrm>
                  <a:off x="10924170" y="4211417"/>
                  <a:ext cx="914400" cy="50078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9">
                      <a:solidFill>
                        <a:srgbClr val="5CBDDD"/>
                      </a:solidFill>
                      <a:latin typeface="Calibri"/>
                      <a:ea typeface="Calibri"/>
                      <a:cs typeface="Calibri"/>
                      <a:sym typeface="Calibri"/>
                    </a:rPr>
                    <a:t>Collateral</a:t>
                  </a:r>
                  <a:endParaRPr/>
                </a:p>
              </p:txBody>
            </p:sp>
          </p:grpSp>
          <p:cxnSp>
            <p:nvCxnSpPr>
              <p:cNvPr id="353" name="Google Shape;353;p5"/>
              <p:cNvCxnSpPr/>
              <p:nvPr/>
            </p:nvCxnSpPr>
            <p:spPr>
              <a:xfrm flipH="1" rot="10800000">
                <a:off x="6147321" y="4914692"/>
                <a:ext cx="758390" cy="484145"/>
              </a:xfrm>
              <a:prstGeom prst="straightConnector1">
                <a:avLst/>
              </a:prstGeom>
              <a:noFill/>
              <a:ln cap="flat" cmpd="sng" w="28575">
                <a:solidFill>
                  <a:srgbClr val="1F497D"/>
                </a:solidFill>
                <a:prstDash val="dash"/>
                <a:miter lim="800000"/>
                <a:headEnd len="sm" w="sm" type="none"/>
                <a:tailEnd len="med" w="med" type="triangle"/>
              </a:ln>
            </p:spPr>
          </p:cxnSp>
          <p:sp>
            <p:nvSpPr>
              <p:cNvPr id="354" name="Google Shape;354;p5"/>
              <p:cNvSpPr txBox="1"/>
              <p:nvPr/>
            </p:nvSpPr>
            <p:spPr>
              <a:xfrm>
                <a:off x="5492803" y="5610040"/>
                <a:ext cx="952435" cy="208113"/>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59">
                    <a:solidFill>
                      <a:schemeClr val="dk1"/>
                    </a:solidFill>
                    <a:latin typeface="Calibri"/>
                    <a:ea typeface="Calibri"/>
                    <a:cs typeface="Calibri"/>
                    <a:sym typeface="Calibri"/>
                  </a:rPr>
                  <a:t>Contributor</a:t>
                </a:r>
                <a:endParaRPr/>
              </a:p>
            </p:txBody>
          </p:sp>
          <p:pic>
            <p:nvPicPr>
              <p:cNvPr descr="User" id="355" name="Google Shape;355;p5"/>
              <p:cNvPicPr preferRelativeResize="0"/>
              <p:nvPr/>
            </p:nvPicPr>
            <p:blipFill rotWithShape="1">
              <a:blip r:embed="rId9">
                <a:alphaModFix/>
              </a:blip>
              <a:srcRect b="0" l="0" r="0" t="0"/>
              <a:stretch/>
            </p:blipFill>
            <p:spPr>
              <a:xfrm>
                <a:off x="5656747" y="5086563"/>
                <a:ext cx="624548" cy="624548"/>
              </a:xfrm>
              <a:prstGeom prst="rect">
                <a:avLst/>
              </a:prstGeom>
              <a:noFill/>
              <a:ln>
                <a:noFill/>
              </a:ln>
            </p:spPr>
          </p:pic>
          <p:sp>
            <p:nvSpPr>
              <p:cNvPr id="356" name="Google Shape;356;p5"/>
              <p:cNvSpPr txBox="1"/>
              <p:nvPr/>
            </p:nvSpPr>
            <p:spPr>
              <a:xfrm>
                <a:off x="12725520" y="5611413"/>
                <a:ext cx="952435" cy="208113"/>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59">
                    <a:solidFill>
                      <a:schemeClr val="dk1"/>
                    </a:solidFill>
                    <a:latin typeface="Calibri"/>
                    <a:ea typeface="Calibri"/>
                    <a:cs typeface="Calibri"/>
                    <a:sym typeface="Calibri"/>
                  </a:rPr>
                  <a:t>Consumer</a:t>
                </a:r>
                <a:endParaRPr/>
              </a:p>
            </p:txBody>
          </p:sp>
          <p:pic>
            <p:nvPicPr>
              <p:cNvPr descr="User" id="357" name="Google Shape;357;p5"/>
              <p:cNvPicPr preferRelativeResize="0"/>
              <p:nvPr/>
            </p:nvPicPr>
            <p:blipFill rotWithShape="1">
              <a:blip r:embed="rId10">
                <a:alphaModFix/>
              </a:blip>
              <a:srcRect b="0" l="0" r="0" t="0"/>
              <a:stretch/>
            </p:blipFill>
            <p:spPr>
              <a:xfrm>
                <a:off x="12889464" y="5086563"/>
                <a:ext cx="624548" cy="624548"/>
              </a:xfrm>
              <a:prstGeom prst="rect">
                <a:avLst/>
              </a:prstGeom>
              <a:noFill/>
              <a:ln>
                <a:noFill/>
              </a:ln>
            </p:spPr>
          </p:pic>
          <p:pic>
            <p:nvPicPr>
              <p:cNvPr descr="User" id="358" name="Google Shape;358;p5"/>
              <p:cNvPicPr preferRelativeResize="0"/>
              <p:nvPr/>
            </p:nvPicPr>
            <p:blipFill rotWithShape="1">
              <a:blip r:embed="rId9">
                <a:alphaModFix/>
              </a:blip>
              <a:srcRect b="0" l="0" r="0" t="0"/>
              <a:stretch/>
            </p:blipFill>
            <p:spPr>
              <a:xfrm>
                <a:off x="9268283" y="2345561"/>
                <a:ext cx="624548" cy="624548"/>
              </a:xfrm>
              <a:prstGeom prst="rect">
                <a:avLst/>
              </a:prstGeom>
              <a:noFill/>
              <a:ln>
                <a:noFill/>
              </a:ln>
            </p:spPr>
          </p:pic>
          <p:sp>
            <p:nvSpPr>
              <p:cNvPr id="359" name="Google Shape;359;p5"/>
              <p:cNvSpPr txBox="1"/>
              <p:nvPr/>
            </p:nvSpPr>
            <p:spPr>
              <a:xfrm>
                <a:off x="8813603" y="2869038"/>
                <a:ext cx="1533907" cy="208113"/>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59">
                    <a:solidFill>
                      <a:schemeClr val="dk1"/>
                    </a:solidFill>
                    <a:latin typeface="Calibri"/>
                    <a:ea typeface="Calibri"/>
                    <a:cs typeface="Calibri"/>
                    <a:sym typeface="Calibri"/>
                  </a:rPr>
                  <a:t>Consumer / Contributor</a:t>
                </a:r>
                <a:endParaRPr/>
              </a:p>
            </p:txBody>
          </p:sp>
          <p:pic>
            <p:nvPicPr>
              <p:cNvPr id="360" name="Google Shape;360;p5"/>
              <p:cNvPicPr preferRelativeResize="0"/>
              <p:nvPr/>
            </p:nvPicPr>
            <p:blipFill rotWithShape="1">
              <a:blip r:embed="rId11">
                <a:alphaModFix/>
              </a:blip>
              <a:srcRect b="0" l="0" r="48107" t="0"/>
              <a:stretch/>
            </p:blipFill>
            <p:spPr>
              <a:xfrm>
                <a:off x="9257903" y="2338147"/>
                <a:ext cx="322692" cy="627942"/>
              </a:xfrm>
              <a:prstGeom prst="rect">
                <a:avLst/>
              </a:prstGeom>
              <a:noFill/>
              <a:ln>
                <a:noFill/>
              </a:ln>
            </p:spPr>
          </p:pic>
          <p:sp>
            <p:nvSpPr>
              <p:cNvPr id="361" name="Google Shape;361;p5"/>
              <p:cNvSpPr/>
              <p:nvPr/>
            </p:nvSpPr>
            <p:spPr>
              <a:xfrm>
                <a:off x="10914575" y="3691649"/>
                <a:ext cx="1617227" cy="369892"/>
              </a:xfrm>
              <a:prstGeom prst="rect">
                <a:avLst/>
              </a:prstGeom>
              <a:noFill/>
              <a:ln>
                <a:noFill/>
              </a:ln>
            </p:spPr>
            <p:txBody>
              <a:bodyPr anchorCtr="0" anchor="ctr" bIns="45700" lIns="91425" spcFirstLastPara="1" rIns="91425" wrap="square" tIns="45700">
                <a:noAutofit/>
              </a:bodyPr>
              <a:lstStyle/>
              <a:p>
                <a:pPr indent="0" lvl="0" marL="0" marR="0" rtl="0" algn="ctr">
                  <a:lnSpc>
                    <a:spcPct val="113220"/>
                  </a:lnSpc>
                  <a:spcBef>
                    <a:spcPts val="0"/>
                  </a:spcBef>
                  <a:spcAft>
                    <a:spcPts val="0"/>
                  </a:spcAft>
                  <a:buNone/>
                </a:pPr>
                <a:r>
                  <a:rPr lang="en-US" sz="1059">
                    <a:solidFill>
                      <a:schemeClr val="dk1"/>
                    </a:solidFill>
                    <a:latin typeface="Calibri"/>
                    <a:ea typeface="Calibri"/>
                    <a:cs typeface="Calibri"/>
                    <a:sym typeface="Calibri"/>
                  </a:rPr>
                  <a:t>Data Sub </a:t>
                </a:r>
                <a:endParaRPr/>
              </a:p>
              <a:p>
                <a:pPr indent="0" lvl="0" marL="0" marR="0" rtl="0" algn="ctr">
                  <a:lnSpc>
                    <a:spcPct val="113220"/>
                  </a:lnSpc>
                  <a:spcBef>
                    <a:spcPts val="0"/>
                  </a:spcBef>
                  <a:spcAft>
                    <a:spcPts val="0"/>
                  </a:spcAft>
                  <a:buNone/>
                </a:pPr>
                <a:r>
                  <a:rPr lang="en-US" sz="1059">
                    <a:solidFill>
                      <a:schemeClr val="dk1"/>
                    </a:solidFill>
                    <a:latin typeface="Calibri"/>
                    <a:ea typeface="Calibri"/>
                    <a:cs typeface="Calibri"/>
                    <a:sym typeface="Calibri"/>
                  </a:rPr>
                  <a:t>Products</a:t>
                </a:r>
                <a:endParaRPr/>
              </a:p>
            </p:txBody>
          </p:sp>
          <p:sp>
            <p:nvSpPr>
              <p:cNvPr id="362" name="Google Shape;362;p5"/>
              <p:cNvSpPr/>
              <p:nvPr/>
            </p:nvSpPr>
            <p:spPr>
              <a:xfrm>
                <a:off x="6629310" y="3691649"/>
                <a:ext cx="1617227" cy="369892"/>
              </a:xfrm>
              <a:prstGeom prst="rect">
                <a:avLst/>
              </a:prstGeom>
              <a:noFill/>
              <a:ln>
                <a:noFill/>
              </a:ln>
            </p:spPr>
            <p:txBody>
              <a:bodyPr anchorCtr="0" anchor="ctr" bIns="45700" lIns="91425" spcFirstLastPara="1" rIns="91425" wrap="square" tIns="45700">
                <a:noAutofit/>
              </a:bodyPr>
              <a:lstStyle/>
              <a:p>
                <a:pPr indent="0" lvl="0" marL="0" marR="0" rtl="0" algn="ctr">
                  <a:lnSpc>
                    <a:spcPct val="113220"/>
                  </a:lnSpc>
                  <a:spcBef>
                    <a:spcPts val="0"/>
                  </a:spcBef>
                  <a:spcAft>
                    <a:spcPts val="0"/>
                  </a:spcAft>
                  <a:buNone/>
                </a:pPr>
                <a:r>
                  <a:rPr lang="en-US" sz="1059">
                    <a:solidFill>
                      <a:schemeClr val="dk1"/>
                    </a:solidFill>
                    <a:latin typeface="Calibri"/>
                    <a:ea typeface="Calibri"/>
                    <a:cs typeface="Calibri"/>
                    <a:sym typeface="Calibri"/>
                  </a:rPr>
                  <a:t>Data Sub </a:t>
                </a:r>
                <a:endParaRPr/>
              </a:p>
              <a:p>
                <a:pPr indent="0" lvl="0" marL="0" marR="0" rtl="0" algn="ctr">
                  <a:lnSpc>
                    <a:spcPct val="113220"/>
                  </a:lnSpc>
                  <a:spcBef>
                    <a:spcPts val="0"/>
                  </a:spcBef>
                  <a:spcAft>
                    <a:spcPts val="0"/>
                  </a:spcAft>
                  <a:buNone/>
                </a:pPr>
                <a:r>
                  <a:rPr lang="en-US" sz="1059">
                    <a:solidFill>
                      <a:schemeClr val="dk1"/>
                    </a:solidFill>
                    <a:latin typeface="Calibri"/>
                    <a:ea typeface="Calibri"/>
                    <a:cs typeface="Calibri"/>
                    <a:sym typeface="Calibri"/>
                  </a:rPr>
                  <a:t>Products</a:t>
                </a:r>
                <a:endParaRPr/>
              </a:p>
            </p:txBody>
          </p:sp>
          <p:sp>
            <p:nvSpPr>
              <p:cNvPr id="363" name="Google Shape;363;p5"/>
              <p:cNvSpPr/>
              <p:nvPr/>
            </p:nvSpPr>
            <p:spPr>
              <a:xfrm>
                <a:off x="8775578" y="5316479"/>
                <a:ext cx="1617227" cy="369892"/>
              </a:xfrm>
              <a:prstGeom prst="rect">
                <a:avLst/>
              </a:prstGeom>
              <a:noFill/>
              <a:ln>
                <a:noFill/>
              </a:ln>
            </p:spPr>
            <p:txBody>
              <a:bodyPr anchorCtr="0" anchor="ctr" bIns="45700" lIns="91425" spcFirstLastPara="1" rIns="91425" wrap="square" tIns="45700">
                <a:noAutofit/>
              </a:bodyPr>
              <a:lstStyle/>
              <a:p>
                <a:pPr indent="0" lvl="0" marL="0" marR="0" rtl="0" algn="ctr">
                  <a:lnSpc>
                    <a:spcPct val="113220"/>
                  </a:lnSpc>
                  <a:spcBef>
                    <a:spcPts val="0"/>
                  </a:spcBef>
                  <a:spcAft>
                    <a:spcPts val="0"/>
                  </a:spcAft>
                  <a:buNone/>
                </a:pPr>
                <a:r>
                  <a:rPr lang="en-US" sz="1059">
                    <a:solidFill>
                      <a:schemeClr val="dk1"/>
                    </a:solidFill>
                    <a:latin typeface="Calibri"/>
                    <a:ea typeface="Calibri"/>
                    <a:cs typeface="Calibri"/>
                    <a:sym typeface="Calibri"/>
                  </a:rPr>
                  <a:t>Data Sub </a:t>
                </a:r>
                <a:endParaRPr/>
              </a:p>
              <a:p>
                <a:pPr indent="0" lvl="0" marL="0" marR="0" rtl="0" algn="ctr">
                  <a:lnSpc>
                    <a:spcPct val="113220"/>
                  </a:lnSpc>
                  <a:spcBef>
                    <a:spcPts val="0"/>
                  </a:spcBef>
                  <a:spcAft>
                    <a:spcPts val="0"/>
                  </a:spcAft>
                  <a:buNone/>
                </a:pPr>
                <a:r>
                  <a:rPr lang="en-US" sz="1059">
                    <a:solidFill>
                      <a:schemeClr val="dk1"/>
                    </a:solidFill>
                    <a:latin typeface="Calibri"/>
                    <a:ea typeface="Calibri"/>
                    <a:cs typeface="Calibri"/>
                    <a:sym typeface="Calibri"/>
                  </a:rPr>
                  <a:t>Products</a:t>
                </a:r>
                <a:endParaRPr/>
              </a:p>
            </p:txBody>
          </p:sp>
          <p:sp>
            <p:nvSpPr>
              <p:cNvPr id="364" name="Google Shape;364;p5"/>
              <p:cNvSpPr txBox="1"/>
              <p:nvPr/>
            </p:nvSpPr>
            <p:spPr>
              <a:xfrm>
                <a:off x="9019353" y="1949673"/>
                <a:ext cx="1129675" cy="282829"/>
              </a:xfrm>
              <a:prstGeom prst="rect">
                <a:avLst/>
              </a:prstGeom>
              <a:noFill/>
              <a:ln>
                <a:noFill/>
              </a:ln>
            </p:spPr>
            <p:txBody>
              <a:bodyPr anchorCtr="0" anchor="t" bIns="45700" lIns="91425" spcFirstLastPara="1" rIns="91425" wrap="square" tIns="45700">
                <a:spAutoFit/>
              </a:bodyPr>
              <a:lstStyle/>
              <a:p>
                <a:pPr indent="0" lvl="0" marL="0" marR="0" rtl="0" algn="ctr">
                  <a:lnSpc>
                    <a:spcPct val="97085"/>
                  </a:lnSpc>
                  <a:spcBef>
                    <a:spcPts val="0"/>
                  </a:spcBef>
                  <a:spcAft>
                    <a:spcPts val="0"/>
                  </a:spcAft>
                  <a:buNone/>
                </a:pPr>
                <a:r>
                  <a:rPr b="1" lang="en-US" sz="1235">
                    <a:solidFill>
                      <a:schemeClr val="dk1"/>
                    </a:solidFill>
                    <a:latin typeface="Calibri"/>
                    <a:ea typeface="Calibri"/>
                    <a:cs typeface="Calibri"/>
                    <a:sym typeface="Calibri"/>
                  </a:rPr>
                  <a:t>Data Mesh</a:t>
                </a:r>
                <a:endParaRPr/>
              </a:p>
            </p:txBody>
          </p:sp>
        </p:grpSp>
        <p:sp>
          <p:nvSpPr>
            <p:cNvPr id="365" name="Google Shape;365;p5"/>
            <p:cNvSpPr txBox="1"/>
            <p:nvPr/>
          </p:nvSpPr>
          <p:spPr>
            <a:xfrm>
              <a:off x="8889386" y="3659356"/>
              <a:ext cx="1054955" cy="279050"/>
            </a:xfrm>
            <a:prstGeom prst="rect">
              <a:avLst/>
            </a:prstGeom>
            <a:noFill/>
            <a:ln>
              <a:noFill/>
            </a:ln>
          </p:spPr>
          <p:txBody>
            <a:bodyPr anchorCtr="0" anchor="t" bIns="45700" lIns="91425" spcFirstLastPara="1" rIns="91425" wrap="square" tIns="45700">
              <a:spAutoFit/>
            </a:bodyPr>
            <a:lstStyle/>
            <a:p>
              <a:pPr indent="0" lvl="0" marL="0" marR="0" rtl="0" algn="ctr">
                <a:lnSpc>
                  <a:spcPct val="113220"/>
                </a:lnSpc>
                <a:spcBef>
                  <a:spcPts val="0"/>
                </a:spcBef>
                <a:spcAft>
                  <a:spcPts val="0"/>
                </a:spcAft>
                <a:buNone/>
              </a:pPr>
              <a:r>
                <a:rPr lang="en-US" sz="1059">
                  <a:solidFill>
                    <a:schemeClr val="dk1"/>
                  </a:solidFill>
                  <a:latin typeface="Calibri"/>
                  <a:ea typeface="Calibri"/>
                  <a:cs typeface="Calibri"/>
                  <a:sym typeface="Calibri"/>
                </a:rPr>
                <a:t>Data Product</a:t>
              </a:r>
              <a:endParaRPr/>
            </a:p>
          </p:txBody>
        </p:sp>
        <p:sp>
          <p:nvSpPr>
            <p:cNvPr id="366" name="Google Shape;366;p5"/>
            <p:cNvSpPr txBox="1"/>
            <p:nvPr/>
          </p:nvSpPr>
          <p:spPr>
            <a:xfrm>
              <a:off x="6622890" y="2528692"/>
              <a:ext cx="1327796" cy="511593"/>
            </a:xfrm>
            <a:prstGeom prst="rect">
              <a:avLst/>
            </a:prstGeom>
            <a:noFill/>
            <a:ln>
              <a:noFill/>
            </a:ln>
          </p:spPr>
          <p:txBody>
            <a:bodyPr anchorCtr="0" anchor="t" bIns="45700" lIns="91425" spcFirstLastPara="1" rIns="91425" wrap="square" tIns="45700">
              <a:spAutoFit/>
            </a:bodyPr>
            <a:lstStyle/>
            <a:p>
              <a:pPr indent="0" lvl="0" marL="0" marR="0" rtl="0" algn="ctr">
                <a:lnSpc>
                  <a:spcPct val="113279"/>
                </a:lnSpc>
                <a:spcBef>
                  <a:spcPts val="0"/>
                </a:spcBef>
                <a:spcAft>
                  <a:spcPts val="0"/>
                </a:spcAft>
                <a:buNone/>
              </a:pPr>
              <a:r>
                <a:rPr b="1" lang="en-US" sz="1235">
                  <a:solidFill>
                    <a:srgbClr val="00497D"/>
                  </a:solidFill>
                  <a:latin typeface="Calibri"/>
                  <a:ea typeface="Calibri"/>
                  <a:cs typeface="Calibri"/>
                  <a:sym typeface="Calibri"/>
                </a:rPr>
                <a:t>Wholesale Credit Risk</a:t>
              </a:r>
              <a:endParaRPr/>
            </a:p>
          </p:txBody>
        </p:sp>
        <p:sp>
          <p:nvSpPr>
            <p:cNvPr id="367" name="Google Shape;367;p5"/>
            <p:cNvSpPr txBox="1"/>
            <p:nvPr/>
          </p:nvSpPr>
          <p:spPr>
            <a:xfrm>
              <a:off x="10921270" y="2528692"/>
              <a:ext cx="1327796" cy="308118"/>
            </a:xfrm>
            <a:prstGeom prst="rect">
              <a:avLst/>
            </a:prstGeom>
            <a:noFill/>
            <a:ln>
              <a:noFill/>
            </a:ln>
          </p:spPr>
          <p:txBody>
            <a:bodyPr anchorCtr="0" anchor="t" bIns="45700" lIns="91425" spcFirstLastPara="1" rIns="91425" wrap="square" tIns="45700">
              <a:spAutoFit/>
            </a:bodyPr>
            <a:lstStyle/>
            <a:p>
              <a:pPr indent="0" lvl="0" marL="0" marR="0" rtl="0" algn="ctr">
                <a:lnSpc>
                  <a:spcPct val="113279"/>
                </a:lnSpc>
                <a:spcBef>
                  <a:spcPts val="0"/>
                </a:spcBef>
                <a:spcAft>
                  <a:spcPts val="0"/>
                </a:spcAft>
                <a:buNone/>
              </a:pPr>
              <a:r>
                <a:rPr b="1" lang="en-US" sz="1235">
                  <a:solidFill>
                    <a:srgbClr val="5CBDDD"/>
                  </a:solidFill>
                  <a:latin typeface="Calibri"/>
                  <a:ea typeface="Calibri"/>
                  <a:cs typeface="Calibri"/>
                  <a:sym typeface="Calibri"/>
                </a:rPr>
                <a:t>T &amp; P</a:t>
              </a:r>
              <a:endParaRPr/>
            </a:p>
          </p:txBody>
        </p:sp>
        <p:cxnSp>
          <p:nvCxnSpPr>
            <p:cNvPr id="368" name="Google Shape;368;p5"/>
            <p:cNvCxnSpPr/>
            <p:nvPr/>
          </p:nvCxnSpPr>
          <p:spPr>
            <a:xfrm>
              <a:off x="12080533" y="4763877"/>
              <a:ext cx="831861" cy="531049"/>
            </a:xfrm>
            <a:prstGeom prst="straightConnector1">
              <a:avLst/>
            </a:prstGeom>
            <a:noFill/>
            <a:ln cap="flat" cmpd="sng" w="28575">
              <a:solidFill>
                <a:srgbClr val="5CBDDD"/>
              </a:solidFill>
              <a:prstDash val="dash"/>
              <a:miter lim="800000"/>
              <a:headEnd len="sm" w="sm" type="none"/>
              <a:tailEnd len="med" w="med" type="triangle"/>
            </a:ln>
          </p:spPr>
        </p:cxnSp>
      </p:grpSp>
      <p:sp>
        <p:nvSpPr>
          <p:cNvPr id="369" name="Google Shape;369;p5"/>
          <p:cNvSpPr/>
          <p:nvPr/>
        </p:nvSpPr>
        <p:spPr>
          <a:xfrm>
            <a:off x="738254" y="1248252"/>
            <a:ext cx="3819686" cy="4832092"/>
          </a:xfrm>
          <a:prstGeom prst="rect">
            <a:avLst/>
          </a:prstGeom>
          <a:noFill/>
          <a:ln>
            <a:noFill/>
          </a:ln>
        </p:spPr>
        <p:txBody>
          <a:bodyPr anchorCtr="0" anchor="t" bIns="45700" lIns="91425" spcFirstLastPara="1" rIns="91425" wrap="square" tIns="45700">
            <a:spAutoFit/>
          </a:bodyPr>
          <a:lstStyle/>
          <a:p>
            <a:pPr indent="0" lvl="0" marL="2804" marR="0" rtl="0" algn="l">
              <a:spcBef>
                <a:spcPts val="0"/>
              </a:spcBef>
              <a:spcAft>
                <a:spcPts val="0"/>
              </a:spcAft>
              <a:buNone/>
            </a:pPr>
            <a:r>
              <a:rPr b="1" lang="en-US" sz="1400">
                <a:solidFill>
                  <a:srgbClr val="262626"/>
                </a:solidFill>
                <a:latin typeface="Calibri"/>
                <a:ea typeface="Calibri"/>
                <a:cs typeface="Calibri"/>
                <a:sym typeface="Calibri"/>
              </a:rPr>
              <a:t>Data Products</a:t>
            </a:r>
            <a:endParaRPr/>
          </a:p>
          <a:p>
            <a:pPr indent="-171450" lvl="0" marL="174254" marR="0" rtl="0" algn="l">
              <a:spcBef>
                <a:spcPts val="100"/>
              </a:spcBef>
              <a:spcAft>
                <a:spcPts val="0"/>
              </a:spcAft>
              <a:buClr>
                <a:schemeClr val="accent1"/>
              </a:buClr>
              <a:buSzPts val="1200"/>
              <a:buFont typeface="Noto Sans Symbols"/>
              <a:buChar char="▪"/>
            </a:pPr>
            <a:r>
              <a:rPr lang="en-US" sz="1200">
                <a:solidFill>
                  <a:srgbClr val="262626"/>
                </a:solidFill>
                <a:latin typeface="Calibri"/>
                <a:ea typeface="Calibri"/>
                <a:cs typeface="Calibri"/>
                <a:sym typeface="Calibri"/>
              </a:rPr>
              <a:t>Broad, cohesive collections of related data aligned to business functions and goals, and which are potentially made up from multiple contributors </a:t>
            </a:r>
            <a:endParaRPr/>
          </a:p>
          <a:p>
            <a:pPr indent="-171450" lvl="0" marL="174254" marR="0" rtl="0" algn="l">
              <a:spcBef>
                <a:spcPts val="100"/>
              </a:spcBef>
              <a:spcAft>
                <a:spcPts val="0"/>
              </a:spcAft>
              <a:buClr>
                <a:schemeClr val="accent1"/>
              </a:buClr>
              <a:buSzPts val="1200"/>
              <a:buFont typeface="Noto Sans Symbols"/>
              <a:buChar char="▪"/>
            </a:pPr>
            <a:r>
              <a:rPr lang="en-US" sz="1200">
                <a:solidFill>
                  <a:srgbClr val="262626"/>
                </a:solidFill>
                <a:latin typeface="Calibri"/>
                <a:ea typeface="Calibri"/>
                <a:cs typeface="Calibri"/>
                <a:sym typeface="Calibri"/>
              </a:rPr>
              <a:t>Not bound by technology asset structures </a:t>
            </a:r>
            <a:endParaRPr/>
          </a:p>
          <a:p>
            <a:pPr indent="0" lvl="0" marL="2804" marR="0" rtl="0" algn="l">
              <a:spcBef>
                <a:spcPts val="100"/>
              </a:spcBef>
              <a:spcAft>
                <a:spcPts val="0"/>
              </a:spcAft>
              <a:buNone/>
            </a:pPr>
            <a:r>
              <a:rPr b="1" lang="en-US" sz="1400">
                <a:solidFill>
                  <a:srgbClr val="262626"/>
                </a:solidFill>
                <a:latin typeface="Calibri"/>
                <a:ea typeface="Calibri"/>
                <a:cs typeface="Calibri"/>
                <a:sym typeface="Calibri"/>
              </a:rPr>
              <a:t>Data Product Ownership </a:t>
            </a:r>
            <a:endParaRPr/>
          </a:p>
          <a:p>
            <a:pPr indent="-171450" lvl="0" marL="174254" marR="0" rtl="0" algn="l">
              <a:spcBef>
                <a:spcPts val="100"/>
              </a:spcBef>
              <a:spcAft>
                <a:spcPts val="0"/>
              </a:spcAft>
              <a:buClr>
                <a:schemeClr val="accent1"/>
              </a:buClr>
              <a:buSzPts val="1200"/>
              <a:buFont typeface="Noto Sans Symbols"/>
              <a:buChar char="▪"/>
            </a:pPr>
            <a:r>
              <a:rPr lang="en-US" sz="1200">
                <a:solidFill>
                  <a:srgbClr val="262626"/>
                </a:solidFill>
                <a:latin typeface="Calibri"/>
                <a:ea typeface="Calibri"/>
                <a:cs typeface="Calibri"/>
                <a:sym typeface="Calibri"/>
              </a:rPr>
              <a:t>Each Data Product will have a single Data </a:t>
            </a:r>
            <a:br>
              <a:rPr lang="en-US" sz="1200">
                <a:solidFill>
                  <a:srgbClr val="262626"/>
                </a:solidFill>
                <a:latin typeface="Calibri"/>
                <a:ea typeface="Calibri"/>
                <a:cs typeface="Calibri"/>
                <a:sym typeface="Calibri"/>
              </a:rPr>
            </a:br>
            <a:r>
              <a:rPr lang="en-US" sz="1200">
                <a:solidFill>
                  <a:srgbClr val="262626"/>
                </a:solidFill>
                <a:latin typeface="Calibri"/>
                <a:ea typeface="Calibri"/>
                <a:cs typeface="Calibri"/>
                <a:sym typeface="Calibri"/>
              </a:rPr>
              <a:t>Product Owner</a:t>
            </a:r>
            <a:endParaRPr/>
          </a:p>
          <a:p>
            <a:pPr indent="-171450" lvl="0" marL="174254" marR="0" rtl="0" algn="l">
              <a:spcBef>
                <a:spcPts val="100"/>
              </a:spcBef>
              <a:spcAft>
                <a:spcPts val="0"/>
              </a:spcAft>
              <a:buClr>
                <a:schemeClr val="accent1"/>
              </a:buClr>
              <a:buSzPts val="1200"/>
              <a:buFont typeface="Noto Sans Symbols"/>
              <a:buChar char="▪"/>
            </a:pPr>
            <a:r>
              <a:rPr lang="en-US" sz="1200">
                <a:solidFill>
                  <a:srgbClr val="262626"/>
                </a:solidFill>
                <a:latin typeface="Calibri"/>
                <a:ea typeface="Calibri"/>
                <a:cs typeface="Calibri"/>
                <a:sym typeface="Calibri"/>
              </a:rPr>
              <a:t>Data Product Owner is responsible for the governance of Data created, provided, stored, transformed in, or </a:t>
            </a:r>
            <a:br>
              <a:rPr lang="en-US" sz="1200">
                <a:solidFill>
                  <a:srgbClr val="262626"/>
                </a:solidFill>
                <a:latin typeface="Calibri"/>
                <a:ea typeface="Calibri"/>
                <a:cs typeface="Calibri"/>
                <a:sym typeface="Calibri"/>
              </a:rPr>
            </a:br>
            <a:r>
              <a:rPr lang="en-US" sz="1200">
                <a:solidFill>
                  <a:srgbClr val="262626"/>
                </a:solidFill>
                <a:latin typeface="Calibri"/>
                <a:ea typeface="Calibri"/>
                <a:cs typeface="Calibri"/>
                <a:sym typeface="Calibri"/>
              </a:rPr>
              <a:t>consumed from their Data Product</a:t>
            </a:r>
            <a:endParaRPr/>
          </a:p>
          <a:p>
            <a:pPr indent="0" lvl="0" marL="2804" marR="0" rtl="0" algn="l">
              <a:spcBef>
                <a:spcPts val="100"/>
              </a:spcBef>
              <a:spcAft>
                <a:spcPts val="0"/>
              </a:spcAft>
              <a:buNone/>
            </a:pPr>
            <a:r>
              <a:rPr b="1" lang="en-US" sz="1400">
                <a:solidFill>
                  <a:srgbClr val="262626"/>
                </a:solidFill>
                <a:latin typeface="Calibri"/>
                <a:ea typeface="Calibri"/>
                <a:cs typeface="Calibri"/>
                <a:sym typeface="Calibri"/>
              </a:rPr>
              <a:t>Data Product Owner will identify a Technical owner to be responsible for the Lake Account</a:t>
            </a:r>
            <a:endParaRPr/>
          </a:p>
          <a:p>
            <a:pPr indent="-171450" lvl="0" marL="174254" marR="0" rtl="0" algn="l">
              <a:spcBef>
                <a:spcPts val="100"/>
              </a:spcBef>
              <a:spcAft>
                <a:spcPts val="0"/>
              </a:spcAft>
              <a:buClr>
                <a:schemeClr val="accent1"/>
              </a:buClr>
              <a:buSzPts val="1200"/>
              <a:buFont typeface="Noto Sans Symbols"/>
              <a:buChar char="▪"/>
            </a:pPr>
            <a:r>
              <a:rPr lang="en-US" sz="1200">
                <a:solidFill>
                  <a:srgbClr val="262626"/>
                </a:solidFill>
                <a:latin typeface="Calibri"/>
                <a:ea typeface="Calibri"/>
                <a:cs typeface="Calibri"/>
                <a:sym typeface="Calibri"/>
              </a:rPr>
              <a:t>Data Sub-products </a:t>
            </a:r>
            <a:endParaRPr/>
          </a:p>
          <a:p>
            <a:pPr indent="-171450" lvl="0" marL="174254" marR="0" rtl="0" algn="l">
              <a:spcBef>
                <a:spcPts val="100"/>
              </a:spcBef>
              <a:spcAft>
                <a:spcPts val="0"/>
              </a:spcAft>
              <a:buClr>
                <a:schemeClr val="accent1"/>
              </a:buClr>
              <a:buSzPts val="1200"/>
              <a:buFont typeface="Noto Sans Symbols"/>
              <a:buChar char="▪"/>
            </a:pPr>
            <a:r>
              <a:rPr lang="en-US" sz="1200">
                <a:solidFill>
                  <a:srgbClr val="262626"/>
                </a:solidFill>
                <a:latin typeface="Calibri"/>
                <a:ea typeface="Calibri"/>
                <a:cs typeface="Calibri"/>
                <a:sym typeface="Calibri"/>
              </a:rPr>
              <a:t>Data Sub-products are granular, specific collections </a:t>
            </a:r>
            <a:br>
              <a:rPr lang="en-US" sz="1200">
                <a:solidFill>
                  <a:srgbClr val="262626"/>
                </a:solidFill>
                <a:latin typeface="Calibri"/>
                <a:ea typeface="Calibri"/>
                <a:cs typeface="Calibri"/>
                <a:sym typeface="Calibri"/>
              </a:rPr>
            </a:br>
            <a:r>
              <a:rPr lang="en-US" sz="1200">
                <a:solidFill>
                  <a:srgbClr val="262626"/>
                </a:solidFill>
                <a:latin typeface="Calibri"/>
                <a:ea typeface="Calibri"/>
                <a:cs typeface="Calibri"/>
                <a:sym typeface="Calibri"/>
              </a:rPr>
              <a:t>of Data within a Data Product</a:t>
            </a:r>
            <a:endParaRPr/>
          </a:p>
          <a:p>
            <a:pPr indent="-171450" lvl="0" marL="174254" marR="0" rtl="0" algn="l">
              <a:spcBef>
                <a:spcPts val="100"/>
              </a:spcBef>
              <a:spcAft>
                <a:spcPts val="0"/>
              </a:spcAft>
              <a:buClr>
                <a:schemeClr val="accent1"/>
              </a:buClr>
              <a:buSzPts val="1200"/>
              <a:buFont typeface="Noto Sans Symbols"/>
              <a:buChar char="▪"/>
            </a:pPr>
            <a:r>
              <a:rPr lang="en-US" sz="1200">
                <a:solidFill>
                  <a:srgbClr val="262626"/>
                </a:solidFill>
                <a:latin typeface="Calibri"/>
                <a:ea typeface="Calibri"/>
                <a:cs typeface="Calibri"/>
                <a:sym typeface="Calibri"/>
              </a:rPr>
              <a:t>Data Product Owner may delegate responsibilities for </a:t>
            </a:r>
            <a:br>
              <a:rPr lang="en-US" sz="1200">
                <a:solidFill>
                  <a:srgbClr val="262626"/>
                </a:solidFill>
                <a:latin typeface="Calibri"/>
                <a:ea typeface="Calibri"/>
                <a:cs typeface="Calibri"/>
                <a:sym typeface="Calibri"/>
              </a:rPr>
            </a:br>
            <a:r>
              <a:rPr lang="en-US" sz="1200">
                <a:solidFill>
                  <a:srgbClr val="262626"/>
                </a:solidFill>
                <a:latin typeface="Calibri"/>
                <a:ea typeface="Calibri"/>
                <a:cs typeface="Calibri"/>
                <a:sym typeface="Calibri"/>
              </a:rPr>
              <a:t>Sub-Products within their Data Product</a:t>
            </a:r>
            <a:endParaRPr/>
          </a:p>
          <a:p>
            <a:pPr indent="0" lvl="0" marL="2804" marR="0" rtl="0" algn="l">
              <a:spcBef>
                <a:spcPts val="100"/>
              </a:spcBef>
              <a:spcAft>
                <a:spcPts val="0"/>
              </a:spcAft>
              <a:buNone/>
            </a:pPr>
            <a:r>
              <a:rPr b="1" lang="en-US" sz="1400">
                <a:solidFill>
                  <a:srgbClr val="262626"/>
                </a:solidFill>
                <a:latin typeface="Calibri"/>
                <a:ea typeface="Calibri"/>
                <a:cs typeface="Calibri"/>
                <a:sym typeface="Calibri"/>
              </a:rPr>
              <a:t>Data Mesh </a:t>
            </a:r>
            <a:endParaRPr/>
          </a:p>
          <a:p>
            <a:pPr indent="-171450" lvl="0" marL="174254" marR="0" rtl="0" algn="l">
              <a:spcBef>
                <a:spcPts val="100"/>
              </a:spcBef>
              <a:spcAft>
                <a:spcPts val="0"/>
              </a:spcAft>
              <a:buClr>
                <a:schemeClr val="accent1"/>
              </a:buClr>
              <a:buSzPts val="1200"/>
              <a:buFont typeface="Noto Sans Symbols"/>
              <a:buChar char="▪"/>
            </a:pPr>
            <a:r>
              <a:rPr lang="en-US" sz="1200">
                <a:solidFill>
                  <a:srgbClr val="262626"/>
                </a:solidFill>
                <a:latin typeface="Calibri"/>
                <a:ea typeface="Calibri"/>
                <a:cs typeface="Calibri"/>
                <a:sym typeface="Calibri"/>
              </a:rPr>
              <a:t>A  Data Mesh is a framework by which multiple Data Products can be used together</a:t>
            </a:r>
            <a:endParaRPr/>
          </a:p>
          <a:p>
            <a:pPr indent="-171450" lvl="0" marL="174254" marR="0" rtl="0" algn="l">
              <a:spcBef>
                <a:spcPts val="100"/>
              </a:spcBef>
              <a:spcAft>
                <a:spcPts val="0"/>
              </a:spcAft>
              <a:buClr>
                <a:schemeClr val="accent1"/>
              </a:buClr>
              <a:buSzPts val="1200"/>
              <a:buFont typeface="Noto Sans Symbols"/>
              <a:buChar char="▪"/>
            </a:pPr>
            <a:r>
              <a:rPr lang="en-US" sz="1200">
                <a:solidFill>
                  <a:srgbClr val="262626"/>
                </a:solidFill>
                <a:latin typeface="Calibri"/>
                <a:ea typeface="Calibri"/>
                <a:cs typeface="Calibri"/>
                <a:sym typeface="Calibri"/>
              </a:rPr>
              <a:t>A Data Mesh is comprised of  Data Products, contributors and consumers </a:t>
            </a:r>
            <a:endParaRPr/>
          </a:p>
        </p:txBody>
      </p:sp>
      <p:sp>
        <p:nvSpPr>
          <p:cNvPr id="370" name="Google Shape;370;p5"/>
          <p:cNvSpPr txBox="1"/>
          <p:nvPr/>
        </p:nvSpPr>
        <p:spPr>
          <a:xfrm>
            <a:off x="713540" y="880074"/>
            <a:ext cx="2983934" cy="317229"/>
          </a:xfrm>
          <a:prstGeom prst="rect">
            <a:avLst/>
          </a:prstGeom>
          <a:noFill/>
          <a:ln>
            <a:noFill/>
          </a:ln>
        </p:spPr>
        <p:txBody>
          <a:bodyPr anchorCtr="0" anchor="ctr" bIns="45700" lIns="91425" spcFirstLastPara="1" rIns="91425" wrap="square" tIns="45700">
            <a:normAutofit fontScale="97500" lnSpcReduction="10000"/>
          </a:bodyPr>
          <a:lstStyle/>
          <a:p>
            <a:pPr indent="0" lvl="0" marL="0" marR="0" rtl="0" algn="l">
              <a:lnSpc>
                <a:spcPct val="90000"/>
              </a:lnSpc>
              <a:spcBef>
                <a:spcPts val="0"/>
              </a:spcBef>
              <a:spcAft>
                <a:spcPts val="0"/>
              </a:spcAft>
              <a:buClr>
                <a:srgbClr val="3F3F3F"/>
              </a:buClr>
              <a:buSzPct val="100000"/>
              <a:buFont typeface="Arial"/>
              <a:buNone/>
            </a:pPr>
            <a:r>
              <a:rPr b="1" lang="en-US" sz="1800">
                <a:solidFill>
                  <a:srgbClr val="3F3F3F"/>
                </a:solidFill>
                <a:latin typeface="Arial"/>
                <a:ea typeface="Arial"/>
                <a:cs typeface="Arial"/>
                <a:sym typeface="Arial"/>
              </a:rPr>
              <a:t>What are Data Products? </a:t>
            </a:r>
            <a:endParaRPr/>
          </a:p>
        </p:txBody>
      </p:sp>
      <p:sp>
        <p:nvSpPr>
          <p:cNvPr id="371" name="Google Shape;371;p5"/>
          <p:cNvSpPr txBox="1"/>
          <p:nvPr>
            <p:ph idx="12" type="sldNum"/>
          </p:nvPr>
        </p:nvSpPr>
        <p:spPr>
          <a:xfrm>
            <a:off x="920015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
          <p:cNvSpPr txBox="1"/>
          <p:nvPr>
            <p:ph type="title"/>
          </p:nvPr>
        </p:nvSpPr>
        <p:spPr>
          <a:xfrm>
            <a:off x="695700" y="289001"/>
            <a:ext cx="10515600" cy="7960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3600"/>
              <a:buFont typeface="Arial"/>
              <a:buNone/>
            </a:pPr>
            <a:r>
              <a:rPr lang="en-US"/>
              <a:t>Data Product Responsibilities</a:t>
            </a:r>
            <a:endParaRPr/>
          </a:p>
        </p:txBody>
      </p:sp>
      <p:grpSp>
        <p:nvGrpSpPr>
          <p:cNvPr id="377" name="Google Shape;377;p6"/>
          <p:cNvGrpSpPr/>
          <p:nvPr/>
        </p:nvGrpSpPr>
        <p:grpSpPr>
          <a:xfrm>
            <a:off x="4735547" y="1191931"/>
            <a:ext cx="7222193" cy="5140656"/>
            <a:chOff x="4722669" y="1338544"/>
            <a:chExt cx="7222193" cy="5140656"/>
          </a:xfrm>
        </p:grpSpPr>
        <p:sp>
          <p:nvSpPr>
            <p:cNvPr id="378" name="Google Shape;378;p6"/>
            <p:cNvSpPr txBox="1"/>
            <p:nvPr/>
          </p:nvSpPr>
          <p:spPr>
            <a:xfrm>
              <a:off x="5970879" y="1810756"/>
              <a:ext cx="936145" cy="24622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13220"/>
                </a:lnSpc>
                <a:spcBef>
                  <a:spcPts val="0"/>
                </a:spcBef>
                <a:spcAft>
                  <a:spcPts val="0"/>
                </a:spcAft>
                <a:buNone/>
              </a:pPr>
              <a:r>
                <a:rPr lang="en-US" sz="1059">
                  <a:solidFill>
                    <a:srgbClr val="D9D9D9"/>
                  </a:solidFill>
                  <a:latin typeface="Calibri"/>
                  <a:ea typeface="Calibri"/>
                  <a:cs typeface="Calibri"/>
                  <a:sym typeface="Calibri"/>
                </a:rPr>
                <a:t>Data Product</a:t>
              </a:r>
              <a:endParaRPr/>
            </a:p>
          </p:txBody>
        </p:sp>
        <p:sp>
          <p:nvSpPr>
            <p:cNvPr id="379" name="Google Shape;379;p6"/>
            <p:cNvSpPr txBox="1"/>
            <p:nvPr/>
          </p:nvSpPr>
          <p:spPr>
            <a:xfrm>
              <a:off x="9754647" y="1810756"/>
              <a:ext cx="930843" cy="24622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13220"/>
                </a:lnSpc>
                <a:spcBef>
                  <a:spcPts val="0"/>
                </a:spcBef>
                <a:spcAft>
                  <a:spcPts val="0"/>
                </a:spcAft>
                <a:buNone/>
              </a:pPr>
              <a:r>
                <a:rPr lang="en-US" sz="1059">
                  <a:solidFill>
                    <a:srgbClr val="D9D9D9"/>
                  </a:solidFill>
                  <a:latin typeface="Calibri"/>
                  <a:ea typeface="Calibri"/>
                  <a:cs typeface="Calibri"/>
                  <a:sym typeface="Calibri"/>
                </a:rPr>
                <a:t>Data Product</a:t>
              </a:r>
              <a:endParaRPr/>
            </a:p>
          </p:txBody>
        </p:sp>
        <p:sp>
          <p:nvSpPr>
            <p:cNvPr id="380" name="Google Shape;380;p6"/>
            <p:cNvSpPr txBox="1"/>
            <p:nvPr/>
          </p:nvSpPr>
          <p:spPr>
            <a:xfrm>
              <a:off x="7847779" y="3228844"/>
              <a:ext cx="930843" cy="24622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13220"/>
                </a:lnSpc>
                <a:spcBef>
                  <a:spcPts val="0"/>
                </a:spcBef>
                <a:spcAft>
                  <a:spcPts val="0"/>
                </a:spcAft>
                <a:buNone/>
              </a:pPr>
              <a:r>
                <a:rPr lang="en-US" sz="1059">
                  <a:solidFill>
                    <a:srgbClr val="D9D9D9"/>
                  </a:solidFill>
                  <a:latin typeface="Calibri"/>
                  <a:ea typeface="Calibri"/>
                  <a:cs typeface="Calibri"/>
                  <a:sym typeface="Calibri"/>
                </a:rPr>
                <a:t>Data Product</a:t>
              </a:r>
              <a:endParaRPr/>
            </a:p>
          </p:txBody>
        </p:sp>
        <p:sp>
          <p:nvSpPr>
            <p:cNvPr id="381" name="Google Shape;381;p6"/>
            <p:cNvSpPr/>
            <p:nvPr/>
          </p:nvSpPr>
          <p:spPr>
            <a:xfrm>
              <a:off x="9506586" y="3124346"/>
              <a:ext cx="1426965" cy="326375"/>
            </a:xfrm>
            <a:prstGeom prst="rect">
              <a:avLst/>
            </a:prstGeom>
            <a:noFill/>
            <a:ln>
              <a:noFill/>
            </a:ln>
          </p:spPr>
          <p:txBody>
            <a:bodyPr anchorCtr="0" anchor="ctr" bIns="45700" lIns="91425" spcFirstLastPara="1" rIns="91425" wrap="square" tIns="45700">
              <a:noAutofit/>
            </a:bodyPr>
            <a:lstStyle/>
            <a:p>
              <a:pPr indent="0" lvl="0" marL="0" marR="0" rtl="0" algn="ctr">
                <a:lnSpc>
                  <a:spcPct val="113220"/>
                </a:lnSpc>
                <a:spcBef>
                  <a:spcPts val="0"/>
                </a:spcBef>
                <a:spcAft>
                  <a:spcPts val="0"/>
                </a:spcAft>
                <a:buNone/>
              </a:pPr>
              <a:r>
                <a:rPr lang="en-US" sz="1059">
                  <a:solidFill>
                    <a:srgbClr val="D9D9D9"/>
                  </a:solidFill>
                  <a:latin typeface="Calibri"/>
                  <a:ea typeface="Calibri"/>
                  <a:cs typeface="Calibri"/>
                  <a:sym typeface="Calibri"/>
                </a:rPr>
                <a:t>Data Sub </a:t>
              </a:r>
              <a:endParaRPr/>
            </a:p>
            <a:p>
              <a:pPr indent="0" lvl="0" marL="0" marR="0" rtl="0" algn="ctr">
                <a:lnSpc>
                  <a:spcPct val="113220"/>
                </a:lnSpc>
                <a:spcBef>
                  <a:spcPts val="0"/>
                </a:spcBef>
                <a:spcAft>
                  <a:spcPts val="0"/>
                </a:spcAft>
                <a:buNone/>
              </a:pPr>
              <a:r>
                <a:rPr lang="en-US" sz="1059">
                  <a:solidFill>
                    <a:srgbClr val="D9D9D9"/>
                  </a:solidFill>
                  <a:latin typeface="Calibri"/>
                  <a:ea typeface="Calibri"/>
                  <a:cs typeface="Calibri"/>
                  <a:sym typeface="Calibri"/>
                </a:rPr>
                <a:t>Products</a:t>
              </a:r>
              <a:endParaRPr/>
            </a:p>
          </p:txBody>
        </p:sp>
        <p:sp>
          <p:nvSpPr>
            <p:cNvPr id="382" name="Google Shape;382;p6"/>
            <p:cNvSpPr/>
            <p:nvPr/>
          </p:nvSpPr>
          <p:spPr>
            <a:xfrm>
              <a:off x="5725470" y="3124346"/>
              <a:ext cx="1426965" cy="326375"/>
            </a:xfrm>
            <a:prstGeom prst="rect">
              <a:avLst/>
            </a:prstGeom>
            <a:noFill/>
            <a:ln>
              <a:noFill/>
            </a:ln>
          </p:spPr>
          <p:txBody>
            <a:bodyPr anchorCtr="0" anchor="ctr" bIns="45700" lIns="91425" spcFirstLastPara="1" rIns="91425" wrap="square" tIns="45700">
              <a:noAutofit/>
            </a:bodyPr>
            <a:lstStyle/>
            <a:p>
              <a:pPr indent="0" lvl="0" marL="0" marR="0" rtl="0" algn="ctr">
                <a:lnSpc>
                  <a:spcPct val="113220"/>
                </a:lnSpc>
                <a:spcBef>
                  <a:spcPts val="0"/>
                </a:spcBef>
                <a:spcAft>
                  <a:spcPts val="0"/>
                </a:spcAft>
                <a:buNone/>
              </a:pPr>
              <a:r>
                <a:rPr lang="en-US" sz="1059">
                  <a:solidFill>
                    <a:srgbClr val="D9D9D9"/>
                  </a:solidFill>
                  <a:latin typeface="Calibri"/>
                  <a:ea typeface="Calibri"/>
                  <a:cs typeface="Calibri"/>
                  <a:sym typeface="Calibri"/>
                </a:rPr>
                <a:t>Data Sub </a:t>
              </a:r>
              <a:endParaRPr/>
            </a:p>
            <a:p>
              <a:pPr indent="0" lvl="0" marL="0" marR="0" rtl="0" algn="ctr">
                <a:lnSpc>
                  <a:spcPct val="113220"/>
                </a:lnSpc>
                <a:spcBef>
                  <a:spcPts val="0"/>
                </a:spcBef>
                <a:spcAft>
                  <a:spcPts val="0"/>
                </a:spcAft>
                <a:buNone/>
              </a:pPr>
              <a:r>
                <a:rPr lang="en-US" sz="1059">
                  <a:solidFill>
                    <a:srgbClr val="D9D9D9"/>
                  </a:solidFill>
                  <a:latin typeface="Calibri"/>
                  <a:ea typeface="Calibri"/>
                  <a:cs typeface="Calibri"/>
                  <a:sym typeface="Calibri"/>
                </a:rPr>
                <a:t>Products</a:t>
              </a:r>
              <a:endParaRPr/>
            </a:p>
          </p:txBody>
        </p:sp>
        <p:sp>
          <p:nvSpPr>
            <p:cNvPr id="383" name="Google Shape;383;p6"/>
            <p:cNvSpPr/>
            <p:nvPr/>
          </p:nvSpPr>
          <p:spPr>
            <a:xfrm>
              <a:off x="7619235" y="4558019"/>
              <a:ext cx="1426965" cy="326375"/>
            </a:xfrm>
            <a:prstGeom prst="rect">
              <a:avLst/>
            </a:prstGeom>
            <a:noFill/>
            <a:ln>
              <a:noFill/>
            </a:ln>
          </p:spPr>
          <p:txBody>
            <a:bodyPr anchorCtr="0" anchor="ctr" bIns="45700" lIns="91425" spcFirstLastPara="1" rIns="91425" wrap="square" tIns="45700">
              <a:noAutofit/>
            </a:bodyPr>
            <a:lstStyle/>
            <a:p>
              <a:pPr indent="0" lvl="0" marL="0" marR="0" rtl="0" algn="ctr">
                <a:lnSpc>
                  <a:spcPct val="113220"/>
                </a:lnSpc>
                <a:spcBef>
                  <a:spcPts val="0"/>
                </a:spcBef>
                <a:spcAft>
                  <a:spcPts val="0"/>
                </a:spcAft>
                <a:buNone/>
              </a:pPr>
              <a:r>
                <a:rPr lang="en-US" sz="1059">
                  <a:solidFill>
                    <a:srgbClr val="D9D9D9"/>
                  </a:solidFill>
                  <a:latin typeface="Calibri"/>
                  <a:ea typeface="Calibri"/>
                  <a:cs typeface="Calibri"/>
                  <a:sym typeface="Calibri"/>
                </a:rPr>
                <a:t>Data Sub </a:t>
              </a:r>
              <a:endParaRPr/>
            </a:p>
            <a:p>
              <a:pPr indent="0" lvl="0" marL="0" marR="0" rtl="0" algn="ctr">
                <a:lnSpc>
                  <a:spcPct val="113220"/>
                </a:lnSpc>
                <a:spcBef>
                  <a:spcPts val="0"/>
                </a:spcBef>
                <a:spcAft>
                  <a:spcPts val="0"/>
                </a:spcAft>
                <a:buNone/>
              </a:pPr>
              <a:r>
                <a:rPr lang="en-US" sz="1059">
                  <a:solidFill>
                    <a:srgbClr val="D9D9D9"/>
                  </a:solidFill>
                  <a:latin typeface="Calibri"/>
                  <a:ea typeface="Calibri"/>
                  <a:cs typeface="Calibri"/>
                  <a:sym typeface="Calibri"/>
                </a:rPr>
                <a:t>Products</a:t>
              </a:r>
              <a:endParaRPr/>
            </a:p>
          </p:txBody>
        </p:sp>
        <p:grpSp>
          <p:nvGrpSpPr>
            <p:cNvPr id="384" name="Google Shape;384;p6"/>
            <p:cNvGrpSpPr/>
            <p:nvPr/>
          </p:nvGrpSpPr>
          <p:grpSpPr>
            <a:xfrm>
              <a:off x="4782566" y="1338544"/>
              <a:ext cx="7053104" cy="5140656"/>
              <a:chOff x="5415478" y="1517016"/>
              <a:chExt cx="7993518" cy="5826076"/>
            </a:xfrm>
          </p:grpSpPr>
          <p:sp>
            <p:nvSpPr>
              <p:cNvPr id="385" name="Google Shape;385;p6"/>
              <p:cNvSpPr/>
              <p:nvPr/>
            </p:nvSpPr>
            <p:spPr>
              <a:xfrm>
                <a:off x="5415478" y="1697084"/>
                <a:ext cx="7993518" cy="5176791"/>
              </a:xfrm>
              <a:prstGeom prst="roundRect">
                <a:avLst>
                  <a:gd fmla="val 9064" name="adj"/>
                </a:avLst>
              </a:prstGeom>
              <a:noFill/>
              <a:ln cap="flat" cmpd="sng" w="28575">
                <a:solidFill>
                  <a:srgbClr val="DFDFD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88">
                  <a:solidFill>
                    <a:schemeClr val="lt1"/>
                  </a:solidFill>
                  <a:latin typeface="Calibri"/>
                  <a:ea typeface="Calibri"/>
                  <a:cs typeface="Calibri"/>
                  <a:sym typeface="Calibri"/>
                </a:endParaRPr>
              </a:p>
            </p:txBody>
          </p:sp>
          <p:grpSp>
            <p:nvGrpSpPr>
              <p:cNvPr id="386" name="Google Shape;386;p6"/>
              <p:cNvGrpSpPr/>
              <p:nvPr/>
            </p:nvGrpSpPr>
            <p:grpSpPr>
              <a:xfrm>
                <a:off x="5418640" y="1517016"/>
                <a:ext cx="7562586" cy="5826076"/>
                <a:chOff x="5418640" y="1517016"/>
                <a:chExt cx="7562586" cy="5826076"/>
              </a:xfrm>
            </p:grpSpPr>
            <p:grpSp>
              <p:nvGrpSpPr>
                <p:cNvPr id="387" name="Google Shape;387;p6"/>
                <p:cNvGrpSpPr/>
                <p:nvPr/>
              </p:nvGrpSpPr>
              <p:grpSpPr>
                <a:xfrm>
                  <a:off x="5418640" y="1517016"/>
                  <a:ext cx="7562586" cy="5826076"/>
                  <a:chOff x="5418640" y="1517016"/>
                  <a:chExt cx="7562586" cy="5826076"/>
                </a:xfrm>
              </p:grpSpPr>
              <p:sp>
                <p:nvSpPr>
                  <p:cNvPr id="388" name="Google Shape;388;p6"/>
                  <p:cNvSpPr/>
                  <p:nvPr/>
                </p:nvSpPr>
                <p:spPr>
                  <a:xfrm>
                    <a:off x="5889470" y="2321257"/>
                    <a:ext cx="2806491" cy="2809229"/>
                  </a:xfrm>
                  <a:prstGeom prst="ellipse">
                    <a:avLst/>
                  </a:prstGeom>
                  <a:solidFill>
                    <a:srgbClr val="BFBFBF">
                      <a:alpha val="11764"/>
                    </a:srgbClr>
                  </a:solidFill>
                  <a:ln cap="flat" cmpd="sng" w="28575">
                    <a:solidFill>
                      <a:srgbClr val="00497D">
                        <a:alpha val="49803"/>
                      </a:srgbClr>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8">
                      <a:solidFill>
                        <a:srgbClr val="FFFFFF"/>
                      </a:solidFill>
                      <a:latin typeface="Calibri"/>
                      <a:ea typeface="Calibri"/>
                      <a:cs typeface="Calibri"/>
                      <a:sym typeface="Calibri"/>
                    </a:endParaRPr>
                  </a:p>
                </p:txBody>
              </p:sp>
              <p:sp>
                <p:nvSpPr>
                  <p:cNvPr id="389" name="Google Shape;389;p6"/>
                  <p:cNvSpPr/>
                  <p:nvPr/>
                </p:nvSpPr>
                <p:spPr>
                  <a:xfrm>
                    <a:off x="10174735" y="2321257"/>
                    <a:ext cx="2806491" cy="2809229"/>
                  </a:xfrm>
                  <a:prstGeom prst="ellipse">
                    <a:avLst/>
                  </a:prstGeom>
                  <a:solidFill>
                    <a:srgbClr val="F7F7F7"/>
                  </a:solidFill>
                  <a:ln cap="flat" cmpd="sng" w="28575">
                    <a:solidFill>
                      <a:srgbClr val="5CBDDD">
                        <a:alpha val="49803"/>
                      </a:srgbClr>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8">
                      <a:solidFill>
                        <a:srgbClr val="404040"/>
                      </a:solidFill>
                      <a:latin typeface="Calibri"/>
                      <a:ea typeface="Calibri"/>
                      <a:cs typeface="Calibri"/>
                      <a:sym typeface="Calibri"/>
                    </a:endParaRPr>
                  </a:p>
                </p:txBody>
              </p:sp>
              <p:sp>
                <p:nvSpPr>
                  <p:cNvPr id="390" name="Google Shape;390;p6"/>
                  <p:cNvSpPr/>
                  <p:nvPr/>
                </p:nvSpPr>
                <p:spPr>
                  <a:xfrm>
                    <a:off x="8035738" y="3946087"/>
                    <a:ext cx="2806491" cy="2809229"/>
                  </a:xfrm>
                  <a:prstGeom prst="ellipse">
                    <a:avLst/>
                  </a:prstGeom>
                  <a:solidFill>
                    <a:srgbClr val="F7F7F7">
                      <a:alpha val="69803"/>
                    </a:srgbClr>
                  </a:solidFill>
                  <a:ln cap="flat" cmpd="sng" w="28575">
                    <a:solidFill>
                      <a:srgbClr val="FD9513">
                        <a:alpha val="49803"/>
                      </a:srgbClr>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8">
                      <a:solidFill>
                        <a:srgbClr val="FFFFFF"/>
                      </a:solidFill>
                      <a:latin typeface="Calibri"/>
                      <a:ea typeface="Calibri"/>
                      <a:cs typeface="Calibri"/>
                      <a:sym typeface="Calibri"/>
                    </a:endParaRPr>
                  </a:p>
                </p:txBody>
              </p:sp>
              <p:sp>
                <p:nvSpPr>
                  <p:cNvPr id="391" name="Google Shape;391;p6"/>
                  <p:cNvSpPr/>
                  <p:nvPr/>
                </p:nvSpPr>
                <p:spPr>
                  <a:xfrm>
                    <a:off x="6866422" y="3033011"/>
                    <a:ext cx="852054" cy="408803"/>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9">
                        <a:solidFill>
                          <a:srgbClr val="D9D9D9"/>
                        </a:solidFill>
                        <a:latin typeface="Calibri"/>
                        <a:ea typeface="Calibri"/>
                        <a:cs typeface="Calibri"/>
                        <a:sym typeface="Calibri"/>
                      </a:rPr>
                      <a:t>Credit Exposure</a:t>
                    </a:r>
                    <a:endParaRPr/>
                  </a:p>
                </p:txBody>
              </p:sp>
              <p:sp>
                <p:nvSpPr>
                  <p:cNvPr id="392" name="Google Shape;392;p6"/>
                  <p:cNvSpPr/>
                  <p:nvPr/>
                </p:nvSpPr>
                <p:spPr>
                  <a:xfrm>
                    <a:off x="11120780" y="2934199"/>
                    <a:ext cx="914400" cy="50078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9">
                        <a:solidFill>
                          <a:srgbClr val="D9D9D9"/>
                        </a:solidFill>
                        <a:latin typeface="Calibri"/>
                        <a:ea typeface="Calibri"/>
                        <a:cs typeface="Calibri"/>
                        <a:sym typeface="Calibri"/>
                      </a:rPr>
                      <a:t>Cash</a:t>
                    </a:r>
                    <a:endParaRPr/>
                  </a:p>
                </p:txBody>
              </p:sp>
              <p:sp>
                <p:nvSpPr>
                  <p:cNvPr id="393" name="Google Shape;393;p6"/>
                  <p:cNvSpPr/>
                  <p:nvPr/>
                </p:nvSpPr>
                <p:spPr>
                  <a:xfrm>
                    <a:off x="10230309" y="3565080"/>
                    <a:ext cx="914400" cy="50078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9">
                        <a:solidFill>
                          <a:srgbClr val="D9D9D9"/>
                        </a:solidFill>
                        <a:latin typeface="Calibri"/>
                        <a:ea typeface="Calibri"/>
                        <a:cs typeface="Calibri"/>
                        <a:sym typeface="Calibri"/>
                      </a:rPr>
                      <a:t>Derivatives</a:t>
                    </a:r>
                    <a:endParaRPr/>
                  </a:p>
                </p:txBody>
              </p:sp>
              <p:sp>
                <p:nvSpPr>
                  <p:cNvPr id="394" name="Google Shape;394;p6"/>
                  <p:cNvSpPr/>
                  <p:nvPr/>
                </p:nvSpPr>
                <p:spPr>
                  <a:xfrm>
                    <a:off x="12039264" y="3565080"/>
                    <a:ext cx="914400" cy="50078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9">
                        <a:solidFill>
                          <a:srgbClr val="D9D9D9"/>
                        </a:solidFill>
                        <a:latin typeface="Calibri"/>
                        <a:ea typeface="Calibri"/>
                        <a:cs typeface="Calibri"/>
                        <a:sym typeface="Calibri"/>
                      </a:rPr>
                      <a:t>Securities</a:t>
                    </a:r>
                    <a:endParaRPr/>
                  </a:p>
                </p:txBody>
              </p:sp>
              <p:sp>
                <p:nvSpPr>
                  <p:cNvPr id="395" name="Google Shape;395;p6"/>
                  <p:cNvSpPr/>
                  <p:nvPr/>
                </p:nvSpPr>
                <p:spPr>
                  <a:xfrm>
                    <a:off x="11120780" y="4213093"/>
                    <a:ext cx="914400" cy="50078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9">
                        <a:solidFill>
                          <a:srgbClr val="D9D9D9"/>
                        </a:solidFill>
                        <a:latin typeface="Calibri"/>
                        <a:ea typeface="Calibri"/>
                        <a:cs typeface="Calibri"/>
                        <a:sym typeface="Calibri"/>
                      </a:rPr>
                      <a:t>Collateral</a:t>
                    </a:r>
                    <a:endParaRPr/>
                  </a:p>
                </p:txBody>
              </p:sp>
              <p:sp>
                <p:nvSpPr>
                  <p:cNvPr id="396" name="Google Shape;396;p6"/>
                  <p:cNvSpPr/>
                  <p:nvPr/>
                </p:nvSpPr>
                <p:spPr>
                  <a:xfrm>
                    <a:off x="8980226" y="4679016"/>
                    <a:ext cx="914400" cy="50078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9">
                        <a:solidFill>
                          <a:srgbClr val="D9D9D9"/>
                        </a:solidFill>
                        <a:latin typeface="Calibri"/>
                        <a:ea typeface="Calibri"/>
                        <a:cs typeface="Calibri"/>
                        <a:sym typeface="Calibri"/>
                      </a:rPr>
                      <a:t>Party</a:t>
                    </a:r>
                    <a:endParaRPr/>
                  </a:p>
                </p:txBody>
              </p:sp>
              <p:sp>
                <p:nvSpPr>
                  <p:cNvPr id="397" name="Google Shape;397;p6"/>
                  <p:cNvSpPr/>
                  <p:nvPr/>
                </p:nvSpPr>
                <p:spPr>
                  <a:xfrm>
                    <a:off x="8219771" y="5571941"/>
                    <a:ext cx="914400" cy="500789"/>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lang="en-US" sz="1059">
                        <a:solidFill>
                          <a:srgbClr val="D9D9D9"/>
                        </a:solidFill>
                        <a:latin typeface="Calibri"/>
                        <a:ea typeface="Calibri"/>
                        <a:cs typeface="Calibri"/>
                        <a:sym typeface="Calibri"/>
                      </a:rPr>
                      <a:t>Business Unit</a:t>
                    </a:r>
                    <a:endParaRPr/>
                  </a:p>
                </p:txBody>
              </p:sp>
              <p:sp>
                <p:nvSpPr>
                  <p:cNvPr id="398" name="Google Shape;398;p6"/>
                  <p:cNvSpPr/>
                  <p:nvPr/>
                </p:nvSpPr>
                <p:spPr>
                  <a:xfrm>
                    <a:off x="9739449" y="5574527"/>
                    <a:ext cx="914400" cy="500789"/>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lang="en-US" sz="1059">
                        <a:solidFill>
                          <a:srgbClr val="D9D9D9"/>
                        </a:solidFill>
                        <a:latin typeface="Calibri"/>
                        <a:ea typeface="Calibri"/>
                        <a:cs typeface="Calibri"/>
                        <a:sym typeface="Calibri"/>
                      </a:rPr>
                      <a:t>KYC Customer</a:t>
                    </a:r>
                    <a:endParaRPr/>
                  </a:p>
                </p:txBody>
              </p:sp>
              <p:sp>
                <p:nvSpPr>
                  <p:cNvPr id="399" name="Google Shape;399;p6"/>
                  <p:cNvSpPr/>
                  <p:nvPr/>
                </p:nvSpPr>
                <p:spPr>
                  <a:xfrm>
                    <a:off x="6054668" y="4062043"/>
                    <a:ext cx="914400" cy="500789"/>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lang="en-US" sz="1059">
                        <a:solidFill>
                          <a:srgbClr val="D9D9D9"/>
                        </a:solidFill>
                        <a:latin typeface="Calibri"/>
                        <a:ea typeface="Calibri"/>
                        <a:cs typeface="Calibri"/>
                        <a:sym typeface="Calibri"/>
                      </a:rPr>
                      <a:t>Credit Grading</a:t>
                    </a:r>
                    <a:endParaRPr/>
                  </a:p>
                </p:txBody>
              </p:sp>
              <p:sp>
                <p:nvSpPr>
                  <p:cNvPr id="400" name="Google Shape;400;p6"/>
                  <p:cNvSpPr/>
                  <p:nvPr/>
                </p:nvSpPr>
                <p:spPr>
                  <a:xfrm>
                    <a:off x="7544203" y="4062043"/>
                    <a:ext cx="914400" cy="500789"/>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lang="en-US" sz="1059">
                        <a:solidFill>
                          <a:srgbClr val="D9D9D9"/>
                        </a:solidFill>
                        <a:latin typeface="Calibri"/>
                        <a:ea typeface="Calibri"/>
                        <a:cs typeface="Calibri"/>
                        <a:sym typeface="Calibri"/>
                      </a:rPr>
                      <a:t>Credit Facility</a:t>
                    </a:r>
                    <a:endParaRPr/>
                  </a:p>
                </p:txBody>
              </p:sp>
              <p:sp>
                <p:nvSpPr>
                  <p:cNvPr id="401" name="Google Shape;401;p6"/>
                  <p:cNvSpPr/>
                  <p:nvPr/>
                </p:nvSpPr>
                <p:spPr>
                  <a:xfrm rot="-2700000">
                    <a:off x="7372358" y="2370227"/>
                    <a:ext cx="4119656" cy="4119657"/>
                  </a:xfrm>
                  <a:prstGeom prst="arc">
                    <a:avLst>
                      <a:gd fmla="val 16854286" name="adj1"/>
                      <a:gd fmla="val 20880705" name="adj2"/>
                    </a:avLst>
                  </a:prstGeom>
                  <a:noFill/>
                  <a:ln cap="flat" cmpd="sng" w="28575">
                    <a:solidFill>
                      <a:srgbClr val="00497D">
                        <a:alpha val="49803"/>
                      </a:srgbClr>
                    </a:solidFill>
                    <a:prstDash val="dash"/>
                    <a:miter lim="800000"/>
                    <a:headEnd len="sm" w="sm" type="non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8">
                      <a:solidFill>
                        <a:srgbClr val="FFFFFF"/>
                      </a:solidFill>
                      <a:latin typeface="Calibri"/>
                      <a:ea typeface="Calibri"/>
                      <a:cs typeface="Calibri"/>
                      <a:sym typeface="Calibri"/>
                    </a:endParaRPr>
                  </a:p>
                </p:txBody>
              </p:sp>
              <p:sp>
                <p:nvSpPr>
                  <p:cNvPr id="402" name="Google Shape;402;p6"/>
                  <p:cNvSpPr/>
                  <p:nvPr/>
                </p:nvSpPr>
                <p:spPr>
                  <a:xfrm rot="-2700000">
                    <a:off x="7375520" y="2370226"/>
                    <a:ext cx="4119656" cy="4119657"/>
                  </a:xfrm>
                  <a:prstGeom prst="arc">
                    <a:avLst>
                      <a:gd fmla="val 3879285" name="adj1"/>
                      <a:gd fmla="val 5896454" name="adj2"/>
                    </a:avLst>
                  </a:prstGeom>
                  <a:noFill/>
                  <a:ln cap="flat" cmpd="sng" w="28575">
                    <a:solidFill>
                      <a:srgbClr val="5CBDDD">
                        <a:alpha val="49803"/>
                      </a:srgbClr>
                    </a:solidFill>
                    <a:prstDash val="dash"/>
                    <a:miter lim="800000"/>
                    <a:headEnd len="sm" w="sm" type="non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8">
                      <a:solidFill>
                        <a:srgbClr val="FFFFFF"/>
                      </a:solidFill>
                      <a:latin typeface="Calibri"/>
                      <a:ea typeface="Calibri"/>
                      <a:cs typeface="Calibri"/>
                      <a:sym typeface="Calibri"/>
                    </a:endParaRPr>
                  </a:p>
                </p:txBody>
              </p:sp>
              <p:sp>
                <p:nvSpPr>
                  <p:cNvPr id="403" name="Google Shape;403;p6"/>
                  <p:cNvSpPr/>
                  <p:nvPr/>
                </p:nvSpPr>
                <p:spPr>
                  <a:xfrm rot="-2700000">
                    <a:off x="7372358" y="2370225"/>
                    <a:ext cx="4119656" cy="4119657"/>
                  </a:xfrm>
                  <a:prstGeom prst="arc">
                    <a:avLst>
                      <a:gd fmla="val 10150059" name="adj1"/>
                      <a:gd fmla="val 12248825" name="adj2"/>
                    </a:avLst>
                  </a:prstGeom>
                  <a:noFill/>
                  <a:ln cap="flat" cmpd="sng" w="28575">
                    <a:solidFill>
                      <a:srgbClr val="FD9513">
                        <a:alpha val="49803"/>
                      </a:srgbClr>
                    </a:solidFill>
                    <a:prstDash val="dash"/>
                    <a:miter lim="800000"/>
                    <a:headEnd len="sm" w="sm" type="non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8">
                      <a:solidFill>
                        <a:srgbClr val="FFFFFF"/>
                      </a:solidFill>
                      <a:latin typeface="Calibri"/>
                      <a:ea typeface="Calibri"/>
                      <a:cs typeface="Calibri"/>
                      <a:sym typeface="Calibri"/>
                    </a:endParaRPr>
                  </a:p>
                </p:txBody>
              </p:sp>
              <p:grpSp>
                <p:nvGrpSpPr>
                  <p:cNvPr id="404" name="Google Shape;404;p6"/>
                  <p:cNvGrpSpPr/>
                  <p:nvPr/>
                </p:nvGrpSpPr>
                <p:grpSpPr>
                  <a:xfrm>
                    <a:off x="5418640" y="1763397"/>
                    <a:ext cx="1132255" cy="901439"/>
                    <a:chOff x="4934072" y="1763397"/>
                    <a:chExt cx="1132255" cy="901439"/>
                  </a:xfrm>
                </p:grpSpPr>
                <p:pic>
                  <p:nvPicPr>
                    <p:cNvPr descr="User" id="405" name="Google Shape;405;p6"/>
                    <p:cNvPicPr preferRelativeResize="0"/>
                    <p:nvPr/>
                  </p:nvPicPr>
                  <p:blipFill rotWithShape="1">
                    <a:blip r:embed="rId3">
                      <a:alphaModFix/>
                    </a:blip>
                    <a:srcRect b="0" l="0" r="0" t="0"/>
                    <a:stretch/>
                  </p:blipFill>
                  <p:spPr>
                    <a:xfrm>
                      <a:off x="4934072" y="1763397"/>
                      <a:ext cx="831273" cy="831273"/>
                    </a:xfrm>
                    <a:prstGeom prst="rect">
                      <a:avLst/>
                    </a:prstGeom>
                    <a:noFill/>
                    <a:ln>
                      <a:noFill/>
                    </a:ln>
                  </p:spPr>
                </p:pic>
                <p:pic>
                  <p:nvPicPr>
                    <p:cNvPr descr="User" id="406" name="Google Shape;406;p6"/>
                    <p:cNvPicPr preferRelativeResize="0"/>
                    <p:nvPr/>
                  </p:nvPicPr>
                  <p:blipFill rotWithShape="1">
                    <a:blip r:embed="rId4">
                      <a:alphaModFix/>
                    </a:blip>
                    <a:srcRect b="0" l="0" r="0" t="0"/>
                    <a:stretch/>
                  </p:blipFill>
                  <p:spPr>
                    <a:xfrm>
                      <a:off x="5235054" y="1833563"/>
                      <a:ext cx="831273" cy="831273"/>
                    </a:xfrm>
                    <a:prstGeom prst="rect">
                      <a:avLst/>
                    </a:prstGeom>
                    <a:noFill/>
                    <a:ln>
                      <a:noFill/>
                    </a:ln>
                  </p:spPr>
                </p:pic>
              </p:grpSp>
              <p:sp>
                <p:nvSpPr>
                  <p:cNvPr id="407" name="Google Shape;407;p6"/>
                  <p:cNvSpPr txBox="1"/>
                  <p:nvPr/>
                </p:nvSpPr>
                <p:spPr>
                  <a:xfrm>
                    <a:off x="5508550" y="2524504"/>
                    <a:ext cx="952435" cy="208113"/>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59">
                        <a:solidFill>
                          <a:schemeClr val="dk1"/>
                        </a:solidFill>
                        <a:latin typeface="Calibri"/>
                        <a:ea typeface="Calibri"/>
                        <a:cs typeface="Calibri"/>
                        <a:sym typeface="Calibri"/>
                      </a:rPr>
                      <a:t>Owners</a:t>
                    </a:r>
                    <a:endParaRPr/>
                  </a:p>
                </p:txBody>
              </p:sp>
              <p:sp>
                <p:nvSpPr>
                  <p:cNvPr id="408" name="Google Shape;408;p6"/>
                  <p:cNvSpPr txBox="1"/>
                  <p:nvPr/>
                </p:nvSpPr>
                <p:spPr>
                  <a:xfrm>
                    <a:off x="10588457" y="6665762"/>
                    <a:ext cx="952435" cy="208113"/>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59">
                        <a:solidFill>
                          <a:schemeClr val="dk1"/>
                        </a:solidFill>
                        <a:latin typeface="Calibri"/>
                        <a:ea typeface="Calibri"/>
                        <a:cs typeface="Calibri"/>
                        <a:sym typeface="Calibri"/>
                      </a:rPr>
                      <a:t>Owners</a:t>
                    </a:r>
                    <a:endParaRPr/>
                  </a:p>
                </p:txBody>
              </p:sp>
              <p:pic>
                <p:nvPicPr>
                  <p:cNvPr descr="User" id="409" name="Google Shape;409;p6"/>
                  <p:cNvPicPr preferRelativeResize="0"/>
                  <p:nvPr/>
                </p:nvPicPr>
                <p:blipFill rotWithShape="1">
                  <a:blip r:embed="rId5">
                    <a:alphaModFix/>
                  </a:blip>
                  <a:srcRect b="0" l="0" r="0" t="0"/>
                  <a:stretch/>
                </p:blipFill>
                <p:spPr>
                  <a:xfrm flipH="1">
                    <a:off x="10799529" y="5883873"/>
                    <a:ext cx="831273" cy="831273"/>
                  </a:xfrm>
                  <a:prstGeom prst="rect">
                    <a:avLst/>
                  </a:prstGeom>
                  <a:noFill/>
                  <a:ln>
                    <a:noFill/>
                  </a:ln>
                </p:spPr>
              </p:pic>
              <p:pic>
                <p:nvPicPr>
                  <p:cNvPr descr="User" id="410" name="Google Shape;410;p6"/>
                  <p:cNvPicPr preferRelativeResize="0"/>
                  <p:nvPr/>
                </p:nvPicPr>
                <p:blipFill rotWithShape="1">
                  <a:blip r:embed="rId6">
                    <a:alphaModFix/>
                  </a:blip>
                  <a:srcRect b="0" l="0" r="0" t="0"/>
                  <a:stretch/>
                </p:blipFill>
                <p:spPr>
                  <a:xfrm flipH="1">
                    <a:off x="10498547" y="5954039"/>
                    <a:ext cx="831273" cy="831273"/>
                  </a:xfrm>
                  <a:prstGeom prst="rect">
                    <a:avLst/>
                  </a:prstGeom>
                  <a:noFill/>
                  <a:ln>
                    <a:noFill/>
                  </a:ln>
                </p:spPr>
              </p:pic>
              <p:sp>
                <p:nvSpPr>
                  <p:cNvPr id="411" name="Google Shape;411;p6"/>
                  <p:cNvSpPr txBox="1"/>
                  <p:nvPr/>
                </p:nvSpPr>
                <p:spPr>
                  <a:xfrm>
                    <a:off x="8668395" y="2718314"/>
                    <a:ext cx="1533907" cy="208113"/>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59">
                        <a:solidFill>
                          <a:srgbClr val="D9D9D9"/>
                        </a:solidFill>
                        <a:latin typeface="Calibri"/>
                        <a:ea typeface="Calibri"/>
                        <a:cs typeface="Calibri"/>
                        <a:sym typeface="Calibri"/>
                      </a:rPr>
                      <a:t>Consumer/Contributor</a:t>
                    </a:r>
                    <a:endParaRPr/>
                  </a:p>
                </p:txBody>
              </p:sp>
              <p:pic>
                <p:nvPicPr>
                  <p:cNvPr descr="User" id="412" name="Google Shape;412;p6"/>
                  <p:cNvPicPr preferRelativeResize="0"/>
                  <p:nvPr/>
                </p:nvPicPr>
                <p:blipFill rotWithShape="1">
                  <a:blip r:embed="rId7">
                    <a:alphaModFix/>
                  </a:blip>
                  <a:srcRect b="0" l="0" r="0" t="0"/>
                  <a:stretch/>
                </p:blipFill>
                <p:spPr>
                  <a:xfrm>
                    <a:off x="9123075" y="2194837"/>
                    <a:ext cx="624548" cy="624548"/>
                  </a:xfrm>
                  <a:prstGeom prst="rect">
                    <a:avLst/>
                  </a:prstGeom>
                  <a:noFill/>
                  <a:ln>
                    <a:noFill/>
                  </a:ln>
                </p:spPr>
              </p:pic>
            </p:grpSp>
            <p:sp>
              <p:nvSpPr>
                <p:cNvPr id="413" name="Google Shape;413;p6"/>
                <p:cNvSpPr txBox="1"/>
                <p:nvPr/>
              </p:nvSpPr>
              <p:spPr>
                <a:xfrm>
                  <a:off x="9010682" y="4129316"/>
                  <a:ext cx="853488" cy="32003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35">
                      <a:solidFill>
                        <a:srgbClr val="D9D9D9"/>
                      </a:solidFill>
                      <a:latin typeface="Calibri"/>
                      <a:ea typeface="Calibri"/>
                      <a:cs typeface="Calibri"/>
                      <a:sym typeface="Calibri"/>
                    </a:rPr>
                    <a:t>Party</a:t>
                  </a:r>
                  <a:endParaRPr/>
                </a:p>
              </p:txBody>
            </p:sp>
            <p:sp>
              <p:nvSpPr>
                <p:cNvPr id="414" name="Google Shape;414;p6"/>
                <p:cNvSpPr txBox="1"/>
                <p:nvPr/>
              </p:nvSpPr>
              <p:spPr>
                <a:xfrm>
                  <a:off x="6622891" y="2528692"/>
                  <a:ext cx="1327796" cy="511593"/>
                </a:xfrm>
                <a:prstGeom prst="rect">
                  <a:avLst/>
                </a:prstGeom>
                <a:noFill/>
                <a:ln>
                  <a:noFill/>
                </a:ln>
              </p:spPr>
              <p:txBody>
                <a:bodyPr anchorCtr="0" anchor="t" bIns="45700" lIns="91425" spcFirstLastPara="1" rIns="91425" wrap="square" tIns="45700">
                  <a:spAutoFit/>
                </a:bodyPr>
                <a:lstStyle/>
                <a:p>
                  <a:pPr indent="0" lvl="0" marL="0" marR="0" rtl="0" algn="ctr">
                    <a:lnSpc>
                      <a:spcPct val="113279"/>
                    </a:lnSpc>
                    <a:spcBef>
                      <a:spcPts val="0"/>
                    </a:spcBef>
                    <a:spcAft>
                      <a:spcPts val="0"/>
                    </a:spcAft>
                    <a:buNone/>
                  </a:pPr>
                  <a:r>
                    <a:rPr b="1" lang="en-US" sz="1235">
                      <a:solidFill>
                        <a:srgbClr val="D9D9D9"/>
                      </a:solidFill>
                      <a:latin typeface="Calibri"/>
                      <a:ea typeface="Calibri"/>
                      <a:cs typeface="Calibri"/>
                      <a:sym typeface="Calibri"/>
                    </a:rPr>
                    <a:t>Wholesale Credit Risk</a:t>
                  </a:r>
                  <a:endParaRPr/>
                </a:p>
              </p:txBody>
            </p:sp>
            <p:sp>
              <p:nvSpPr>
                <p:cNvPr id="415" name="Google Shape;415;p6"/>
                <p:cNvSpPr txBox="1"/>
                <p:nvPr/>
              </p:nvSpPr>
              <p:spPr>
                <a:xfrm>
                  <a:off x="10921271" y="2528692"/>
                  <a:ext cx="1327796" cy="308118"/>
                </a:xfrm>
                <a:prstGeom prst="rect">
                  <a:avLst/>
                </a:prstGeom>
                <a:noFill/>
                <a:ln>
                  <a:noFill/>
                </a:ln>
              </p:spPr>
              <p:txBody>
                <a:bodyPr anchorCtr="0" anchor="t" bIns="45700" lIns="91425" spcFirstLastPara="1" rIns="91425" wrap="square" tIns="45700">
                  <a:spAutoFit/>
                </a:bodyPr>
                <a:lstStyle/>
                <a:p>
                  <a:pPr indent="0" lvl="0" marL="0" marR="0" rtl="0" algn="ctr">
                    <a:lnSpc>
                      <a:spcPct val="113279"/>
                    </a:lnSpc>
                    <a:spcBef>
                      <a:spcPts val="0"/>
                    </a:spcBef>
                    <a:spcAft>
                      <a:spcPts val="0"/>
                    </a:spcAft>
                    <a:buNone/>
                  </a:pPr>
                  <a:r>
                    <a:rPr b="1" lang="en-US" sz="1235">
                      <a:solidFill>
                        <a:srgbClr val="D9D9D9"/>
                      </a:solidFill>
                      <a:latin typeface="Calibri"/>
                      <a:ea typeface="Calibri"/>
                      <a:cs typeface="Calibri"/>
                      <a:sym typeface="Calibri"/>
                    </a:rPr>
                    <a:t>T &amp; P</a:t>
                  </a:r>
                  <a:endParaRPr/>
                </a:p>
              </p:txBody>
            </p:sp>
          </p:grpSp>
        </p:grpSp>
        <p:sp>
          <p:nvSpPr>
            <p:cNvPr id="416" name="Google Shape;416;p6"/>
            <p:cNvSpPr txBox="1"/>
            <p:nvPr/>
          </p:nvSpPr>
          <p:spPr>
            <a:xfrm>
              <a:off x="7834331" y="1587308"/>
              <a:ext cx="996772" cy="249555"/>
            </a:xfrm>
            <a:prstGeom prst="rect">
              <a:avLst/>
            </a:prstGeom>
            <a:noFill/>
            <a:ln>
              <a:noFill/>
            </a:ln>
          </p:spPr>
          <p:txBody>
            <a:bodyPr anchorCtr="0" anchor="t" bIns="45700" lIns="91425" spcFirstLastPara="1" rIns="91425" wrap="square" tIns="45700">
              <a:spAutoFit/>
            </a:bodyPr>
            <a:lstStyle/>
            <a:p>
              <a:pPr indent="0" lvl="0" marL="0" marR="0" rtl="0" algn="ctr">
                <a:lnSpc>
                  <a:spcPct val="97085"/>
                </a:lnSpc>
                <a:spcBef>
                  <a:spcPts val="0"/>
                </a:spcBef>
                <a:spcAft>
                  <a:spcPts val="0"/>
                </a:spcAft>
                <a:buNone/>
              </a:pPr>
              <a:r>
                <a:rPr b="1" lang="en-US" sz="1235">
                  <a:solidFill>
                    <a:srgbClr val="E7E7E7"/>
                  </a:solidFill>
                  <a:latin typeface="Calibri"/>
                  <a:ea typeface="Calibri"/>
                  <a:cs typeface="Calibri"/>
                  <a:sym typeface="Calibri"/>
                </a:rPr>
                <a:t>Data Mesh</a:t>
              </a:r>
              <a:endParaRPr/>
            </a:p>
          </p:txBody>
        </p:sp>
        <p:grpSp>
          <p:nvGrpSpPr>
            <p:cNvPr id="417" name="Google Shape;417;p6"/>
            <p:cNvGrpSpPr/>
            <p:nvPr/>
          </p:nvGrpSpPr>
          <p:grpSpPr>
            <a:xfrm>
              <a:off x="10879081" y="1565349"/>
              <a:ext cx="999048" cy="873531"/>
              <a:chOff x="12344958" y="1774062"/>
              <a:chExt cx="1132254" cy="990002"/>
            </a:xfrm>
          </p:grpSpPr>
          <p:sp>
            <p:nvSpPr>
              <p:cNvPr id="418" name="Google Shape;418;p6"/>
              <p:cNvSpPr txBox="1"/>
              <p:nvPr/>
            </p:nvSpPr>
            <p:spPr>
              <a:xfrm>
                <a:off x="12434868" y="2555951"/>
                <a:ext cx="952435" cy="208113"/>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59">
                    <a:solidFill>
                      <a:schemeClr val="dk1"/>
                    </a:solidFill>
                    <a:latin typeface="Calibri"/>
                    <a:ea typeface="Calibri"/>
                    <a:cs typeface="Calibri"/>
                    <a:sym typeface="Calibri"/>
                  </a:rPr>
                  <a:t>Owners</a:t>
                </a:r>
                <a:endParaRPr/>
              </a:p>
            </p:txBody>
          </p:sp>
          <p:grpSp>
            <p:nvGrpSpPr>
              <p:cNvPr id="419" name="Google Shape;419;p6"/>
              <p:cNvGrpSpPr/>
              <p:nvPr/>
            </p:nvGrpSpPr>
            <p:grpSpPr>
              <a:xfrm>
                <a:off x="12344958" y="1774062"/>
                <a:ext cx="1132254" cy="901439"/>
                <a:chOff x="12344958" y="1774062"/>
                <a:chExt cx="1132254" cy="901439"/>
              </a:xfrm>
            </p:grpSpPr>
            <p:pic>
              <p:nvPicPr>
                <p:cNvPr descr="User" id="420" name="Google Shape;420;p6"/>
                <p:cNvPicPr preferRelativeResize="0"/>
                <p:nvPr/>
              </p:nvPicPr>
              <p:blipFill rotWithShape="1">
                <a:blip r:embed="rId8">
                  <a:alphaModFix/>
                </a:blip>
                <a:srcRect b="0" l="0" r="0" t="0"/>
                <a:stretch/>
              </p:blipFill>
              <p:spPr>
                <a:xfrm flipH="1">
                  <a:off x="12645940" y="1774062"/>
                  <a:ext cx="831273" cy="831273"/>
                </a:xfrm>
                <a:prstGeom prst="rect">
                  <a:avLst/>
                </a:prstGeom>
                <a:noFill/>
                <a:ln>
                  <a:noFill/>
                </a:ln>
              </p:spPr>
            </p:pic>
            <p:pic>
              <p:nvPicPr>
                <p:cNvPr descr="User" id="421" name="Google Shape;421;p6"/>
                <p:cNvPicPr preferRelativeResize="0"/>
                <p:nvPr/>
              </p:nvPicPr>
              <p:blipFill rotWithShape="1">
                <a:blip r:embed="rId9">
                  <a:alphaModFix/>
                </a:blip>
                <a:srcRect b="0" l="0" r="0" t="0"/>
                <a:stretch/>
              </p:blipFill>
              <p:spPr>
                <a:xfrm flipH="1">
                  <a:off x="12344958" y="1844228"/>
                  <a:ext cx="831273" cy="831273"/>
                </a:xfrm>
                <a:prstGeom prst="rect">
                  <a:avLst/>
                </a:prstGeom>
                <a:noFill/>
                <a:ln>
                  <a:noFill/>
                </a:ln>
              </p:spPr>
            </p:pic>
          </p:grpSp>
        </p:grpSp>
        <p:cxnSp>
          <p:nvCxnSpPr>
            <p:cNvPr id="422" name="Google Shape;422;p6"/>
            <p:cNvCxnSpPr/>
            <p:nvPr/>
          </p:nvCxnSpPr>
          <p:spPr>
            <a:xfrm flipH="1" rot="10800000">
              <a:off x="5300185" y="4203502"/>
              <a:ext cx="669168" cy="427187"/>
            </a:xfrm>
            <a:prstGeom prst="straightConnector1">
              <a:avLst/>
            </a:prstGeom>
            <a:noFill/>
            <a:ln cap="flat" cmpd="sng" w="28575">
              <a:solidFill>
                <a:srgbClr val="1F497D">
                  <a:alpha val="49803"/>
                </a:srgbClr>
              </a:solidFill>
              <a:prstDash val="dash"/>
              <a:miter lim="800000"/>
              <a:headEnd len="sm" w="sm" type="none"/>
              <a:tailEnd len="med" w="med" type="triangle"/>
            </a:ln>
          </p:spPr>
        </p:cxnSp>
        <p:sp>
          <p:nvSpPr>
            <p:cNvPr id="423" name="Google Shape;423;p6"/>
            <p:cNvSpPr txBox="1"/>
            <p:nvPr/>
          </p:nvSpPr>
          <p:spPr>
            <a:xfrm>
              <a:off x="4722669" y="4817044"/>
              <a:ext cx="840384" cy="183629"/>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59">
                  <a:solidFill>
                    <a:srgbClr val="D9D9D9"/>
                  </a:solidFill>
                  <a:latin typeface="Calibri"/>
                  <a:ea typeface="Calibri"/>
                  <a:cs typeface="Calibri"/>
                  <a:sym typeface="Calibri"/>
                </a:rPr>
                <a:t>Contributor</a:t>
              </a:r>
              <a:endParaRPr/>
            </a:p>
          </p:txBody>
        </p:sp>
        <p:pic>
          <p:nvPicPr>
            <p:cNvPr descr="User" id="424" name="Google Shape;424;p6"/>
            <p:cNvPicPr preferRelativeResize="0"/>
            <p:nvPr/>
          </p:nvPicPr>
          <p:blipFill rotWithShape="1">
            <a:blip r:embed="rId10">
              <a:alphaModFix/>
            </a:blip>
            <a:srcRect b="0" l="0" r="0" t="0"/>
            <a:stretch/>
          </p:blipFill>
          <p:spPr>
            <a:xfrm>
              <a:off x="4867325" y="4355152"/>
              <a:ext cx="551072" cy="551072"/>
            </a:xfrm>
            <a:prstGeom prst="rect">
              <a:avLst/>
            </a:prstGeom>
            <a:noFill/>
            <a:ln>
              <a:noFill/>
            </a:ln>
          </p:spPr>
        </p:pic>
        <p:sp>
          <p:nvSpPr>
            <p:cNvPr id="425" name="Google Shape;425;p6"/>
            <p:cNvSpPr txBox="1"/>
            <p:nvPr/>
          </p:nvSpPr>
          <p:spPr>
            <a:xfrm>
              <a:off x="11104478" y="4818256"/>
              <a:ext cx="840384" cy="183629"/>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59">
                  <a:solidFill>
                    <a:srgbClr val="D9D9D9"/>
                  </a:solidFill>
                  <a:latin typeface="Calibri"/>
                  <a:ea typeface="Calibri"/>
                  <a:cs typeface="Calibri"/>
                  <a:sym typeface="Calibri"/>
                </a:rPr>
                <a:t>Consumer</a:t>
              </a:r>
              <a:endParaRPr/>
            </a:p>
          </p:txBody>
        </p:sp>
        <p:pic>
          <p:nvPicPr>
            <p:cNvPr descr="User" id="426" name="Google Shape;426;p6"/>
            <p:cNvPicPr preferRelativeResize="0"/>
            <p:nvPr/>
          </p:nvPicPr>
          <p:blipFill rotWithShape="1">
            <a:blip r:embed="rId11">
              <a:alphaModFix/>
            </a:blip>
            <a:srcRect b="0" l="0" r="0" t="0"/>
            <a:stretch/>
          </p:blipFill>
          <p:spPr>
            <a:xfrm>
              <a:off x="11249134" y="4355152"/>
              <a:ext cx="551072" cy="551072"/>
            </a:xfrm>
            <a:prstGeom prst="rect">
              <a:avLst/>
            </a:prstGeom>
            <a:noFill/>
            <a:ln>
              <a:noFill/>
            </a:ln>
          </p:spPr>
        </p:pic>
        <p:cxnSp>
          <p:nvCxnSpPr>
            <p:cNvPr id="427" name="Google Shape;427;p6"/>
            <p:cNvCxnSpPr/>
            <p:nvPr/>
          </p:nvCxnSpPr>
          <p:spPr>
            <a:xfrm>
              <a:off x="10663497" y="4203421"/>
              <a:ext cx="733995" cy="468573"/>
            </a:xfrm>
            <a:prstGeom prst="straightConnector1">
              <a:avLst/>
            </a:prstGeom>
            <a:noFill/>
            <a:ln cap="flat" cmpd="sng" w="28575">
              <a:solidFill>
                <a:srgbClr val="5CBDDD">
                  <a:alpha val="49803"/>
                </a:srgbClr>
              </a:solidFill>
              <a:prstDash val="dash"/>
              <a:miter lim="800000"/>
              <a:headEnd len="sm" w="sm" type="none"/>
              <a:tailEnd len="med" w="med" type="triangle"/>
            </a:ln>
          </p:spPr>
        </p:cxnSp>
        <p:sp>
          <p:nvSpPr>
            <p:cNvPr id="428" name="Google Shape;428;p6"/>
            <p:cNvSpPr/>
            <p:nvPr/>
          </p:nvSpPr>
          <p:spPr>
            <a:xfrm>
              <a:off x="4782566" y="1497427"/>
              <a:ext cx="7053103" cy="4567757"/>
            </a:xfrm>
            <a:prstGeom prst="roundRect">
              <a:avLst>
                <a:gd fmla="val 9064" name="adj"/>
              </a:avLst>
            </a:prstGeom>
            <a:noFill/>
            <a:ln cap="flat" cmpd="sng" w="28575">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88">
                <a:solidFill>
                  <a:schemeClr val="lt1"/>
                </a:solidFill>
                <a:latin typeface="Calibri"/>
                <a:ea typeface="Calibri"/>
                <a:cs typeface="Calibri"/>
                <a:sym typeface="Calibri"/>
              </a:endParaRPr>
            </a:p>
          </p:txBody>
        </p:sp>
      </p:grpSp>
      <p:sp>
        <p:nvSpPr>
          <p:cNvPr id="429" name="Google Shape;429;p6"/>
          <p:cNvSpPr/>
          <p:nvPr/>
        </p:nvSpPr>
        <p:spPr>
          <a:xfrm>
            <a:off x="738254" y="1248252"/>
            <a:ext cx="3549448" cy="3765133"/>
          </a:xfrm>
          <a:prstGeom prst="rect">
            <a:avLst/>
          </a:prstGeom>
          <a:noFill/>
          <a:ln>
            <a:noFill/>
          </a:ln>
        </p:spPr>
        <p:txBody>
          <a:bodyPr anchorCtr="0" anchor="t" bIns="45700" lIns="91425" spcFirstLastPara="1" rIns="91425" wrap="square" tIns="45700">
            <a:spAutoFit/>
          </a:bodyPr>
          <a:lstStyle/>
          <a:p>
            <a:pPr indent="0" lvl="0" marL="2804" marR="0" rtl="0" algn="l">
              <a:spcBef>
                <a:spcPts val="0"/>
              </a:spcBef>
              <a:spcAft>
                <a:spcPts val="0"/>
              </a:spcAft>
              <a:buNone/>
            </a:pPr>
            <a:r>
              <a:rPr b="1" lang="en-US" sz="1400">
                <a:solidFill>
                  <a:srgbClr val="262626"/>
                </a:solidFill>
                <a:latin typeface="Calibri"/>
                <a:ea typeface="Calibri"/>
                <a:cs typeface="Calibri"/>
                <a:sym typeface="Calibri"/>
              </a:rPr>
              <a:t>Data Product Owner</a:t>
            </a:r>
            <a:endParaRPr/>
          </a:p>
          <a:p>
            <a:pPr indent="-171450" lvl="0" marL="174254" marR="0" rtl="0" algn="l">
              <a:spcBef>
                <a:spcPts val="100"/>
              </a:spcBef>
              <a:spcAft>
                <a:spcPts val="0"/>
              </a:spcAft>
              <a:buClr>
                <a:schemeClr val="accent1"/>
              </a:buClr>
              <a:buSzPts val="1200"/>
              <a:buFont typeface="Noto Sans Symbols"/>
              <a:buChar char="▪"/>
            </a:pPr>
            <a:r>
              <a:rPr lang="en-US" sz="1200">
                <a:solidFill>
                  <a:srgbClr val="262626"/>
                </a:solidFill>
                <a:latin typeface="Calibri"/>
                <a:ea typeface="Calibri"/>
                <a:cs typeface="Calibri"/>
                <a:sym typeface="Calibri"/>
              </a:rPr>
              <a:t>Represents the business and aligns their technology counterparts on business requirements, including data product risk mitigation, classification, entitlements and overall quality of the data</a:t>
            </a:r>
            <a:endParaRPr/>
          </a:p>
          <a:p>
            <a:pPr indent="-171450" lvl="0" marL="174254" marR="0" rtl="0" algn="l">
              <a:spcBef>
                <a:spcPts val="100"/>
              </a:spcBef>
              <a:spcAft>
                <a:spcPts val="0"/>
              </a:spcAft>
              <a:buClr>
                <a:schemeClr val="accent1"/>
              </a:buClr>
              <a:buSzPts val="1200"/>
              <a:buFont typeface="Noto Sans Symbols"/>
              <a:buChar char="▪"/>
            </a:pPr>
            <a:r>
              <a:rPr lang="en-US" sz="1200">
                <a:solidFill>
                  <a:srgbClr val="262626"/>
                </a:solidFill>
                <a:latin typeface="Calibri"/>
                <a:ea typeface="Calibri"/>
                <a:cs typeface="Calibri"/>
                <a:sym typeface="Calibri"/>
              </a:rPr>
              <a:t>Delegate to sub-owners who are responsible for domains of data within the product</a:t>
            </a:r>
            <a:endParaRPr/>
          </a:p>
          <a:p>
            <a:pPr indent="-171450" lvl="0" marL="174254" marR="0" rtl="0" algn="l">
              <a:spcBef>
                <a:spcPts val="100"/>
              </a:spcBef>
              <a:spcAft>
                <a:spcPts val="0"/>
              </a:spcAft>
              <a:buClr>
                <a:schemeClr val="accent1"/>
              </a:buClr>
              <a:buSzPts val="1200"/>
              <a:buFont typeface="Noto Sans Symbols"/>
              <a:buChar char="▪"/>
            </a:pPr>
            <a:r>
              <a:rPr lang="en-US" sz="1200">
                <a:solidFill>
                  <a:srgbClr val="262626"/>
                </a:solidFill>
                <a:latin typeface="Calibri"/>
                <a:ea typeface="Calibri"/>
                <a:cs typeface="Calibri"/>
                <a:sym typeface="Calibri"/>
              </a:rPr>
              <a:t>Collaborates with the Technical Owner to provide approvals for contributors to the Data Product and review any Local Copy</a:t>
            </a:r>
            <a:endParaRPr/>
          </a:p>
          <a:p>
            <a:pPr indent="-95249" lvl="0" marL="174254" marR="0" rtl="0" algn="l">
              <a:spcBef>
                <a:spcPts val="100"/>
              </a:spcBef>
              <a:spcAft>
                <a:spcPts val="0"/>
              </a:spcAft>
              <a:buClr>
                <a:schemeClr val="accent1"/>
              </a:buClr>
              <a:buSzPts val="1200"/>
              <a:buFont typeface="Noto Sans Symbols"/>
              <a:buNone/>
            </a:pPr>
            <a:r>
              <a:t/>
            </a:r>
            <a:endParaRPr sz="1200">
              <a:solidFill>
                <a:srgbClr val="262626"/>
              </a:solidFill>
              <a:latin typeface="Calibri"/>
              <a:ea typeface="Calibri"/>
              <a:cs typeface="Calibri"/>
              <a:sym typeface="Calibri"/>
            </a:endParaRPr>
          </a:p>
          <a:p>
            <a:pPr indent="0" lvl="0" marL="2804" marR="0" rtl="0" algn="l">
              <a:spcBef>
                <a:spcPts val="100"/>
              </a:spcBef>
              <a:spcAft>
                <a:spcPts val="0"/>
              </a:spcAft>
              <a:buNone/>
            </a:pPr>
            <a:r>
              <a:rPr b="1" lang="en-US" sz="1400">
                <a:solidFill>
                  <a:srgbClr val="262626"/>
                </a:solidFill>
                <a:latin typeface="Calibri"/>
                <a:ea typeface="Calibri"/>
                <a:cs typeface="Calibri"/>
                <a:sym typeface="Calibri"/>
              </a:rPr>
              <a:t>Technical Owner</a:t>
            </a:r>
            <a:endParaRPr/>
          </a:p>
          <a:p>
            <a:pPr indent="-171450" lvl="0" marL="174254" marR="0" rtl="0" algn="l">
              <a:spcBef>
                <a:spcPts val="100"/>
              </a:spcBef>
              <a:spcAft>
                <a:spcPts val="0"/>
              </a:spcAft>
              <a:buClr>
                <a:schemeClr val="accent1"/>
              </a:buClr>
              <a:buSzPts val="1200"/>
              <a:buFont typeface="Noto Sans Symbols"/>
              <a:buChar char="▪"/>
            </a:pPr>
            <a:r>
              <a:rPr lang="en-US" sz="1200">
                <a:solidFill>
                  <a:srgbClr val="262626"/>
                </a:solidFill>
                <a:latin typeface="Calibri"/>
                <a:ea typeface="Calibri"/>
                <a:cs typeface="Calibri"/>
                <a:sym typeface="Calibri"/>
              </a:rPr>
              <a:t>Responsible for operationalizing the Data Product and facilitating collaboration with contributing applications</a:t>
            </a:r>
            <a:endParaRPr/>
          </a:p>
          <a:p>
            <a:pPr indent="-171450" lvl="0" marL="174254" marR="0" rtl="0" algn="l">
              <a:spcBef>
                <a:spcPts val="100"/>
              </a:spcBef>
              <a:spcAft>
                <a:spcPts val="0"/>
              </a:spcAft>
              <a:buClr>
                <a:schemeClr val="accent1"/>
              </a:buClr>
              <a:buSzPts val="1200"/>
              <a:buFont typeface="Noto Sans Symbols"/>
              <a:buChar char="▪"/>
            </a:pPr>
            <a:r>
              <a:rPr lang="en-US" sz="1200">
                <a:solidFill>
                  <a:srgbClr val="262626"/>
                </a:solidFill>
                <a:latin typeface="Calibri"/>
                <a:ea typeface="Calibri"/>
                <a:cs typeface="Calibri"/>
                <a:sym typeface="Calibri"/>
              </a:rPr>
              <a:t>Owns the Lake Account </a:t>
            </a:r>
            <a:endParaRPr/>
          </a:p>
          <a:p>
            <a:pPr indent="-171450" lvl="0" marL="174254" marR="0" rtl="0" algn="l">
              <a:spcBef>
                <a:spcPts val="100"/>
              </a:spcBef>
              <a:spcAft>
                <a:spcPts val="0"/>
              </a:spcAft>
              <a:buClr>
                <a:schemeClr val="accent1"/>
              </a:buClr>
              <a:buSzPts val="1200"/>
              <a:buFont typeface="Noto Sans Symbols"/>
              <a:buChar char="▪"/>
            </a:pPr>
            <a:r>
              <a:rPr lang="en-US" sz="1200">
                <a:solidFill>
                  <a:srgbClr val="262626"/>
                </a:solidFill>
                <a:latin typeface="Calibri"/>
                <a:ea typeface="Calibri"/>
                <a:cs typeface="Calibri"/>
                <a:sym typeface="Calibri"/>
              </a:rPr>
              <a:t>Ensures technical data quality and makes sure that Local Copies are approved and intact </a:t>
            </a:r>
            <a:endParaRPr/>
          </a:p>
        </p:txBody>
      </p:sp>
      <p:sp>
        <p:nvSpPr>
          <p:cNvPr id="430" name="Google Shape;430;p6"/>
          <p:cNvSpPr txBox="1"/>
          <p:nvPr/>
        </p:nvSpPr>
        <p:spPr>
          <a:xfrm>
            <a:off x="713540" y="867195"/>
            <a:ext cx="7241264" cy="31722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1800"/>
              <a:buFont typeface="Arial"/>
              <a:buNone/>
            </a:pPr>
            <a:r>
              <a:rPr b="1" lang="en-US" sz="1800">
                <a:solidFill>
                  <a:srgbClr val="3F3F3F"/>
                </a:solidFill>
                <a:latin typeface="Arial"/>
                <a:ea typeface="Arial"/>
                <a:cs typeface="Arial"/>
                <a:sym typeface="Arial"/>
              </a:rPr>
              <a:t>What are the Data Product Owners’ Responsibilities?</a:t>
            </a:r>
            <a:endParaRPr/>
          </a:p>
        </p:txBody>
      </p:sp>
      <p:sp>
        <p:nvSpPr>
          <p:cNvPr id="431" name="Google Shape;431;p6"/>
          <p:cNvSpPr txBox="1"/>
          <p:nvPr>
            <p:ph idx="12" type="sldNum"/>
          </p:nvPr>
        </p:nvSpPr>
        <p:spPr>
          <a:xfrm>
            <a:off x="920015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
          <p:cNvSpPr txBox="1"/>
          <p:nvPr>
            <p:ph type="title"/>
          </p:nvPr>
        </p:nvSpPr>
        <p:spPr>
          <a:xfrm>
            <a:off x="695700" y="289001"/>
            <a:ext cx="10515600" cy="7960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3600"/>
              <a:buFont typeface="Arial"/>
              <a:buNone/>
            </a:pPr>
            <a:r>
              <a:rPr lang="en-US"/>
              <a:t>Data Product Responsibilities</a:t>
            </a:r>
            <a:endParaRPr/>
          </a:p>
        </p:txBody>
      </p:sp>
      <p:grpSp>
        <p:nvGrpSpPr>
          <p:cNvPr id="437" name="Google Shape;437;p7"/>
          <p:cNvGrpSpPr/>
          <p:nvPr/>
        </p:nvGrpSpPr>
        <p:grpSpPr>
          <a:xfrm>
            <a:off x="4735548" y="1183996"/>
            <a:ext cx="7222193" cy="5140656"/>
            <a:chOff x="4722669" y="1338544"/>
            <a:chExt cx="7222193" cy="5140656"/>
          </a:xfrm>
        </p:grpSpPr>
        <p:sp>
          <p:nvSpPr>
            <p:cNvPr id="438" name="Google Shape;438;p7"/>
            <p:cNvSpPr txBox="1"/>
            <p:nvPr/>
          </p:nvSpPr>
          <p:spPr>
            <a:xfrm>
              <a:off x="7652787" y="2398513"/>
              <a:ext cx="1353447" cy="183629"/>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59">
                  <a:solidFill>
                    <a:schemeClr val="dk1"/>
                  </a:solidFill>
                  <a:latin typeface="Calibri"/>
                  <a:ea typeface="Calibri"/>
                  <a:cs typeface="Calibri"/>
                  <a:sym typeface="Calibri"/>
                </a:rPr>
                <a:t>Consumer/Contributor</a:t>
              </a:r>
              <a:endParaRPr/>
            </a:p>
          </p:txBody>
        </p:sp>
        <p:grpSp>
          <p:nvGrpSpPr>
            <p:cNvPr id="439" name="Google Shape;439;p7"/>
            <p:cNvGrpSpPr/>
            <p:nvPr/>
          </p:nvGrpSpPr>
          <p:grpSpPr>
            <a:xfrm>
              <a:off x="4785356" y="1555939"/>
              <a:ext cx="999049" cy="855194"/>
              <a:chOff x="5119066" y="1763397"/>
              <a:chExt cx="1132255" cy="969220"/>
            </a:xfrm>
          </p:grpSpPr>
          <p:grpSp>
            <p:nvGrpSpPr>
              <p:cNvPr id="440" name="Google Shape;440;p7"/>
              <p:cNvGrpSpPr/>
              <p:nvPr/>
            </p:nvGrpSpPr>
            <p:grpSpPr>
              <a:xfrm>
                <a:off x="5119066" y="1763397"/>
                <a:ext cx="1132255" cy="901439"/>
                <a:chOff x="4934072" y="1763397"/>
                <a:chExt cx="1132255" cy="901439"/>
              </a:xfrm>
            </p:grpSpPr>
            <p:pic>
              <p:nvPicPr>
                <p:cNvPr descr="User" id="441" name="Google Shape;441;p7"/>
                <p:cNvPicPr preferRelativeResize="0"/>
                <p:nvPr/>
              </p:nvPicPr>
              <p:blipFill rotWithShape="1">
                <a:blip r:embed="rId3">
                  <a:alphaModFix/>
                </a:blip>
                <a:srcRect b="0" l="0" r="0" t="0"/>
                <a:stretch/>
              </p:blipFill>
              <p:spPr>
                <a:xfrm>
                  <a:off x="4934072" y="1763397"/>
                  <a:ext cx="831273" cy="831273"/>
                </a:xfrm>
                <a:prstGeom prst="rect">
                  <a:avLst/>
                </a:prstGeom>
                <a:noFill/>
                <a:ln>
                  <a:noFill/>
                </a:ln>
              </p:spPr>
            </p:pic>
            <p:pic>
              <p:nvPicPr>
                <p:cNvPr descr="User" id="442" name="Google Shape;442;p7"/>
                <p:cNvPicPr preferRelativeResize="0"/>
                <p:nvPr/>
              </p:nvPicPr>
              <p:blipFill rotWithShape="1">
                <a:blip r:embed="rId4">
                  <a:alphaModFix/>
                </a:blip>
                <a:srcRect b="0" l="0" r="0" t="0"/>
                <a:stretch/>
              </p:blipFill>
              <p:spPr>
                <a:xfrm>
                  <a:off x="5235054" y="1833563"/>
                  <a:ext cx="831273" cy="831273"/>
                </a:xfrm>
                <a:prstGeom prst="rect">
                  <a:avLst/>
                </a:prstGeom>
                <a:noFill/>
                <a:ln>
                  <a:noFill/>
                </a:ln>
              </p:spPr>
            </p:pic>
          </p:grpSp>
          <p:sp>
            <p:nvSpPr>
              <p:cNvPr id="443" name="Google Shape;443;p7"/>
              <p:cNvSpPr txBox="1"/>
              <p:nvPr/>
            </p:nvSpPr>
            <p:spPr>
              <a:xfrm>
                <a:off x="5208976" y="2524504"/>
                <a:ext cx="952435" cy="208113"/>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59">
                    <a:solidFill>
                      <a:srgbClr val="E9E9E9"/>
                    </a:solidFill>
                    <a:latin typeface="Calibri"/>
                    <a:ea typeface="Calibri"/>
                    <a:cs typeface="Calibri"/>
                    <a:sym typeface="Calibri"/>
                  </a:rPr>
                  <a:t>Owners</a:t>
                </a:r>
                <a:endParaRPr/>
              </a:p>
            </p:txBody>
          </p:sp>
        </p:grpSp>
        <p:grpSp>
          <p:nvGrpSpPr>
            <p:cNvPr id="444" name="Google Shape;444;p7"/>
            <p:cNvGrpSpPr/>
            <p:nvPr/>
          </p:nvGrpSpPr>
          <p:grpSpPr>
            <a:xfrm>
              <a:off x="10879081" y="1565349"/>
              <a:ext cx="999048" cy="873531"/>
              <a:chOff x="12344958" y="1774062"/>
              <a:chExt cx="1132254" cy="990002"/>
            </a:xfrm>
          </p:grpSpPr>
          <p:sp>
            <p:nvSpPr>
              <p:cNvPr id="445" name="Google Shape;445;p7"/>
              <p:cNvSpPr txBox="1"/>
              <p:nvPr/>
            </p:nvSpPr>
            <p:spPr>
              <a:xfrm>
                <a:off x="12434868" y="2555951"/>
                <a:ext cx="952435" cy="208113"/>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59">
                    <a:solidFill>
                      <a:srgbClr val="E9E9E9"/>
                    </a:solidFill>
                    <a:latin typeface="Calibri"/>
                    <a:ea typeface="Calibri"/>
                    <a:cs typeface="Calibri"/>
                    <a:sym typeface="Calibri"/>
                  </a:rPr>
                  <a:t>Owners</a:t>
                </a:r>
                <a:endParaRPr/>
              </a:p>
            </p:txBody>
          </p:sp>
          <p:grpSp>
            <p:nvGrpSpPr>
              <p:cNvPr id="446" name="Google Shape;446;p7"/>
              <p:cNvGrpSpPr/>
              <p:nvPr/>
            </p:nvGrpSpPr>
            <p:grpSpPr>
              <a:xfrm>
                <a:off x="12344958" y="1774062"/>
                <a:ext cx="1132254" cy="901439"/>
                <a:chOff x="12344958" y="1774062"/>
                <a:chExt cx="1132254" cy="901439"/>
              </a:xfrm>
            </p:grpSpPr>
            <p:pic>
              <p:nvPicPr>
                <p:cNvPr descr="User" id="447" name="Google Shape;447;p7"/>
                <p:cNvPicPr preferRelativeResize="0"/>
                <p:nvPr/>
              </p:nvPicPr>
              <p:blipFill rotWithShape="1">
                <a:blip r:embed="rId5">
                  <a:alphaModFix/>
                </a:blip>
                <a:srcRect b="0" l="0" r="0" t="0"/>
                <a:stretch/>
              </p:blipFill>
              <p:spPr>
                <a:xfrm flipH="1">
                  <a:off x="12645940" y="1774062"/>
                  <a:ext cx="831273" cy="831273"/>
                </a:xfrm>
                <a:prstGeom prst="rect">
                  <a:avLst/>
                </a:prstGeom>
                <a:noFill/>
                <a:ln>
                  <a:noFill/>
                </a:ln>
              </p:spPr>
            </p:pic>
            <p:pic>
              <p:nvPicPr>
                <p:cNvPr descr="User" id="448" name="Google Shape;448;p7"/>
                <p:cNvPicPr preferRelativeResize="0"/>
                <p:nvPr/>
              </p:nvPicPr>
              <p:blipFill rotWithShape="1">
                <a:blip r:embed="rId6">
                  <a:alphaModFix/>
                </a:blip>
                <a:srcRect b="0" l="0" r="0" t="0"/>
                <a:stretch/>
              </p:blipFill>
              <p:spPr>
                <a:xfrm flipH="1">
                  <a:off x="12344958" y="1844228"/>
                  <a:ext cx="831273" cy="831273"/>
                </a:xfrm>
                <a:prstGeom prst="rect">
                  <a:avLst/>
                </a:prstGeom>
                <a:noFill/>
                <a:ln>
                  <a:noFill/>
                </a:ln>
              </p:spPr>
            </p:pic>
          </p:grpSp>
        </p:grpSp>
        <p:grpSp>
          <p:nvGrpSpPr>
            <p:cNvPr id="449" name="Google Shape;449;p7"/>
            <p:cNvGrpSpPr/>
            <p:nvPr/>
          </p:nvGrpSpPr>
          <p:grpSpPr>
            <a:xfrm>
              <a:off x="9267627" y="5191653"/>
              <a:ext cx="999049" cy="873531"/>
              <a:chOff x="5721654" y="1763397"/>
              <a:chExt cx="1132255" cy="990002"/>
            </a:xfrm>
          </p:grpSpPr>
          <p:sp>
            <p:nvSpPr>
              <p:cNvPr id="450" name="Google Shape;450;p7"/>
              <p:cNvSpPr txBox="1"/>
              <p:nvPr/>
            </p:nvSpPr>
            <p:spPr>
              <a:xfrm>
                <a:off x="5811564" y="2545286"/>
                <a:ext cx="952435" cy="208113"/>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59">
                    <a:solidFill>
                      <a:srgbClr val="E9E9E9"/>
                    </a:solidFill>
                    <a:latin typeface="Calibri"/>
                    <a:ea typeface="Calibri"/>
                    <a:cs typeface="Calibri"/>
                    <a:sym typeface="Calibri"/>
                  </a:rPr>
                  <a:t>Owners</a:t>
                </a:r>
                <a:endParaRPr/>
              </a:p>
            </p:txBody>
          </p:sp>
          <p:grpSp>
            <p:nvGrpSpPr>
              <p:cNvPr id="451" name="Google Shape;451;p7"/>
              <p:cNvGrpSpPr/>
              <p:nvPr/>
            </p:nvGrpSpPr>
            <p:grpSpPr>
              <a:xfrm flipH="1">
                <a:off x="5721654" y="1763397"/>
                <a:ext cx="1132255" cy="901439"/>
                <a:chOff x="4934072" y="1763397"/>
                <a:chExt cx="1132255" cy="901439"/>
              </a:xfrm>
            </p:grpSpPr>
            <p:pic>
              <p:nvPicPr>
                <p:cNvPr descr="User" id="452" name="Google Shape;452;p7"/>
                <p:cNvPicPr preferRelativeResize="0"/>
                <p:nvPr/>
              </p:nvPicPr>
              <p:blipFill rotWithShape="1">
                <a:blip r:embed="rId7">
                  <a:alphaModFix/>
                </a:blip>
                <a:srcRect b="0" l="0" r="0" t="0"/>
                <a:stretch/>
              </p:blipFill>
              <p:spPr>
                <a:xfrm>
                  <a:off x="4934072" y="1763397"/>
                  <a:ext cx="831273" cy="831273"/>
                </a:xfrm>
                <a:prstGeom prst="rect">
                  <a:avLst/>
                </a:prstGeom>
                <a:noFill/>
                <a:ln>
                  <a:noFill/>
                </a:ln>
              </p:spPr>
            </p:pic>
            <p:pic>
              <p:nvPicPr>
                <p:cNvPr descr="User" id="453" name="Google Shape;453;p7"/>
                <p:cNvPicPr preferRelativeResize="0"/>
                <p:nvPr/>
              </p:nvPicPr>
              <p:blipFill rotWithShape="1">
                <a:blip r:embed="rId8">
                  <a:alphaModFix/>
                </a:blip>
                <a:srcRect b="0" l="0" r="0" t="0"/>
                <a:stretch/>
              </p:blipFill>
              <p:spPr>
                <a:xfrm>
                  <a:off x="5235054" y="1833563"/>
                  <a:ext cx="831273" cy="831273"/>
                </a:xfrm>
                <a:prstGeom prst="rect">
                  <a:avLst/>
                </a:prstGeom>
                <a:noFill/>
                <a:ln>
                  <a:noFill/>
                </a:ln>
              </p:spPr>
            </p:pic>
          </p:grpSp>
        </p:grpSp>
        <p:sp>
          <p:nvSpPr>
            <p:cNvPr id="454" name="Google Shape;454;p7"/>
            <p:cNvSpPr/>
            <p:nvPr/>
          </p:nvSpPr>
          <p:spPr>
            <a:xfrm>
              <a:off x="6062810" y="2676186"/>
              <a:ext cx="751812" cy="360709"/>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9">
                  <a:solidFill>
                    <a:srgbClr val="D9D9D9"/>
                  </a:solidFill>
                  <a:latin typeface="Calibri"/>
                  <a:ea typeface="Calibri"/>
                  <a:cs typeface="Calibri"/>
                  <a:sym typeface="Calibri"/>
                </a:rPr>
                <a:t>Credit Exposure</a:t>
              </a:r>
              <a:endParaRPr/>
            </a:p>
          </p:txBody>
        </p:sp>
        <p:sp>
          <p:nvSpPr>
            <p:cNvPr id="455" name="Google Shape;455;p7"/>
            <p:cNvSpPr txBox="1"/>
            <p:nvPr/>
          </p:nvSpPr>
          <p:spPr>
            <a:xfrm>
              <a:off x="5970879" y="1810756"/>
              <a:ext cx="936145" cy="24622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13220"/>
                </a:lnSpc>
                <a:spcBef>
                  <a:spcPts val="0"/>
                </a:spcBef>
                <a:spcAft>
                  <a:spcPts val="0"/>
                </a:spcAft>
                <a:buNone/>
              </a:pPr>
              <a:r>
                <a:rPr lang="en-US" sz="1059">
                  <a:solidFill>
                    <a:srgbClr val="D9D9D9"/>
                  </a:solidFill>
                  <a:latin typeface="Calibri"/>
                  <a:ea typeface="Calibri"/>
                  <a:cs typeface="Calibri"/>
                  <a:sym typeface="Calibri"/>
                </a:rPr>
                <a:t>Data Product</a:t>
              </a:r>
              <a:endParaRPr/>
            </a:p>
          </p:txBody>
        </p:sp>
        <p:sp>
          <p:nvSpPr>
            <p:cNvPr id="456" name="Google Shape;456;p7"/>
            <p:cNvSpPr txBox="1"/>
            <p:nvPr/>
          </p:nvSpPr>
          <p:spPr>
            <a:xfrm>
              <a:off x="9754647" y="1810756"/>
              <a:ext cx="930843" cy="24622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13220"/>
                </a:lnSpc>
                <a:spcBef>
                  <a:spcPts val="0"/>
                </a:spcBef>
                <a:spcAft>
                  <a:spcPts val="0"/>
                </a:spcAft>
                <a:buNone/>
              </a:pPr>
              <a:r>
                <a:rPr lang="en-US" sz="1059">
                  <a:solidFill>
                    <a:srgbClr val="D9D9D9"/>
                  </a:solidFill>
                  <a:latin typeface="Calibri"/>
                  <a:ea typeface="Calibri"/>
                  <a:cs typeface="Calibri"/>
                  <a:sym typeface="Calibri"/>
                </a:rPr>
                <a:t>Data Product</a:t>
              </a:r>
              <a:endParaRPr/>
            </a:p>
          </p:txBody>
        </p:sp>
        <p:sp>
          <p:nvSpPr>
            <p:cNvPr id="457" name="Google Shape;457;p7"/>
            <p:cNvSpPr txBox="1"/>
            <p:nvPr/>
          </p:nvSpPr>
          <p:spPr>
            <a:xfrm>
              <a:off x="7847779" y="3228844"/>
              <a:ext cx="930843" cy="24622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13220"/>
                </a:lnSpc>
                <a:spcBef>
                  <a:spcPts val="0"/>
                </a:spcBef>
                <a:spcAft>
                  <a:spcPts val="0"/>
                </a:spcAft>
                <a:buNone/>
              </a:pPr>
              <a:r>
                <a:rPr lang="en-US" sz="1059">
                  <a:solidFill>
                    <a:srgbClr val="D9D9D9"/>
                  </a:solidFill>
                  <a:latin typeface="Calibri"/>
                  <a:ea typeface="Calibri"/>
                  <a:cs typeface="Calibri"/>
                  <a:sym typeface="Calibri"/>
                </a:rPr>
                <a:t>Data Product</a:t>
              </a:r>
              <a:endParaRPr/>
            </a:p>
          </p:txBody>
        </p:sp>
        <p:sp>
          <p:nvSpPr>
            <p:cNvPr id="458" name="Google Shape;458;p7"/>
            <p:cNvSpPr/>
            <p:nvPr/>
          </p:nvSpPr>
          <p:spPr>
            <a:xfrm>
              <a:off x="9506586" y="3124346"/>
              <a:ext cx="1426965" cy="326375"/>
            </a:xfrm>
            <a:prstGeom prst="rect">
              <a:avLst/>
            </a:prstGeom>
            <a:noFill/>
            <a:ln>
              <a:noFill/>
            </a:ln>
          </p:spPr>
          <p:txBody>
            <a:bodyPr anchorCtr="0" anchor="ctr" bIns="45700" lIns="91425" spcFirstLastPara="1" rIns="91425" wrap="square" tIns="45700">
              <a:noAutofit/>
            </a:bodyPr>
            <a:lstStyle/>
            <a:p>
              <a:pPr indent="0" lvl="0" marL="0" marR="0" rtl="0" algn="ctr">
                <a:lnSpc>
                  <a:spcPct val="113220"/>
                </a:lnSpc>
                <a:spcBef>
                  <a:spcPts val="0"/>
                </a:spcBef>
                <a:spcAft>
                  <a:spcPts val="0"/>
                </a:spcAft>
                <a:buNone/>
              </a:pPr>
              <a:r>
                <a:rPr lang="en-US" sz="1059">
                  <a:solidFill>
                    <a:srgbClr val="D9D9D9"/>
                  </a:solidFill>
                  <a:latin typeface="Calibri"/>
                  <a:ea typeface="Calibri"/>
                  <a:cs typeface="Calibri"/>
                  <a:sym typeface="Calibri"/>
                </a:rPr>
                <a:t>Data Sub </a:t>
              </a:r>
              <a:endParaRPr/>
            </a:p>
            <a:p>
              <a:pPr indent="0" lvl="0" marL="0" marR="0" rtl="0" algn="ctr">
                <a:lnSpc>
                  <a:spcPct val="113220"/>
                </a:lnSpc>
                <a:spcBef>
                  <a:spcPts val="0"/>
                </a:spcBef>
                <a:spcAft>
                  <a:spcPts val="0"/>
                </a:spcAft>
                <a:buNone/>
              </a:pPr>
              <a:r>
                <a:rPr lang="en-US" sz="1059">
                  <a:solidFill>
                    <a:srgbClr val="D9D9D9"/>
                  </a:solidFill>
                  <a:latin typeface="Calibri"/>
                  <a:ea typeface="Calibri"/>
                  <a:cs typeface="Calibri"/>
                  <a:sym typeface="Calibri"/>
                </a:rPr>
                <a:t>Products</a:t>
              </a:r>
              <a:endParaRPr/>
            </a:p>
          </p:txBody>
        </p:sp>
        <p:sp>
          <p:nvSpPr>
            <p:cNvPr id="459" name="Google Shape;459;p7"/>
            <p:cNvSpPr/>
            <p:nvPr/>
          </p:nvSpPr>
          <p:spPr>
            <a:xfrm>
              <a:off x="5725470" y="3124346"/>
              <a:ext cx="1426965" cy="326375"/>
            </a:xfrm>
            <a:prstGeom prst="rect">
              <a:avLst/>
            </a:prstGeom>
            <a:noFill/>
            <a:ln>
              <a:noFill/>
            </a:ln>
          </p:spPr>
          <p:txBody>
            <a:bodyPr anchorCtr="0" anchor="ctr" bIns="45700" lIns="91425" spcFirstLastPara="1" rIns="91425" wrap="square" tIns="45700">
              <a:noAutofit/>
            </a:bodyPr>
            <a:lstStyle/>
            <a:p>
              <a:pPr indent="0" lvl="0" marL="0" marR="0" rtl="0" algn="ctr">
                <a:lnSpc>
                  <a:spcPct val="113220"/>
                </a:lnSpc>
                <a:spcBef>
                  <a:spcPts val="0"/>
                </a:spcBef>
                <a:spcAft>
                  <a:spcPts val="0"/>
                </a:spcAft>
                <a:buNone/>
              </a:pPr>
              <a:r>
                <a:rPr lang="en-US" sz="1059">
                  <a:solidFill>
                    <a:srgbClr val="D9D9D9"/>
                  </a:solidFill>
                  <a:latin typeface="Calibri"/>
                  <a:ea typeface="Calibri"/>
                  <a:cs typeface="Calibri"/>
                  <a:sym typeface="Calibri"/>
                </a:rPr>
                <a:t>Data Sub </a:t>
              </a:r>
              <a:endParaRPr/>
            </a:p>
            <a:p>
              <a:pPr indent="0" lvl="0" marL="0" marR="0" rtl="0" algn="ctr">
                <a:lnSpc>
                  <a:spcPct val="113220"/>
                </a:lnSpc>
                <a:spcBef>
                  <a:spcPts val="0"/>
                </a:spcBef>
                <a:spcAft>
                  <a:spcPts val="0"/>
                </a:spcAft>
                <a:buNone/>
              </a:pPr>
              <a:r>
                <a:rPr lang="en-US" sz="1059">
                  <a:solidFill>
                    <a:srgbClr val="D9D9D9"/>
                  </a:solidFill>
                  <a:latin typeface="Calibri"/>
                  <a:ea typeface="Calibri"/>
                  <a:cs typeface="Calibri"/>
                  <a:sym typeface="Calibri"/>
                </a:rPr>
                <a:t>Products</a:t>
              </a:r>
              <a:endParaRPr/>
            </a:p>
          </p:txBody>
        </p:sp>
        <p:sp>
          <p:nvSpPr>
            <p:cNvPr id="460" name="Google Shape;460;p7"/>
            <p:cNvSpPr/>
            <p:nvPr/>
          </p:nvSpPr>
          <p:spPr>
            <a:xfrm>
              <a:off x="7619235" y="4558019"/>
              <a:ext cx="1426965" cy="326375"/>
            </a:xfrm>
            <a:prstGeom prst="rect">
              <a:avLst/>
            </a:prstGeom>
            <a:noFill/>
            <a:ln>
              <a:noFill/>
            </a:ln>
          </p:spPr>
          <p:txBody>
            <a:bodyPr anchorCtr="0" anchor="ctr" bIns="45700" lIns="91425" spcFirstLastPara="1" rIns="91425" wrap="square" tIns="45700">
              <a:noAutofit/>
            </a:bodyPr>
            <a:lstStyle/>
            <a:p>
              <a:pPr indent="0" lvl="0" marL="0" marR="0" rtl="0" algn="ctr">
                <a:lnSpc>
                  <a:spcPct val="113220"/>
                </a:lnSpc>
                <a:spcBef>
                  <a:spcPts val="0"/>
                </a:spcBef>
                <a:spcAft>
                  <a:spcPts val="0"/>
                </a:spcAft>
                <a:buNone/>
              </a:pPr>
              <a:r>
                <a:rPr lang="en-US" sz="1059">
                  <a:solidFill>
                    <a:srgbClr val="D9D9D9"/>
                  </a:solidFill>
                  <a:latin typeface="Calibri"/>
                  <a:ea typeface="Calibri"/>
                  <a:cs typeface="Calibri"/>
                  <a:sym typeface="Calibri"/>
                </a:rPr>
                <a:t>Data Sub </a:t>
              </a:r>
              <a:endParaRPr/>
            </a:p>
            <a:p>
              <a:pPr indent="0" lvl="0" marL="0" marR="0" rtl="0" algn="ctr">
                <a:lnSpc>
                  <a:spcPct val="113220"/>
                </a:lnSpc>
                <a:spcBef>
                  <a:spcPts val="0"/>
                </a:spcBef>
                <a:spcAft>
                  <a:spcPts val="0"/>
                </a:spcAft>
                <a:buNone/>
              </a:pPr>
              <a:r>
                <a:rPr lang="en-US" sz="1059">
                  <a:solidFill>
                    <a:srgbClr val="D9D9D9"/>
                  </a:solidFill>
                  <a:latin typeface="Calibri"/>
                  <a:ea typeface="Calibri"/>
                  <a:cs typeface="Calibri"/>
                  <a:sym typeface="Calibri"/>
                </a:rPr>
                <a:t>Products</a:t>
              </a:r>
              <a:endParaRPr/>
            </a:p>
          </p:txBody>
        </p:sp>
        <p:grpSp>
          <p:nvGrpSpPr>
            <p:cNvPr id="461" name="Google Shape;461;p7"/>
            <p:cNvGrpSpPr/>
            <p:nvPr/>
          </p:nvGrpSpPr>
          <p:grpSpPr>
            <a:xfrm>
              <a:off x="4782566" y="1338544"/>
              <a:ext cx="7053104" cy="5140656"/>
              <a:chOff x="5415478" y="1517016"/>
              <a:chExt cx="7993518" cy="5826076"/>
            </a:xfrm>
          </p:grpSpPr>
          <p:sp>
            <p:nvSpPr>
              <p:cNvPr id="462" name="Google Shape;462;p7"/>
              <p:cNvSpPr/>
              <p:nvPr/>
            </p:nvSpPr>
            <p:spPr>
              <a:xfrm>
                <a:off x="5415478" y="1697084"/>
                <a:ext cx="7993518" cy="5176791"/>
              </a:xfrm>
              <a:prstGeom prst="roundRect">
                <a:avLst>
                  <a:gd fmla="val 9064" name="adj"/>
                </a:avLst>
              </a:prstGeom>
              <a:noFill/>
              <a:ln cap="flat" cmpd="sng" w="28575">
                <a:solidFill>
                  <a:srgbClr val="DFDFD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88">
                  <a:solidFill>
                    <a:schemeClr val="lt1"/>
                  </a:solidFill>
                  <a:latin typeface="Calibri"/>
                  <a:ea typeface="Calibri"/>
                  <a:cs typeface="Calibri"/>
                  <a:sym typeface="Calibri"/>
                </a:endParaRPr>
              </a:p>
            </p:txBody>
          </p:sp>
          <p:grpSp>
            <p:nvGrpSpPr>
              <p:cNvPr id="463" name="Google Shape;463;p7"/>
              <p:cNvGrpSpPr/>
              <p:nvPr/>
            </p:nvGrpSpPr>
            <p:grpSpPr>
              <a:xfrm>
                <a:off x="5889470" y="1517016"/>
                <a:ext cx="7091756" cy="5826076"/>
                <a:chOff x="5889470" y="1517016"/>
                <a:chExt cx="7091756" cy="5826076"/>
              </a:xfrm>
            </p:grpSpPr>
            <p:grpSp>
              <p:nvGrpSpPr>
                <p:cNvPr id="464" name="Google Shape;464;p7"/>
                <p:cNvGrpSpPr/>
                <p:nvPr/>
              </p:nvGrpSpPr>
              <p:grpSpPr>
                <a:xfrm>
                  <a:off x="5889470" y="1517016"/>
                  <a:ext cx="7091756" cy="5826076"/>
                  <a:chOff x="5889470" y="1517016"/>
                  <a:chExt cx="7091756" cy="5826076"/>
                </a:xfrm>
              </p:grpSpPr>
              <p:sp>
                <p:nvSpPr>
                  <p:cNvPr id="465" name="Google Shape;465;p7"/>
                  <p:cNvSpPr/>
                  <p:nvPr/>
                </p:nvSpPr>
                <p:spPr>
                  <a:xfrm rot="-2700000">
                    <a:off x="7372358" y="2370227"/>
                    <a:ext cx="4119656" cy="4119657"/>
                  </a:xfrm>
                  <a:prstGeom prst="arc">
                    <a:avLst>
                      <a:gd fmla="val 16854286" name="adj1"/>
                      <a:gd fmla="val 20880705" name="adj2"/>
                    </a:avLst>
                  </a:prstGeom>
                  <a:noFill/>
                  <a:ln cap="flat" cmpd="sng" w="28575">
                    <a:solidFill>
                      <a:srgbClr val="00497D">
                        <a:alpha val="49803"/>
                      </a:srgbClr>
                    </a:solidFill>
                    <a:prstDash val="dash"/>
                    <a:miter lim="800000"/>
                    <a:headEnd len="sm" w="sm" type="non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8">
                      <a:solidFill>
                        <a:srgbClr val="FFFFFF"/>
                      </a:solidFill>
                      <a:latin typeface="Calibri"/>
                      <a:ea typeface="Calibri"/>
                      <a:cs typeface="Calibri"/>
                      <a:sym typeface="Calibri"/>
                    </a:endParaRPr>
                  </a:p>
                </p:txBody>
              </p:sp>
              <p:sp>
                <p:nvSpPr>
                  <p:cNvPr id="466" name="Google Shape;466;p7"/>
                  <p:cNvSpPr/>
                  <p:nvPr/>
                </p:nvSpPr>
                <p:spPr>
                  <a:xfrm>
                    <a:off x="5889470" y="2321257"/>
                    <a:ext cx="2806491" cy="2809229"/>
                  </a:xfrm>
                  <a:prstGeom prst="ellipse">
                    <a:avLst/>
                  </a:prstGeom>
                  <a:solidFill>
                    <a:srgbClr val="BFBFBF">
                      <a:alpha val="11764"/>
                    </a:srgbClr>
                  </a:solidFill>
                  <a:ln cap="flat" cmpd="sng" w="28575">
                    <a:solidFill>
                      <a:srgbClr val="00497D">
                        <a:alpha val="49803"/>
                      </a:srgbClr>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8">
                      <a:solidFill>
                        <a:srgbClr val="FFFFFF"/>
                      </a:solidFill>
                      <a:latin typeface="Calibri"/>
                      <a:ea typeface="Calibri"/>
                      <a:cs typeface="Calibri"/>
                      <a:sym typeface="Calibri"/>
                    </a:endParaRPr>
                  </a:p>
                </p:txBody>
              </p:sp>
              <p:sp>
                <p:nvSpPr>
                  <p:cNvPr id="467" name="Google Shape;467;p7"/>
                  <p:cNvSpPr/>
                  <p:nvPr/>
                </p:nvSpPr>
                <p:spPr>
                  <a:xfrm>
                    <a:off x="10174735" y="2321257"/>
                    <a:ext cx="2806491" cy="2809229"/>
                  </a:xfrm>
                  <a:prstGeom prst="ellipse">
                    <a:avLst/>
                  </a:prstGeom>
                  <a:solidFill>
                    <a:srgbClr val="F7F7F7"/>
                  </a:solidFill>
                  <a:ln cap="flat" cmpd="sng" w="28575">
                    <a:solidFill>
                      <a:srgbClr val="5CBDDD">
                        <a:alpha val="49803"/>
                      </a:srgbClr>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8">
                      <a:solidFill>
                        <a:srgbClr val="404040"/>
                      </a:solidFill>
                      <a:latin typeface="Calibri"/>
                      <a:ea typeface="Calibri"/>
                      <a:cs typeface="Calibri"/>
                      <a:sym typeface="Calibri"/>
                    </a:endParaRPr>
                  </a:p>
                </p:txBody>
              </p:sp>
              <p:sp>
                <p:nvSpPr>
                  <p:cNvPr id="468" name="Google Shape;468;p7"/>
                  <p:cNvSpPr/>
                  <p:nvPr/>
                </p:nvSpPr>
                <p:spPr>
                  <a:xfrm>
                    <a:off x="8035738" y="3946087"/>
                    <a:ext cx="2806491" cy="2809229"/>
                  </a:xfrm>
                  <a:prstGeom prst="ellipse">
                    <a:avLst/>
                  </a:prstGeom>
                  <a:solidFill>
                    <a:srgbClr val="F7F7F7">
                      <a:alpha val="69803"/>
                    </a:srgbClr>
                  </a:solidFill>
                  <a:ln cap="flat" cmpd="sng" w="28575">
                    <a:solidFill>
                      <a:srgbClr val="FD9513">
                        <a:alpha val="49803"/>
                      </a:srgbClr>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8">
                      <a:solidFill>
                        <a:srgbClr val="FFFFFF"/>
                      </a:solidFill>
                      <a:latin typeface="Calibri"/>
                      <a:ea typeface="Calibri"/>
                      <a:cs typeface="Calibri"/>
                      <a:sym typeface="Calibri"/>
                    </a:endParaRPr>
                  </a:p>
                </p:txBody>
              </p:sp>
              <p:sp>
                <p:nvSpPr>
                  <p:cNvPr id="469" name="Google Shape;469;p7"/>
                  <p:cNvSpPr/>
                  <p:nvPr/>
                </p:nvSpPr>
                <p:spPr>
                  <a:xfrm>
                    <a:off x="11120780" y="2934199"/>
                    <a:ext cx="914400" cy="50078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9">
                        <a:solidFill>
                          <a:srgbClr val="D9D9D9"/>
                        </a:solidFill>
                        <a:latin typeface="Calibri"/>
                        <a:ea typeface="Calibri"/>
                        <a:cs typeface="Calibri"/>
                        <a:sym typeface="Calibri"/>
                      </a:rPr>
                      <a:t>Cash</a:t>
                    </a:r>
                    <a:endParaRPr/>
                  </a:p>
                </p:txBody>
              </p:sp>
              <p:sp>
                <p:nvSpPr>
                  <p:cNvPr id="470" name="Google Shape;470;p7"/>
                  <p:cNvSpPr/>
                  <p:nvPr/>
                </p:nvSpPr>
                <p:spPr>
                  <a:xfrm>
                    <a:off x="10230309" y="3565080"/>
                    <a:ext cx="914400" cy="50078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9">
                        <a:solidFill>
                          <a:srgbClr val="D9D9D9"/>
                        </a:solidFill>
                        <a:latin typeface="Calibri"/>
                        <a:ea typeface="Calibri"/>
                        <a:cs typeface="Calibri"/>
                        <a:sym typeface="Calibri"/>
                      </a:rPr>
                      <a:t>Derivatives</a:t>
                    </a:r>
                    <a:endParaRPr/>
                  </a:p>
                </p:txBody>
              </p:sp>
              <p:sp>
                <p:nvSpPr>
                  <p:cNvPr id="471" name="Google Shape;471;p7"/>
                  <p:cNvSpPr/>
                  <p:nvPr/>
                </p:nvSpPr>
                <p:spPr>
                  <a:xfrm>
                    <a:off x="12039264" y="3565080"/>
                    <a:ext cx="914400" cy="50078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9">
                        <a:solidFill>
                          <a:srgbClr val="D9D9D9"/>
                        </a:solidFill>
                        <a:latin typeface="Calibri"/>
                        <a:ea typeface="Calibri"/>
                        <a:cs typeface="Calibri"/>
                        <a:sym typeface="Calibri"/>
                      </a:rPr>
                      <a:t>Securities</a:t>
                    </a:r>
                    <a:endParaRPr/>
                  </a:p>
                </p:txBody>
              </p:sp>
              <p:sp>
                <p:nvSpPr>
                  <p:cNvPr id="472" name="Google Shape;472;p7"/>
                  <p:cNvSpPr/>
                  <p:nvPr/>
                </p:nvSpPr>
                <p:spPr>
                  <a:xfrm>
                    <a:off x="11120780" y="4213093"/>
                    <a:ext cx="914400" cy="50078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9">
                        <a:solidFill>
                          <a:srgbClr val="D9D9D9"/>
                        </a:solidFill>
                        <a:latin typeface="Calibri"/>
                        <a:ea typeface="Calibri"/>
                        <a:cs typeface="Calibri"/>
                        <a:sym typeface="Calibri"/>
                      </a:rPr>
                      <a:t>Collateral</a:t>
                    </a:r>
                    <a:endParaRPr/>
                  </a:p>
                </p:txBody>
              </p:sp>
              <p:sp>
                <p:nvSpPr>
                  <p:cNvPr id="473" name="Google Shape;473;p7"/>
                  <p:cNvSpPr/>
                  <p:nvPr/>
                </p:nvSpPr>
                <p:spPr>
                  <a:xfrm>
                    <a:off x="8980226" y="4679016"/>
                    <a:ext cx="914400" cy="50078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9">
                        <a:solidFill>
                          <a:srgbClr val="D9D9D9"/>
                        </a:solidFill>
                        <a:latin typeface="Calibri"/>
                        <a:ea typeface="Calibri"/>
                        <a:cs typeface="Calibri"/>
                        <a:sym typeface="Calibri"/>
                      </a:rPr>
                      <a:t>Party</a:t>
                    </a:r>
                    <a:endParaRPr/>
                  </a:p>
                </p:txBody>
              </p:sp>
              <p:sp>
                <p:nvSpPr>
                  <p:cNvPr id="474" name="Google Shape;474;p7"/>
                  <p:cNvSpPr/>
                  <p:nvPr/>
                </p:nvSpPr>
                <p:spPr>
                  <a:xfrm>
                    <a:off x="8219771" y="5571941"/>
                    <a:ext cx="914400" cy="500789"/>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lang="en-US" sz="1059">
                        <a:solidFill>
                          <a:srgbClr val="D9D9D9"/>
                        </a:solidFill>
                        <a:latin typeface="Calibri"/>
                        <a:ea typeface="Calibri"/>
                        <a:cs typeface="Calibri"/>
                        <a:sym typeface="Calibri"/>
                      </a:rPr>
                      <a:t>Business Unit</a:t>
                    </a:r>
                    <a:endParaRPr/>
                  </a:p>
                </p:txBody>
              </p:sp>
              <p:sp>
                <p:nvSpPr>
                  <p:cNvPr id="475" name="Google Shape;475;p7"/>
                  <p:cNvSpPr/>
                  <p:nvPr/>
                </p:nvSpPr>
                <p:spPr>
                  <a:xfrm>
                    <a:off x="9739449" y="5574527"/>
                    <a:ext cx="914400" cy="500789"/>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lang="en-US" sz="1059">
                        <a:solidFill>
                          <a:srgbClr val="D9D9D9"/>
                        </a:solidFill>
                        <a:latin typeface="Calibri"/>
                        <a:ea typeface="Calibri"/>
                        <a:cs typeface="Calibri"/>
                        <a:sym typeface="Calibri"/>
                      </a:rPr>
                      <a:t>KYC Customer</a:t>
                    </a:r>
                    <a:endParaRPr/>
                  </a:p>
                </p:txBody>
              </p:sp>
              <p:sp>
                <p:nvSpPr>
                  <p:cNvPr id="476" name="Google Shape;476;p7"/>
                  <p:cNvSpPr/>
                  <p:nvPr/>
                </p:nvSpPr>
                <p:spPr>
                  <a:xfrm>
                    <a:off x="6054668" y="4062043"/>
                    <a:ext cx="914400" cy="500789"/>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lang="en-US" sz="1059">
                        <a:solidFill>
                          <a:srgbClr val="D9D9D9"/>
                        </a:solidFill>
                        <a:latin typeface="Calibri"/>
                        <a:ea typeface="Calibri"/>
                        <a:cs typeface="Calibri"/>
                        <a:sym typeface="Calibri"/>
                      </a:rPr>
                      <a:t>Credit Grading</a:t>
                    </a:r>
                    <a:endParaRPr/>
                  </a:p>
                </p:txBody>
              </p:sp>
              <p:sp>
                <p:nvSpPr>
                  <p:cNvPr id="477" name="Google Shape;477;p7"/>
                  <p:cNvSpPr/>
                  <p:nvPr/>
                </p:nvSpPr>
                <p:spPr>
                  <a:xfrm>
                    <a:off x="7544203" y="4062043"/>
                    <a:ext cx="914400" cy="500789"/>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lang="en-US" sz="1059">
                        <a:solidFill>
                          <a:srgbClr val="D9D9D9"/>
                        </a:solidFill>
                        <a:latin typeface="Calibri"/>
                        <a:ea typeface="Calibri"/>
                        <a:cs typeface="Calibri"/>
                        <a:sym typeface="Calibri"/>
                      </a:rPr>
                      <a:t>Credit Facility</a:t>
                    </a:r>
                    <a:endParaRPr/>
                  </a:p>
                </p:txBody>
              </p:sp>
              <p:sp>
                <p:nvSpPr>
                  <p:cNvPr id="478" name="Google Shape;478;p7"/>
                  <p:cNvSpPr/>
                  <p:nvPr/>
                </p:nvSpPr>
                <p:spPr>
                  <a:xfrm rot="-2700000">
                    <a:off x="7375520" y="2370226"/>
                    <a:ext cx="4119656" cy="4119657"/>
                  </a:xfrm>
                  <a:prstGeom prst="arc">
                    <a:avLst>
                      <a:gd fmla="val 3879285" name="adj1"/>
                      <a:gd fmla="val 5896454" name="adj2"/>
                    </a:avLst>
                  </a:prstGeom>
                  <a:noFill/>
                  <a:ln cap="flat" cmpd="sng" w="28575">
                    <a:solidFill>
                      <a:srgbClr val="5CBDDD">
                        <a:alpha val="49803"/>
                      </a:srgbClr>
                    </a:solidFill>
                    <a:prstDash val="dash"/>
                    <a:miter lim="800000"/>
                    <a:headEnd len="sm" w="sm" type="non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8">
                      <a:solidFill>
                        <a:srgbClr val="FFFFFF"/>
                      </a:solidFill>
                      <a:latin typeface="Calibri"/>
                      <a:ea typeface="Calibri"/>
                      <a:cs typeface="Calibri"/>
                      <a:sym typeface="Calibri"/>
                    </a:endParaRPr>
                  </a:p>
                </p:txBody>
              </p:sp>
              <p:sp>
                <p:nvSpPr>
                  <p:cNvPr id="479" name="Google Shape;479;p7"/>
                  <p:cNvSpPr/>
                  <p:nvPr/>
                </p:nvSpPr>
                <p:spPr>
                  <a:xfrm rot="-2700000">
                    <a:off x="7372358" y="2370225"/>
                    <a:ext cx="4119656" cy="4119657"/>
                  </a:xfrm>
                  <a:prstGeom prst="arc">
                    <a:avLst>
                      <a:gd fmla="val 10150059" name="adj1"/>
                      <a:gd fmla="val 12248825" name="adj2"/>
                    </a:avLst>
                  </a:prstGeom>
                  <a:noFill/>
                  <a:ln cap="flat" cmpd="sng" w="28575">
                    <a:solidFill>
                      <a:srgbClr val="FD9513">
                        <a:alpha val="49803"/>
                      </a:srgbClr>
                    </a:solidFill>
                    <a:prstDash val="dash"/>
                    <a:miter lim="800000"/>
                    <a:headEnd len="sm" w="sm" type="non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8">
                      <a:solidFill>
                        <a:srgbClr val="FFFFFF"/>
                      </a:solidFill>
                      <a:latin typeface="Calibri"/>
                      <a:ea typeface="Calibri"/>
                      <a:cs typeface="Calibri"/>
                      <a:sym typeface="Calibri"/>
                    </a:endParaRPr>
                  </a:p>
                </p:txBody>
              </p:sp>
              <p:sp>
                <p:nvSpPr>
                  <p:cNvPr id="480" name="Google Shape;480;p7"/>
                  <p:cNvSpPr txBox="1"/>
                  <p:nvPr/>
                </p:nvSpPr>
                <p:spPr>
                  <a:xfrm>
                    <a:off x="10588457" y="6665762"/>
                    <a:ext cx="952435" cy="208113"/>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59">
                        <a:solidFill>
                          <a:schemeClr val="dk1"/>
                        </a:solidFill>
                        <a:latin typeface="Calibri"/>
                        <a:ea typeface="Calibri"/>
                        <a:cs typeface="Calibri"/>
                        <a:sym typeface="Calibri"/>
                      </a:rPr>
                      <a:t>Owners</a:t>
                    </a:r>
                    <a:endParaRPr/>
                  </a:p>
                </p:txBody>
              </p:sp>
            </p:grpSp>
            <p:sp>
              <p:nvSpPr>
                <p:cNvPr id="481" name="Google Shape;481;p7"/>
                <p:cNvSpPr txBox="1"/>
                <p:nvPr/>
              </p:nvSpPr>
              <p:spPr>
                <a:xfrm>
                  <a:off x="9010682" y="4129316"/>
                  <a:ext cx="853488" cy="32003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35">
                      <a:solidFill>
                        <a:srgbClr val="D9D9D9"/>
                      </a:solidFill>
                      <a:latin typeface="Calibri"/>
                      <a:ea typeface="Calibri"/>
                      <a:cs typeface="Calibri"/>
                      <a:sym typeface="Calibri"/>
                    </a:rPr>
                    <a:t>Party</a:t>
                  </a:r>
                  <a:endParaRPr/>
                </a:p>
              </p:txBody>
            </p:sp>
            <p:sp>
              <p:nvSpPr>
                <p:cNvPr id="482" name="Google Shape;482;p7"/>
                <p:cNvSpPr txBox="1"/>
                <p:nvPr/>
              </p:nvSpPr>
              <p:spPr>
                <a:xfrm>
                  <a:off x="6622890" y="2528692"/>
                  <a:ext cx="1327796" cy="511593"/>
                </a:xfrm>
                <a:prstGeom prst="rect">
                  <a:avLst/>
                </a:prstGeom>
                <a:noFill/>
                <a:ln>
                  <a:noFill/>
                </a:ln>
              </p:spPr>
              <p:txBody>
                <a:bodyPr anchorCtr="0" anchor="t" bIns="45700" lIns="91425" spcFirstLastPara="1" rIns="91425" wrap="square" tIns="45700">
                  <a:spAutoFit/>
                </a:bodyPr>
                <a:lstStyle/>
                <a:p>
                  <a:pPr indent="0" lvl="0" marL="0" marR="0" rtl="0" algn="ctr">
                    <a:lnSpc>
                      <a:spcPct val="113279"/>
                    </a:lnSpc>
                    <a:spcBef>
                      <a:spcPts val="0"/>
                    </a:spcBef>
                    <a:spcAft>
                      <a:spcPts val="0"/>
                    </a:spcAft>
                    <a:buNone/>
                  </a:pPr>
                  <a:r>
                    <a:rPr b="1" lang="en-US" sz="1235">
                      <a:solidFill>
                        <a:srgbClr val="D9D9D9"/>
                      </a:solidFill>
                      <a:latin typeface="Calibri"/>
                      <a:ea typeface="Calibri"/>
                      <a:cs typeface="Calibri"/>
                      <a:sym typeface="Calibri"/>
                    </a:rPr>
                    <a:t>Wholesale Credit Risk</a:t>
                  </a:r>
                  <a:endParaRPr/>
                </a:p>
              </p:txBody>
            </p:sp>
            <p:sp>
              <p:nvSpPr>
                <p:cNvPr id="483" name="Google Shape;483;p7"/>
                <p:cNvSpPr txBox="1"/>
                <p:nvPr/>
              </p:nvSpPr>
              <p:spPr>
                <a:xfrm>
                  <a:off x="10921271" y="2528692"/>
                  <a:ext cx="1327796" cy="308118"/>
                </a:xfrm>
                <a:prstGeom prst="rect">
                  <a:avLst/>
                </a:prstGeom>
                <a:noFill/>
                <a:ln>
                  <a:noFill/>
                </a:ln>
              </p:spPr>
              <p:txBody>
                <a:bodyPr anchorCtr="0" anchor="t" bIns="45700" lIns="91425" spcFirstLastPara="1" rIns="91425" wrap="square" tIns="45700">
                  <a:spAutoFit/>
                </a:bodyPr>
                <a:lstStyle/>
                <a:p>
                  <a:pPr indent="0" lvl="0" marL="0" marR="0" rtl="0" algn="ctr">
                    <a:lnSpc>
                      <a:spcPct val="113279"/>
                    </a:lnSpc>
                    <a:spcBef>
                      <a:spcPts val="0"/>
                    </a:spcBef>
                    <a:spcAft>
                      <a:spcPts val="0"/>
                    </a:spcAft>
                    <a:buNone/>
                  </a:pPr>
                  <a:r>
                    <a:rPr b="1" lang="en-US" sz="1235">
                      <a:solidFill>
                        <a:srgbClr val="D9D9D9"/>
                      </a:solidFill>
                      <a:latin typeface="Calibri"/>
                      <a:ea typeface="Calibri"/>
                      <a:cs typeface="Calibri"/>
                      <a:sym typeface="Calibri"/>
                    </a:rPr>
                    <a:t>T &amp; P</a:t>
                  </a:r>
                  <a:endParaRPr/>
                </a:p>
              </p:txBody>
            </p:sp>
          </p:grpSp>
        </p:grpSp>
        <p:pic>
          <p:nvPicPr>
            <p:cNvPr descr="User" id="484" name="Google Shape;484;p7"/>
            <p:cNvPicPr preferRelativeResize="0"/>
            <p:nvPr/>
          </p:nvPicPr>
          <p:blipFill rotWithShape="1">
            <a:blip r:embed="rId9">
              <a:alphaModFix/>
            </a:blip>
            <a:srcRect b="0" l="0" r="0" t="0"/>
            <a:stretch/>
          </p:blipFill>
          <p:spPr>
            <a:xfrm>
              <a:off x="8053975" y="1936621"/>
              <a:ext cx="551072" cy="551072"/>
            </a:xfrm>
            <a:prstGeom prst="rect">
              <a:avLst/>
            </a:prstGeom>
            <a:noFill/>
            <a:ln>
              <a:noFill/>
            </a:ln>
          </p:spPr>
        </p:pic>
        <p:pic>
          <p:nvPicPr>
            <p:cNvPr id="485" name="Google Shape;485;p7"/>
            <p:cNvPicPr preferRelativeResize="0"/>
            <p:nvPr/>
          </p:nvPicPr>
          <p:blipFill rotWithShape="1">
            <a:blip r:embed="rId10">
              <a:alphaModFix/>
            </a:blip>
            <a:srcRect b="0" l="0" r="48107" t="0"/>
            <a:stretch/>
          </p:blipFill>
          <p:spPr>
            <a:xfrm>
              <a:off x="8044816" y="1930079"/>
              <a:ext cx="284728" cy="554066"/>
            </a:xfrm>
            <a:prstGeom prst="rect">
              <a:avLst/>
            </a:prstGeom>
            <a:noFill/>
            <a:ln>
              <a:noFill/>
            </a:ln>
          </p:spPr>
        </p:pic>
        <p:sp>
          <p:nvSpPr>
            <p:cNvPr id="486" name="Google Shape;486;p7"/>
            <p:cNvSpPr txBox="1"/>
            <p:nvPr/>
          </p:nvSpPr>
          <p:spPr>
            <a:xfrm>
              <a:off x="7834331" y="1587308"/>
              <a:ext cx="996772" cy="249555"/>
            </a:xfrm>
            <a:prstGeom prst="rect">
              <a:avLst/>
            </a:prstGeom>
            <a:noFill/>
            <a:ln>
              <a:noFill/>
            </a:ln>
          </p:spPr>
          <p:txBody>
            <a:bodyPr anchorCtr="0" anchor="t" bIns="45700" lIns="91425" spcFirstLastPara="1" rIns="91425" wrap="square" tIns="45700">
              <a:spAutoFit/>
            </a:bodyPr>
            <a:lstStyle/>
            <a:p>
              <a:pPr indent="0" lvl="0" marL="0" marR="0" rtl="0" algn="ctr">
                <a:lnSpc>
                  <a:spcPct val="97085"/>
                </a:lnSpc>
                <a:spcBef>
                  <a:spcPts val="0"/>
                </a:spcBef>
                <a:spcAft>
                  <a:spcPts val="0"/>
                </a:spcAft>
                <a:buNone/>
              </a:pPr>
              <a:r>
                <a:rPr b="1" lang="en-US" sz="1235">
                  <a:solidFill>
                    <a:srgbClr val="DFDFDF"/>
                  </a:solidFill>
                  <a:latin typeface="Calibri"/>
                  <a:ea typeface="Calibri"/>
                  <a:cs typeface="Calibri"/>
                  <a:sym typeface="Calibri"/>
                </a:rPr>
                <a:t>Data Mesh</a:t>
              </a:r>
              <a:endParaRPr/>
            </a:p>
          </p:txBody>
        </p:sp>
        <p:cxnSp>
          <p:nvCxnSpPr>
            <p:cNvPr id="487" name="Google Shape;487;p7"/>
            <p:cNvCxnSpPr/>
            <p:nvPr/>
          </p:nvCxnSpPr>
          <p:spPr>
            <a:xfrm flipH="1" rot="10800000">
              <a:off x="5298927" y="4203502"/>
              <a:ext cx="669168" cy="427187"/>
            </a:xfrm>
            <a:prstGeom prst="straightConnector1">
              <a:avLst/>
            </a:prstGeom>
            <a:noFill/>
            <a:ln cap="flat" cmpd="sng" w="28575">
              <a:solidFill>
                <a:srgbClr val="1F497D"/>
              </a:solidFill>
              <a:prstDash val="dash"/>
              <a:miter lim="800000"/>
              <a:headEnd len="sm" w="sm" type="none"/>
              <a:tailEnd len="med" w="med" type="triangle"/>
            </a:ln>
          </p:spPr>
        </p:cxnSp>
        <p:sp>
          <p:nvSpPr>
            <p:cNvPr id="488" name="Google Shape;488;p7"/>
            <p:cNvSpPr txBox="1"/>
            <p:nvPr/>
          </p:nvSpPr>
          <p:spPr>
            <a:xfrm>
              <a:off x="4722669" y="4817044"/>
              <a:ext cx="840384" cy="183629"/>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59">
                  <a:solidFill>
                    <a:schemeClr val="dk1"/>
                  </a:solidFill>
                  <a:latin typeface="Calibri"/>
                  <a:ea typeface="Calibri"/>
                  <a:cs typeface="Calibri"/>
                  <a:sym typeface="Calibri"/>
                </a:rPr>
                <a:t>Contributor</a:t>
              </a:r>
              <a:endParaRPr/>
            </a:p>
          </p:txBody>
        </p:sp>
        <p:pic>
          <p:nvPicPr>
            <p:cNvPr descr="User" id="489" name="Google Shape;489;p7"/>
            <p:cNvPicPr preferRelativeResize="0"/>
            <p:nvPr/>
          </p:nvPicPr>
          <p:blipFill rotWithShape="1">
            <a:blip r:embed="rId9">
              <a:alphaModFix/>
            </a:blip>
            <a:srcRect b="0" l="0" r="0" t="0"/>
            <a:stretch/>
          </p:blipFill>
          <p:spPr>
            <a:xfrm>
              <a:off x="4867325" y="4355152"/>
              <a:ext cx="551072" cy="551072"/>
            </a:xfrm>
            <a:prstGeom prst="rect">
              <a:avLst/>
            </a:prstGeom>
            <a:noFill/>
            <a:ln>
              <a:noFill/>
            </a:ln>
          </p:spPr>
        </p:pic>
        <p:sp>
          <p:nvSpPr>
            <p:cNvPr id="490" name="Google Shape;490;p7"/>
            <p:cNvSpPr txBox="1"/>
            <p:nvPr/>
          </p:nvSpPr>
          <p:spPr>
            <a:xfrm>
              <a:off x="11104478" y="4818256"/>
              <a:ext cx="840384" cy="183629"/>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59">
                  <a:solidFill>
                    <a:schemeClr val="dk1"/>
                  </a:solidFill>
                  <a:latin typeface="Calibri"/>
                  <a:ea typeface="Calibri"/>
                  <a:cs typeface="Calibri"/>
                  <a:sym typeface="Calibri"/>
                </a:rPr>
                <a:t>Consumer</a:t>
              </a:r>
              <a:endParaRPr/>
            </a:p>
          </p:txBody>
        </p:sp>
        <p:pic>
          <p:nvPicPr>
            <p:cNvPr descr="User" id="491" name="Google Shape;491;p7"/>
            <p:cNvPicPr preferRelativeResize="0"/>
            <p:nvPr/>
          </p:nvPicPr>
          <p:blipFill rotWithShape="1">
            <a:blip r:embed="rId11">
              <a:alphaModFix/>
            </a:blip>
            <a:srcRect b="0" l="0" r="0" t="0"/>
            <a:stretch/>
          </p:blipFill>
          <p:spPr>
            <a:xfrm>
              <a:off x="11249134" y="4355152"/>
              <a:ext cx="551072" cy="551072"/>
            </a:xfrm>
            <a:prstGeom prst="rect">
              <a:avLst/>
            </a:prstGeom>
            <a:noFill/>
            <a:ln>
              <a:noFill/>
            </a:ln>
          </p:spPr>
        </p:pic>
        <p:cxnSp>
          <p:nvCxnSpPr>
            <p:cNvPr id="492" name="Google Shape;492;p7"/>
            <p:cNvCxnSpPr/>
            <p:nvPr/>
          </p:nvCxnSpPr>
          <p:spPr>
            <a:xfrm>
              <a:off x="10663497" y="4203421"/>
              <a:ext cx="733995" cy="468573"/>
            </a:xfrm>
            <a:prstGeom prst="straightConnector1">
              <a:avLst/>
            </a:prstGeom>
            <a:noFill/>
            <a:ln cap="flat" cmpd="sng" w="28575">
              <a:solidFill>
                <a:srgbClr val="5CBDDD"/>
              </a:solidFill>
              <a:prstDash val="dash"/>
              <a:miter lim="800000"/>
              <a:headEnd len="sm" w="sm" type="none"/>
              <a:tailEnd len="med" w="med" type="triangle"/>
            </a:ln>
          </p:spPr>
        </p:cxnSp>
      </p:grpSp>
      <p:sp>
        <p:nvSpPr>
          <p:cNvPr id="493" name="Google Shape;493;p7"/>
          <p:cNvSpPr/>
          <p:nvPr/>
        </p:nvSpPr>
        <p:spPr>
          <a:xfrm>
            <a:off x="738254" y="1248252"/>
            <a:ext cx="3549448" cy="3611245"/>
          </a:xfrm>
          <a:prstGeom prst="rect">
            <a:avLst/>
          </a:prstGeom>
          <a:noFill/>
          <a:ln>
            <a:noFill/>
          </a:ln>
        </p:spPr>
        <p:txBody>
          <a:bodyPr anchorCtr="0" anchor="t" bIns="45700" lIns="91425" spcFirstLastPara="1" rIns="91425" wrap="square" tIns="45700">
            <a:spAutoFit/>
          </a:bodyPr>
          <a:lstStyle/>
          <a:p>
            <a:pPr indent="0" lvl="0" marL="2804" marR="0" rtl="0" algn="l">
              <a:spcBef>
                <a:spcPts val="0"/>
              </a:spcBef>
              <a:spcAft>
                <a:spcPts val="0"/>
              </a:spcAft>
              <a:buNone/>
            </a:pPr>
            <a:r>
              <a:rPr b="1" lang="en-US" sz="1400">
                <a:solidFill>
                  <a:srgbClr val="262626"/>
                </a:solidFill>
                <a:latin typeface="Calibri"/>
                <a:ea typeface="Calibri"/>
                <a:cs typeface="Calibri"/>
                <a:sym typeface="Calibri"/>
              </a:rPr>
              <a:t>Contributor</a:t>
            </a:r>
            <a:endParaRPr/>
          </a:p>
          <a:p>
            <a:pPr indent="-171450" lvl="0" marL="174254" marR="0" rtl="0" algn="l">
              <a:spcBef>
                <a:spcPts val="100"/>
              </a:spcBef>
              <a:spcAft>
                <a:spcPts val="0"/>
              </a:spcAft>
              <a:buClr>
                <a:schemeClr val="accent1"/>
              </a:buClr>
              <a:buSzPts val="1200"/>
              <a:buFont typeface="Noto Sans Symbols"/>
              <a:buChar char="▪"/>
            </a:pPr>
            <a:r>
              <a:rPr lang="en-US" sz="1200">
                <a:solidFill>
                  <a:srgbClr val="262626"/>
                </a:solidFill>
                <a:latin typeface="Calibri"/>
                <a:ea typeface="Calibri"/>
                <a:cs typeface="Calibri"/>
                <a:sym typeface="Calibri"/>
              </a:rPr>
              <a:t>Applications that hydrate into a specific Data Product that is associated with a Lake Account </a:t>
            </a:r>
            <a:br>
              <a:rPr lang="en-US" sz="1200">
                <a:solidFill>
                  <a:srgbClr val="262626"/>
                </a:solidFill>
                <a:latin typeface="Calibri"/>
                <a:ea typeface="Calibri"/>
                <a:cs typeface="Calibri"/>
                <a:sym typeface="Calibri"/>
              </a:rPr>
            </a:br>
            <a:endParaRPr sz="1200">
              <a:solidFill>
                <a:srgbClr val="262626"/>
              </a:solidFill>
              <a:latin typeface="Calibri"/>
              <a:ea typeface="Calibri"/>
              <a:cs typeface="Calibri"/>
              <a:sym typeface="Calibri"/>
            </a:endParaRPr>
          </a:p>
          <a:p>
            <a:pPr indent="0" lvl="0" marL="2804" marR="0" rtl="0" algn="l">
              <a:spcBef>
                <a:spcPts val="100"/>
              </a:spcBef>
              <a:spcAft>
                <a:spcPts val="0"/>
              </a:spcAft>
              <a:buNone/>
            </a:pPr>
            <a:r>
              <a:rPr b="1" lang="en-US" sz="1400">
                <a:solidFill>
                  <a:srgbClr val="262626"/>
                </a:solidFill>
                <a:latin typeface="Calibri"/>
                <a:ea typeface="Calibri"/>
                <a:cs typeface="Calibri"/>
                <a:sym typeface="Calibri"/>
              </a:rPr>
              <a:t>Consumer</a:t>
            </a:r>
            <a:endParaRPr/>
          </a:p>
          <a:p>
            <a:pPr indent="-171450" lvl="0" marL="174254" marR="0" rtl="0" algn="l">
              <a:spcBef>
                <a:spcPts val="100"/>
              </a:spcBef>
              <a:spcAft>
                <a:spcPts val="0"/>
              </a:spcAft>
              <a:buClr>
                <a:schemeClr val="accent1"/>
              </a:buClr>
              <a:buSzPts val="1200"/>
              <a:buFont typeface="Noto Sans Symbols"/>
              <a:buChar char="▪"/>
            </a:pPr>
            <a:r>
              <a:rPr lang="en-US" sz="1200">
                <a:solidFill>
                  <a:srgbClr val="262626"/>
                </a:solidFill>
                <a:latin typeface="Calibri"/>
                <a:ea typeface="Calibri"/>
                <a:cs typeface="Calibri"/>
                <a:sym typeface="Calibri"/>
              </a:rPr>
              <a:t>Applications that utilize the Data Mesh to locate and request Data from Data Product specific </a:t>
            </a:r>
            <a:br>
              <a:rPr lang="en-US" sz="1200">
                <a:solidFill>
                  <a:srgbClr val="262626"/>
                </a:solidFill>
                <a:latin typeface="Calibri"/>
                <a:ea typeface="Calibri"/>
                <a:cs typeface="Calibri"/>
                <a:sym typeface="Calibri"/>
              </a:rPr>
            </a:br>
            <a:r>
              <a:rPr lang="en-US" sz="1200">
                <a:solidFill>
                  <a:srgbClr val="262626"/>
                </a:solidFill>
                <a:latin typeface="Calibri"/>
                <a:ea typeface="Calibri"/>
                <a:cs typeface="Calibri"/>
                <a:sym typeface="Calibri"/>
              </a:rPr>
              <a:t>Lake Accounts </a:t>
            </a:r>
            <a:br>
              <a:rPr lang="en-US" sz="1200">
                <a:solidFill>
                  <a:srgbClr val="262626"/>
                </a:solidFill>
                <a:latin typeface="Calibri"/>
                <a:ea typeface="Calibri"/>
                <a:cs typeface="Calibri"/>
                <a:sym typeface="Calibri"/>
              </a:rPr>
            </a:br>
            <a:endParaRPr sz="1200">
              <a:solidFill>
                <a:srgbClr val="262626"/>
              </a:solidFill>
              <a:latin typeface="Calibri"/>
              <a:ea typeface="Calibri"/>
              <a:cs typeface="Calibri"/>
              <a:sym typeface="Calibri"/>
            </a:endParaRPr>
          </a:p>
          <a:p>
            <a:pPr indent="0" lvl="0" marL="2804" marR="0" rtl="0" algn="l">
              <a:spcBef>
                <a:spcPts val="100"/>
              </a:spcBef>
              <a:spcAft>
                <a:spcPts val="0"/>
              </a:spcAft>
              <a:buNone/>
            </a:pPr>
            <a:r>
              <a:rPr b="1" lang="en-US" sz="1400">
                <a:solidFill>
                  <a:srgbClr val="262626"/>
                </a:solidFill>
                <a:latin typeface="Calibri"/>
                <a:ea typeface="Calibri"/>
                <a:cs typeface="Calibri"/>
                <a:sym typeface="Calibri"/>
              </a:rPr>
              <a:t>CDO Group</a:t>
            </a:r>
            <a:endParaRPr/>
          </a:p>
          <a:p>
            <a:pPr indent="-171450" lvl="0" marL="174254" marR="0" rtl="0" algn="l">
              <a:spcBef>
                <a:spcPts val="100"/>
              </a:spcBef>
              <a:spcAft>
                <a:spcPts val="0"/>
              </a:spcAft>
              <a:buClr>
                <a:schemeClr val="accent1"/>
              </a:buClr>
              <a:buSzPts val="1200"/>
              <a:buFont typeface="Noto Sans Symbols"/>
              <a:buChar char="▪"/>
            </a:pPr>
            <a:r>
              <a:rPr lang="en-US" sz="1200">
                <a:solidFill>
                  <a:srgbClr val="262626"/>
                </a:solidFill>
                <a:latin typeface="Calibri"/>
                <a:ea typeface="Calibri"/>
                <a:cs typeface="Calibri"/>
                <a:sym typeface="Calibri"/>
              </a:rPr>
              <a:t>Identifies and creates new Data Products /</a:t>
            </a:r>
            <a:br>
              <a:rPr lang="en-US" sz="1200">
                <a:solidFill>
                  <a:srgbClr val="262626"/>
                </a:solidFill>
                <a:latin typeface="Calibri"/>
                <a:ea typeface="Calibri"/>
                <a:cs typeface="Calibri"/>
                <a:sym typeface="Calibri"/>
              </a:rPr>
            </a:br>
            <a:r>
              <a:rPr lang="en-US" sz="1200">
                <a:solidFill>
                  <a:srgbClr val="262626"/>
                </a:solidFill>
                <a:latin typeface="Calibri"/>
                <a:ea typeface="Calibri"/>
                <a:cs typeface="Calibri"/>
                <a:sym typeface="Calibri"/>
              </a:rPr>
              <a:t>Sub-products and assigns Data Product Owners in partnership with Tower Information Architects</a:t>
            </a:r>
            <a:br>
              <a:rPr lang="en-US" sz="1200">
                <a:solidFill>
                  <a:srgbClr val="262626"/>
                </a:solidFill>
                <a:latin typeface="Calibri"/>
                <a:ea typeface="Calibri"/>
                <a:cs typeface="Calibri"/>
                <a:sym typeface="Calibri"/>
              </a:rPr>
            </a:br>
            <a:r>
              <a:rPr lang="en-US" sz="1200">
                <a:solidFill>
                  <a:srgbClr val="262626"/>
                </a:solidFill>
                <a:latin typeface="Calibri"/>
                <a:ea typeface="Calibri"/>
                <a:cs typeface="Calibri"/>
                <a:sym typeface="Calibri"/>
              </a:rPr>
              <a:t>and CT IA</a:t>
            </a:r>
            <a:endParaRPr/>
          </a:p>
          <a:p>
            <a:pPr indent="-171450" lvl="0" marL="174254" marR="0" rtl="0" algn="l">
              <a:spcBef>
                <a:spcPts val="100"/>
              </a:spcBef>
              <a:spcAft>
                <a:spcPts val="0"/>
              </a:spcAft>
              <a:buClr>
                <a:schemeClr val="accent1"/>
              </a:buClr>
              <a:buSzPts val="1200"/>
              <a:buFont typeface="Noto Sans Symbols"/>
              <a:buChar char="▪"/>
            </a:pPr>
            <a:r>
              <a:rPr lang="en-US" sz="1200">
                <a:solidFill>
                  <a:srgbClr val="262626"/>
                </a:solidFill>
                <a:latin typeface="Calibri"/>
                <a:ea typeface="Calibri"/>
                <a:cs typeface="Calibri"/>
                <a:sym typeface="Calibri"/>
              </a:rPr>
              <a:t>Assigns a CDO Lead to each Data Product</a:t>
            </a:r>
            <a:endParaRPr/>
          </a:p>
          <a:p>
            <a:pPr indent="-171450" lvl="0" marL="174254" marR="0" rtl="0" algn="l">
              <a:spcBef>
                <a:spcPts val="100"/>
              </a:spcBef>
              <a:spcAft>
                <a:spcPts val="0"/>
              </a:spcAft>
              <a:buClr>
                <a:schemeClr val="accent1"/>
              </a:buClr>
              <a:buSzPts val="1200"/>
              <a:buFont typeface="Noto Sans Symbols"/>
              <a:buChar char="▪"/>
            </a:pPr>
            <a:r>
              <a:rPr lang="en-US" sz="1200">
                <a:solidFill>
                  <a:srgbClr val="262626"/>
                </a:solidFill>
                <a:latin typeface="Calibri"/>
                <a:ea typeface="Calibri"/>
                <a:cs typeface="Calibri"/>
                <a:sym typeface="Calibri"/>
              </a:rPr>
              <a:t>Considers all requests for additions / changes to Data Products</a:t>
            </a:r>
            <a:endParaRPr/>
          </a:p>
          <a:p>
            <a:pPr indent="-95249" lvl="0" marL="174254" marR="0" rtl="0" algn="l">
              <a:spcBef>
                <a:spcPts val="100"/>
              </a:spcBef>
              <a:spcAft>
                <a:spcPts val="0"/>
              </a:spcAft>
              <a:buClr>
                <a:schemeClr val="accent1"/>
              </a:buClr>
              <a:buSzPts val="1200"/>
              <a:buFont typeface="Noto Sans Symbols"/>
              <a:buNone/>
            </a:pPr>
            <a:r>
              <a:t/>
            </a:r>
            <a:endParaRPr sz="1200">
              <a:solidFill>
                <a:srgbClr val="262626"/>
              </a:solidFill>
              <a:latin typeface="Calibri"/>
              <a:ea typeface="Calibri"/>
              <a:cs typeface="Calibri"/>
              <a:sym typeface="Calibri"/>
            </a:endParaRPr>
          </a:p>
        </p:txBody>
      </p:sp>
      <p:sp>
        <p:nvSpPr>
          <p:cNvPr id="494" name="Google Shape;494;p7"/>
          <p:cNvSpPr txBox="1"/>
          <p:nvPr/>
        </p:nvSpPr>
        <p:spPr>
          <a:xfrm>
            <a:off x="713540" y="867195"/>
            <a:ext cx="7241264" cy="31722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1800"/>
              <a:buFont typeface="Arial"/>
              <a:buNone/>
            </a:pPr>
            <a:r>
              <a:rPr b="1" lang="en-US" sz="1800">
                <a:solidFill>
                  <a:srgbClr val="3F3F3F"/>
                </a:solidFill>
                <a:latin typeface="Arial"/>
                <a:ea typeface="Arial"/>
                <a:cs typeface="Arial"/>
                <a:sym typeface="Arial"/>
              </a:rPr>
              <a:t>What are the responsibilities for different stakeholders? </a:t>
            </a:r>
            <a:endParaRPr/>
          </a:p>
        </p:txBody>
      </p:sp>
      <p:sp>
        <p:nvSpPr>
          <p:cNvPr id="495" name="Google Shape;495;p7"/>
          <p:cNvSpPr txBox="1"/>
          <p:nvPr>
            <p:ph idx="12" type="sldNum"/>
          </p:nvPr>
        </p:nvSpPr>
        <p:spPr>
          <a:xfrm>
            <a:off x="920015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8"/>
          <p:cNvSpPr txBox="1"/>
          <p:nvPr>
            <p:ph idx="12" type="sldNum"/>
          </p:nvPr>
        </p:nvSpPr>
        <p:spPr>
          <a:xfrm>
            <a:off x="920015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1" name="Google Shape;501;p8"/>
          <p:cNvSpPr txBox="1"/>
          <p:nvPr>
            <p:ph type="title"/>
          </p:nvPr>
        </p:nvSpPr>
        <p:spPr>
          <a:xfrm>
            <a:off x="695700" y="289001"/>
            <a:ext cx="10515600" cy="7960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3600"/>
              <a:buFont typeface="Arial"/>
              <a:buNone/>
            </a:pPr>
            <a:r>
              <a:rPr lang="en-US"/>
              <a:t>Let’s Talk about Technology</a:t>
            </a:r>
            <a:endParaRPr/>
          </a:p>
        </p:txBody>
      </p:sp>
      <p:sp>
        <p:nvSpPr>
          <p:cNvPr id="502" name="Google Shape;502;p8"/>
          <p:cNvSpPr txBox="1"/>
          <p:nvPr/>
        </p:nvSpPr>
        <p:spPr>
          <a:xfrm>
            <a:off x="713540" y="867195"/>
            <a:ext cx="7241264" cy="31722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1800"/>
              <a:buFont typeface="Arial"/>
              <a:buNone/>
            </a:pPr>
            <a:r>
              <a:rPr b="1" lang="en-US" sz="1800">
                <a:solidFill>
                  <a:srgbClr val="3F3F3F"/>
                </a:solidFill>
                <a:latin typeface="Arial"/>
                <a:ea typeface="Arial"/>
                <a:cs typeface="Arial"/>
                <a:sym typeface="Arial"/>
              </a:rPr>
              <a:t>Key Challenges</a:t>
            </a:r>
            <a:endParaRPr/>
          </a:p>
        </p:txBody>
      </p:sp>
      <p:sp>
        <p:nvSpPr>
          <p:cNvPr id="503" name="Google Shape;503;p8"/>
          <p:cNvSpPr/>
          <p:nvPr/>
        </p:nvSpPr>
        <p:spPr>
          <a:xfrm>
            <a:off x="1060226" y="3012495"/>
            <a:ext cx="6293613" cy="2716385"/>
          </a:xfrm>
          <a:prstGeom prst="rect">
            <a:avLst/>
          </a:prstGeom>
          <a:noFill/>
          <a:ln>
            <a:noFill/>
          </a:ln>
        </p:spPr>
        <p:txBody>
          <a:bodyPr anchorCtr="0" anchor="t" bIns="45700" lIns="91425" spcFirstLastPara="1" rIns="91425" wrap="square" tIns="45700">
            <a:spAutoFit/>
          </a:bodyPr>
          <a:lstStyle/>
          <a:p>
            <a:pPr indent="0" lvl="0" marL="2804" marR="0" rtl="0" algn="l">
              <a:lnSpc>
                <a:spcPct val="150000"/>
              </a:lnSpc>
              <a:spcBef>
                <a:spcPts val="0"/>
              </a:spcBef>
              <a:spcAft>
                <a:spcPts val="0"/>
              </a:spcAft>
              <a:buNone/>
            </a:pPr>
            <a:r>
              <a:rPr b="1" lang="en-US" sz="1600">
                <a:solidFill>
                  <a:srgbClr val="3F3F3F"/>
                </a:solidFill>
                <a:latin typeface="Arial"/>
                <a:ea typeface="Arial"/>
                <a:cs typeface="Arial"/>
                <a:sym typeface="Arial"/>
              </a:rPr>
              <a:t>Consumer Questions</a:t>
            </a:r>
            <a:endParaRPr/>
          </a:p>
          <a:p>
            <a:pPr indent="-285750" lvl="0" marL="288554" marR="0" rtl="0" algn="l">
              <a:lnSpc>
                <a:spcPct val="150000"/>
              </a:lnSpc>
              <a:spcBef>
                <a:spcPts val="100"/>
              </a:spcBef>
              <a:spcAft>
                <a:spcPts val="0"/>
              </a:spcAft>
              <a:buClr>
                <a:schemeClr val="accent1"/>
              </a:buClr>
              <a:buSzPts val="1600"/>
              <a:buFont typeface="Noto Sans Symbols"/>
              <a:buChar char="■"/>
            </a:pPr>
            <a:r>
              <a:rPr lang="en-US" sz="1600">
                <a:solidFill>
                  <a:srgbClr val="262626"/>
                </a:solidFill>
                <a:latin typeface="Calibri"/>
                <a:ea typeface="Calibri"/>
                <a:cs typeface="Calibri"/>
                <a:sym typeface="Calibri"/>
              </a:rPr>
              <a:t>Where is my data?</a:t>
            </a:r>
            <a:endParaRPr/>
          </a:p>
          <a:p>
            <a:pPr indent="-285750" lvl="0" marL="288554" marR="0" rtl="0" algn="l">
              <a:lnSpc>
                <a:spcPct val="150000"/>
              </a:lnSpc>
              <a:spcBef>
                <a:spcPts val="100"/>
              </a:spcBef>
              <a:spcAft>
                <a:spcPts val="0"/>
              </a:spcAft>
              <a:buClr>
                <a:schemeClr val="accent1"/>
              </a:buClr>
              <a:buSzPts val="1600"/>
              <a:buFont typeface="Noto Sans Symbols"/>
              <a:buChar char="■"/>
            </a:pPr>
            <a:r>
              <a:rPr lang="en-US" sz="1600">
                <a:solidFill>
                  <a:srgbClr val="262626"/>
                </a:solidFill>
                <a:latin typeface="Calibri"/>
                <a:ea typeface="Calibri"/>
                <a:cs typeface="Calibri"/>
                <a:sym typeface="Calibri"/>
              </a:rPr>
              <a:t>Can I trust this data?</a:t>
            </a:r>
            <a:endParaRPr/>
          </a:p>
          <a:p>
            <a:pPr indent="-285750" lvl="0" marL="288554" marR="0" rtl="0" algn="l">
              <a:lnSpc>
                <a:spcPct val="150000"/>
              </a:lnSpc>
              <a:spcBef>
                <a:spcPts val="100"/>
              </a:spcBef>
              <a:spcAft>
                <a:spcPts val="0"/>
              </a:spcAft>
              <a:buClr>
                <a:schemeClr val="accent1"/>
              </a:buClr>
              <a:buSzPts val="1600"/>
              <a:buFont typeface="Noto Sans Symbols"/>
              <a:buChar char="■"/>
            </a:pPr>
            <a:r>
              <a:rPr lang="en-US" sz="1600">
                <a:solidFill>
                  <a:srgbClr val="262626"/>
                </a:solidFill>
                <a:latin typeface="Calibri"/>
                <a:ea typeface="Calibri"/>
                <a:cs typeface="Calibri"/>
                <a:sym typeface="Calibri"/>
              </a:rPr>
              <a:t>Where did it come from?</a:t>
            </a:r>
            <a:endParaRPr/>
          </a:p>
          <a:p>
            <a:pPr indent="-285750" lvl="0" marL="288554" marR="0" rtl="0" algn="l">
              <a:lnSpc>
                <a:spcPct val="150000"/>
              </a:lnSpc>
              <a:spcBef>
                <a:spcPts val="100"/>
              </a:spcBef>
              <a:spcAft>
                <a:spcPts val="0"/>
              </a:spcAft>
              <a:buClr>
                <a:schemeClr val="accent1"/>
              </a:buClr>
              <a:buSzPts val="1600"/>
              <a:buFont typeface="Noto Sans Symbols"/>
              <a:buChar char="■"/>
            </a:pPr>
            <a:r>
              <a:rPr lang="en-US" sz="1600">
                <a:solidFill>
                  <a:srgbClr val="262626"/>
                </a:solidFill>
                <a:latin typeface="Calibri"/>
                <a:ea typeface="Calibri"/>
                <a:cs typeface="Calibri"/>
                <a:sym typeface="Calibri"/>
              </a:rPr>
              <a:t>Who all are using it?</a:t>
            </a:r>
            <a:endParaRPr/>
          </a:p>
          <a:p>
            <a:pPr indent="-285750" lvl="0" marL="288554" marR="0" rtl="0" algn="l">
              <a:lnSpc>
                <a:spcPct val="150000"/>
              </a:lnSpc>
              <a:spcBef>
                <a:spcPts val="100"/>
              </a:spcBef>
              <a:spcAft>
                <a:spcPts val="0"/>
              </a:spcAft>
              <a:buClr>
                <a:schemeClr val="accent1"/>
              </a:buClr>
              <a:buSzPts val="1600"/>
              <a:buFont typeface="Noto Sans Symbols"/>
              <a:buChar char="■"/>
            </a:pPr>
            <a:r>
              <a:rPr lang="en-US" sz="1600">
                <a:solidFill>
                  <a:srgbClr val="262626"/>
                </a:solidFill>
                <a:latin typeface="Calibri"/>
                <a:ea typeface="Calibri"/>
                <a:cs typeface="Calibri"/>
                <a:sym typeface="Calibri"/>
              </a:rPr>
              <a:t>Who can grant me access to this data?</a:t>
            </a:r>
            <a:endParaRPr/>
          </a:p>
          <a:p>
            <a:pPr indent="-285750" lvl="0" marL="288554" marR="0" rtl="0" algn="l">
              <a:lnSpc>
                <a:spcPct val="150000"/>
              </a:lnSpc>
              <a:spcBef>
                <a:spcPts val="100"/>
              </a:spcBef>
              <a:spcAft>
                <a:spcPts val="0"/>
              </a:spcAft>
              <a:buClr>
                <a:schemeClr val="accent1"/>
              </a:buClr>
              <a:buSzPts val="1600"/>
              <a:buFont typeface="Noto Sans Symbols"/>
              <a:buChar char="■"/>
            </a:pPr>
            <a:r>
              <a:rPr lang="en-US" sz="1600">
                <a:solidFill>
                  <a:srgbClr val="262626"/>
                </a:solidFill>
                <a:latin typeface="Calibri"/>
                <a:ea typeface="Calibri"/>
                <a:cs typeface="Calibri"/>
                <a:sym typeface="Calibri"/>
              </a:rPr>
              <a:t>How can I access it seamlessly?</a:t>
            </a:r>
            <a:endParaRPr sz="1400">
              <a:solidFill>
                <a:srgbClr val="262626"/>
              </a:solidFill>
              <a:latin typeface="Calibri"/>
              <a:ea typeface="Calibri"/>
              <a:cs typeface="Calibri"/>
              <a:sym typeface="Calibri"/>
            </a:endParaRPr>
          </a:p>
        </p:txBody>
      </p:sp>
      <p:sp>
        <p:nvSpPr>
          <p:cNvPr id="504" name="Google Shape;504;p8"/>
          <p:cNvSpPr/>
          <p:nvPr/>
        </p:nvSpPr>
        <p:spPr>
          <a:xfrm>
            <a:off x="1060227" y="1400722"/>
            <a:ext cx="6293613" cy="1569917"/>
          </a:xfrm>
          <a:prstGeom prst="rect">
            <a:avLst/>
          </a:prstGeom>
          <a:noFill/>
          <a:ln>
            <a:noFill/>
          </a:ln>
        </p:spPr>
        <p:txBody>
          <a:bodyPr anchorCtr="0" anchor="t" bIns="45700" lIns="91425" spcFirstLastPara="1" rIns="91425" wrap="square" tIns="45700">
            <a:spAutoFit/>
          </a:bodyPr>
          <a:lstStyle/>
          <a:p>
            <a:pPr indent="0" lvl="0" marL="2804" marR="0" rtl="0" algn="l">
              <a:lnSpc>
                <a:spcPct val="150000"/>
              </a:lnSpc>
              <a:spcBef>
                <a:spcPts val="0"/>
              </a:spcBef>
              <a:spcAft>
                <a:spcPts val="0"/>
              </a:spcAft>
              <a:buNone/>
            </a:pPr>
            <a:r>
              <a:rPr b="1" lang="en-US" sz="1600">
                <a:solidFill>
                  <a:srgbClr val="3F3F3F"/>
                </a:solidFill>
                <a:latin typeface="Arial"/>
                <a:ea typeface="Arial"/>
                <a:cs typeface="Arial"/>
                <a:sym typeface="Arial"/>
              </a:rPr>
              <a:t>Producer Questions</a:t>
            </a:r>
            <a:endParaRPr/>
          </a:p>
          <a:p>
            <a:pPr indent="-285750" lvl="0" marL="288554" marR="0" rtl="0" algn="l">
              <a:lnSpc>
                <a:spcPct val="150000"/>
              </a:lnSpc>
              <a:spcBef>
                <a:spcPts val="100"/>
              </a:spcBef>
              <a:spcAft>
                <a:spcPts val="0"/>
              </a:spcAft>
              <a:buClr>
                <a:schemeClr val="accent1"/>
              </a:buClr>
              <a:buSzPts val="1600"/>
              <a:buFont typeface="Noto Sans Symbols"/>
              <a:buChar char="■"/>
            </a:pPr>
            <a:r>
              <a:rPr lang="en-US" sz="1600">
                <a:solidFill>
                  <a:srgbClr val="262626"/>
                </a:solidFill>
                <a:latin typeface="Calibri"/>
                <a:ea typeface="Calibri"/>
                <a:cs typeface="Calibri"/>
                <a:sym typeface="Calibri"/>
              </a:rPr>
              <a:t>How can I write data into various datastores?</a:t>
            </a:r>
            <a:endParaRPr/>
          </a:p>
          <a:p>
            <a:pPr indent="-285750" lvl="0" marL="288554" marR="0" rtl="0" algn="l">
              <a:lnSpc>
                <a:spcPct val="150000"/>
              </a:lnSpc>
              <a:spcBef>
                <a:spcPts val="100"/>
              </a:spcBef>
              <a:spcAft>
                <a:spcPts val="0"/>
              </a:spcAft>
              <a:buClr>
                <a:schemeClr val="accent1"/>
              </a:buClr>
              <a:buSzPts val="1600"/>
              <a:buFont typeface="Noto Sans Symbols"/>
              <a:buChar char="■"/>
            </a:pPr>
            <a:r>
              <a:rPr lang="en-US" sz="1600">
                <a:solidFill>
                  <a:srgbClr val="262626"/>
                </a:solidFill>
                <a:latin typeface="Calibri"/>
                <a:ea typeface="Calibri"/>
                <a:cs typeface="Calibri"/>
                <a:sym typeface="Calibri"/>
              </a:rPr>
              <a:t>How can I move data from one store to the other?</a:t>
            </a:r>
            <a:endParaRPr/>
          </a:p>
          <a:p>
            <a:pPr indent="-285750" lvl="0" marL="288554" marR="0" rtl="0" algn="l">
              <a:lnSpc>
                <a:spcPct val="150000"/>
              </a:lnSpc>
              <a:spcBef>
                <a:spcPts val="100"/>
              </a:spcBef>
              <a:spcAft>
                <a:spcPts val="0"/>
              </a:spcAft>
              <a:buClr>
                <a:schemeClr val="accent1"/>
              </a:buClr>
              <a:buSzPts val="1600"/>
              <a:buFont typeface="Noto Sans Symbols"/>
              <a:buChar char="■"/>
            </a:pPr>
            <a:r>
              <a:rPr lang="en-US" sz="1600">
                <a:solidFill>
                  <a:srgbClr val="262626"/>
                </a:solidFill>
                <a:latin typeface="Calibri"/>
                <a:ea typeface="Calibri"/>
                <a:cs typeface="Calibri"/>
                <a:sym typeface="Calibri"/>
              </a:rPr>
              <a:t>How can I easily transform or produce a presentation layer?</a:t>
            </a:r>
            <a:endParaRPr/>
          </a:p>
        </p:txBody>
      </p:sp>
      <p:cxnSp>
        <p:nvCxnSpPr>
          <p:cNvPr id="505" name="Google Shape;505;p8"/>
          <p:cNvCxnSpPr/>
          <p:nvPr/>
        </p:nvCxnSpPr>
        <p:spPr>
          <a:xfrm>
            <a:off x="868089" y="1600272"/>
            <a:ext cx="0" cy="1220201"/>
          </a:xfrm>
          <a:prstGeom prst="straightConnector1">
            <a:avLst/>
          </a:prstGeom>
          <a:noFill/>
          <a:ln cap="flat" cmpd="sng" w="12700">
            <a:solidFill>
              <a:srgbClr val="A5A5A5"/>
            </a:solidFill>
            <a:prstDash val="solid"/>
            <a:miter lim="800000"/>
            <a:headEnd len="med" w="med" type="oval"/>
            <a:tailEnd len="med" w="med" type="oval"/>
          </a:ln>
        </p:spPr>
      </p:cxnSp>
      <p:cxnSp>
        <p:nvCxnSpPr>
          <p:cNvPr id="506" name="Google Shape;506;p8"/>
          <p:cNvCxnSpPr/>
          <p:nvPr/>
        </p:nvCxnSpPr>
        <p:spPr>
          <a:xfrm>
            <a:off x="880968" y="3287404"/>
            <a:ext cx="0" cy="2289148"/>
          </a:xfrm>
          <a:prstGeom prst="straightConnector1">
            <a:avLst/>
          </a:prstGeom>
          <a:noFill/>
          <a:ln cap="flat" cmpd="sng" w="12700">
            <a:solidFill>
              <a:srgbClr val="A5A5A5"/>
            </a:solidFill>
            <a:prstDash val="solid"/>
            <a:miter lim="800000"/>
            <a:headEnd len="med" w="med" type="oval"/>
            <a:tailEnd len="med" w="med" type="oval"/>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9"/>
          <p:cNvSpPr txBox="1"/>
          <p:nvPr>
            <p:ph idx="12" type="sldNum"/>
          </p:nvPr>
        </p:nvSpPr>
        <p:spPr>
          <a:xfrm>
            <a:off x="920015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2" name="Google Shape;512;p9"/>
          <p:cNvSpPr txBox="1"/>
          <p:nvPr>
            <p:ph type="title"/>
          </p:nvPr>
        </p:nvSpPr>
        <p:spPr>
          <a:xfrm>
            <a:off x="695700" y="289001"/>
            <a:ext cx="10515600" cy="7960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2000"/>
              <a:buFont typeface="Arial"/>
              <a:buNone/>
            </a:pPr>
            <a:r>
              <a:rPr lang="en-US" sz="2000"/>
              <a:t>Data Mesh Architecture:</a:t>
            </a:r>
            <a:br>
              <a:rPr lang="en-US" sz="3200"/>
            </a:br>
            <a:r>
              <a:rPr lang="en-US" sz="3200"/>
              <a:t>Key Technical Components &amp; Capabilities</a:t>
            </a:r>
            <a:endParaRPr/>
          </a:p>
        </p:txBody>
      </p:sp>
      <p:sp>
        <p:nvSpPr>
          <p:cNvPr id="513" name="Google Shape;513;p9"/>
          <p:cNvSpPr txBox="1"/>
          <p:nvPr/>
        </p:nvSpPr>
        <p:spPr>
          <a:xfrm>
            <a:off x="713540" y="1145382"/>
            <a:ext cx="10400928" cy="56404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1800"/>
              <a:buFont typeface="Arial"/>
              <a:buNone/>
            </a:pPr>
            <a:r>
              <a:rPr b="1" lang="en-US" sz="1800">
                <a:solidFill>
                  <a:srgbClr val="3F3F3F"/>
                </a:solidFill>
                <a:latin typeface="Arial"/>
                <a:ea typeface="Arial"/>
                <a:cs typeface="Arial"/>
                <a:sym typeface="Arial"/>
              </a:rPr>
              <a:t>All the information from Inventory, DQ and Lineage are presented in the Marketplace where customers come to look for the data of their interest. This creates the “trust” in the data.</a:t>
            </a:r>
            <a:endParaRPr/>
          </a:p>
        </p:txBody>
      </p:sp>
      <p:sp>
        <p:nvSpPr>
          <p:cNvPr id="514" name="Google Shape;514;p9"/>
          <p:cNvSpPr txBox="1"/>
          <p:nvPr/>
        </p:nvSpPr>
        <p:spPr>
          <a:xfrm>
            <a:off x="713540" y="5547281"/>
            <a:ext cx="3553661" cy="56404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1600"/>
              <a:buFont typeface="Calibri"/>
              <a:buNone/>
            </a:pPr>
            <a:r>
              <a:rPr b="0" lang="en-US" sz="1600">
                <a:solidFill>
                  <a:srgbClr val="3F3F3F"/>
                </a:solidFill>
                <a:latin typeface="Calibri"/>
                <a:ea typeface="Calibri"/>
                <a:cs typeface="Calibri"/>
                <a:sym typeface="Calibri"/>
              </a:rPr>
              <a:t>We use an internal marketplace UI</a:t>
            </a:r>
            <a:endParaRPr/>
          </a:p>
        </p:txBody>
      </p:sp>
      <p:grpSp>
        <p:nvGrpSpPr>
          <p:cNvPr id="515" name="Google Shape;515;p9"/>
          <p:cNvGrpSpPr/>
          <p:nvPr/>
        </p:nvGrpSpPr>
        <p:grpSpPr>
          <a:xfrm>
            <a:off x="1308064" y="2108367"/>
            <a:ext cx="9594576" cy="3504324"/>
            <a:chOff x="1308064" y="2108367"/>
            <a:chExt cx="9594576" cy="3504324"/>
          </a:xfrm>
        </p:grpSpPr>
        <p:cxnSp>
          <p:nvCxnSpPr>
            <p:cNvPr id="516" name="Google Shape;516;p9"/>
            <p:cNvCxnSpPr/>
            <p:nvPr/>
          </p:nvCxnSpPr>
          <p:spPr>
            <a:xfrm flipH="1" rot="10800000">
              <a:off x="5045178" y="3913206"/>
              <a:ext cx="2" cy="313084"/>
            </a:xfrm>
            <a:prstGeom prst="straightConnector1">
              <a:avLst/>
            </a:prstGeom>
            <a:noFill/>
            <a:ln cap="flat" cmpd="sng" w="38100">
              <a:solidFill>
                <a:srgbClr val="FFFFFF"/>
              </a:solidFill>
              <a:prstDash val="solid"/>
              <a:round/>
              <a:headEnd len="sm" w="sm" type="none"/>
              <a:tailEnd len="sm" w="sm" type="none"/>
            </a:ln>
          </p:spPr>
        </p:cxnSp>
        <p:sp>
          <p:nvSpPr>
            <p:cNvPr id="517" name="Google Shape;517;p9"/>
            <p:cNvSpPr/>
            <p:nvPr/>
          </p:nvSpPr>
          <p:spPr>
            <a:xfrm>
              <a:off x="4091023" y="3222414"/>
              <a:ext cx="1272209" cy="715618"/>
            </a:xfrm>
            <a:prstGeom prst="roundRect">
              <a:avLst>
                <a:gd fmla="val 16667" name="adj"/>
              </a:avLst>
            </a:prstGeom>
            <a:solidFill>
              <a:srgbClr val="E36C09"/>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lang="en-US" sz="1200">
                  <a:solidFill>
                    <a:schemeClr val="lt1"/>
                  </a:solidFill>
                  <a:latin typeface="Calibri"/>
                  <a:ea typeface="Calibri"/>
                  <a:cs typeface="Calibri"/>
                  <a:sym typeface="Calibri"/>
                </a:rPr>
                <a:t>Data Ingestor</a:t>
              </a:r>
              <a:endParaRPr/>
            </a:p>
          </p:txBody>
        </p:sp>
        <p:sp>
          <p:nvSpPr>
            <p:cNvPr id="518" name="Google Shape;518;p9"/>
            <p:cNvSpPr/>
            <p:nvPr/>
          </p:nvSpPr>
          <p:spPr>
            <a:xfrm>
              <a:off x="1308066" y="2712206"/>
              <a:ext cx="1166191" cy="357809"/>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b="1" lang="en-US" sz="1200">
                  <a:solidFill>
                    <a:schemeClr val="lt1"/>
                  </a:solidFill>
                  <a:latin typeface="Calibri"/>
                  <a:ea typeface="Calibri"/>
                  <a:cs typeface="Calibri"/>
                  <a:sym typeface="Calibri"/>
                </a:rPr>
                <a:t>Producer</a:t>
              </a:r>
              <a:endParaRPr/>
            </a:p>
          </p:txBody>
        </p:sp>
        <p:sp>
          <p:nvSpPr>
            <p:cNvPr id="519" name="Google Shape;519;p9"/>
            <p:cNvSpPr/>
            <p:nvPr/>
          </p:nvSpPr>
          <p:spPr>
            <a:xfrm>
              <a:off x="1308065" y="3401319"/>
              <a:ext cx="1166191" cy="357809"/>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b="1" lang="en-US" sz="1200">
                  <a:solidFill>
                    <a:schemeClr val="lt1"/>
                  </a:solidFill>
                  <a:latin typeface="Calibri"/>
                  <a:ea typeface="Calibri"/>
                  <a:cs typeface="Calibri"/>
                  <a:sym typeface="Calibri"/>
                </a:rPr>
                <a:t>Producer</a:t>
              </a:r>
              <a:endParaRPr/>
            </a:p>
          </p:txBody>
        </p:sp>
        <p:sp>
          <p:nvSpPr>
            <p:cNvPr id="520" name="Google Shape;520;p9"/>
            <p:cNvSpPr/>
            <p:nvPr/>
          </p:nvSpPr>
          <p:spPr>
            <a:xfrm>
              <a:off x="1308064" y="4116937"/>
              <a:ext cx="1166191" cy="357809"/>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b="1" lang="en-US" sz="1200">
                  <a:solidFill>
                    <a:schemeClr val="lt1"/>
                  </a:solidFill>
                  <a:latin typeface="Calibri"/>
                  <a:ea typeface="Calibri"/>
                  <a:cs typeface="Calibri"/>
                  <a:sym typeface="Calibri"/>
                </a:rPr>
                <a:t>Producer</a:t>
              </a:r>
              <a:endParaRPr/>
            </a:p>
          </p:txBody>
        </p:sp>
        <p:sp>
          <p:nvSpPr>
            <p:cNvPr id="521" name="Google Shape;521;p9"/>
            <p:cNvSpPr/>
            <p:nvPr/>
          </p:nvSpPr>
          <p:spPr>
            <a:xfrm>
              <a:off x="9749701" y="3314430"/>
              <a:ext cx="1152939" cy="511520"/>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lang="en-US" sz="1200">
                  <a:solidFill>
                    <a:schemeClr val="lt1"/>
                  </a:solidFill>
                  <a:latin typeface="Calibri"/>
                  <a:ea typeface="Calibri"/>
                  <a:cs typeface="Calibri"/>
                  <a:sym typeface="Calibri"/>
                </a:rPr>
                <a:t>Database 1</a:t>
              </a:r>
              <a:endParaRPr/>
            </a:p>
          </p:txBody>
        </p:sp>
        <p:sp>
          <p:nvSpPr>
            <p:cNvPr id="522" name="Google Shape;522;p9"/>
            <p:cNvSpPr/>
            <p:nvPr/>
          </p:nvSpPr>
          <p:spPr>
            <a:xfrm>
              <a:off x="9749701" y="4392399"/>
              <a:ext cx="1152939" cy="511520"/>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lang="en-US" sz="1200">
                  <a:solidFill>
                    <a:schemeClr val="lt1"/>
                  </a:solidFill>
                  <a:latin typeface="Calibri"/>
                  <a:ea typeface="Calibri"/>
                  <a:cs typeface="Calibri"/>
                  <a:sym typeface="Calibri"/>
                </a:rPr>
                <a:t>Database 1</a:t>
              </a:r>
              <a:endParaRPr/>
            </a:p>
          </p:txBody>
        </p:sp>
        <p:sp>
          <p:nvSpPr>
            <p:cNvPr id="523" name="Google Shape;523;p9"/>
            <p:cNvSpPr/>
            <p:nvPr/>
          </p:nvSpPr>
          <p:spPr>
            <a:xfrm>
              <a:off x="6589058" y="3311867"/>
              <a:ext cx="967408" cy="536713"/>
            </a:xfrm>
            <a:prstGeom prst="roundRect">
              <a:avLst>
                <a:gd fmla="val 16667" name="adj"/>
              </a:avLst>
            </a:prstGeom>
            <a:solidFill>
              <a:srgbClr val="76B0B5"/>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lang="en-US" sz="1200">
                  <a:solidFill>
                    <a:schemeClr val="lt1"/>
                  </a:solidFill>
                  <a:latin typeface="Calibri"/>
                  <a:ea typeface="Calibri"/>
                  <a:cs typeface="Calibri"/>
                  <a:sym typeface="Calibri"/>
                </a:rPr>
                <a:t>Router</a:t>
              </a:r>
              <a:endParaRPr/>
            </a:p>
          </p:txBody>
        </p:sp>
        <p:cxnSp>
          <p:nvCxnSpPr>
            <p:cNvPr id="524" name="Google Shape;524;p9"/>
            <p:cNvCxnSpPr>
              <a:stCxn id="517" idx="3"/>
            </p:cNvCxnSpPr>
            <p:nvPr/>
          </p:nvCxnSpPr>
          <p:spPr>
            <a:xfrm>
              <a:off x="5363232" y="3580223"/>
              <a:ext cx="1225800" cy="0"/>
            </a:xfrm>
            <a:prstGeom prst="straightConnector1">
              <a:avLst/>
            </a:prstGeom>
            <a:noFill/>
            <a:ln cap="flat" cmpd="sng" w="38100">
              <a:solidFill>
                <a:srgbClr val="FFFFFF"/>
              </a:solidFill>
              <a:prstDash val="solid"/>
              <a:round/>
              <a:headEnd len="sm" w="sm" type="none"/>
              <a:tailEnd len="med" w="med" type="triangle"/>
            </a:ln>
          </p:spPr>
        </p:cxnSp>
        <p:sp>
          <p:nvSpPr>
            <p:cNvPr id="525" name="Google Shape;525;p9"/>
            <p:cNvSpPr/>
            <p:nvPr/>
          </p:nvSpPr>
          <p:spPr>
            <a:xfrm>
              <a:off x="6963430" y="2118731"/>
              <a:ext cx="1272209" cy="715618"/>
            </a:xfrm>
            <a:prstGeom prst="roundRect">
              <a:avLst>
                <a:gd fmla="val 16667" name="adj"/>
              </a:avLst>
            </a:prstGeom>
            <a:solidFill>
              <a:srgbClr val="B7CCE4"/>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lang="en-US" sz="1200">
                  <a:solidFill>
                    <a:schemeClr val="dk1"/>
                  </a:solidFill>
                  <a:latin typeface="Calibri"/>
                  <a:ea typeface="Calibri"/>
                  <a:cs typeface="Calibri"/>
                  <a:sym typeface="Calibri"/>
                </a:rPr>
                <a:t>Schema Inferrer</a:t>
              </a:r>
              <a:endParaRPr/>
            </a:p>
          </p:txBody>
        </p:sp>
        <p:sp>
          <p:nvSpPr>
            <p:cNvPr id="526" name="Google Shape;526;p9"/>
            <p:cNvSpPr/>
            <p:nvPr/>
          </p:nvSpPr>
          <p:spPr>
            <a:xfrm>
              <a:off x="4091023" y="2108367"/>
              <a:ext cx="1272209" cy="715618"/>
            </a:xfrm>
            <a:prstGeom prst="roundRect">
              <a:avLst>
                <a:gd fmla="val 16667" name="adj"/>
              </a:avLst>
            </a:prstGeom>
            <a:solidFill>
              <a:srgbClr val="B7CCE4"/>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lang="en-US" sz="1200">
                  <a:solidFill>
                    <a:schemeClr val="dk1"/>
                  </a:solidFill>
                  <a:latin typeface="Calibri"/>
                  <a:ea typeface="Calibri"/>
                  <a:cs typeface="Calibri"/>
                  <a:sym typeface="Calibri"/>
                </a:rPr>
                <a:t>Data Inventory</a:t>
              </a:r>
              <a:endParaRPr/>
            </a:p>
          </p:txBody>
        </p:sp>
        <p:cxnSp>
          <p:nvCxnSpPr>
            <p:cNvPr id="527" name="Google Shape;527;p9"/>
            <p:cNvCxnSpPr>
              <a:stCxn id="525" idx="1"/>
              <a:endCxn id="526" idx="3"/>
            </p:cNvCxnSpPr>
            <p:nvPr/>
          </p:nvCxnSpPr>
          <p:spPr>
            <a:xfrm rot="10800000">
              <a:off x="5363230" y="2466040"/>
              <a:ext cx="1600200" cy="10500"/>
            </a:xfrm>
            <a:prstGeom prst="straightConnector1">
              <a:avLst/>
            </a:prstGeom>
            <a:noFill/>
            <a:ln cap="flat" cmpd="sng" w="38100">
              <a:solidFill>
                <a:srgbClr val="FFFFFF"/>
              </a:solidFill>
              <a:prstDash val="solid"/>
              <a:round/>
              <a:headEnd len="sm" w="sm" type="none"/>
              <a:tailEnd len="med" w="med" type="triangle"/>
            </a:ln>
          </p:spPr>
        </p:cxnSp>
        <p:sp>
          <p:nvSpPr>
            <p:cNvPr id="528" name="Google Shape;528;p9"/>
            <p:cNvSpPr/>
            <p:nvPr/>
          </p:nvSpPr>
          <p:spPr>
            <a:xfrm>
              <a:off x="4091023" y="4465996"/>
              <a:ext cx="1272209" cy="715618"/>
            </a:xfrm>
            <a:prstGeom prst="roundRect">
              <a:avLst>
                <a:gd fmla="val 16667" name="adj"/>
              </a:avLst>
            </a:prstGeom>
            <a:solidFill>
              <a:srgbClr val="B7CCE4"/>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lang="en-US" sz="1200">
                  <a:solidFill>
                    <a:schemeClr val="dk1"/>
                  </a:solidFill>
                  <a:latin typeface="Calibri"/>
                  <a:ea typeface="Calibri"/>
                  <a:cs typeface="Calibri"/>
                  <a:sym typeface="Calibri"/>
                </a:rPr>
                <a:t>Data Quality Checker</a:t>
              </a:r>
              <a:endParaRPr/>
            </a:p>
          </p:txBody>
        </p:sp>
        <p:cxnSp>
          <p:nvCxnSpPr>
            <p:cNvPr id="529" name="Google Shape;529;p9"/>
            <p:cNvCxnSpPr>
              <a:stCxn id="517" idx="2"/>
              <a:endCxn id="528" idx="0"/>
            </p:cNvCxnSpPr>
            <p:nvPr/>
          </p:nvCxnSpPr>
          <p:spPr>
            <a:xfrm>
              <a:off x="4727128" y="3938032"/>
              <a:ext cx="0" cy="528000"/>
            </a:xfrm>
            <a:prstGeom prst="straightConnector1">
              <a:avLst/>
            </a:prstGeom>
            <a:noFill/>
            <a:ln cap="flat" cmpd="sng" w="38100">
              <a:solidFill>
                <a:srgbClr val="FFFFFF"/>
              </a:solidFill>
              <a:prstDash val="solid"/>
              <a:round/>
              <a:headEnd len="sm" w="sm" type="none"/>
              <a:tailEnd len="med" w="med" type="triangle"/>
            </a:ln>
          </p:spPr>
        </p:cxnSp>
        <p:sp>
          <p:nvSpPr>
            <p:cNvPr id="530" name="Google Shape;530;p9"/>
            <p:cNvSpPr/>
            <p:nvPr/>
          </p:nvSpPr>
          <p:spPr>
            <a:xfrm>
              <a:off x="5770735" y="4465996"/>
              <a:ext cx="1272209" cy="715618"/>
            </a:xfrm>
            <a:prstGeom prst="roundRect">
              <a:avLst>
                <a:gd fmla="val 16667" name="adj"/>
              </a:avLst>
            </a:prstGeom>
            <a:solidFill>
              <a:srgbClr val="B7CCE4"/>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lang="en-US" sz="1200">
                  <a:solidFill>
                    <a:schemeClr val="dk1"/>
                  </a:solidFill>
                  <a:latin typeface="Calibri"/>
                  <a:ea typeface="Calibri"/>
                  <a:cs typeface="Calibri"/>
                  <a:sym typeface="Calibri"/>
                </a:rPr>
                <a:t>Lineage Tracker</a:t>
              </a:r>
              <a:endParaRPr/>
            </a:p>
          </p:txBody>
        </p:sp>
        <p:cxnSp>
          <p:nvCxnSpPr>
            <p:cNvPr id="531" name="Google Shape;531;p9"/>
            <p:cNvCxnSpPr>
              <a:stCxn id="517" idx="0"/>
              <a:endCxn id="526" idx="2"/>
            </p:cNvCxnSpPr>
            <p:nvPr/>
          </p:nvCxnSpPr>
          <p:spPr>
            <a:xfrm rot="10800000">
              <a:off x="4727128" y="2824014"/>
              <a:ext cx="0" cy="398400"/>
            </a:xfrm>
            <a:prstGeom prst="straightConnector1">
              <a:avLst/>
            </a:prstGeom>
            <a:noFill/>
            <a:ln cap="flat" cmpd="sng" w="38100">
              <a:solidFill>
                <a:srgbClr val="FFFFFF"/>
              </a:solidFill>
              <a:prstDash val="solid"/>
              <a:round/>
              <a:headEnd len="sm" w="sm" type="none"/>
              <a:tailEnd len="med" w="med" type="triangle"/>
            </a:ln>
          </p:spPr>
        </p:cxnSp>
        <p:sp>
          <p:nvSpPr>
            <p:cNvPr id="532" name="Google Shape;532;p9"/>
            <p:cNvSpPr/>
            <p:nvPr/>
          </p:nvSpPr>
          <p:spPr>
            <a:xfrm>
              <a:off x="7837794" y="4897073"/>
              <a:ext cx="1272209" cy="715618"/>
            </a:xfrm>
            <a:prstGeom prst="roundRect">
              <a:avLst>
                <a:gd fmla="val 16667" name="adj"/>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lang="en-US" sz="1200">
                  <a:solidFill>
                    <a:schemeClr val="lt1"/>
                  </a:solidFill>
                  <a:latin typeface="Calibri"/>
                  <a:ea typeface="Calibri"/>
                  <a:cs typeface="Calibri"/>
                  <a:sym typeface="Calibri"/>
                </a:rPr>
                <a:t>Data Marketplace</a:t>
              </a:r>
              <a:endParaRPr/>
            </a:p>
          </p:txBody>
        </p:sp>
        <p:cxnSp>
          <p:nvCxnSpPr>
            <p:cNvPr id="533" name="Google Shape;533;p9"/>
            <p:cNvCxnSpPr>
              <a:stCxn id="518" idx="3"/>
              <a:endCxn id="526" idx="1"/>
            </p:cNvCxnSpPr>
            <p:nvPr/>
          </p:nvCxnSpPr>
          <p:spPr>
            <a:xfrm flipH="1" rot="10800000">
              <a:off x="2474257" y="2466311"/>
              <a:ext cx="1616700" cy="424800"/>
            </a:xfrm>
            <a:prstGeom prst="bentConnector3">
              <a:avLst>
                <a:gd fmla="val 50000" name="adj1"/>
              </a:avLst>
            </a:prstGeom>
            <a:noFill/>
            <a:ln cap="flat" cmpd="sng" w="38100">
              <a:solidFill>
                <a:srgbClr val="7F7F7F"/>
              </a:solidFill>
              <a:prstDash val="solid"/>
              <a:miter lim="800000"/>
              <a:headEnd len="sm" w="sm" type="none"/>
              <a:tailEnd len="med" w="med" type="triangle"/>
            </a:ln>
          </p:spPr>
        </p:cxnSp>
        <p:cxnSp>
          <p:nvCxnSpPr>
            <p:cNvPr id="534" name="Google Shape;534;p9"/>
            <p:cNvCxnSpPr>
              <a:stCxn id="520" idx="3"/>
              <a:endCxn id="528" idx="1"/>
            </p:cNvCxnSpPr>
            <p:nvPr/>
          </p:nvCxnSpPr>
          <p:spPr>
            <a:xfrm>
              <a:off x="2474255" y="4295842"/>
              <a:ext cx="1616700" cy="528000"/>
            </a:xfrm>
            <a:prstGeom prst="bentConnector3">
              <a:avLst>
                <a:gd fmla="val 50000" name="adj1"/>
              </a:avLst>
            </a:prstGeom>
            <a:noFill/>
            <a:ln cap="flat" cmpd="sng" w="38100">
              <a:solidFill>
                <a:srgbClr val="7F7F7F"/>
              </a:solidFill>
              <a:prstDash val="solid"/>
              <a:miter lim="800000"/>
              <a:headEnd len="sm" w="sm" type="none"/>
              <a:tailEnd len="med" w="med" type="triangle"/>
            </a:ln>
          </p:spPr>
        </p:cxnSp>
        <p:cxnSp>
          <p:nvCxnSpPr>
            <p:cNvPr id="535" name="Google Shape;535;p9"/>
            <p:cNvCxnSpPr>
              <a:stCxn id="519" idx="3"/>
              <a:endCxn id="517" idx="1"/>
            </p:cNvCxnSpPr>
            <p:nvPr/>
          </p:nvCxnSpPr>
          <p:spPr>
            <a:xfrm>
              <a:off x="2474256" y="3580224"/>
              <a:ext cx="1616700" cy="0"/>
            </a:xfrm>
            <a:prstGeom prst="straightConnector1">
              <a:avLst/>
            </a:prstGeom>
            <a:noFill/>
            <a:ln cap="flat" cmpd="sng" w="38100">
              <a:solidFill>
                <a:srgbClr val="7F7F7F"/>
              </a:solidFill>
              <a:prstDash val="solid"/>
              <a:miter lim="800000"/>
              <a:headEnd len="sm" w="sm" type="none"/>
              <a:tailEnd len="med" w="med" type="triangle"/>
            </a:ln>
          </p:spPr>
        </p:cxnSp>
        <p:cxnSp>
          <p:nvCxnSpPr>
            <p:cNvPr id="536" name="Google Shape;536;p9"/>
            <p:cNvCxnSpPr/>
            <p:nvPr/>
          </p:nvCxnSpPr>
          <p:spPr>
            <a:xfrm>
              <a:off x="5045179" y="4210106"/>
              <a:ext cx="1361661" cy="263982"/>
            </a:xfrm>
            <a:prstGeom prst="bentConnector2">
              <a:avLst/>
            </a:prstGeom>
            <a:noFill/>
            <a:ln cap="flat" cmpd="sng" w="38100">
              <a:solidFill>
                <a:srgbClr val="7F7F7F"/>
              </a:solidFill>
              <a:prstDash val="solid"/>
              <a:miter lim="800000"/>
              <a:headEnd len="sm" w="sm" type="none"/>
              <a:tailEnd len="med" w="med" type="triangle"/>
            </a:ln>
          </p:spPr>
        </p:cxnSp>
        <p:cxnSp>
          <p:nvCxnSpPr>
            <p:cNvPr id="537" name="Google Shape;537;p9"/>
            <p:cNvCxnSpPr>
              <a:stCxn id="523" idx="3"/>
              <a:endCxn id="521" idx="1"/>
            </p:cNvCxnSpPr>
            <p:nvPr/>
          </p:nvCxnSpPr>
          <p:spPr>
            <a:xfrm flipH="1" rot="10800000">
              <a:off x="7556466" y="3570324"/>
              <a:ext cx="2193300" cy="9900"/>
            </a:xfrm>
            <a:prstGeom prst="straightConnector1">
              <a:avLst/>
            </a:prstGeom>
            <a:noFill/>
            <a:ln cap="flat" cmpd="sng" w="38100">
              <a:solidFill>
                <a:srgbClr val="FFFFFF"/>
              </a:solidFill>
              <a:prstDash val="solid"/>
              <a:round/>
              <a:headEnd len="sm" w="sm" type="none"/>
              <a:tailEnd len="med" w="med" type="triangle"/>
            </a:ln>
          </p:spPr>
        </p:cxnSp>
        <p:cxnSp>
          <p:nvCxnSpPr>
            <p:cNvPr id="538" name="Google Shape;538;p9"/>
            <p:cNvCxnSpPr>
              <a:endCxn id="539" idx="1"/>
            </p:cNvCxnSpPr>
            <p:nvPr/>
          </p:nvCxnSpPr>
          <p:spPr>
            <a:xfrm flipH="1" rot="10800000">
              <a:off x="7529101" y="2492221"/>
              <a:ext cx="2220600" cy="984300"/>
            </a:xfrm>
            <a:prstGeom prst="bentConnector3">
              <a:avLst>
                <a:gd fmla="val 50000" name="adj1"/>
              </a:avLst>
            </a:prstGeom>
            <a:noFill/>
            <a:ln cap="flat" cmpd="sng" w="38100">
              <a:solidFill>
                <a:srgbClr val="7F7F7F"/>
              </a:solidFill>
              <a:prstDash val="solid"/>
              <a:miter lim="800000"/>
              <a:headEnd len="sm" w="sm" type="none"/>
              <a:tailEnd len="med" w="med" type="triangle"/>
            </a:ln>
          </p:spPr>
        </p:cxnSp>
        <p:cxnSp>
          <p:nvCxnSpPr>
            <p:cNvPr id="540" name="Google Shape;540;p9"/>
            <p:cNvCxnSpPr>
              <a:endCxn id="522" idx="1"/>
            </p:cNvCxnSpPr>
            <p:nvPr/>
          </p:nvCxnSpPr>
          <p:spPr>
            <a:xfrm>
              <a:off x="7537201" y="3670759"/>
              <a:ext cx="2212500" cy="977400"/>
            </a:xfrm>
            <a:prstGeom prst="bentConnector3">
              <a:avLst>
                <a:gd fmla="val 50000" name="adj1"/>
              </a:avLst>
            </a:prstGeom>
            <a:noFill/>
            <a:ln cap="flat" cmpd="sng" w="38100">
              <a:solidFill>
                <a:srgbClr val="7F7F7F"/>
              </a:solidFill>
              <a:prstDash val="solid"/>
              <a:miter lim="800000"/>
              <a:headEnd len="sm" w="sm" type="none"/>
              <a:tailEnd len="med" w="med" type="triangle"/>
            </a:ln>
          </p:spPr>
        </p:cxnSp>
        <p:cxnSp>
          <p:nvCxnSpPr>
            <p:cNvPr id="541" name="Google Shape;541;p9"/>
            <p:cNvCxnSpPr>
              <a:endCxn id="525" idx="3"/>
            </p:cNvCxnSpPr>
            <p:nvPr/>
          </p:nvCxnSpPr>
          <p:spPr>
            <a:xfrm rot="10800000">
              <a:off x="8235639" y="2476540"/>
              <a:ext cx="1514100" cy="924900"/>
            </a:xfrm>
            <a:prstGeom prst="straightConnector1">
              <a:avLst/>
            </a:prstGeom>
            <a:noFill/>
            <a:ln cap="flat" cmpd="sng" w="38100">
              <a:solidFill>
                <a:srgbClr val="FFFFFF"/>
              </a:solidFill>
              <a:prstDash val="solid"/>
              <a:round/>
              <a:headEnd len="sm" w="sm" type="none"/>
              <a:tailEnd len="med" w="med" type="triangle"/>
            </a:ln>
          </p:spPr>
        </p:cxnSp>
        <p:cxnSp>
          <p:nvCxnSpPr>
            <p:cNvPr id="542" name="Google Shape;542;p9"/>
            <p:cNvCxnSpPr/>
            <p:nvPr/>
          </p:nvCxnSpPr>
          <p:spPr>
            <a:xfrm rot="10800000">
              <a:off x="8212860" y="2610719"/>
              <a:ext cx="1518969" cy="1935157"/>
            </a:xfrm>
            <a:prstGeom prst="straightConnector1">
              <a:avLst/>
            </a:prstGeom>
            <a:noFill/>
            <a:ln cap="flat" cmpd="sng" w="38100">
              <a:solidFill>
                <a:srgbClr val="FFFFFF"/>
              </a:solidFill>
              <a:prstDash val="solid"/>
              <a:round/>
              <a:headEnd len="sm" w="sm" type="none"/>
              <a:tailEnd len="med" w="med" type="triangle"/>
            </a:ln>
          </p:spPr>
        </p:cxnSp>
        <p:cxnSp>
          <p:nvCxnSpPr>
            <p:cNvPr id="543" name="Google Shape;543;p9"/>
            <p:cNvCxnSpPr/>
            <p:nvPr/>
          </p:nvCxnSpPr>
          <p:spPr>
            <a:xfrm flipH="1">
              <a:off x="8212860" y="2351605"/>
              <a:ext cx="1556483" cy="3353"/>
            </a:xfrm>
            <a:prstGeom prst="straightConnector1">
              <a:avLst/>
            </a:prstGeom>
            <a:noFill/>
            <a:ln cap="flat" cmpd="sng" w="38100">
              <a:solidFill>
                <a:srgbClr val="FFFFFF"/>
              </a:solidFill>
              <a:prstDash val="solid"/>
              <a:round/>
              <a:headEnd len="sm" w="sm" type="none"/>
              <a:tailEnd len="med" w="med" type="triangle"/>
            </a:ln>
          </p:spPr>
        </p:cxnSp>
        <p:sp>
          <p:nvSpPr>
            <p:cNvPr id="539" name="Google Shape;539;p9"/>
            <p:cNvSpPr/>
            <p:nvPr/>
          </p:nvSpPr>
          <p:spPr>
            <a:xfrm>
              <a:off x="9749701" y="2236461"/>
              <a:ext cx="1152939" cy="511520"/>
            </a:xfrm>
            <a:prstGeom prst="rect">
              <a:avLst/>
            </a:prstGeom>
            <a:solidFill>
              <a:srgbClr val="7030A0"/>
            </a:solidFill>
            <a:ln>
              <a:noFill/>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None/>
              </a:pPr>
              <a:r>
                <a:rPr lang="en-US" sz="1200">
                  <a:solidFill>
                    <a:schemeClr val="lt1"/>
                  </a:solidFill>
                  <a:latin typeface="Calibri"/>
                  <a:ea typeface="Calibri"/>
                  <a:cs typeface="Calibri"/>
                  <a:sym typeface="Calibri"/>
                </a:rPr>
                <a:t>Database 1</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2019-01-03T20:02:05Z</dcterms:created>
  <dc:creator>Askar, Anara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0x010100B04218B855DC944F9A559450E98DF040008B845915E1507E4D9CCF0A93077BD219</vt:lpwstr>
  </property>
</Properties>
</file>