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0"/>
  </p:notesMasterIdLst>
  <p:handoutMasterIdLst>
    <p:handoutMasterId r:id="rId21"/>
  </p:handoutMasterIdLst>
  <p:sldIdLst>
    <p:sldId id="1862" r:id="rId6"/>
    <p:sldId id="1860" r:id="rId7"/>
    <p:sldId id="1825" r:id="rId8"/>
    <p:sldId id="1829" r:id="rId9"/>
    <p:sldId id="1854" r:id="rId10"/>
    <p:sldId id="1863" r:id="rId11"/>
    <p:sldId id="1869" r:id="rId12"/>
    <p:sldId id="1864" r:id="rId13"/>
    <p:sldId id="1865" r:id="rId14"/>
    <p:sldId id="1866" r:id="rId15"/>
    <p:sldId id="1868" r:id="rId16"/>
    <p:sldId id="1856" r:id="rId17"/>
    <p:sldId id="1867" r:id="rId18"/>
    <p:sldId id="1532"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888AB95E-1B7E-4E95-8F39-C5D0E8372BC2}">
          <p14:sldIdLst>
            <p14:sldId id="1862"/>
            <p14:sldId id="1860"/>
            <p14:sldId id="1825"/>
            <p14:sldId id="1829"/>
            <p14:sldId id="1854"/>
            <p14:sldId id="1863"/>
            <p14:sldId id="1869"/>
            <p14:sldId id="1864"/>
            <p14:sldId id="1865"/>
            <p14:sldId id="1866"/>
            <p14:sldId id="1868"/>
            <p14:sldId id="1856"/>
            <p14:sldId id="186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14" d="100"/>
          <a:sy n="114" d="100"/>
        </p:scale>
        <p:origin x="84" y="11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8/2/2021 4:20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8/2/2021 4:20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5837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8414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8/2/2021 4:20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8/2/2021 4:20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8/2/2021 4:20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87450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8/2/2021 4:20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875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8/2/2021 4:20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10275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8/2/2021 4:20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77250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8/2/2021 4:20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93368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hyperlink" Target="https://slides.com/anshumanfauzdar/gitgithub" TargetMode="External"/><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8.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slides.com/anshumanfauzdar/gitgithub" TargetMode="External"/><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3250"/>
            <a:ext cx="11018520" cy="553998"/>
          </a:xfrm>
        </p:spPr>
        <p:txBody>
          <a:bodyPr/>
          <a:lstStyle/>
          <a:p>
            <a:r>
              <a:rPr lang="en-US" dirty="0"/>
              <a:t>Continuous Deployment</a:t>
            </a:r>
            <a:endParaRPr lang="en-US" sz="2000" dirty="0"/>
          </a:p>
        </p:txBody>
      </p:sp>
      <p:sp>
        <p:nvSpPr>
          <p:cNvPr id="3" name="Text Placeholder 2"/>
          <p:cNvSpPr>
            <a:spLocks noGrp="1"/>
          </p:cNvSpPr>
          <p:nvPr>
            <p:ph type="body" sz="quarter" idx="10"/>
          </p:nvPr>
        </p:nvSpPr>
        <p:spPr>
          <a:xfrm>
            <a:off x="586740" y="1909482"/>
            <a:ext cx="11018520" cy="3761030"/>
          </a:xfrm>
        </p:spPr>
        <p:txBody>
          <a:bodyPr/>
          <a:lstStyle/>
          <a:p>
            <a:r>
              <a:rPr lang="en-US" sz="2600" b="1" i="0" dirty="0">
                <a:solidFill>
                  <a:srgbClr val="E6E6E6"/>
                </a:solidFill>
                <a:effectLst/>
                <a:latin typeface="Segoe UI" panose="020B0502040204020203" pitchFamily="34" charset="0"/>
              </a:rPr>
              <a:t>A CD process is a process that usually follows the merge process. </a:t>
            </a:r>
          </a:p>
          <a:p>
            <a:r>
              <a:rPr lang="en-US" sz="2600" b="1" i="0" dirty="0">
                <a:solidFill>
                  <a:srgbClr val="E6E6E6"/>
                </a:solidFill>
                <a:effectLst/>
                <a:latin typeface="Segoe UI" panose="020B0502040204020203" pitchFamily="34" charset="0"/>
              </a:rPr>
              <a:t>It takes the newly merged version and usually does the following:</a:t>
            </a:r>
          </a:p>
          <a:p>
            <a:endParaRPr lang="en-US" sz="2600" b="1" dirty="0">
              <a:solidFill>
                <a:srgbClr val="E6E6E6"/>
              </a:solidFill>
              <a:latin typeface="Segoe UI" panose="020B0502040204020203" pitchFamily="34" charset="0"/>
            </a:endParaRPr>
          </a:p>
          <a:p>
            <a:endParaRPr lang="en-US" sz="2600" b="1" dirty="0">
              <a:solidFill>
                <a:srgbClr val="E6E6E6"/>
              </a:solidFill>
              <a:latin typeface="Segoe UI" panose="020B0502040204020203" pitchFamily="34" charset="0"/>
            </a:endParaRPr>
          </a:p>
          <a:p>
            <a:pPr marL="514350" indent="-514350">
              <a:buAutoNum type="arabicPeriod"/>
            </a:pPr>
            <a:r>
              <a:rPr lang="en-US" sz="2600" i="0" dirty="0">
                <a:solidFill>
                  <a:srgbClr val="E6E6E6"/>
                </a:solidFill>
                <a:effectLst/>
                <a:latin typeface="Segoe UI" panose="020B0502040204020203" pitchFamily="34" charset="0"/>
              </a:rPr>
              <a:t>Runs tests [End-to-End]</a:t>
            </a:r>
          </a:p>
          <a:p>
            <a:pPr marL="514350" indent="-514350">
              <a:buAutoNum type="arabicPeriod"/>
            </a:pPr>
            <a:r>
              <a:rPr lang="en-US" sz="2600" b="0" i="0" dirty="0">
                <a:solidFill>
                  <a:srgbClr val="E6E6E6"/>
                </a:solidFill>
                <a:effectLst/>
                <a:latin typeface="Segoe UI" panose="020B0502040204020203" pitchFamily="34" charset="0"/>
              </a:rPr>
              <a:t>Creates an artifact and stores it</a:t>
            </a:r>
            <a:endParaRPr lang="en-US" sz="2600" b="1" dirty="0">
              <a:solidFill>
                <a:srgbClr val="E6E6E6"/>
              </a:solidFill>
              <a:latin typeface="Segoe UI" panose="020B0502040204020203" pitchFamily="34" charset="0"/>
            </a:endParaRPr>
          </a:p>
          <a:p>
            <a:pPr marL="514350" indent="-514350">
              <a:buAutoNum type="arabicPeriod"/>
            </a:pPr>
            <a:r>
              <a:rPr lang="en-US" sz="2600" b="0" i="0" dirty="0">
                <a:solidFill>
                  <a:srgbClr val="E6E6E6"/>
                </a:solidFill>
                <a:effectLst/>
                <a:latin typeface="Segoe UI" panose="020B0502040204020203" pitchFamily="34" charset="0"/>
              </a:rPr>
              <a:t>Deploys to production</a:t>
            </a:r>
            <a:endParaRPr lang="en-US" sz="2600" b="1" i="0" dirty="0">
              <a:solidFill>
                <a:srgbClr val="E6E6E6"/>
              </a:solidFill>
              <a:effectLst/>
              <a:latin typeface="Segoe UI" panose="020B0502040204020203" pitchFamily="34" charset="0"/>
            </a:endParaRPr>
          </a:p>
          <a:p>
            <a:pPr marL="514350" indent="-514350">
              <a:buAutoNum type="arabicPeriod"/>
            </a:pPr>
            <a:r>
              <a:rPr lang="en-US" sz="2600" b="0" i="0" dirty="0">
                <a:solidFill>
                  <a:srgbClr val="E6E6E6"/>
                </a:solidFill>
                <a:effectLst/>
                <a:latin typeface="Segoe UI" panose="020B0502040204020203" pitchFamily="34" charset="0"/>
              </a:rPr>
              <a:t>Runs post-production E2E tests</a:t>
            </a:r>
          </a:p>
        </p:txBody>
      </p:sp>
      <p:pic>
        <p:nvPicPr>
          <p:cNvPr id="1026" name="Picture 2" descr="Diagram of the steps in a continuous deployment lifecycle | Atlassian CI/CD">
            <a:extLst>
              <a:ext uri="{FF2B5EF4-FFF2-40B4-BE49-F238E27FC236}">
                <a16:creationId xmlns:a16="http://schemas.microsoft.com/office/drawing/2014/main" id="{8F59D514-1D47-434D-AB1E-EF608597F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744" y="3252832"/>
            <a:ext cx="4892459" cy="305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1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847027"/>
            <a:ext cx="9144000" cy="623248"/>
          </a:xfrm>
        </p:spPr>
        <p:txBody>
          <a:bodyPr/>
          <a:lstStyle/>
          <a:p>
            <a:r>
              <a:rPr lang="en-US" sz="4500"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hlinkClick r:id="rId3"/>
              </a:rPr>
              <a:t>Slides.com</a:t>
            </a:r>
            <a:endParaRPr lang="en-US" dirty="0"/>
          </a:p>
        </p:txBody>
      </p:sp>
    </p:spTree>
    <p:extLst>
      <p:ext uri="{BB962C8B-B14F-4D97-AF65-F5344CB8AC3E}">
        <p14:creationId xmlns:p14="http://schemas.microsoft.com/office/powerpoint/2010/main" val="26495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660" y="1738028"/>
            <a:ext cx="9144000" cy="1938992"/>
          </a:xfrm>
        </p:spPr>
        <p:txBody>
          <a:bodyPr/>
          <a:lstStyle/>
          <a:p>
            <a:r>
              <a:rPr lang="en-US" sz="3500" dirty="0"/>
              <a:t>To get your certificates please fill out the form provided in the chat</a:t>
            </a:r>
            <a:br>
              <a:rPr lang="en-US" sz="3500" dirty="0"/>
            </a:br>
            <a:br>
              <a:rPr lang="en-US" sz="3500" dirty="0"/>
            </a:br>
            <a:r>
              <a:rPr lang="en-US" sz="3500" dirty="0"/>
              <a:t>Feel free to ask doubts in chat section </a:t>
            </a:r>
            <a:r>
              <a:rPr lang="en-US" sz="3500" dirty="0">
                <a:sym typeface="Wingdings" panose="05000000000000000000" pitchFamily="2" charset="2"/>
              </a:rPr>
              <a:t></a:t>
            </a:r>
            <a:endParaRPr lang="en-US" sz="3500" dirty="0"/>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992" y="1687694"/>
            <a:ext cx="9144000" cy="1938992"/>
          </a:xfrm>
        </p:spPr>
        <p:txBody>
          <a:bodyPr/>
          <a:lstStyle/>
          <a:p>
            <a:r>
              <a:rPr lang="en-US" sz="3500" dirty="0">
                <a:latin typeface="+mn-lt"/>
              </a:rPr>
              <a:t>To retrieve resources and additional resources of this event please refer to</a:t>
            </a:r>
            <a:br>
              <a:rPr lang="en-US" sz="3500" dirty="0"/>
            </a:br>
            <a:br>
              <a:rPr lang="en-US" sz="3500" dirty="0"/>
            </a:br>
            <a:r>
              <a:rPr lang="en-US" sz="3500" b="1" dirty="0"/>
              <a:t>github.com/AnshumanFauzdar/MLSA-Events</a:t>
            </a:r>
          </a:p>
        </p:txBody>
      </p:sp>
    </p:spTree>
    <p:extLst>
      <p:ext uri="{BB962C8B-B14F-4D97-AF65-F5344CB8AC3E}">
        <p14:creationId xmlns:p14="http://schemas.microsoft.com/office/powerpoint/2010/main" val="38044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287095" y="2161776"/>
            <a:ext cx="4808905" cy="830997"/>
          </a:xfrm>
        </p:spPr>
        <p:txBody>
          <a:bodyPr/>
          <a:lstStyle/>
          <a:p>
            <a:r>
              <a:rPr lang="en-US" sz="6000" dirty="0"/>
              <a:t>Thank You </a:t>
            </a:r>
            <a:r>
              <a:rPr lang="en-IN" sz="6000" b="0" i="0" u="none" strike="noStrike" dirty="0">
                <a:solidFill>
                  <a:srgbClr val="8AB4F8"/>
                </a:solidFill>
                <a:effectLst/>
                <a:latin typeface="arial" panose="020B0604020202020204" pitchFamily="34" charset="0"/>
              </a:rPr>
              <a:t>🎉</a:t>
            </a:r>
            <a:endParaRPr lang="en-US" sz="6000"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199" y="2860646"/>
            <a:ext cx="7620233" cy="568354"/>
          </a:xfrm>
        </p:spPr>
        <p:txBody>
          <a:bodyPr/>
          <a:lstStyle/>
          <a:p>
            <a:r>
              <a:rPr lang="en-US" dirty="0"/>
              <a:t>Introduction to Git, GitHub and CI/CD</a:t>
            </a:r>
          </a:p>
        </p:txBody>
      </p:sp>
      <p:sp>
        <p:nvSpPr>
          <p:cNvPr id="6" name="Title 1">
            <a:extLst>
              <a:ext uri="{FF2B5EF4-FFF2-40B4-BE49-F238E27FC236}">
                <a16:creationId xmlns:a16="http://schemas.microsoft.com/office/drawing/2014/main" id="{64E45645-00EF-489A-ACA3-F9285164208D}"/>
              </a:ext>
            </a:extLst>
          </p:cNvPr>
          <p:cNvSpPr txBox="1">
            <a:spLocks/>
          </p:cNvSpPr>
          <p:nvPr/>
        </p:nvSpPr>
        <p:spPr>
          <a:xfrm>
            <a:off x="1713406" y="5914563"/>
            <a:ext cx="5224289" cy="615553"/>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IN" sz="2000" b="1" spc="0" dirty="0"/>
              <a:t>Anshuman Fauzdar </a:t>
            </a:r>
          </a:p>
          <a:p>
            <a:r>
              <a:rPr lang="en-IN" sz="2000" spc="0" dirty="0">
                <a:latin typeface="+mn-lt"/>
              </a:rPr>
              <a:t>[Alpha Microsoft Learn Student Ambassador]</a:t>
            </a:r>
            <a:endParaRPr lang="en-IN" sz="2000" dirty="0">
              <a:latin typeface="+mn-lt"/>
            </a:endParaRPr>
          </a:p>
        </p:txBody>
      </p:sp>
      <p:pic>
        <p:nvPicPr>
          <p:cNvPr id="10" name="Picture 9">
            <a:extLst>
              <a:ext uri="{FF2B5EF4-FFF2-40B4-BE49-F238E27FC236}">
                <a16:creationId xmlns:a16="http://schemas.microsoft.com/office/drawing/2014/main" id="{D33FB32F-881D-4A00-8F2E-32912C9F3FD4}"/>
              </a:ext>
            </a:extLst>
          </p:cNvPr>
          <p:cNvPicPr>
            <a:picLocks noChangeAspect="1"/>
          </p:cNvPicPr>
          <p:nvPr/>
        </p:nvPicPr>
        <p:blipFill>
          <a:blip r:embed="rId3"/>
          <a:stretch>
            <a:fillRect/>
          </a:stretch>
        </p:blipFill>
        <p:spPr>
          <a:xfrm>
            <a:off x="584199" y="5743381"/>
            <a:ext cx="957918" cy="957918"/>
          </a:xfrm>
          <a:prstGeom prst="rect">
            <a:avLst/>
          </a:prstGeom>
        </p:spPr>
      </p:pic>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145025"/>
            <a:ext cx="11018520" cy="523220"/>
          </a:xfrm>
        </p:spPr>
        <p:txBody>
          <a:bodyPr/>
          <a:lstStyle/>
          <a:p>
            <a:pPr algn="ctr"/>
            <a:r>
              <a:rPr lang="en-US" sz="3400" dirty="0"/>
              <a:t>Topics to be covered today:</a:t>
            </a:r>
          </a:p>
        </p:txBody>
      </p:sp>
      <p:sp>
        <p:nvSpPr>
          <p:cNvPr id="6" name="Text Placeholder 5"/>
          <p:cNvSpPr>
            <a:spLocks noGrp="1"/>
          </p:cNvSpPr>
          <p:nvPr>
            <p:ph type="body" sz="quarter" idx="10"/>
          </p:nvPr>
        </p:nvSpPr>
        <p:spPr>
          <a:xfrm>
            <a:off x="586740" y="802469"/>
            <a:ext cx="5042274" cy="5011102"/>
          </a:xfrm>
        </p:spPr>
        <p:txBody>
          <a:bodyPr/>
          <a:lstStyle/>
          <a:p>
            <a:r>
              <a:rPr lang="en-US" sz="2400" b="1" dirty="0">
                <a:latin typeface="+mj-lt"/>
              </a:rPr>
              <a:t>Git</a:t>
            </a:r>
          </a:p>
          <a:p>
            <a:pPr marL="457200" indent="-457200">
              <a:buFont typeface="Arial" panose="020B0604020202020204" pitchFamily="34" charset="0"/>
              <a:buChar char="•"/>
            </a:pPr>
            <a:r>
              <a:rPr lang="en-US" sz="2000" dirty="0"/>
              <a:t>What is version control?</a:t>
            </a:r>
          </a:p>
          <a:p>
            <a:pPr marL="457200" indent="-457200">
              <a:buFont typeface="Arial" panose="020B0604020202020204" pitchFamily="34" charset="0"/>
              <a:buChar char="•"/>
            </a:pPr>
            <a:r>
              <a:rPr lang="en-US" sz="2000" dirty="0"/>
              <a:t>Why git?</a:t>
            </a:r>
          </a:p>
          <a:p>
            <a:pPr marL="457200" indent="-457200">
              <a:buFont typeface="Arial" panose="020B0604020202020204" pitchFamily="34" charset="0"/>
              <a:buChar char="•"/>
            </a:pPr>
            <a:r>
              <a:rPr lang="en-US" sz="2000" dirty="0"/>
              <a:t>How to download and possible problems</a:t>
            </a:r>
          </a:p>
          <a:p>
            <a:pPr marL="457200" indent="-457200">
              <a:buFont typeface="Arial" panose="020B0604020202020204" pitchFamily="34" charset="0"/>
              <a:buChar char="•"/>
            </a:pPr>
            <a:r>
              <a:rPr lang="en-US" sz="2000" dirty="0"/>
              <a:t>Basic commands</a:t>
            </a:r>
          </a:p>
          <a:p>
            <a:pPr marL="457200" indent="-457200">
              <a:buFont typeface="Arial" panose="020B0604020202020204" pitchFamily="34" charset="0"/>
              <a:buChar char="•"/>
            </a:pPr>
            <a:r>
              <a:rPr lang="en-US" sz="2000" dirty="0"/>
              <a:t>Pro tips</a:t>
            </a:r>
          </a:p>
          <a:p>
            <a:r>
              <a:rPr lang="en-US" sz="2400" b="1" dirty="0">
                <a:latin typeface="+mj-lt"/>
              </a:rPr>
              <a:t>GitHub</a:t>
            </a:r>
          </a:p>
          <a:p>
            <a:pPr marL="342900" indent="-342900">
              <a:buFont typeface="Arial" panose="020B0604020202020204" pitchFamily="34" charset="0"/>
              <a:buChar char="•"/>
            </a:pPr>
            <a:r>
              <a:rPr lang="en-US" sz="2000" b="1" dirty="0"/>
              <a:t>What is GitHub?</a:t>
            </a:r>
          </a:p>
          <a:p>
            <a:pPr marL="342900" indent="-342900">
              <a:buFont typeface="Arial" panose="020B0604020202020204" pitchFamily="34" charset="0"/>
              <a:buChar char="•"/>
            </a:pPr>
            <a:r>
              <a:rPr lang="en-US" sz="2000" b="1" dirty="0"/>
              <a:t>Why WE need it?</a:t>
            </a:r>
          </a:p>
          <a:p>
            <a:pPr marL="342900" indent="-342900">
              <a:buFont typeface="Arial" panose="020B0604020202020204" pitchFamily="34" charset="0"/>
              <a:buChar char="•"/>
            </a:pPr>
            <a:r>
              <a:rPr lang="en-US" sz="2000" b="1" dirty="0"/>
              <a:t>Navigation basics</a:t>
            </a:r>
          </a:p>
          <a:p>
            <a:pPr marL="342900" indent="-342900">
              <a:buFont typeface="Arial" panose="020B0604020202020204" pitchFamily="34" charset="0"/>
              <a:buChar char="•"/>
            </a:pPr>
            <a:r>
              <a:rPr lang="en-US" sz="2000" b="1" dirty="0"/>
              <a:t>Basic tools</a:t>
            </a:r>
          </a:p>
          <a:p>
            <a:pPr marL="342900" indent="-342900">
              <a:buFont typeface="Arial" panose="020B0604020202020204" pitchFamily="34" charset="0"/>
              <a:buChar char="•"/>
            </a:pPr>
            <a:r>
              <a:rPr lang="en-US" sz="2000" b="1" dirty="0"/>
              <a:t>Become PRO user</a:t>
            </a:r>
          </a:p>
          <a:p>
            <a:pPr marL="342900" indent="-342900">
              <a:buFont typeface="Arial" panose="020B0604020202020204" pitchFamily="34" charset="0"/>
              <a:buChar char="•"/>
            </a:pPr>
            <a:r>
              <a:rPr lang="en-US" sz="2000" b="1" dirty="0"/>
              <a:t>Additional features</a:t>
            </a:r>
            <a:endParaRPr lang="en-US" sz="2000" dirty="0"/>
          </a:p>
        </p:txBody>
      </p:sp>
      <p:sp>
        <p:nvSpPr>
          <p:cNvPr id="4" name="Text Placeholder 5">
            <a:extLst>
              <a:ext uri="{FF2B5EF4-FFF2-40B4-BE49-F238E27FC236}">
                <a16:creationId xmlns:a16="http://schemas.microsoft.com/office/drawing/2014/main" id="{FFE066D7-A80A-47B2-8800-2FBC3A299E47}"/>
              </a:ext>
            </a:extLst>
          </p:cNvPr>
          <p:cNvSpPr txBox="1">
            <a:spLocks/>
          </p:cNvSpPr>
          <p:nvPr/>
        </p:nvSpPr>
        <p:spPr>
          <a:xfrm>
            <a:off x="6562988" y="802469"/>
            <a:ext cx="4496988"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j-lt"/>
              </a:rPr>
              <a:t>CI/CD</a:t>
            </a:r>
          </a:p>
          <a:p>
            <a:pPr marL="285750" indent="-285750">
              <a:buFont typeface="Arial" panose="020B0604020202020204" pitchFamily="34" charset="0"/>
              <a:buChar char="•"/>
            </a:pPr>
            <a:r>
              <a:rPr lang="en-US" sz="2000" dirty="0"/>
              <a:t>What is continuous integration and deployment?</a:t>
            </a:r>
          </a:p>
          <a:p>
            <a:pPr marL="285750" indent="-285750">
              <a:buFont typeface="Arial" panose="020B0604020202020204" pitchFamily="34" charset="0"/>
              <a:buChar char="•"/>
            </a:pPr>
            <a:r>
              <a:rPr lang="en-US" sz="2000" dirty="0"/>
              <a:t>Why WE need it?</a:t>
            </a:r>
          </a:p>
          <a:p>
            <a:pPr marL="285750" indent="-285750">
              <a:buFont typeface="Arial" panose="020B0604020202020204" pitchFamily="34" charset="0"/>
              <a:buChar char="•"/>
            </a:pPr>
            <a:r>
              <a:rPr lang="en-US" sz="2000" dirty="0"/>
              <a:t>How to setup?</a:t>
            </a:r>
          </a:p>
          <a:p>
            <a:pPr marL="285750" indent="-285750">
              <a:buFont typeface="Arial" panose="020B0604020202020204" pitchFamily="34" charset="0"/>
              <a:buChar char="•"/>
            </a:pPr>
            <a:r>
              <a:rPr lang="en-US" sz="2000" dirty="0"/>
              <a:t>GitHub Actions</a:t>
            </a:r>
          </a:p>
        </p:txBody>
      </p:sp>
      <p:pic>
        <p:nvPicPr>
          <p:cNvPr id="10" name="Picture 9">
            <a:extLst>
              <a:ext uri="{FF2B5EF4-FFF2-40B4-BE49-F238E27FC236}">
                <a16:creationId xmlns:a16="http://schemas.microsoft.com/office/drawing/2014/main" id="{468882FB-252E-48E2-BD4D-36DE5F9B84A0}"/>
              </a:ext>
            </a:extLst>
          </p:cNvPr>
          <p:cNvPicPr>
            <a:picLocks noChangeAspect="1"/>
          </p:cNvPicPr>
          <p:nvPr/>
        </p:nvPicPr>
        <p:blipFill>
          <a:blip r:embed="rId3"/>
          <a:stretch>
            <a:fillRect/>
          </a:stretch>
        </p:blipFill>
        <p:spPr>
          <a:xfrm>
            <a:off x="8000028" y="3901096"/>
            <a:ext cx="1622908" cy="1618671"/>
          </a:xfrm>
          <a:prstGeom prst="rect">
            <a:avLst/>
          </a:prstGeom>
        </p:spPr>
      </p:pic>
      <p:pic>
        <p:nvPicPr>
          <p:cNvPr id="12" name="Picture 11">
            <a:extLst>
              <a:ext uri="{FF2B5EF4-FFF2-40B4-BE49-F238E27FC236}">
                <a16:creationId xmlns:a16="http://schemas.microsoft.com/office/drawing/2014/main" id="{989CD632-21FB-405F-A38C-951CA452EEB8}"/>
              </a:ext>
            </a:extLst>
          </p:cNvPr>
          <p:cNvPicPr>
            <a:picLocks noChangeAspect="1"/>
          </p:cNvPicPr>
          <p:nvPr/>
        </p:nvPicPr>
        <p:blipFill>
          <a:blip r:embed="rId4"/>
          <a:stretch>
            <a:fillRect/>
          </a:stretch>
        </p:blipFill>
        <p:spPr>
          <a:xfrm>
            <a:off x="5894271" y="3891494"/>
            <a:ext cx="1622908" cy="1622908"/>
          </a:xfrm>
          <a:prstGeom prst="rect">
            <a:avLst/>
          </a:prstGeom>
        </p:spPr>
      </p:pic>
      <p:pic>
        <p:nvPicPr>
          <p:cNvPr id="14" name="Picture 13">
            <a:extLst>
              <a:ext uri="{FF2B5EF4-FFF2-40B4-BE49-F238E27FC236}">
                <a16:creationId xmlns:a16="http://schemas.microsoft.com/office/drawing/2014/main" id="{D38BA6A2-FB16-4E13-8560-9FBC57282463}"/>
              </a:ext>
            </a:extLst>
          </p:cNvPr>
          <p:cNvPicPr>
            <a:picLocks noChangeAspect="1"/>
          </p:cNvPicPr>
          <p:nvPr/>
        </p:nvPicPr>
        <p:blipFill>
          <a:blip r:embed="rId5"/>
          <a:stretch>
            <a:fillRect/>
          </a:stretch>
        </p:blipFill>
        <p:spPr>
          <a:xfrm>
            <a:off x="9986589" y="3891494"/>
            <a:ext cx="1618671" cy="1618671"/>
          </a:xfrm>
          <a:prstGeom prst="rect">
            <a:avLst/>
          </a:prstGeom>
        </p:spPr>
      </p:pic>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3250"/>
            <a:ext cx="11018520" cy="861774"/>
          </a:xfrm>
        </p:spPr>
        <p:txBody>
          <a:bodyPr/>
          <a:lstStyle/>
          <a:p>
            <a:r>
              <a:rPr lang="en-US" dirty="0"/>
              <a:t>Git</a:t>
            </a:r>
            <a:br>
              <a:rPr lang="en-US" dirty="0"/>
            </a:br>
            <a:r>
              <a:rPr lang="en-US" sz="2000" spc="0" dirty="0"/>
              <a:t>Version Control System</a:t>
            </a:r>
            <a:endParaRPr lang="en-US" sz="2000" dirty="0"/>
          </a:p>
        </p:txBody>
      </p:sp>
      <p:sp>
        <p:nvSpPr>
          <p:cNvPr id="3" name="Text Placeholder 2"/>
          <p:cNvSpPr>
            <a:spLocks noGrp="1"/>
          </p:cNvSpPr>
          <p:nvPr>
            <p:ph type="body" sz="quarter" idx="10"/>
          </p:nvPr>
        </p:nvSpPr>
        <p:spPr>
          <a:xfrm>
            <a:off x="586740" y="1440763"/>
            <a:ext cx="11018520" cy="1625060"/>
          </a:xfrm>
        </p:spPr>
        <p:txBody>
          <a:bodyPr/>
          <a:lstStyle/>
          <a:p>
            <a:r>
              <a:rPr lang="en-US" sz="2400" b="0" i="0" dirty="0">
                <a:solidFill>
                  <a:srgbClr val="E6E6E6"/>
                </a:solidFill>
                <a:effectLst/>
                <a:latin typeface="Segoe UI" panose="020B0502040204020203" pitchFamily="34" charset="0"/>
              </a:rPr>
              <a:t>A version control system (VCS) is a program or set of programs that tracks changes to a collection of files.</a:t>
            </a:r>
          </a:p>
          <a:p>
            <a:r>
              <a:rPr lang="en-US" sz="2400" b="0" i="0" dirty="0">
                <a:solidFill>
                  <a:srgbClr val="E6E6E6"/>
                </a:solidFill>
                <a:effectLst/>
                <a:latin typeface="Segoe UI" panose="020B0502040204020203" pitchFamily="34" charset="0"/>
              </a:rPr>
              <a:t>Git is a fast, versatile, highly scalable, free, open-source VCS. </a:t>
            </a:r>
          </a:p>
          <a:p>
            <a:r>
              <a:rPr lang="en-US" sz="2400" b="0" i="0" dirty="0">
                <a:solidFill>
                  <a:srgbClr val="E6E6E6"/>
                </a:solidFill>
                <a:effectLst/>
                <a:latin typeface="Segoe UI" panose="020B0502040204020203" pitchFamily="34" charset="0"/>
              </a:rPr>
              <a:t>Its primary author is Linus Torvalds, the creator of Linux.</a:t>
            </a:r>
            <a:endParaRPr lang="en-US" sz="2400" dirty="0"/>
          </a:p>
        </p:txBody>
      </p:sp>
      <p:sp>
        <p:nvSpPr>
          <p:cNvPr id="5" name="Text Placeholder 2">
            <a:extLst>
              <a:ext uri="{FF2B5EF4-FFF2-40B4-BE49-F238E27FC236}">
                <a16:creationId xmlns:a16="http://schemas.microsoft.com/office/drawing/2014/main" id="{32E9F0E0-2DA9-45DA-B353-DEB59D6C4D46}"/>
              </a:ext>
            </a:extLst>
          </p:cNvPr>
          <p:cNvSpPr txBox="1">
            <a:spLocks/>
          </p:cNvSpPr>
          <p:nvPr/>
        </p:nvSpPr>
        <p:spPr>
          <a:xfrm>
            <a:off x="586740" y="3291563"/>
            <a:ext cx="11018520" cy="32131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E6E6E6"/>
                </a:solidFill>
                <a:latin typeface="Segoe UI" panose="020B0502040204020203" pitchFamily="34" charset="0"/>
              </a:rPr>
              <a:t>Basic Terminology used with Git:</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Working tree/directory</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Repository [Repo]</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Hash</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Commit </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Branch</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Remote</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Basic Commands</a:t>
            </a:r>
          </a:p>
          <a:p>
            <a:br>
              <a:rPr lang="en-US" sz="1800" dirty="0">
                <a:solidFill>
                  <a:srgbClr val="E6E6E6"/>
                </a:solidFill>
                <a:latin typeface="Segoe UI" panose="020B0502040204020203" pitchFamily="34" charset="0"/>
              </a:rPr>
            </a:br>
            <a:r>
              <a:rPr lang="en-US" sz="1800" dirty="0">
                <a:solidFill>
                  <a:srgbClr val="E6E6E6"/>
                </a:solidFill>
                <a:latin typeface="Segoe UI" panose="020B0502040204020203" pitchFamily="34" charset="0"/>
              </a:rPr>
              <a:t>Website </a:t>
            </a:r>
            <a:r>
              <a:rPr lang="en-US" sz="1700" dirty="0">
                <a:solidFill>
                  <a:srgbClr val="E6E6E6"/>
                </a:solidFill>
                <a:latin typeface="Segoe UI" panose="020B0502040204020203" pitchFamily="34" charset="0"/>
              </a:rPr>
              <a:t>: </a:t>
            </a:r>
            <a:r>
              <a:rPr lang="en-IN" sz="1700" dirty="0">
                <a:hlinkClick r:id="rId3"/>
              </a:rPr>
              <a:t>Git (git-scm.com)</a:t>
            </a:r>
            <a:endParaRPr lang="en-US" sz="1700" dirty="0">
              <a:solidFill>
                <a:srgbClr val="E6E6E6"/>
              </a:solidFill>
              <a:latin typeface="Segoe UI" panose="020B0502040204020203" pitchFamily="34" charset="0"/>
            </a:endParaRPr>
          </a:p>
        </p:txBody>
      </p:sp>
      <p:pic>
        <p:nvPicPr>
          <p:cNvPr id="7" name="Picture 6">
            <a:extLst>
              <a:ext uri="{FF2B5EF4-FFF2-40B4-BE49-F238E27FC236}">
                <a16:creationId xmlns:a16="http://schemas.microsoft.com/office/drawing/2014/main" id="{F2D0872E-AE9D-415F-A175-00D9B454D6DC}"/>
              </a:ext>
            </a:extLst>
          </p:cNvPr>
          <p:cNvPicPr>
            <a:picLocks noChangeAspect="1"/>
          </p:cNvPicPr>
          <p:nvPr/>
        </p:nvPicPr>
        <p:blipFill>
          <a:blip r:embed="rId4"/>
          <a:stretch>
            <a:fillRect/>
          </a:stretch>
        </p:blipFill>
        <p:spPr>
          <a:xfrm>
            <a:off x="10897298" y="5657325"/>
            <a:ext cx="937743" cy="937743"/>
          </a:xfrm>
          <a:prstGeom prst="rect">
            <a:avLst/>
          </a:prstGeom>
        </p:spPr>
      </p:pic>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847027"/>
            <a:ext cx="9144000" cy="623248"/>
          </a:xfrm>
        </p:spPr>
        <p:txBody>
          <a:bodyPr/>
          <a:lstStyle/>
          <a:p>
            <a:r>
              <a:rPr lang="en-US" sz="4500"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hlinkClick r:id="rId3"/>
              </a:rPr>
              <a:t>Slides.com</a:t>
            </a:r>
            <a:endParaRPr lang="en-US" dirty="0"/>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3250"/>
            <a:ext cx="11018520" cy="861774"/>
          </a:xfrm>
        </p:spPr>
        <p:txBody>
          <a:bodyPr/>
          <a:lstStyle/>
          <a:p>
            <a:r>
              <a:rPr lang="en-US" dirty="0"/>
              <a:t>GitHub</a:t>
            </a:r>
            <a:br>
              <a:rPr lang="en-US" dirty="0"/>
            </a:br>
            <a:r>
              <a:rPr lang="en-US" sz="2000" spc="0" dirty="0"/>
              <a:t>Cloud Platform</a:t>
            </a:r>
            <a:endParaRPr lang="en-US" sz="2000" dirty="0"/>
          </a:p>
        </p:txBody>
      </p:sp>
      <p:sp>
        <p:nvSpPr>
          <p:cNvPr id="3" name="Text Placeholder 2"/>
          <p:cNvSpPr>
            <a:spLocks noGrp="1"/>
          </p:cNvSpPr>
          <p:nvPr>
            <p:ph type="body" sz="quarter" idx="10"/>
          </p:nvPr>
        </p:nvSpPr>
        <p:spPr>
          <a:xfrm>
            <a:off x="586740" y="1477696"/>
            <a:ext cx="11018520" cy="1551194"/>
          </a:xfrm>
        </p:spPr>
        <p:txBody>
          <a:bodyPr/>
          <a:lstStyle/>
          <a:p>
            <a:r>
              <a:rPr lang="en-US" sz="2400" b="0" i="0" dirty="0">
                <a:solidFill>
                  <a:srgbClr val="E6E6E6"/>
                </a:solidFill>
                <a:effectLst/>
                <a:latin typeface="Segoe UI" panose="020B0502040204020203" pitchFamily="34" charset="0"/>
              </a:rPr>
              <a:t>GitHub is a cloud platform that uses Git as its core technology. </a:t>
            </a:r>
          </a:p>
          <a:p>
            <a:r>
              <a:rPr lang="en-US" sz="2400" b="0" i="0" dirty="0">
                <a:solidFill>
                  <a:srgbClr val="E6E6E6"/>
                </a:solidFill>
                <a:effectLst/>
                <a:latin typeface="Segoe UI" panose="020B0502040204020203" pitchFamily="34" charset="0"/>
              </a:rPr>
              <a:t>GitHub simplifies the process of collaborating on projects and provides a website, more command-line tools, and overall flow that developers and users can use to work together.</a:t>
            </a:r>
            <a:endParaRPr lang="en-US" sz="2400" dirty="0"/>
          </a:p>
        </p:txBody>
      </p:sp>
      <p:sp>
        <p:nvSpPr>
          <p:cNvPr id="5" name="Text Placeholder 2">
            <a:extLst>
              <a:ext uri="{FF2B5EF4-FFF2-40B4-BE49-F238E27FC236}">
                <a16:creationId xmlns:a16="http://schemas.microsoft.com/office/drawing/2014/main" id="{32E9F0E0-2DA9-45DA-B353-DEB59D6C4D46}"/>
              </a:ext>
            </a:extLst>
          </p:cNvPr>
          <p:cNvSpPr txBox="1">
            <a:spLocks/>
          </p:cNvSpPr>
          <p:nvPr/>
        </p:nvSpPr>
        <p:spPr>
          <a:xfrm>
            <a:off x="586740" y="3291563"/>
            <a:ext cx="11018520" cy="32131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E6E6E6"/>
                </a:solidFill>
                <a:latin typeface="Segoe UI" panose="020B0502040204020203" pitchFamily="34" charset="0"/>
              </a:rPr>
              <a:t>Key features of GitHub:</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Issues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Discussions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Pull Requests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Notifications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Actions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Forks</a:t>
            </a:r>
          </a:p>
          <a:p>
            <a:pPr marL="457200" indent="-457200">
              <a:buFont typeface="Arial" panose="020B0604020202020204" pitchFamily="34" charset="0"/>
              <a:buChar char="•"/>
            </a:pPr>
            <a:r>
              <a:rPr lang="en-US" sz="1800" dirty="0">
                <a:solidFill>
                  <a:srgbClr val="E6E6E6"/>
                </a:solidFill>
                <a:latin typeface="Segoe UI" panose="020B0502040204020203" pitchFamily="34" charset="0"/>
              </a:rPr>
              <a:t>Projects</a:t>
            </a:r>
          </a:p>
          <a:p>
            <a:br>
              <a:rPr lang="en-US" sz="1800" dirty="0">
                <a:solidFill>
                  <a:srgbClr val="E6E6E6"/>
                </a:solidFill>
                <a:latin typeface="Segoe UI" panose="020B0502040204020203" pitchFamily="34" charset="0"/>
              </a:rPr>
            </a:br>
            <a:r>
              <a:rPr lang="en-US" sz="1800" dirty="0">
                <a:solidFill>
                  <a:srgbClr val="E6E6E6"/>
                </a:solidFill>
                <a:latin typeface="Segoe UI" panose="020B0502040204020203" pitchFamily="34" charset="0"/>
              </a:rPr>
              <a:t>Website </a:t>
            </a:r>
            <a:r>
              <a:rPr lang="en-US" sz="1700" dirty="0">
                <a:solidFill>
                  <a:srgbClr val="E6E6E6"/>
                </a:solidFill>
                <a:latin typeface="Segoe UI" panose="020B0502040204020203" pitchFamily="34" charset="0"/>
              </a:rPr>
              <a:t>: </a:t>
            </a:r>
            <a:r>
              <a:rPr lang="en-IN" sz="1700" dirty="0">
                <a:solidFill>
                  <a:srgbClr val="E6E6E6"/>
                </a:solidFill>
                <a:latin typeface="Segoe UI" panose="020B0502040204020203" pitchFamily="34" charset="0"/>
              </a:rPr>
              <a:t>github.com</a:t>
            </a:r>
            <a:endParaRPr lang="en-US" sz="1700" dirty="0">
              <a:solidFill>
                <a:srgbClr val="E6E6E6"/>
              </a:solidFill>
              <a:latin typeface="Segoe UI" panose="020B0502040204020203" pitchFamily="34" charset="0"/>
            </a:endParaRPr>
          </a:p>
        </p:txBody>
      </p:sp>
      <p:pic>
        <p:nvPicPr>
          <p:cNvPr id="6" name="Picture 5">
            <a:extLst>
              <a:ext uri="{FF2B5EF4-FFF2-40B4-BE49-F238E27FC236}">
                <a16:creationId xmlns:a16="http://schemas.microsoft.com/office/drawing/2014/main" id="{E9098636-54C9-4DB6-998F-157E02B85595}"/>
              </a:ext>
            </a:extLst>
          </p:cNvPr>
          <p:cNvPicPr>
            <a:picLocks noChangeAspect="1"/>
          </p:cNvPicPr>
          <p:nvPr/>
        </p:nvPicPr>
        <p:blipFill>
          <a:blip r:embed="rId3"/>
          <a:stretch>
            <a:fillRect/>
          </a:stretch>
        </p:blipFill>
        <p:spPr>
          <a:xfrm>
            <a:off x="10855354" y="5574285"/>
            <a:ext cx="1023456" cy="1020783"/>
          </a:xfrm>
          <a:prstGeom prst="rect">
            <a:avLst/>
          </a:prstGeom>
        </p:spPr>
      </p:pic>
    </p:spTree>
    <p:extLst>
      <p:ext uri="{BB962C8B-B14F-4D97-AF65-F5344CB8AC3E}">
        <p14:creationId xmlns:p14="http://schemas.microsoft.com/office/powerpoint/2010/main" val="170856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847027"/>
            <a:ext cx="9144000" cy="623248"/>
          </a:xfrm>
        </p:spPr>
        <p:txBody>
          <a:bodyPr/>
          <a:lstStyle/>
          <a:p>
            <a:r>
              <a:rPr lang="en-US" sz="4500" dirty="0"/>
              <a:t>Demo</a:t>
            </a:r>
          </a:p>
        </p:txBody>
      </p:sp>
    </p:spTree>
    <p:extLst>
      <p:ext uri="{BB962C8B-B14F-4D97-AF65-F5344CB8AC3E}">
        <p14:creationId xmlns:p14="http://schemas.microsoft.com/office/powerpoint/2010/main" val="25701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3250"/>
            <a:ext cx="11018520" cy="861774"/>
          </a:xfrm>
        </p:spPr>
        <p:txBody>
          <a:bodyPr/>
          <a:lstStyle/>
          <a:p>
            <a:r>
              <a:rPr lang="en-US" dirty="0"/>
              <a:t>CI/CD</a:t>
            </a:r>
            <a:br>
              <a:rPr lang="en-US" dirty="0"/>
            </a:br>
            <a:r>
              <a:rPr lang="en-US" sz="2000" spc="0" dirty="0"/>
              <a:t>DevOps Practice</a:t>
            </a:r>
            <a:endParaRPr lang="en-US" sz="2000" dirty="0"/>
          </a:p>
        </p:txBody>
      </p:sp>
      <p:sp>
        <p:nvSpPr>
          <p:cNvPr id="3" name="Text Placeholder 2"/>
          <p:cNvSpPr>
            <a:spLocks noGrp="1"/>
          </p:cNvSpPr>
          <p:nvPr>
            <p:ph type="body" sz="quarter" idx="10"/>
          </p:nvPr>
        </p:nvSpPr>
        <p:spPr>
          <a:xfrm>
            <a:off x="586740" y="1917282"/>
            <a:ext cx="11018520" cy="3619452"/>
          </a:xfrm>
        </p:spPr>
        <p:txBody>
          <a:bodyPr/>
          <a:lstStyle/>
          <a:p>
            <a:r>
              <a:rPr lang="en-US" b="1" i="0" dirty="0">
                <a:solidFill>
                  <a:srgbClr val="E6E6E6"/>
                </a:solidFill>
                <a:effectLst/>
                <a:latin typeface="Segoe UI" panose="020B0502040204020203" pitchFamily="34" charset="0"/>
              </a:rPr>
              <a:t>Continuous integration (CI) </a:t>
            </a:r>
            <a:r>
              <a:rPr lang="en-US" b="0" i="0" dirty="0">
                <a:solidFill>
                  <a:srgbClr val="E6E6E6"/>
                </a:solidFill>
                <a:effectLst/>
                <a:latin typeface="Segoe UI" panose="020B0502040204020203" pitchFamily="34" charset="0"/>
              </a:rPr>
              <a:t>is the practice of automating the integration of code changes from multiple contributors into a single software project.</a:t>
            </a:r>
          </a:p>
          <a:p>
            <a:endParaRPr lang="en-US" dirty="0">
              <a:solidFill>
                <a:srgbClr val="E6E6E6"/>
              </a:solidFill>
              <a:latin typeface="Segoe UI" panose="020B0502040204020203" pitchFamily="34" charset="0"/>
            </a:endParaRPr>
          </a:p>
          <a:p>
            <a:r>
              <a:rPr lang="en-US" b="1" dirty="0">
                <a:solidFill>
                  <a:srgbClr val="E6E6E6"/>
                </a:solidFill>
                <a:latin typeface="Segoe UI" panose="020B0502040204020203" pitchFamily="34" charset="0"/>
              </a:rPr>
              <a:t>Continuous Deployment (CD) </a:t>
            </a:r>
            <a:r>
              <a:rPr lang="en-US" dirty="0">
                <a:solidFill>
                  <a:srgbClr val="E6E6E6"/>
                </a:solidFill>
                <a:latin typeface="Segoe UI" panose="020B0502040204020203" pitchFamily="34" charset="0"/>
              </a:rPr>
              <a:t>is a software release process that uses automated testing to validate if changes to a codebase are correct and stable for immediate autonomous deployment to a production environment.</a:t>
            </a:r>
          </a:p>
        </p:txBody>
      </p:sp>
      <p:pic>
        <p:nvPicPr>
          <p:cNvPr id="7" name="Picture 6">
            <a:extLst>
              <a:ext uri="{FF2B5EF4-FFF2-40B4-BE49-F238E27FC236}">
                <a16:creationId xmlns:a16="http://schemas.microsoft.com/office/drawing/2014/main" id="{88498B49-AA75-4D97-9415-F00D81C92575}"/>
              </a:ext>
            </a:extLst>
          </p:cNvPr>
          <p:cNvPicPr>
            <a:picLocks noChangeAspect="1"/>
          </p:cNvPicPr>
          <p:nvPr/>
        </p:nvPicPr>
        <p:blipFill>
          <a:blip r:embed="rId3"/>
          <a:stretch>
            <a:fillRect/>
          </a:stretch>
        </p:blipFill>
        <p:spPr>
          <a:xfrm>
            <a:off x="10813835" y="5536734"/>
            <a:ext cx="1058333" cy="1058333"/>
          </a:xfrm>
          <a:prstGeom prst="rect">
            <a:avLst/>
          </a:prstGeom>
        </p:spPr>
      </p:pic>
    </p:spTree>
    <p:extLst>
      <p:ext uri="{BB962C8B-B14F-4D97-AF65-F5344CB8AC3E}">
        <p14:creationId xmlns:p14="http://schemas.microsoft.com/office/powerpoint/2010/main" val="315191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353250"/>
            <a:ext cx="11018520" cy="553998"/>
          </a:xfrm>
        </p:spPr>
        <p:txBody>
          <a:bodyPr/>
          <a:lstStyle/>
          <a:p>
            <a:r>
              <a:rPr lang="en-US" dirty="0"/>
              <a:t>Continuous Integration</a:t>
            </a:r>
            <a:endParaRPr lang="en-US" sz="2000" dirty="0"/>
          </a:p>
        </p:txBody>
      </p:sp>
      <p:sp>
        <p:nvSpPr>
          <p:cNvPr id="3" name="Text Placeholder 2"/>
          <p:cNvSpPr>
            <a:spLocks noGrp="1"/>
          </p:cNvSpPr>
          <p:nvPr>
            <p:ph type="body" sz="quarter" idx="10"/>
          </p:nvPr>
        </p:nvSpPr>
        <p:spPr>
          <a:xfrm>
            <a:off x="586740" y="1865279"/>
            <a:ext cx="11018520" cy="3865674"/>
          </a:xfrm>
        </p:spPr>
        <p:txBody>
          <a:bodyPr/>
          <a:lstStyle/>
          <a:p>
            <a:r>
              <a:rPr lang="en-US" sz="2600" b="1" i="0" dirty="0">
                <a:solidFill>
                  <a:srgbClr val="E6E6E6"/>
                </a:solidFill>
                <a:effectLst/>
                <a:latin typeface="Segoe UI" panose="020B0502040204020203" pitchFamily="34" charset="0"/>
              </a:rPr>
              <a:t>A CI process is a process in which software is developed by multiple sources and is automatically integrated via an established procedure. </a:t>
            </a:r>
          </a:p>
          <a:p>
            <a:endParaRPr lang="en-US" sz="2600"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The flow might go something like this:</a:t>
            </a:r>
          </a:p>
          <a:p>
            <a:pPr marL="514350" indent="-514350">
              <a:buAutoNum type="arabicPeriod"/>
            </a:pPr>
            <a:r>
              <a:rPr lang="en-US" b="0" i="0" dirty="0">
                <a:solidFill>
                  <a:srgbClr val="E6E6E6"/>
                </a:solidFill>
                <a:effectLst/>
                <a:latin typeface="Segoe UI" panose="020B0502040204020203" pitchFamily="34" charset="0"/>
              </a:rPr>
              <a:t>Push to Git</a:t>
            </a:r>
          </a:p>
          <a:p>
            <a:pPr marL="514350" indent="-514350">
              <a:buAutoNum type="arabicPeriod"/>
            </a:pPr>
            <a:r>
              <a:rPr lang="en-US" b="0" i="0" dirty="0">
                <a:solidFill>
                  <a:srgbClr val="E6E6E6"/>
                </a:solidFill>
                <a:effectLst/>
                <a:latin typeface="Segoe UI" panose="020B0502040204020203" pitchFamily="34" charset="0"/>
              </a:rPr>
              <a:t>A process is triggered</a:t>
            </a:r>
            <a:endParaRPr lang="en-US" dirty="0">
              <a:solidFill>
                <a:srgbClr val="E6E6E6"/>
              </a:solidFill>
              <a:latin typeface="Segoe UI" panose="020B0502040204020203" pitchFamily="34" charset="0"/>
            </a:endParaRPr>
          </a:p>
          <a:p>
            <a:pPr marL="514350" indent="-514350">
              <a:buAutoNum type="arabicPeriod"/>
            </a:pPr>
            <a:r>
              <a:rPr lang="en-US" b="0" i="0" dirty="0">
                <a:solidFill>
                  <a:srgbClr val="E6E6E6"/>
                </a:solidFill>
                <a:effectLst/>
                <a:latin typeface="Segoe UI" panose="020B0502040204020203" pitchFamily="34" charset="0"/>
              </a:rPr>
              <a:t>The relevant branch is pulled, the app is built, and tests are run</a:t>
            </a:r>
          </a:p>
          <a:p>
            <a:pPr marL="514350" indent="-514350">
              <a:buAutoNum type="arabicPeriod"/>
            </a:pPr>
            <a:r>
              <a:rPr lang="en-US" b="0" i="0" dirty="0">
                <a:solidFill>
                  <a:srgbClr val="E6E6E6"/>
                </a:solidFill>
                <a:effectLst/>
                <a:latin typeface="Segoe UI" panose="020B0502040204020203" pitchFamily="34" charset="0"/>
              </a:rPr>
              <a:t>The results of this process are sent to whom it concerns</a:t>
            </a:r>
          </a:p>
        </p:txBody>
      </p:sp>
    </p:spTree>
    <p:extLst>
      <p:ext uri="{BB962C8B-B14F-4D97-AF65-F5344CB8AC3E}">
        <p14:creationId xmlns:p14="http://schemas.microsoft.com/office/powerpoint/2010/main" val="20097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1017</TotalTime>
  <Words>842</Words>
  <Application>Microsoft Office PowerPoint</Application>
  <PresentationFormat>Widescreen</PresentationFormat>
  <Paragraphs>115</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Introduction to Git, GitHub and CI/CD</vt:lpstr>
      <vt:lpstr>Topics to be covered today:</vt:lpstr>
      <vt:lpstr>Git Version Control System</vt:lpstr>
      <vt:lpstr>Demo</vt:lpstr>
      <vt:lpstr>GitHub Cloud Platform</vt:lpstr>
      <vt:lpstr>Demo</vt:lpstr>
      <vt:lpstr>CI/CD DevOps Practice</vt:lpstr>
      <vt:lpstr>Continuous Integration</vt:lpstr>
      <vt:lpstr>Continuous Deployment</vt:lpstr>
      <vt:lpstr>Demo</vt:lpstr>
      <vt:lpstr>To get your certificates please fill out the form provided in the chat  Feel free to ask doubts in chat section </vt:lpstr>
      <vt:lpstr>To retrieve resources and additional resources of this event please refer to  github.com/AnshumanFauzdar/MLSA-Events</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Anshuman Fauzdar</cp:lastModifiedBy>
  <cp:revision>71</cp:revision>
  <dcterms:created xsi:type="dcterms:W3CDTF">2019-03-28T18:40:02Z</dcterms:created>
  <dcterms:modified xsi:type="dcterms:W3CDTF">2021-08-02T10:50:46Z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