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8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ef6afa1bc_2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8ef6afa1bc_2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ef6afa1bc_2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8ef6afa1bc_2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ef6afa1bc_2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8ef6afa1bc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ef6afa1bc_2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8ef6afa1bc_2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ef6afa1bc_2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8ef6afa1bc_2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ef6afa1bc_2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8ef6afa1bc_2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ef6afa1bc_2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8ef6afa1bc_2_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ef6afa1bc_2_1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8ef6afa1bc_2_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0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51892" y="377393"/>
            <a:ext cx="8840215" cy="329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51892" y="2263606"/>
            <a:ext cx="8840215" cy="2305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19827" y="4789359"/>
            <a:ext cx="266974" cy="2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51892" y="377393"/>
            <a:ext cx="8840215" cy="329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51892" y="2263606"/>
            <a:ext cx="8840215" cy="23050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19827" y="4789359"/>
            <a:ext cx="266974" cy="2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151892" y="377393"/>
            <a:ext cx="8840215" cy="329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457200" y="1184465"/>
            <a:ext cx="3977641" cy="33989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19827" y="4789359"/>
            <a:ext cx="266974" cy="2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685800" y="1596453"/>
            <a:ext cx="7772400" cy="10814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371600" y="2883916"/>
            <a:ext cx="6400800" cy="1287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19827" y="4789359"/>
            <a:ext cx="266974" cy="2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51892" y="377393"/>
            <a:ext cx="8840215" cy="329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19827" y="4789359"/>
            <a:ext cx="266974" cy="2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19827" y="4789359"/>
            <a:ext cx="266974" cy="2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19827" y="4789359"/>
            <a:ext cx="266974" cy="2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aps.dac.gov.in/APY/Public_Report1.aspx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7A7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9" name="Google Shape;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934" y="-57150"/>
            <a:ext cx="9177869" cy="573616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/>
          <p:nvPr/>
        </p:nvSpPr>
        <p:spPr>
          <a:xfrm>
            <a:off x="1588134" y="1458118"/>
            <a:ext cx="6568442" cy="1474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46799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Govt. of  Bihar (DOA)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964" lvl="0" marL="100964" marR="508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Project: </a:t>
            </a:r>
            <a:r>
              <a:rPr b="0" i="0" lang="en-GB" sz="2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Develop a Real time land usage  monitoring tool using satellite data and  AI.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0"/>
          <p:cNvSpPr txBox="1"/>
          <p:nvPr/>
        </p:nvSpPr>
        <p:spPr>
          <a:xfrm>
            <a:off x="6350889" y="4390058"/>
            <a:ext cx="2957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College: Maharaja Surajmal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Institute of Technology, New Delhi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0"/>
          <p:cNvSpPr/>
          <p:nvPr/>
        </p:nvSpPr>
        <p:spPr>
          <a:xfrm>
            <a:off x="27432" y="216406"/>
            <a:ext cx="1344168" cy="14417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0"/>
          <p:cNvSpPr txBox="1"/>
          <p:nvPr/>
        </p:nvSpPr>
        <p:spPr>
          <a:xfrm>
            <a:off x="227482" y="4315306"/>
            <a:ext cx="2272665" cy="580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: Central Crew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4389120" y="3486911"/>
            <a:ext cx="649200" cy="1124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5266942" y="3511294"/>
            <a:ext cx="1362600" cy="957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2565069" y="3722042"/>
            <a:ext cx="1617300" cy="536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3124961" y="206704"/>
            <a:ext cx="2350136" cy="7575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lang="en-GB" sz="4800">
                <a:latin typeface="Times New Roman"/>
                <a:ea typeface="Times New Roman"/>
                <a:cs typeface="Times New Roman"/>
                <a:sym typeface="Times New Roman"/>
              </a:rPr>
              <a:t>SIH</a:t>
            </a:r>
            <a:r>
              <a:rPr lang="en-GB"/>
              <a:t>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92" name="Google Shape;9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594" y="-283210"/>
            <a:ext cx="9345122" cy="570568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 txBox="1"/>
          <p:nvPr>
            <p:ph type="title"/>
          </p:nvPr>
        </p:nvSpPr>
        <p:spPr>
          <a:xfrm>
            <a:off x="151892" y="135894"/>
            <a:ext cx="8840216" cy="2139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3"/>
              <a:buFont typeface="Arial Rounded"/>
              <a:buNone/>
            </a:pPr>
            <a:r>
              <a:t/>
            </a:r>
            <a:endParaRPr b="1" sz="1743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3"/>
              <a:buFont typeface="Arial Rounded"/>
              <a:buNone/>
            </a:pPr>
            <a:r>
              <a:t/>
            </a:r>
            <a:endParaRPr b="1" sz="1743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3"/>
              <a:buFont typeface="Arial Rounded"/>
              <a:buNone/>
            </a:pPr>
            <a:r>
              <a:rPr b="1" lang="en-GB" sz="1743">
                <a:latin typeface="Arial Rounded"/>
                <a:ea typeface="Arial Rounded"/>
                <a:cs typeface="Arial Rounded"/>
                <a:sym typeface="Arial Rounded"/>
              </a:rPr>
              <a:t>From the understanding of Problem Statement, we decided to build a model to predict the yield amount of a specific crop for the provided state and further district given by the user.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3"/>
              <a:buFont typeface="Arial Rounded"/>
              <a:buNone/>
            </a:pPr>
            <a:r>
              <a:t/>
            </a:r>
            <a:endParaRPr b="1" sz="1743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3"/>
              <a:buFont typeface="Arial Rounded"/>
              <a:buNone/>
            </a:pPr>
            <a:r>
              <a:t/>
            </a:r>
            <a:endParaRPr b="1" sz="1743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4" name="Google Shape;94;p21"/>
          <p:cNvSpPr txBox="1"/>
          <p:nvPr/>
        </p:nvSpPr>
        <p:spPr>
          <a:xfrm>
            <a:off x="175079" y="2780061"/>
            <a:ext cx="87939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 Rounded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To tackle this problem, we have planned to build an android application and website termed as </a:t>
            </a:r>
            <a:r>
              <a:rPr b="1" i="0" lang="en-GB" sz="2000" u="none" cap="none" strike="noStrike">
                <a:solidFill>
                  <a:srgbClr val="7B9447"/>
                </a:solidFill>
                <a:latin typeface="Arial Rounded"/>
                <a:ea typeface="Arial Rounded"/>
                <a:cs typeface="Arial Rounded"/>
                <a:sym typeface="Arial Rounded"/>
              </a:rPr>
              <a:t>FarmAid</a:t>
            </a:r>
            <a:r>
              <a:rPr b="1" i="0" lang="en-GB" sz="20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endParaRPr b="1" i="0" sz="20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 Rounded"/>
              <a:buNone/>
            </a:pPr>
            <a:r>
              <a:t/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5" name="Google Shape;95;p21"/>
          <p:cNvSpPr txBox="1"/>
          <p:nvPr/>
        </p:nvSpPr>
        <p:spPr>
          <a:xfrm>
            <a:off x="-36512" y="-50155"/>
            <a:ext cx="19486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DAY 1</a:t>
            </a:r>
            <a:endParaRPr b="1" i="0" sz="2400" u="none" cap="none" strike="noStrike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7A7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0" name="Google Shape;10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8520" y="-478954"/>
            <a:ext cx="936104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2"/>
          <p:cNvSpPr txBox="1"/>
          <p:nvPr>
            <p:ph type="title"/>
          </p:nvPr>
        </p:nvSpPr>
        <p:spPr>
          <a:xfrm>
            <a:off x="75692" y="710"/>
            <a:ext cx="2139315" cy="391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/>
              <a:t>Idea/Solution:-</a:t>
            </a:r>
            <a:endParaRPr/>
          </a:p>
        </p:txBody>
      </p:sp>
      <p:sp>
        <p:nvSpPr>
          <p:cNvPr id="102" name="Google Shape;102;p22"/>
          <p:cNvSpPr txBox="1"/>
          <p:nvPr/>
        </p:nvSpPr>
        <p:spPr>
          <a:xfrm>
            <a:off x="62991" y="378574"/>
            <a:ext cx="7938136" cy="3489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GB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FarmAid</a:t>
            </a: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application targeted towards the admin officials of Dept. of Agriculture aiming to improve the current condition of Indian farmers by helping them plan their agricultural year.</a:t>
            </a:r>
            <a:b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Crop production is mostly influenced by various agricultural as well as climatic factors which can be studied through satellite data made available by ISRO</a:t>
            </a:r>
            <a:b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pre-processed and wrangled the already available data given on the government site: </a:t>
            </a:r>
            <a:r>
              <a:rPr b="0" i="0" lang="en-GB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https://aps.dac.gov.in/APY/Public_Report1.aspx</a:t>
            </a:r>
            <a:r>
              <a:rPr b="0" i="0" lang="en-GB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where the data in the form of image is converted into NDVI of numeric form.</a:t>
            </a:r>
            <a:br>
              <a:rPr b="0" i="0" lang="en-GB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GB" sz="2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7A7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7" name="Google Shape;1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12" y="-337015"/>
            <a:ext cx="9262536" cy="5789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/>
        </p:nvSpPr>
        <p:spPr>
          <a:xfrm>
            <a:off x="1862003" y="3192611"/>
            <a:ext cx="6891600" cy="19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/>
        </p:nvSpPr>
        <p:spPr>
          <a:xfrm>
            <a:off x="6838501" y="3178998"/>
            <a:ext cx="1660541" cy="1300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5080" rtl="0" algn="l">
              <a:lnSpc>
                <a:spcPct val="1026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WEBSITE:</a:t>
            </a:r>
            <a:endParaRPr/>
          </a:p>
          <a:p>
            <a:pPr indent="12700" lvl="0" marL="0" marR="5080" rtl="0" algn="l">
              <a:lnSpc>
                <a:spcPct val="1026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" lvl="0" marL="0" marR="5080" rtl="0" algn="l">
              <a:lnSpc>
                <a:spcPct val="1026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n-GB" sz="16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HTML/CSS</a:t>
            </a:r>
            <a:endParaRPr b="0" i="0" sz="14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12700" lvl="0" marL="0" marR="5080" rtl="0" algn="l">
              <a:lnSpc>
                <a:spcPct val="1026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n-GB" sz="16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Bootstrap</a:t>
            </a:r>
            <a:endParaRPr b="0" i="0" sz="14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0" name="Google Shape;110;p23"/>
          <p:cNvSpPr txBox="1"/>
          <p:nvPr/>
        </p:nvSpPr>
        <p:spPr>
          <a:xfrm>
            <a:off x="525835" y="1618662"/>
            <a:ext cx="25827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LEARNING/AI:</a:t>
            </a:r>
            <a:endParaRPr/>
          </a:p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n-GB" sz="16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ARIMA Model for Time Series Forecasting</a:t>
            </a:r>
            <a:endParaRPr b="0" i="0" sz="14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n-GB" sz="16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Keras Regression Model</a:t>
            </a:r>
            <a:endParaRPr b="0" i="1" sz="16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n-GB" sz="16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Pickle for saving and loading Models</a:t>
            </a:r>
            <a:endParaRPr b="0" i="1" sz="16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n-GB" sz="16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Flask for Deploying API to Heroku</a:t>
            </a:r>
            <a:endParaRPr b="0" i="1" sz="16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1" name="Google Shape;111;p23"/>
          <p:cNvSpPr txBox="1"/>
          <p:nvPr>
            <p:ph type="title"/>
          </p:nvPr>
        </p:nvSpPr>
        <p:spPr>
          <a:xfrm>
            <a:off x="107504" y="9802"/>
            <a:ext cx="2470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3200"/>
              <a:t>Technology Slack :</a:t>
            </a:r>
            <a:endParaRPr sz="3200"/>
          </a:p>
        </p:txBody>
      </p:sp>
      <p:sp>
        <p:nvSpPr>
          <p:cNvPr id="112" name="Google Shape;112;p23"/>
          <p:cNvSpPr txBox="1"/>
          <p:nvPr/>
        </p:nvSpPr>
        <p:spPr>
          <a:xfrm>
            <a:off x="4380343" y="3158075"/>
            <a:ext cx="1660541" cy="1147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ANDROID:</a:t>
            </a:r>
            <a:endParaRPr/>
          </a:p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70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n-GB" sz="16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Android Studio</a:t>
            </a:r>
            <a:endParaRPr b="0" i="0" sz="14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n-GB" sz="16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Firebase</a:t>
            </a:r>
            <a:endParaRPr b="0" i="0" sz="14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n-GB" sz="1600" u="none" cap="none" strike="noStrike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Retrofit </a:t>
            </a:r>
            <a:endParaRPr b="0" i="1" sz="1600" u="none" cap="none" strike="noStrik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i="1" lang="en-GB" sz="1600">
                <a:latin typeface="Arial Rounded"/>
                <a:ea typeface="Arial Rounded"/>
                <a:cs typeface="Arial Rounded"/>
                <a:sym typeface="Arial Rounded"/>
              </a:rPr>
              <a:t>Dialogflow kit</a:t>
            </a:r>
            <a:endParaRPr i="1" sz="16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grpSp>
        <p:nvGrpSpPr>
          <p:cNvPr id="113" name="Google Shape;113;p23"/>
          <p:cNvGrpSpPr/>
          <p:nvPr/>
        </p:nvGrpSpPr>
        <p:grpSpPr>
          <a:xfrm>
            <a:off x="4473482" y="71652"/>
            <a:ext cx="3172946" cy="2833351"/>
            <a:chOff x="1053610" y="170802"/>
            <a:chExt cx="3172946" cy="2833351"/>
          </a:xfrm>
        </p:grpSpPr>
        <p:sp>
          <p:nvSpPr>
            <p:cNvPr id="114" name="Google Shape;114;p23"/>
            <p:cNvSpPr/>
            <p:nvPr/>
          </p:nvSpPr>
          <p:spPr>
            <a:xfrm>
              <a:off x="2163840" y="1477098"/>
              <a:ext cx="952486" cy="952486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3"/>
            <p:cNvSpPr txBox="1"/>
            <p:nvPr/>
          </p:nvSpPr>
          <p:spPr>
            <a:xfrm>
              <a:off x="2210337" y="1523595"/>
              <a:ext cx="859492" cy="859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875" lIns="55875" spcFirstLastPara="1" rIns="55875" wrap="square" tIns="55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ML/AI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3"/>
            <p:cNvSpPr/>
            <p:nvPr/>
          </p:nvSpPr>
          <p:spPr>
            <a:xfrm rot="-5400000">
              <a:off x="2306018" y="1143033"/>
              <a:ext cx="668129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7A944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7" name="Google Shape;117;p23"/>
            <p:cNvSpPr/>
            <p:nvPr/>
          </p:nvSpPr>
          <p:spPr>
            <a:xfrm>
              <a:off x="2321000" y="170802"/>
              <a:ext cx="638166" cy="638166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 txBox="1"/>
            <p:nvPr/>
          </p:nvSpPr>
          <p:spPr>
            <a:xfrm>
              <a:off x="2352153" y="201955"/>
              <a:ext cx="575860" cy="575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3"/>
            <p:cNvSpPr/>
            <p:nvPr/>
          </p:nvSpPr>
          <p:spPr>
            <a:xfrm rot="1800000">
              <a:off x="3079812" y="2364574"/>
              <a:ext cx="545092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7A944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0" name="Google Shape;120;p23"/>
            <p:cNvSpPr/>
            <p:nvPr/>
          </p:nvSpPr>
          <p:spPr>
            <a:xfrm>
              <a:off x="3588390" y="2365987"/>
              <a:ext cx="638166" cy="638166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 txBox="1"/>
            <p:nvPr/>
          </p:nvSpPr>
          <p:spPr>
            <a:xfrm>
              <a:off x="3619543" y="2397140"/>
              <a:ext cx="575860" cy="575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Website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3"/>
            <p:cNvSpPr/>
            <p:nvPr/>
          </p:nvSpPr>
          <p:spPr>
            <a:xfrm rot="9000000">
              <a:off x="1655261" y="2364574"/>
              <a:ext cx="545092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7A944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3" name="Google Shape;123;p23"/>
            <p:cNvSpPr/>
            <p:nvPr/>
          </p:nvSpPr>
          <p:spPr>
            <a:xfrm>
              <a:off x="1053610" y="2365987"/>
              <a:ext cx="638166" cy="638166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3"/>
            <p:cNvSpPr txBox="1"/>
            <p:nvPr/>
          </p:nvSpPr>
          <p:spPr>
            <a:xfrm>
              <a:off x="1084763" y="2397140"/>
              <a:ext cx="575860" cy="5758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Android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7A7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9" name="Google Shape;1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280" y="-250493"/>
            <a:ext cx="9262536" cy="578908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1862003" y="2506811"/>
            <a:ext cx="6891600" cy="19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4668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4876664" y="789160"/>
            <a:ext cx="13584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5080" rtl="0" algn="l">
              <a:lnSpc>
                <a:spcPct val="1026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429774" y="761887"/>
            <a:ext cx="2068500" cy="21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/>
          <p:nvPr>
            <p:ph type="title"/>
          </p:nvPr>
        </p:nvSpPr>
        <p:spPr>
          <a:xfrm>
            <a:off x="109260" y="-48878"/>
            <a:ext cx="2302500" cy="964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800"/>
              <a:t>Correlation between Yield and NDVI</a:t>
            </a:r>
            <a:endParaRPr sz="2800"/>
          </a:p>
        </p:txBody>
      </p:sp>
      <p:sp>
        <p:nvSpPr>
          <p:cNvPr id="134" name="Google Shape;134;p24"/>
          <p:cNvSpPr txBox="1"/>
          <p:nvPr/>
        </p:nvSpPr>
        <p:spPr>
          <a:xfrm>
            <a:off x="2665200" y="768237"/>
            <a:ext cx="13584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712" y="987574"/>
            <a:ext cx="7147537" cy="443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8532440" y="21853"/>
            <a:ext cx="25202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ML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A7A7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1" name="Google Shape;1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08570"/>
            <a:ext cx="9262536" cy="578908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1862003" y="2506811"/>
            <a:ext cx="6891600" cy="19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4668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4876664" y="789160"/>
            <a:ext cx="13584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5080" rtl="0" algn="l">
              <a:lnSpc>
                <a:spcPct val="1026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29774" y="761887"/>
            <a:ext cx="2068500" cy="21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2665200" y="768237"/>
            <a:ext cx="13584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63" y="1478250"/>
            <a:ext cx="9143998" cy="369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107504" y="90055"/>
            <a:ext cx="5787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Variation of NDVI for a particular Crop Cycle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8532440" y="-50155"/>
            <a:ext cx="252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ML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280" y="-250493"/>
            <a:ext cx="9262536" cy="578908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7812360" y="-50155"/>
            <a:ext cx="25202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Website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Downloads\screencapture-localhost-3002-Home-html-2020-08-02-13_13_28.png" id="155" name="Google Shape;15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5896" y="195486"/>
            <a:ext cx="3744416" cy="50875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Downloads\screencapture-localhost-3002-Home-html-2020-08-02-13_15_55.png" id="156" name="Google Shape;15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7625" y="348548"/>
            <a:ext cx="740115" cy="4887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1969694" y="4371950"/>
            <a:ext cx="10901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Mobile version Interface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7524328" y="4112001"/>
            <a:ext cx="10901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version Interface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3" name="Google Shape;1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594" y="-109600"/>
            <a:ext cx="9345122" cy="570568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>
            <p:ph type="title"/>
          </p:nvPr>
        </p:nvSpPr>
        <p:spPr>
          <a:xfrm>
            <a:off x="231856" y="298351"/>
            <a:ext cx="88401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3200"/>
              <a:t>How our plan is helping ?</a:t>
            </a:r>
            <a:endParaRPr sz="3200"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151900" y="1174422"/>
            <a:ext cx="88401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b="1" lang="en-GB" sz="2000">
                <a:latin typeface="Arial Rounded"/>
                <a:ea typeface="Arial Rounded"/>
                <a:cs typeface="Arial Rounded"/>
                <a:sym typeface="Arial Rounded"/>
              </a:rPr>
              <a:t>- Automate the process of monitoring of crop production.</a:t>
            </a:r>
            <a:endParaRPr/>
          </a:p>
          <a:p>
            <a:pPr indent="-134620" lvl="0" marL="1466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b="1" lang="en-GB" sz="2000">
                <a:latin typeface="Arial Rounded"/>
                <a:ea typeface="Arial Rounded"/>
                <a:cs typeface="Arial Rounded"/>
                <a:sym typeface="Arial Rounded"/>
              </a:rPr>
              <a:t>Could economise government’s resources.</a:t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134620" lvl="0" marL="1466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b="1" lang="en-GB" sz="2000">
                <a:latin typeface="Arial Rounded"/>
                <a:ea typeface="Arial Rounded"/>
                <a:cs typeface="Arial Rounded"/>
                <a:sym typeface="Arial Rounded"/>
              </a:rPr>
              <a:t>Aids in the supply chain and management of agricultural resources.</a:t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134620" lvl="0" marL="1466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b="1" lang="en-GB" sz="2000">
                <a:latin typeface="Arial Rounded"/>
                <a:ea typeface="Arial Rounded"/>
                <a:cs typeface="Arial Rounded"/>
                <a:sym typeface="Arial Rounded"/>
              </a:rPr>
              <a:t>Assists the Govt. in developing a procurement plan for crop production.</a:t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134620" lvl="0" marL="1466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b="1" lang="en-GB" sz="2000">
                <a:latin typeface="Arial Rounded"/>
                <a:ea typeface="Arial Rounded"/>
                <a:cs typeface="Arial Rounded"/>
                <a:sym typeface="Arial Rounded"/>
              </a:rPr>
              <a:t>Could allocate resources for crop production in a relatively better and</a:t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146685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2000">
                <a:latin typeface="Arial Rounded"/>
                <a:ea typeface="Arial Rounded"/>
                <a:cs typeface="Arial Rounded"/>
                <a:sym typeface="Arial Rounded"/>
              </a:rPr>
              <a:t>organized way due to an available model provided by our project.</a:t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b="1" sz="20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