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8" r:id="rId1"/>
  </p:sldMasterIdLst>
  <p:notesMasterIdLst>
    <p:notesMasterId r:id="rId21"/>
  </p:notesMasterIdLst>
  <p:handoutMasterIdLst>
    <p:handoutMasterId r:id="rId22"/>
  </p:handoutMasterIdLst>
  <p:sldIdLst>
    <p:sldId id="357" r:id="rId2"/>
    <p:sldId id="359" r:id="rId3"/>
    <p:sldId id="360" r:id="rId4"/>
    <p:sldId id="361" r:id="rId5"/>
    <p:sldId id="364" r:id="rId6"/>
    <p:sldId id="368" r:id="rId7"/>
    <p:sldId id="367" r:id="rId8"/>
    <p:sldId id="369" r:id="rId9"/>
    <p:sldId id="380" r:id="rId10"/>
    <p:sldId id="366" r:id="rId11"/>
    <p:sldId id="381" r:id="rId12"/>
    <p:sldId id="382" r:id="rId13"/>
    <p:sldId id="370" r:id="rId14"/>
    <p:sldId id="374" r:id="rId15"/>
    <p:sldId id="377" r:id="rId16"/>
    <p:sldId id="378" r:id="rId17"/>
    <p:sldId id="383" r:id="rId18"/>
    <p:sldId id="379" r:id="rId19"/>
    <p:sldId id="3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pple 2"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89"/>
    <a:srgbClr val="003683"/>
    <a:srgbClr val="EF3E40"/>
    <a:srgbClr val="003F88"/>
    <a:srgbClr val="F03534"/>
    <a:srgbClr val="4478AB"/>
    <a:srgbClr val="ED3D3D"/>
    <a:srgbClr val="EE3F3E"/>
    <a:srgbClr val="FDCA02"/>
    <a:srgbClr val="003B8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2" d="100"/>
          <a:sy n="82" d="100"/>
        </p:scale>
        <p:origin x="691" y="6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346"/>
    </p:cViewPr>
  </p:sorterViewPr>
  <p:notesViewPr>
    <p:cSldViewPr snapToGrid="0" snapToObjects="1">
      <p:cViewPr varScale="1">
        <p:scale>
          <a:sx n="59" d="100"/>
          <a:sy n="59" d="100"/>
        </p:scale>
        <p:origin x="174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8833F3-6894-4446-9DD7-7BF5273401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F6AF53-87C6-44D6-8DF0-82D50DF3A3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AC3275-9D44-403D-A9EB-A3A69884D368}" type="datetimeFigureOut">
              <a:rPr lang="en-US" smtClean="0"/>
              <a:t>7/6/2021</a:t>
            </a:fld>
            <a:endParaRPr lang="en-US"/>
          </a:p>
        </p:txBody>
      </p:sp>
      <p:sp>
        <p:nvSpPr>
          <p:cNvPr id="4" name="Footer Placeholder 3">
            <a:extLst>
              <a:ext uri="{FF2B5EF4-FFF2-40B4-BE49-F238E27FC236}">
                <a16:creationId xmlns:a16="http://schemas.microsoft.com/office/drawing/2014/main" id="{4A2EFB75-7C7E-4071-8E1E-D75D344B1E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1A295B7-2BD5-4BB8-9CAC-58DBCA39BE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83D9E9-DEB7-4D51-A02F-CCFF7D723D36}" type="slidenum">
              <a:rPr lang="en-US" smtClean="0"/>
              <a:t>‹#›</a:t>
            </a:fld>
            <a:endParaRPr lang="en-US"/>
          </a:p>
        </p:txBody>
      </p:sp>
    </p:spTree>
    <p:extLst>
      <p:ext uri="{BB962C8B-B14F-4D97-AF65-F5344CB8AC3E}">
        <p14:creationId xmlns:p14="http://schemas.microsoft.com/office/powerpoint/2010/main" val="23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C79F9-0E80-4B59-BFBF-922194FB6FE7}" type="datetimeFigureOut">
              <a:rPr lang="en-US" smtClean="0"/>
              <a:pPr/>
              <a:t>7/6/2021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5012C-24FD-4033-9E4F-17EFABF705B6}" type="slidenum">
              <a:rPr lang="en-US" smtClean="0"/>
              <a:pPr/>
              <a:t>‹#›</a:t>
            </a:fld>
            <a:endParaRPr lang="en-US"/>
          </a:p>
        </p:txBody>
      </p:sp>
    </p:spTree>
    <p:extLst>
      <p:ext uri="{BB962C8B-B14F-4D97-AF65-F5344CB8AC3E}">
        <p14:creationId xmlns:p14="http://schemas.microsoft.com/office/powerpoint/2010/main" val="370994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5D2152-08A9-004F-BE32-52A9C6BDFCAD}" type="datetimeFigureOut">
              <a:rPr lang="en-US" smtClean="0"/>
              <a:pPr/>
              <a:t>7/6/2021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EB1023CF-B329-E444-9BAC-9F50F1C2498A}" type="slidenum">
              <a:rPr lang="en-US" smtClean="0"/>
              <a:pPr/>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2558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5D2152-08A9-004F-BE32-52A9C6BDFCAD}" type="datetimeFigureOut">
              <a:rPr lang="en-US" smtClean="0"/>
              <a:pPr/>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023CF-B329-E444-9BAC-9F50F1C2498A}" type="slidenum">
              <a:rPr lang="en-US" smtClean="0"/>
              <a:pPr/>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2353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5D2152-08A9-004F-BE32-52A9C6BDFCAD}" type="datetimeFigureOut">
              <a:rPr lang="en-US" smtClean="0"/>
              <a:pPr/>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023CF-B329-E444-9BAC-9F50F1C2498A}" type="slidenum">
              <a:rPr lang="en-US" smtClean="0"/>
              <a:pPr/>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6472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D2152-08A9-004F-BE32-52A9C6BDFCAD}" type="datetimeFigureOut">
              <a:rPr lang="en-US" smtClean="0"/>
              <a:pPr/>
              <a:t>7/6/2021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023CF-B329-E444-9BAC-9F50F1C2498A}" type="slidenum">
              <a:rPr lang="en-US" smtClean="0"/>
              <a:pPr/>
              <a:t>‹#›</a:t>
            </a:fld>
            <a:endParaRPr lang="en-US"/>
          </a:p>
        </p:txBody>
      </p:sp>
      <p:sp>
        <p:nvSpPr>
          <p:cNvPr id="5" name="Title Placeholder 1">
            <a:extLst>
              <a:ext uri="{FF2B5EF4-FFF2-40B4-BE49-F238E27FC236}">
                <a16:creationId xmlns:a16="http://schemas.microsoft.com/office/drawing/2014/main" id="{7E9BCB5A-9765-46B3-8024-522FDFBD4395}"/>
              </a:ext>
            </a:extLst>
          </p:cNvPr>
          <p:cNvSpPr>
            <a:spLocks noGrp="1"/>
          </p:cNvSpPr>
          <p:nvPr>
            <p:ph type="title"/>
          </p:nvPr>
        </p:nvSpPr>
        <p:spPr>
          <a:xfrm>
            <a:off x="762000" y="4270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6" name="Text Placeholder 2">
            <a:extLst>
              <a:ext uri="{FF2B5EF4-FFF2-40B4-BE49-F238E27FC236}">
                <a16:creationId xmlns:a16="http://schemas.microsoft.com/office/drawing/2014/main" id="{ABC7395B-BA29-4C79-BEEB-EE53CCFC2685}"/>
              </a:ext>
            </a:extLst>
          </p:cNvPr>
          <p:cNvSpPr>
            <a:spLocks noGrp="1"/>
          </p:cNvSpPr>
          <p:nvPr>
            <p:ph idx="1" hasCustomPrompt="1"/>
          </p:nvPr>
        </p:nvSpPr>
        <p:spPr>
          <a:xfrm>
            <a:off x="762000" y="1752601"/>
            <a:ext cx="10972800" cy="4525963"/>
          </a:xfrm>
          <a:prstGeom prst="rect">
            <a:avLst/>
          </a:prstGeom>
        </p:spPr>
        <p:txBody>
          <a:bodyPr vert="horz" lIns="91438" tIns="45719" rIns="91438" bIns="45719" rtlCol="0">
            <a:normAutofit/>
          </a:bodyPr>
          <a:lstStyle>
            <a:lvl1pPr>
              <a:defRPr/>
            </a:lvl1pPr>
          </a:lstStyle>
          <a:p>
            <a:pPr lvl="0"/>
            <a:r>
              <a:rPr lang="en-US" dirty="0"/>
              <a:t>Text</a:t>
            </a:r>
          </a:p>
        </p:txBody>
      </p:sp>
      <p:sp>
        <p:nvSpPr>
          <p:cNvPr id="8" name="Slide Number Placeholder 5">
            <a:extLst>
              <a:ext uri="{FF2B5EF4-FFF2-40B4-BE49-F238E27FC236}">
                <a16:creationId xmlns:a16="http://schemas.microsoft.com/office/drawing/2014/main" id="{6A950C3E-4668-4901-9878-0DF46FD8E602}"/>
              </a:ext>
            </a:extLst>
          </p:cNvPr>
          <p:cNvSpPr txBox="1">
            <a:spLocks/>
          </p:cNvSpPr>
          <p:nvPr userDrawn="1"/>
        </p:nvSpPr>
        <p:spPr>
          <a:xfrm>
            <a:off x="8890000" y="6508752"/>
            <a:ext cx="2844800" cy="365125"/>
          </a:xfrm>
          <a:prstGeom prst="rect">
            <a:avLst/>
          </a:prstGeom>
        </p:spPr>
        <p:txBody>
          <a:bodyPr vert="horz" lIns="91438" tIns="45719" rIns="91438" bIns="45719" rtlCol="0" anchor="ctr"/>
          <a:lstStyle>
            <a:defPPr>
              <a:defRPr lang="en-US"/>
            </a:defPPr>
            <a:lvl1pPr marL="0" algn="r" defTabSz="457189" rtl="0" eaLnBrk="1" latinLnBrk="0" hangingPunct="1">
              <a:defRPr sz="1200" kern="1200">
                <a:solidFill>
                  <a:schemeClr val="tx1">
                    <a:tint val="75000"/>
                  </a:schemeClr>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a:lstStyle>
          <a:p>
            <a:fld id="{EB1023CF-B329-E444-9BAC-9F50F1C2498A}" type="slidenum">
              <a:rPr lang="en-US" smtClean="0"/>
              <a:pPr/>
              <a:t>‹#›</a:t>
            </a:fld>
            <a:endParaRPr lang="en-US"/>
          </a:p>
        </p:txBody>
      </p:sp>
    </p:spTree>
    <p:extLst>
      <p:ext uri="{BB962C8B-B14F-4D97-AF65-F5344CB8AC3E}">
        <p14:creationId xmlns:p14="http://schemas.microsoft.com/office/powerpoint/2010/main" val="3672367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28D82-6440-427D-B2A3-40E4C2EDFA73}"/>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SEPARATOR</a:t>
            </a:r>
          </a:p>
        </p:txBody>
      </p:sp>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7/6/2021</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1626240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65080AC-C60D-4695-B305-1501005DDE0E}"/>
              </a:ext>
            </a:extLst>
          </p:cNvPr>
          <p:cNvSpPr>
            <a:spLocks noGrp="1"/>
          </p:cNvSpPr>
          <p:nvPr>
            <p:ph type="dt" sz="half" idx="10"/>
          </p:nvPr>
        </p:nvSpPr>
        <p:spPr/>
        <p:txBody>
          <a:bodyPr/>
          <a:lstStyle/>
          <a:p>
            <a:fld id="{AD5D2152-08A9-004F-BE32-52A9C6BDFCAD}" type="datetimeFigureOut">
              <a:rPr lang="en-US" smtClean="0"/>
              <a:pPr/>
              <a:t>7/6/2021</a:t>
            </a:fld>
            <a:endParaRPr lang="en-US"/>
          </a:p>
        </p:txBody>
      </p:sp>
      <p:sp>
        <p:nvSpPr>
          <p:cNvPr id="4" name="Footer Placeholder 3">
            <a:extLst>
              <a:ext uri="{FF2B5EF4-FFF2-40B4-BE49-F238E27FC236}">
                <a16:creationId xmlns:a16="http://schemas.microsoft.com/office/drawing/2014/main" id="{79CD6079-B8BA-462C-B4F8-F879949CFE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0D9AAD-96F2-4C0C-A3CC-8F868506BFFC}"/>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3163709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7/6/2021</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
        <p:nvSpPr>
          <p:cNvPr id="6" name="Title 1">
            <a:extLst>
              <a:ext uri="{FF2B5EF4-FFF2-40B4-BE49-F238E27FC236}">
                <a16:creationId xmlns:a16="http://schemas.microsoft.com/office/drawing/2014/main" id="{BF342DD3-94F2-431A-BF2E-A4BEC5CD7878}"/>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TITLE</a:t>
            </a:r>
          </a:p>
        </p:txBody>
      </p:sp>
    </p:spTree>
    <p:extLst>
      <p:ext uri="{BB962C8B-B14F-4D97-AF65-F5344CB8AC3E}">
        <p14:creationId xmlns:p14="http://schemas.microsoft.com/office/powerpoint/2010/main" val="2387852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5D2152-08A9-004F-BE32-52A9C6BDFCAD}" type="datetimeFigureOut">
              <a:rPr lang="en-US" smtClean="0"/>
              <a:pPr/>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1281183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5D2152-08A9-004F-BE32-52A9C6BDFCAD}" type="datetimeFigureOut">
              <a:rPr lang="en-US" smtClean="0"/>
              <a:pPr/>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023CF-B329-E444-9BAC-9F50F1C2498A}" type="slidenum">
              <a:rPr lang="en-US" smtClean="0"/>
              <a:pPr/>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5992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5D2152-08A9-004F-BE32-52A9C6BDFCAD}" type="datetimeFigureOut">
              <a:rPr lang="en-US" smtClean="0"/>
              <a:pPr/>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023CF-B329-E444-9BAC-9F50F1C2498A}" type="slidenum">
              <a:rPr lang="en-US" smtClean="0"/>
              <a:pPr/>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0664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5D2152-08A9-004F-BE32-52A9C6BDFCAD}" type="datetimeFigureOut">
              <a:rPr lang="en-US" smtClean="0"/>
              <a:pPr/>
              <a:t>7/6/2021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023CF-B329-E444-9BAC-9F50F1C2498A}" type="slidenum">
              <a:rPr lang="en-US" smtClean="0"/>
              <a:pPr/>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9855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5D2152-08A9-004F-BE32-52A9C6BDFCAD}" type="datetimeFigureOut">
              <a:rPr lang="en-US" smtClean="0"/>
              <a:pPr/>
              <a:t>7/6/2021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1023CF-B329-E444-9BAC-9F50F1C2498A}" type="slidenum">
              <a:rPr lang="en-US" smtClean="0"/>
              <a:pPr/>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3293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5D2152-08A9-004F-BE32-52A9C6BDFCAD}" type="datetimeFigureOut">
              <a:rPr lang="en-US" smtClean="0"/>
              <a:pPr/>
              <a:t>7/6/2021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1023CF-B329-E444-9BAC-9F50F1C2498A}" type="slidenum">
              <a:rPr lang="en-US" smtClean="0"/>
              <a:pPr/>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1106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D2152-08A9-004F-BE32-52A9C6BDFCAD}" type="datetimeFigureOut">
              <a:rPr lang="en-US" smtClean="0"/>
              <a:pPr/>
              <a:t>7/6/2021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2981074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5D2152-08A9-004F-BE32-52A9C6BDFCAD}" type="datetimeFigureOut">
              <a:rPr lang="en-US" smtClean="0"/>
              <a:pPr/>
              <a:t>7/6/2021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023CF-B329-E444-9BAC-9F50F1C2498A}"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644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D5D2152-08A9-004F-BE32-52A9C6BDFCAD}" type="datetimeFigureOut">
              <a:rPr lang="en-US" smtClean="0"/>
              <a:pPr/>
              <a:t>7/6/2021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B1023CF-B329-E444-9BAC-9F50F1C2498A}" type="slidenum">
              <a:rPr lang="en-US" smtClean="0"/>
              <a:p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7329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8">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D5D2152-08A9-004F-BE32-52A9C6BDFCAD}" type="datetimeFigureOut">
              <a:rPr lang="en-US" smtClean="0"/>
              <a:pPr/>
              <a:t>7/6/2021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B1023CF-B329-E444-9BAC-9F50F1C2498A}"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802118"/>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29" r:id="rId13"/>
    <p:sldLayoutId id="2147483660" r:id="rId14"/>
    <p:sldLayoutId id="2147483661" r:id="rId15"/>
    <p:sldLayoutId id="2147483650" r:id="rId16"/>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DD60C-B61A-458F-B172-6B2A2FA12F3A}"/>
              </a:ext>
            </a:extLst>
          </p:cNvPr>
          <p:cNvSpPr>
            <a:spLocks noGrp="1"/>
          </p:cNvSpPr>
          <p:nvPr>
            <p:ph type="title"/>
          </p:nvPr>
        </p:nvSpPr>
        <p:spPr>
          <a:xfrm>
            <a:off x="762000" y="408377"/>
            <a:ext cx="10972800" cy="1143000"/>
          </a:xfrm>
        </p:spPr>
        <p:txBody>
          <a:bodyPr/>
          <a:lstStyle/>
          <a:p>
            <a:r>
              <a:rPr lang="en-US" dirty="0">
                <a:latin typeface="Algerian" panose="04020705040A02060702" pitchFamily="82" charset="0"/>
              </a:rPr>
              <a:t>Abstract</a:t>
            </a:r>
            <a:endParaRPr lang="en-US" dirty="0"/>
          </a:p>
        </p:txBody>
      </p:sp>
      <p:sp>
        <p:nvSpPr>
          <p:cNvPr id="3" name="Content Placeholder 2">
            <a:extLst>
              <a:ext uri="{FF2B5EF4-FFF2-40B4-BE49-F238E27FC236}">
                <a16:creationId xmlns:a16="http://schemas.microsoft.com/office/drawing/2014/main" id="{02FD09FC-4EC5-41A2-B0D1-61F477D15862}"/>
              </a:ext>
            </a:extLst>
          </p:cNvPr>
          <p:cNvSpPr>
            <a:spLocks noGrp="1"/>
          </p:cNvSpPr>
          <p:nvPr>
            <p:ph idx="1"/>
          </p:nvPr>
        </p:nvSpPr>
        <p:spPr>
          <a:xfrm>
            <a:off x="457200" y="1466130"/>
            <a:ext cx="10972800" cy="4525963"/>
          </a:xfrm>
        </p:spPr>
        <p:txBody>
          <a:bodyPr>
            <a:normAutofit/>
          </a:bodyPr>
          <a:lstStyle/>
          <a:p>
            <a:r>
              <a:rPr lang="en-GB" sz="2800" dirty="0">
                <a:latin typeface="Times New Roman" panose="02020603050405020304" pitchFamily="18" charset="0"/>
                <a:cs typeface="Times New Roman" panose="02020603050405020304" pitchFamily="18" charset="0"/>
              </a:rPr>
              <a:t>Unauthorized access to your precious files and folders can be carried out remotely as well as physically. By Physical access, we mean an intruder can attempt to exploit your private information stored in your personal computer in your absence. The attacker can even get hold of your hardware through your files. Through the Folder a locker we aim to achieve our goal of providing the user with layers of physical security.</a:t>
            </a:r>
          </a:p>
          <a:p>
            <a:pPr marL="0" indent="0">
              <a:buNone/>
            </a:pPr>
            <a:r>
              <a:rPr lang="en-GB" sz="2800" dirty="0">
                <a:latin typeface="Times New Roman" panose="02020603050405020304" pitchFamily="18" charset="0"/>
                <a:cs typeface="Times New Roman" panose="02020603050405020304" pitchFamily="18" charset="0"/>
              </a:rPr>
              <a:t> </a:t>
            </a:r>
          </a:p>
          <a:p>
            <a:r>
              <a:rPr lang="en-GB" sz="2800" dirty="0">
                <a:latin typeface="Times New Roman" panose="02020603050405020304" pitchFamily="18" charset="0"/>
                <a:cs typeface="Times New Roman" panose="02020603050405020304" pitchFamily="18" charset="0"/>
              </a:rPr>
              <a:t>Keywords: Security, Intruder, Physical security </a:t>
            </a:r>
            <a:endParaRPr lang="en-US"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7241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0FE98-15FD-40A4-8FB9-8AC0E5EF385D}"/>
              </a:ext>
            </a:extLst>
          </p:cNvPr>
          <p:cNvSpPr>
            <a:spLocks noGrp="1"/>
          </p:cNvSpPr>
          <p:nvPr>
            <p:ph type="title"/>
          </p:nvPr>
        </p:nvSpPr>
        <p:spPr/>
        <p:txBody>
          <a:bodyPr>
            <a:normAutofit/>
          </a:bodyPr>
          <a:lstStyle/>
          <a:p>
            <a:r>
              <a:rPr lang="en-IN" sz="5400" dirty="0">
                <a:latin typeface="Algerian" panose="04020705040A02060702" pitchFamily="82" charset="0"/>
                <a:cs typeface="Aharoni" panose="02010803020104030203" pitchFamily="2" charset="-79"/>
              </a:rPr>
              <a:t>METHODOLOGY</a:t>
            </a:r>
          </a:p>
        </p:txBody>
      </p:sp>
      <p:sp>
        <p:nvSpPr>
          <p:cNvPr id="3" name="Content Placeholder 2">
            <a:extLst>
              <a:ext uri="{FF2B5EF4-FFF2-40B4-BE49-F238E27FC236}">
                <a16:creationId xmlns:a16="http://schemas.microsoft.com/office/drawing/2014/main" id="{68BB469D-2A77-4651-B297-0F239C7CEBFA}"/>
              </a:ext>
            </a:extLst>
          </p:cNvPr>
          <p:cNvSpPr>
            <a:spLocks noGrp="1"/>
          </p:cNvSpPr>
          <p:nvPr>
            <p:ph idx="1"/>
          </p:nvPr>
        </p:nvSpPr>
        <p:spPr/>
        <p:txBody>
          <a:bodyPr/>
          <a:lstStyle/>
          <a:p>
            <a:pPr>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Creating user friendly interface</a:t>
            </a:r>
          </a:p>
          <a:p>
            <a:r>
              <a:rPr lang="en-GB" dirty="0">
                <a:latin typeface="Times New Roman" panose="02020603050405020304" pitchFamily="18" charset="0"/>
                <a:cs typeface="Times New Roman" panose="02020603050405020304" pitchFamily="18" charset="0"/>
              </a:rPr>
              <a:t>Implement RSA algorithm</a:t>
            </a:r>
          </a:p>
          <a:p>
            <a:r>
              <a:rPr lang="en-GB" dirty="0">
                <a:latin typeface="Times New Roman" panose="02020603050405020304" pitchFamily="18" charset="0"/>
                <a:cs typeface="Times New Roman" panose="02020603050405020304" pitchFamily="18" charset="0"/>
              </a:rPr>
              <a:t>Encryption and Decryption of text files.</a:t>
            </a:r>
          </a:p>
          <a:p>
            <a:r>
              <a:rPr lang="en-GB" dirty="0">
                <a:latin typeface="Times New Roman" panose="02020603050405020304" pitchFamily="18" charset="0"/>
                <a:cs typeface="Times New Roman" panose="02020603050405020304" pitchFamily="18" charset="0"/>
              </a:rPr>
              <a:t>Locking and Unlocking Confidential Folders.</a:t>
            </a:r>
          </a:p>
          <a:p>
            <a:endParaRPr lang="en-GB"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0504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75113"/>
            <a:ext cx="10972800" cy="1143000"/>
          </a:xfrm>
        </p:spPr>
        <p:txBody>
          <a:bodyPr>
            <a:normAutofit/>
          </a:bodyPr>
          <a:lstStyle/>
          <a:p>
            <a:r>
              <a:rPr lang="en-IN" sz="5400" dirty="0">
                <a:latin typeface="Algerian" panose="04020705040A02060702" pitchFamily="82" charset="0"/>
              </a:rPr>
              <a:t>Research Work</a:t>
            </a:r>
          </a:p>
        </p:txBody>
      </p:sp>
      <p:pic>
        <p:nvPicPr>
          <p:cNvPr id="8"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6609" y="1318113"/>
            <a:ext cx="5523582" cy="4525963"/>
          </a:xfrm>
        </p:spPr>
      </p:pic>
    </p:spTree>
    <p:extLst>
      <p:ext uri="{BB962C8B-B14F-4D97-AF65-F5344CB8AC3E}">
        <p14:creationId xmlns:p14="http://schemas.microsoft.com/office/powerpoint/2010/main" val="795389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5699" y="1210867"/>
            <a:ext cx="10979630" cy="3465000"/>
          </a:xfrm>
        </p:spPr>
      </p:pic>
    </p:spTree>
    <p:extLst>
      <p:ext uri="{BB962C8B-B14F-4D97-AF65-F5344CB8AC3E}">
        <p14:creationId xmlns:p14="http://schemas.microsoft.com/office/powerpoint/2010/main" val="4041934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75B71-AA0F-408E-96EE-6EBEC07BD137}"/>
              </a:ext>
            </a:extLst>
          </p:cNvPr>
          <p:cNvSpPr>
            <a:spLocks noGrp="1"/>
          </p:cNvSpPr>
          <p:nvPr>
            <p:ph type="title"/>
          </p:nvPr>
        </p:nvSpPr>
        <p:spPr/>
        <p:txBody>
          <a:bodyPr>
            <a:normAutofit/>
          </a:bodyPr>
          <a:lstStyle/>
          <a:p>
            <a:r>
              <a:rPr lang="en-IN" dirty="0">
                <a:latin typeface="Algerian" panose="04020705040A02060702" pitchFamily="82" charset="0"/>
              </a:rPr>
              <a:t>SOFTWARE REQUIREMENTS:- </a:t>
            </a:r>
          </a:p>
        </p:txBody>
      </p:sp>
      <p:sp>
        <p:nvSpPr>
          <p:cNvPr id="3" name="Content Placeholder 2">
            <a:extLst>
              <a:ext uri="{FF2B5EF4-FFF2-40B4-BE49-F238E27FC236}">
                <a16:creationId xmlns:a16="http://schemas.microsoft.com/office/drawing/2014/main" id="{F913343A-5940-48DF-8C08-9F51BB2DB83A}"/>
              </a:ext>
            </a:extLst>
          </p:cNvPr>
          <p:cNvSpPr>
            <a:spLocks noGrp="1"/>
          </p:cNvSpPr>
          <p:nvPr>
            <p:ph idx="1"/>
          </p:nvPr>
        </p:nvSpPr>
        <p:spPr/>
        <p:txBody>
          <a:bodyPr/>
          <a:lstStyle/>
          <a:p>
            <a:pPr marL="0" indent="0">
              <a:buNone/>
            </a:pPr>
            <a:r>
              <a:rPr lang="en-IN" dirty="0">
                <a:latin typeface="Times New Roman" panose="02020603050405020304" pitchFamily="18" charset="0"/>
                <a:cs typeface="Times New Roman" panose="02020603050405020304" pitchFamily="18" charset="0"/>
              </a:rPr>
              <a:t>1.) Microsoft Visual Studio 2.) GCC(Gnu C Compiler)</a:t>
            </a:r>
          </a:p>
          <a:p>
            <a:pPr marL="0" indent="0">
              <a:buNone/>
            </a:pPr>
            <a:r>
              <a:rPr lang="en-IN" dirty="0">
                <a:latin typeface="Times New Roman" panose="02020603050405020304" pitchFamily="18" charset="0"/>
                <a:cs typeface="Times New Roman" panose="02020603050405020304" pitchFamily="18" charset="0"/>
              </a:rPr>
              <a:t>Hardware Requirements:-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1.) 2Ghz Processor 2.) 4Gb Ram</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Programming Language used:-</a:t>
            </a:r>
          </a:p>
          <a:p>
            <a:pPr marL="0" indent="0">
              <a:buNone/>
            </a:pPr>
            <a:r>
              <a:rPr lang="en-IN" dirty="0">
                <a:latin typeface="Times New Roman" panose="02020603050405020304" pitchFamily="18" charset="0"/>
                <a:cs typeface="Times New Roman" panose="02020603050405020304" pitchFamily="18" charset="0"/>
              </a:rPr>
              <a:t>C</a:t>
            </a:r>
          </a:p>
        </p:txBody>
      </p:sp>
    </p:spTree>
    <p:extLst>
      <p:ext uri="{BB962C8B-B14F-4D97-AF65-F5344CB8AC3E}">
        <p14:creationId xmlns:p14="http://schemas.microsoft.com/office/powerpoint/2010/main" val="978545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699D6-5C10-435B-9106-57CDCCDA52DF}"/>
              </a:ext>
            </a:extLst>
          </p:cNvPr>
          <p:cNvSpPr>
            <a:spLocks noGrp="1"/>
          </p:cNvSpPr>
          <p:nvPr>
            <p:ph type="title"/>
          </p:nvPr>
        </p:nvSpPr>
        <p:spPr/>
        <p:txBody>
          <a:bodyPr>
            <a:normAutofit/>
          </a:bodyPr>
          <a:lstStyle/>
          <a:p>
            <a:r>
              <a:rPr lang="en-IN" sz="5400" dirty="0">
                <a:latin typeface="Algerian" panose="04020705040A02060702" pitchFamily="82" charset="0"/>
              </a:rPr>
              <a:t>RESULT</a:t>
            </a:r>
          </a:p>
        </p:txBody>
      </p:sp>
      <p:sp>
        <p:nvSpPr>
          <p:cNvPr id="3" name="Content Placeholder 2">
            <a:extLst>
              <a:ext uri="{FF2B5EF4-FFF2-40B4-BE49-F238E27FC236}">
                <a16:creationId xmlns:a16="http://schemas.microsoft.com/office/drawing/2014/main" id="{A31C9871-5D09-4214-BF8E-AF3E9253C887}"/>
              </a:ext>
            </a:extLst>
          </p:cNvPr>
          <p:cNvSpPr>
            <a:spLocks noGrp="1"/>
          </p:cNvSpPr>
          <p:nvPr>
            <p:ph idx="1"/>
          </p:nvPr>
        </p:nvSpPr>
        <p:spPr>
          <a:xfrm>
            <a:off x="762000" y="1513759"/>
            <a:ext cx="10972800" cy="4525963"/>
          </a:xfrm>
        </p:spPr>
        <p:txBody>
          <a:bodyPr/>
          <a:lstStyle/>
          <a:p>
            <a:r>
              <a:rPr lang="en-IN" dirty="0"/>
              <a:t>RSA ALGORITHM IMPLEMENTATION</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5881" y="2170293"/>
            <a:ext cx="6439545" cy="3748131"/>
          </a:xfrm>
          <a:prstGeom prst="rect">
            <a:avLst/>
          </a:prstGeom>
        </p:spPr>
      </p:pic>
    </p:spTree>
    <p:extLst>
      <p:ext uri="{BB962C8B-B14F-4D97-AF65-F5344CB8AC3E}">
        <p14:creationId xmlns:p14="http://schemas.microsoft.com/office/powerpoint/2010/main" val="1627697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699D6-5C10-435B-9106-57CDCCDA52DF}"/>
              </a:ext>
            </a:extLst>
          </p:cNvPr>
          <p:cNvSpPr>
            <a:spLocks noGrp="1"/>
          </p:cNvSpPr>
          <p:nvPr>
            <p:ph type="title"/>
          </p:nvPr>
        </p:nvSpPr>
        <p:spPr/>
        <p:txBody>
          <a:bodyPr>
            <a:normAutofit/>
          </a:bodyPr>
          <a:lstStyle/>
          <a:p>
            <a:endParaRPr lang="en-IN"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A31C9871-5D09-4214-BF8E-AF3E9253C887}"/>
              </a:ext>
            </a:extLst>
          </p:cNvPr>
          <p:cNvSpPr>
            <a:spLocks noGrp="1"/>
          </p:cNvSpPr>
          <p:nvPr>
            <p:ph idx="1"/>
          </p:nvPr>
        </p:nvSpPr>
        <p:spPr>
          <a:xfrm>
            <a:off x="762000" y="595223"/>
            <a:ext cx="10972800" cy="5683341"/>
          </a:xfrm>
        </p:spPr>
        <p:txBody>
          <a:bodyPr/>
          <a:lstStyle/>
          <a:p>
            <a:r>
              <a:rPr lang="en-IN" dirty="0"/>
              <a:t>RECOGNIZING HUMAN?</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382" y="1029027"/>
            <a:ext cx="8313333" cy="4891087"/>
          </a:xfrm>
          <a:prstGeom prst="rect">
            <a:avLst/>
          </a:prstGeom>
        </p:spPr>
      </p:pic>
    </p:spTree>
    <p:extLst>
      <p:ext uri="{BB962C8B-B14F-4D97-AF65-F5344CB8AC3E}">
        <p14:creationId xmlns:p14="http://schemas.microsoft.com/office/powerpoint/2010/main" val="284106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699D6-5C10-435B-9106-57CDCCDA52DF}"/>
              </a:ext>
            </a:extLst>
          </p:cNvPr>
          <p:cNvSpPr>
            <a:spLocks noGrp="1"/>
          </p:cNvSpPr>
          <p:nvPr>
            <p:ph type="title"/>
          </p:nvPr>
        </p:nvSpPr>
        <p:spPr/>
        <p:txBody>
          <a:bodyPr>
            <a:normAutofit/>
          </a:bodyPr>
          <a:lstStyle/>
          <a:p>
            <a:endParaRPr lang="en-IN"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A31C9871-5D09-4214-BF8E-AF3E9253C887}"/>
              </a:ext>
            </a:extLst>
          </p:cNvPr>
          <p:cNvSpPr>
            <a:spLocks noGrp="1"/>
          </p:cNvSpPr>
          <p:nvPr>
            <p:ph idx="1"/>
          </p:nvPr>
        </p:nvSpPr>
        <p:spPr>
          <a:xfrm>
            <a:off x="762000" y="427039"/>
            <a:ext cx="10972800" cy="5851525"/>
          </a:xfrm>
        </p:spPr>
        <p:txBody>
          <a:bodyPr/>
          <a:lstStyle/>
          <a:p>
            <a:r>
              <a:rPr lang="en-IN" dirty="0"/>
              <a:t>FILE/FOLDER PROTECTION UI</a:t>
            </a:r>
          </a:p>
          <a:p>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1182" y="1880558"/>
            <a:ext cx="4441356" cy="237140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3103" y="1880558"/>
            <a:ext cx="4436976" cy="2400000"/>
          </a:xfrm>
          <a:prstGeom prst="rect">
            <a:avLst/>
          </a:prstGeom>
        </p:spPr>
      </p:pic>
    </p:spTree>
    <p:extLst>
      <p:ext uri="{BB962C8B-B14F-4D97-AF65-F5344CB8AC3E}">
        <p14:creationId xmlns:p14="http://schemas.microsoft.com/office/powerpoint/2010/main" val="3927597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762000" y="427039"/>
            <a:ext cx="10972800" cy="5851525"/>
          </a:xfrm>
        </p:spPr>
        <p:txBody>
          <a:bodyPr/>
          <a:lstStyle/>
          <a:p>
            <a:pPr>
              <a:buFont typeface="Arial" panose="020B0604020202020204" pitchFamily="34" charset="0"/>
              <a:buChar char="•"/>
            </a:pPr>
            <a:r>
              <a:rPr lang="en-IN" dirty="0"/>
              <a:t>Encrypting the File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830" y="1155948"/>
            <a:ext cx="8359140" cy="4846320"/>
          </a:xfrm>
          <a:prstGeom prst="rect">
            <a:avLst/>
          </a:prstGeom>
        </p:spPr>
      </p:pic>
    </p:spTree>
    <p:extLst>
      <p:ext uri="{BB962C8B-B14F-4D97-AF65-F5344CB8AC3E}">
        <p14:creationId xmlns:p14="http://schemas.microsoft.com/office/powerpoint/2010/main" val="2971188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1642A-97A4-4D4F-BBAF-42CAD9263722}"/>
              </a:ext>
            </a:extLst>
          </p:cNvPr>
          <p:cNvSpPr>
            <a:spLocks noGrp="1"/>
          </p:cNvSpPr>
          <p:nvPr>
            <p:ph type="title"/>
          </p:nvPr>
        </p:nvSpPr>
        <p:spPr>
          <a:xfrm>
            <a:off x="674237" y="914400"/>
            <a:ext cx="3657600" cy="2887579"/>
          </a:xfrm>
        </p:spPr>
        <p:txBody>
          <a:bodyPr vert="horz" lIns="91440" tIns="45720" rIns="91440" bIns="45720" rtlCol="0" anchor="b">
            <a:normAutofit/>
          </a:bodyPr>
          <a:lstStyle/>
          <a:p>
            <a:pPr defTabSz="914400">
              <a:lnSpc>
                <a:spcPct val="90000"/>
              </a:lnSpc>
            </a:pPr>
            <a:r>
              <a:rPr lang="en-US" sz="4800" kern="1200" dirty="0">
                <a:solidFill>
                  <a:schemeClr val="accent3">
                    <a:lumMod val="60000"/>
                    <a:lumOff val="40000"/>
                  </a:schemeClr>
                </a:solidFill>
                <a:latin typeface="+mj-lt"/>
                <a:ea typeface="+mj-ea"/>
                <a:cs typeface="+mj-cs"/>
              </a:rPr>
              <a:t>USE CASE DIAGRAM</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65017" y="115904"/>
            <a:ext cx="5756047" cy="5913891"/>
          </a:xfrm>
        </p:spPr>
      </p:pic>
    </p:spTree>
    <p:extLst>
      <p:ext uri="{BB962C8B-B14F-4D97-AF65-F5344CB8AC3E}">
        <p14:creationId xmlns:p14="http://schemas.microsoft.com/office/powerpoint/2010/main" val="3074619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699D6-5C10-435B-9106-57CDCCDA52DF}"/>
              </a:ext>
            </a:extLst>
          </p:cNvPr>
          <p:cNvSpPr>
            <a:spLocks noGrp="1"/>
          </p:cNvSpPr>
          <p:nvPr>
            <p:ph type="title"/>
          </p:nvPr>
        </p:nvSpPr>
        <p:spPr>
          <a:xfrm>
            <a:off x="935494" y="541421"/>
            <a:ext cx="3657600" cy="2887579"/>
          </a:xfrm>
        </p:spPr>
        <p:txBody>
          <a:bodyPr vert="horz" lIns="91440" tIns="45720" rIns="91440" bIns="45720" rtlCol="0" anchor="b">
            <a:normAutofit/>
          </a:bodyPr>
          <a:lstStyle/>
          <a:p>
            <a:pPr defTabSz="914400">
              <a:lnSpc>
                <a:spcPct val="90000"/>
              </a:lnSpc>
            </a:pPr>
            <a:r>
              <a:rPr lang="en-US" sz="4800" kern="1200" dirty="0">
                <a:solidFill>
                  <a:schemeClr val="accent3">
                    <a:lumMod val="60000"/>
                    <a:lumOff val="40000"/>
                  </a:schemeClr>
                </a:solidFill>
                <a:latin typeface="+mj-lt"/>
                <a:ea typeface="+mj-ea"/>
                <a:cs typeface="+mj-cs"/>
              </a:rPr>
              <a:t>PERT CHART</a:t>
            </a:r>
          </a:p>
        </p:txBody>
      </p:sp>
      <p:pic>
        <p:nvPicPr>
          <p:cNvPr id="5" name="Content Placeholder 4" descr="A screenshot of a cell phone&#10;&#10;Description automatically generated">
            <a:extLst>
              <a:ext uri="{FF2B5EF4-FFF2-40B4-BE49-F238E27FC236}">
                <a16:creationId xmlns:a16="http://schemas.microsoft.com/office/drawing/2014/main" id="{9668C015-C798-4ED7-82CC-89D2A663B6AB}"/>
              </a:ext>
            </a:extLst>
          </p:cNvPr>
          <p:cNvPicPr>
            <a:picLocks noGrp="1" noChangeAspect="1"/>
          </p:cNvPicPr>
          <p:nvPr>
            <p:ph idx="1"/>
          </p:nvPr>
        </p:nvPicPr>
        <p:blipFill>
          <a:blip r:embed="rId2"/>
          <a:stretch>
            <a:fillRect/>
          </a:stretch>
        </p:blipFill>
        <p:spPr>
          <a:xfrm>
            <a:off x="6024536" y="203326"/>
            <a:ext cx="4028345" cy="5880796"/>
          </a:xfrm>
          <a:prstGeom prst="rect">
            <a:avLst/>
          </a:prstGeom>
        </p:spPr>
      </p:pic>
    </p:spTree>
    <p:extLst>
      <p:ext uri="{BB962C8B-B14F-4D97-AF65-F5344CB8AC3E}">
        <p14:creationId xmlns:p14="http://schemas.microsoft.com/office/powerpoint/2010/main" val="181763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423F-66EE-4A69-ABEB-0D8E62C3DCF9}"/>
              </a:ext>
            </a:extLst>
          </p:cNvPr>
          <p:cNvSpPr>
            <a:spLocks noGrp="1"/>
          </p:cNvSpPr>
          <p:nvPr>
            <p:ph type="title"/>
          </p:nvPr>
        </p:nvSpPr>
        <p:spPr/>
        <p:txBody>
          <a:bodyPr>
            <a:noAutofit/>
          </a:bodyPr>
          <a:lstStyle/>
          <a:p>
            <a:r>
              <a:rPr lang="en-IN" sz="4800" dirty="0">
                <a:latin typeface="Algerian" panose="04020705040A02060702" pitchFamily="82" charset="0"/>
              </a:rPr>
              <a:t>INTRODUCTION </a:t>
            </a:r>
            <a:endParaRPr lang="en-US" sz="4800" dirty="0">
              <a:latin typeface="Algerian" panose="04020705040A02060702" pitchFamily="82" charset="0"/>
            </a:endParaRPr>
          </a:p>
        </p:txBody>
      </p:sp>
      <p:sp>
        <p:nvSpPr>
          <p:cNvPr id="3" name="Rectangle 2">
            <a:extLst>
              <a:ext uri="{FF2B5EF4-FFF2-40B4-BE49-F238E27FC236}">
                <a16:creationId xmlns:a16="http://schemas.microsoft.com/office/drawing/2014/main" id="{2F104E69-0F40-48D1-83A7-847E0ABDDA4D}"/>
              </a:ext>
            </a:extLst>
          </p:cNvPr>
          <p:cNvSpPr/>
          <p:nvPr/>
        </p:nvSpPr>
        <p:spPr>
          <a:xfrm>
            <a:off x="358219" y="1809801"/>
            <a:ext cx="11208470" cy="3785652"/>
          </a:xfrm>
          <a:prstGeom prst="rect">
            <a:avLst/>
          </a:prstGeom>
        </p:spPr>
        <p:txBody>
          <a:bodyPr wrap="square">
            <a:spAutoFit/>
          </a:bodyPr>
          <a:lstStyle/>
          <a:p>
            <a:r>
              <a:rPr lang="en-GB" sz="2400" dirty="0">
                <a:solidFill>
                  <a:srgbClr val="000000"/>
                </a:solidFill>
                <a:latin typeface="Times New Roman" panose="02020603050405020304" pitchFamily="18" charset="0"/>
                <a:cs typeface="Times New Roman" panose="02020603050405020304" pitchFamily="18" charset="0"/>
              </a:rPr>
              <a:t>App locks have been designed for android based device such as phones but such app locks are currently not available for the windows. This product would be beneficial to an individual as much as to an organization. People generally store their work related documents on their personal computer’s. Hence they would feel much secure if their valuable information is stored in a secure vault. People really struggle to come up with strong passwords that can prevent basic brute force and Dictionary attacks. By implementing ciphers we can help the user to generate passwords with high entropy measure. Also we will be implementing innovative as well as secured password retrieval as well as intruder all mechanisms, to make our product as useful as possible. </a:t>
            </a:r>
          </a:p>
          <a:p>
            <a:endParaRPr lang="en-IN" sz="2400" dirty="0">
              <a:latin typeface="Comic Sans MS" panose="030F0702030302020204" pitchFamily="66" charset="0"/>
            </a:endParaRPr>
          </a:p>
        </p:txBody>
      </p:sp>
    </p:spTree>
    <p:extLst>
      <p:ext uri="{BB962C8B-B14F-4D97-AF65-F5344CB8AC3E}">
        <p14:creationId xmlns:p14="http://schemas.microsoft.com/office/powerpoint/2010/main" val="3291442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0F911-4336-4A7D-A016-44AACC93E3A3}"/>
              </a:ext>
            </a:extLst>
          </p:cNvPr>
          <p:cNvSpPr>
            <a:spLocks noGrp="1"/>
          </p:cNvSpPr>
          <p:nvPr>
            <p:ph type="title"/>
          </p:nvPr>
        </p:nvSpPr>
        <p:spPr/>
        <p:txBody>
          <a:bodyPr/>
          <a:lstStyle/>
          <a:p>
            <a:r>
              <a:rPr lang="en-IN"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30E15E03-5EE2-4B5E-BDDE-514D89C000A3}"/>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We have come up with the idea by keeping the following parameters in our mind:- </a:t>
            </a:r>
          </a:p>
          <a:p>
            <a:r>
              <a:rPr lang="en-IN" dirty="0">
                <a:latin typeface="Times New Roman" panose="02020603050405020304" pitchFamily="18" charset="0"/>
                <a:cs typeface="Times New Roman" panose="02020603050405020304" pitchFamily="18" charset="0"/>
              </a:rPr>
              <a:t>1. Assessing the risks </a:t>
            </a:r>
          </a:p>
          <a:p>
            <a:r>
              <a:rPr lang="en-GB" dirty="0">
                <a:latin typeface="Times New Roman" panose="02020603050405020304" pitchFamily="18" charset="0"/>
                <a:cs typeface="Times New Roman" panose="02020603050405020304" pitchFamily="18" charset="0"/>
              </a:rPr>
              <a:t>2. Identifying the viable assets </a:t>
            </a:r>
          </a:p>
          <a:p>
            <a:r>
              <a:rPr lang="en-IN" dirty="0">
                <a:latin typeface="Times New Roman" panose="02020603050405020304" pitchFamily="18" charset="0"/>
                <a:cs typeface="Times New Roman" panose="02020603050405020304" pitchFamily="18" charset="0"/>
              </a:rPr>
              <a:t>3. Providing solutions </a:t>
            </a:r>
          </a:p>
        </p:txBody>
      </p:sp>
    </p:spTree>
    <p:extLst>
      <p:ext uri="{BB962C8B-B14F-4D97-AF65-F5344CB8AC3E}">
        <p14:creationId xmlns:p14="http://schemas.microsoft.com/office/powerpoint/2010/main" val="2711043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416B8-D464-4DB8-8FBD-65B9A282CFCA}"/>
              </a:ext>
            </a:extLst>
          </p:cNvPr>
          <p:cNvSpPr>
            <a:spLocks noGrp="1"/>
          </p:cNvSpPr>
          <p:nvPr>
            <p:ph type="title"/>
          </p:nvPr>
        </p:nvSpPr>
        <p:spPr/>
        <p:txBody>
          <a:bodyPr/>
          <a:lstStyle/>
          <a:p>
            <a:r>
              <a:rPr lang="en-IN"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CF29854B-8D31-47BB-A4E6-A409DA3569FB}"/>
              </a:ext>
            </a:extLst>
          </p:cNvPr>
          <p:cNvSpPr>
            <a:spLocks noGrp="1"/>
          </p:cNvSpPr>
          <p:nvPr>
            <p:ph idx="1"/>
          </p:nvPr>
        </p:nvSpPr>
        <p:spPr>
          <a:xfrm>
            <a:off x="762000" y="1426029"/>
            <a:ext cx="10972800" cy="4525963"/>
          </a:xfrm>
        </p:spPr>
        <p:txBody>
          <a:bodyPr>
            <a:normAutofit/>
          </a:bodyPr>
          <a:lstStyle/>
          <a:p>
            <a:pPr marL="0" indent="0">
              <a:buNone/>
            </a:pPr>
            <a:r>
              <a:rPr lang="en-GB" sz="1800" b="1" i="1" dirty="0">
                <a:latin typeface="Times New Roman" panose="02020603050405020304" pitchFamily="18" charset="0"/>
                <a:cs typeface="Times New Roman" panose="02020603050405020304" pitchFamily="18" charset="0"/>
              </a:rPr>
              <a:t>a.)Assessing the risks </a:t>
            </a:r>
            <a:r>
              <a:rPr lang="en-GB" sz="1800" dirty="0">
                <a:latin typeface="Times New Roman" panose="02020603050405020304" pitchFamily="18" charset="0"/>
                <a:cs typeface="Times New Roman" panose="02020603050405020304" pitchFamily="18" charset="0"/>
              </a:rPr>
              <a:t>Organizations and individuals sometimes underestimate the importance of keeping their offices and equipment physically secure. Even those who take steps to protect hardware like computers and backup storage devices from theft, severe weather and other physical threats often fail to document these steps in a written security policy. As discussed above our main aim is to prevent an intruder from physically exploiting our personal as well as professional files. </a:t>
            </a:r>
          </a:p>
          <a:p>
            <a:pPr marL="0" indent="0">
              <a:buNone/>
            </a:pPr>
            <a:r>
              <a:rPr lang="en-GB" sz="1800" b="1" i="1" dirty="0">
                <a:latin typeface="Times New Roman" panose="02020603050405020304" pitchFamily="18" charset="0"/>
                <a:cs typeface="Times New Roman" panose="02020603050405020304" pitchFamily="18" charset="0"/>
              </a:rPr>
              <a:t>b.)Identifying the viable assets </a:t>
            </a:r>
            <a:r>
              <a:rPr lang="en-GB" sz="1800" dirty="0">
                <a:latin typeface="Times New Roman" panose="02020603050405020304" pitchFamily="18" charset="0"/>
                <a:cs typeface="Times New Roman" panose="02020603050405020304" pitchFamily="18" charset="0"/>
              </a:rPr>
              <a:t>Information regarding the employees, assets, customer, and new products are very essential to the organization. Any loss to this data will result into financial loss to the company. This type of data can be stored in the simplest form possible that is text files. </a:t>
            </a:r>
          </a:p>
          <a:p>
            <a:pPr marL="0" indent="0">
              <a:buNone/>
            </a:pPr>
            <a:r>
              <a:rPr lang="en-GB" sz="1800" b="1" dirty="0">
                <a:latin typeface="Times New Roman" panose="02020603050405020304" pitchFamily="18" charset="0"/>
                <a:cs typeface="Times New Roman" panose="02020603050405020304" pitchFamily="18" charset="0"/>
              </a:rPr>
              <a:t>c.)</a:t>
            </a:r>
            <a:r>
              <a:rPr lang="en-GB" sz="1800" b="1" i="1" dirty="0">
                <a:latin typeface="Times New Roman" panose="02020603050405020304" pitchFamily="18" charset="0"/>
                <a:cs typeface="Times New Roman" panose="02020603050405020304" pitchFamily="18" charset="0"/>
              </a:rPr>
              <a:t> </a:t>
            </a:r>
            <a:r>
              <a:rPr lang="en-GB" sz="1800" b="1" i="1" dirty="0" err="1">
                <a:latin typeface="Times New Roman" panose="02020603050405020304" pitchFamily="18" charset="0"/>
                <a:cs typeface="Times New Roman" panose="02020603050405020304" pitchFamily="18" charset="0"/>
              </a:rPr>
              <a:t>ProvidingSolutions</a:t>
            </a:r>
            <a:r>
              <a:rPr lang="en-GB" sz="1800" b="1" i="1"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We can provide the user with a mechanism that provides him ways of generating stronger passwords. For this we can use trivial encryption methods. Another way of making the file or folder secure is by providing with an option of hiding the file or the folder.</a:t>
            </a:r>
          </a:p>
          <a:p>
            <a:pPr marL="0" indent="0">
              <a:buNone/>
            </a:pPr>
            <a:endParaRPr lang="en-GB"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23136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8D0D2-16F0-4643-A782-611E0E7187DF}"/>
              </a:ext>
            </a:extLst>
          </p:cNvPr>
          <p:cNvSpPr>
            <a:spLocks noGrp="1"/>
          </p:cNvSpPr>
          <p:nvPr>
            <p:ph type="title"/>
          </p:nvPr>
        </p:nvSpPr>
        <p:spPr/>
        <p:txBody>
          <a:bodyPr/>
          <a:lstStyle/>
          <a:p>
            <a:r>
              <a:rPr lang="en-IN" dirty="0">
                <a:latin typeface="Algerian" panose="04020705040A02060702" pitchFamily="82" charset="0"/>
              </a:rPr>
              <a:t>PROBLEM STATEMENT </a:t>
            </a:r>
          </a:p>
        </p:txBody>
      </p:sp>
      <p:sp>
        <p:nvSpPr>
          <p:cNvPr id="3" name="Content Placeholder 2">
            <a:extLst>
              <a:ext uri="{FF2B5EF4-FFF2-40B4-BE49-F238E27FC236}">
                <a16:creationId xmlns:a16="http://schemas.microsoft.com/office/drawing/2014/main" id="{D0EBAC6D-7199-43B4-812B-7F3CCB1272CE}"/>
              </a:ext>
            </a:extLst>
          </p:cNvPr>
          <p:cNvSpPr>
            <a:spLocks noGrp="1"/>
          </p:cNvSpPr>
          <p:nvPr>
            <p:ph idx="1"/>
          </p:nvPr>
        </p:nvSpPr>
        <p:spPr>
          <a:xfrm>
            <a:off x="762000" y="1308782"/>
            <a:ext cx="10972800" cy="4525963"/>
          </a:xfrm>
        </p:spPr>
        <p:txBody>
          <a:bodyPr>
            <a:noAutofit/>
          </a:bodyPr>
          <a:lstStyle/>
          <a:p>
            <a:r>
              <a:rPr lang="en-GB" sz="2400" dirty="0">
                <a:latin typeface="Times New Roman" panose="02020603050405020304" pitchFamily="18" charset="0"/>
                <a:cs typeface="Times New Roman" panose="02020603050405020304" pitchFamily="18" charset="0"/>
              </a:rPr>
              <a:t>As we all are from the cyber security domain we feel obliged to contribute to the same domain. Hence we were highly motivated to work on a concept concerned with the field of cyber security. </a:t>
            </a:r>
            <a:r>
              <a:rPr lang="en-GB" sz="2400" b="1" i="1" dirty="0">
                <a:latin typeface="Times New Roman" panose="02020603050405020304" pitchFamily="18" charset="0"/>
                <a:cs typeface="Times New Roman" panose="02020603050405020304" pitchFamily="18" charset="0"/>
              </a:rPr>
              <a:t>“Folder and File Protection” </a:t>
            </a:r>
            <a:r>
              <a:rPr lang="en-GB" sz="2400" dirty="0">
                <a:latin typeface="Times New Roman" panose="02020603050405020304" pitchFamily="18" charset="0"/>
                <a:cs typeface="Times New Roman" panose="02020603050405020304" pitchFamily="18" charset="0"/>
              </a:rPr>
              <a:t>is a topic of high conflict. </a:t>
            </a:r>
          </a:p>
          <a:p>
            <a:r>
              <a:rPr lang="en-GB" sz="2400" dirty="0">
                <a:latin typeface="Times New Roman" panose="02020603050405020304" pitchFamily="18" charset="0"/>
                <a:cs typeface="Times New Roman" panose="02020603050405020304" pitchFamily="18" charset="0"/>
              </a:rPr>
              <a:t> Folders are used to organize </a:t>
            </a:r>
            <a:r>
              <a:rPr lang="en-GB" sz="2400" dirty="0" err="1">
                <a:latin typeface="Times New Roman" panose="02020603050405020304" pitchFamily="18" charset="0"/>
                <a:cs typeface="Times New Roman" panose="02020603050405020304" pitchFamily="18" charset="0"/>
              </a:rPr>
              <a:t>information.In</a:t>
            </a:r>
            <a:r>
              <a:rPr lang="en-GB" sz="2400" dirty="0">
                <a:latin typeface="Times New Roman" panose="02020603050405020304" pitchFamily="18" charset="0"/>
                <a:cs typeface="Times New Roman" panose="02020603050405020304" pitchFamily="18" charset="0"/>
              </a:rPr>
              <a:t> the DOS and UNIX world ,folders are called directories.</a:t>
            </a:r>
            <a:r>
              <a:rPr lang="en-GB" sz="2400" dirty="0"/>
              <a:t> Folder protection software is a security tool.</a:t>
            </a:r>
          </a:p>
          <a:p>
            <a:r>
              <a:rPr lang="en-GB" sz="2400" dirty="0">
                <a:latin typeface="Times New Roman" panose="02020603050405020304" pitchFamily="18" charset="0"/>
                <a:cs typeface="Times New Roman" panose="02020603050405020304" pitchFamily="18" charset="0"/>
              </a:rPr>
              <a:t>Locking folders effectively protects you from malicious programs, such as viruses, worms, and Trojans. Locking is the best way to guarantee that nobody accidentally or intentionally gets access to your financial, health, private, and confidential </a:t>
            </a:r>
            <a:r>
              <a:rPr lang="en-GB" sz="2400" dirty="0" err="1">
                <a:latin typeface="Times New Roman" panose="02020603050405020304" pitchFamily="18" charset="0"/>
                <a:cs typeface="Times New Roman" panose="02020603050405020304" pitchFamily="18" charset="0"/>
              </a:rPr>
              <a:t>information.This</a:t>
            </a:r>
            <a:r>
              <a:rPr lang="en-GB" sz="2400" dirty="0">
                <a:latin typeface="Times New Roman" panose="02020603050405020304" pitchFamily="18" charset="0"/>
                <a:cs typeface="Times New Roman" panose="02020603050405020304" pitchFamily="18" charset="0"/>
              </a:rPr>
              <a:t> software acts like a shield And because locking your folders makes them inaccessible, they cannot be deleted, damaged, or harmed in any other way. </a:t>
            </a:r>
          </a:p>
        </p:txBody>
      </p:sp>
    </p:spTree>
    <p:extLst>
      <p:ext uri="{BB962C8B-B14F-4D97-AF65-F5344CB8AC3E}">
        <p14:creationId xmlns:p14="http://schemas.microsoft.com/office/powerpoint/2010/main" val="3462378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789FB-2E05-46DE-81FC-6DD98A4086FF}"/>
              </a:ext>
            </a:extLst>
          </p:cNvPr>
          <p:cNvSpPr>
            <a:spLocks noGrp="1"/>
          </p:cNvSpPr>
          <p:nvPr>
            <p:ph type="title"/>
          </p:nvPr>
        </p:nvSpPr>
        <p:spPr>
          <a:xfrm>
            <a:off x="696686" y="180393"/>
            <a:ext cx="10972800" cy="1143000"/>
          </a:xfrm>
        </p:spPr>
        <p:txBody>
          <a:bodyPr/>
          <a:lstStyle/>
          <a:p>
            <a:r>
              <a:rPr lang="en-IN" dirty="0">
                <a:latin typeface="Algerian" panose="04020705040A02060702" pitchFamily="82" charset="0"/>
              </a:rPr>
              <a:t>LITERATURE REVIEW</a:t>
            </a:r>
          </a:p>
        </p:txBody>
      </p:sp>
      <p:sp>
        <p:nvSpPr>
          <p:cNvPr id="3" name="Content Placeholder 2">
            <a:extLst>
              <a:ext uri="{FF2B5EF4-FFF2-40B4-BE49-F238E27FC236}">
                <a16:creationId xmlns:a16="http://schemas.microsoft.com/office/drawing/2014/main" id="{68CF0FD0-1812-4CB6-9953-3F8152B31D9F}"/>
              </a:ext>
            </a:extLst>
          </p:cNvPr>
          <p:cNvSpPr>
            <a:spLocks noGrp="1"/>
          </p:cNvSpPr>
          <p:nvPr>
            <p:ph idx="1"/>
          </p:nvPr>
        </p:nvSpPr>
        <p:spPr>
          <a:xfrm>
            <a:off x="696686" y="1166018"/>
            <a:ext cx="10972800" cy="4525963"/>
          </a:xfrm>
        </p:spPr>
        <p:txBody>
          <a:bodyPr>
            <a:noAutofit/>
          </a:bodyPr>
          <a:lstStyle/>
          <a:p>
            <a:pPr marL="0" indent="0">
              <a:buNone/>
            </a:pPr>
            <a:r>
              <a:rPr lang="en-GB" sz="2000" dirty="0">
                <a:latin typeface="Times New Roman" panose="02020603050405020304" pitchFamily="18" charset="0"/>
                <a:cs typeface="Times New Roman" panose="02020603050405020304" pitchFamily="18" charset="0"/>
              </a:rPr>
              <a:t>As this is our first minor project we haven’t worked on any formal project but we have implemented some Cryptographic algorithms in c language, they are as follows :- </a:t>
            </a:r>
          </a:p>
          <a:p>
            <a:pPr marL="0" indent="0">
              <a:buNone/>
            </a:pPr>
            <a:r>
              <a:rPr lang="en-IN" sz="2000" b="1" i="1" dirty="0">
                <a:latin typeface="Times New Roman" panose="02020603050405020304" pitchFamily="18" charset="0"/>
                <a:cs typeface="Times New Roman" panose="02020603050405020304" pitchFamily="18" charset="0"/>
              </a:rPr>
              <a:t>a.) Caesar Cipher </a:t>
            </a:r>
            <a:endParaRPr lang="en-IN" sz="2000" dirty="0">
              <a:latin typeface="Times New Roman" panose="02020603050405020304" pitchFamily="18" charset="0"/>
              <a:cs typeface="Times New Roman" panose="02020603050405020304" pitchFamily="18" charset="0"/>
            </a:endParaRPr>
          </a:p>
          <a:p>
            <a:pPr marL="0" indent="0">
              <a:buNone/>
            </a:pPr>
            <a:r>
              <a:rPr lang="en-GB" sz="2000" dirty="0">
                <a:latin typeface="Times New Roman" panose="02020603050405020304" pitchFamily="18" charset="0"/>
                <a:cs typeface="Times New Roman" panose="02020603050405020304" pitchFamily="18" charset="0"/>
              </a:rPr>
              <a:t>The Caesar Cipher technique is one of the earliest and simplest method of encryption technique. It’s simply a type of substitution cipher, i.e., each letter of a given text is replaced by a letter some fixed number of positions down the alphabet. For example with a shift of 1, A would be replaced by B, B would become C, and so on. The method is apparently named after Julius Caesar, who apparently used it to communicate with his </a:t>
            </a:r>
            <a:r>
              <a:rPr lang="en-GB" sz="2000" dirty="0" err="1">
                <a:latin typeface="Times New Roman" panose="02020603050405020304" pitchFamily="18" charset="0"/>
                <a:cs typeface="Times New Roman" panose="02020603050405020304" pitchFamily="18" charset="0"/>
              </a:rPr>
              <a:t>officials.Thus</a:t>
            </a:r>
            <a:r>
              <a:rPr lang="en-GB" sz="2000" dirty="0">
                <a:latin typeface="Times New Roman" panose="02020603050405020304" pitchFamily="18" charset="0"/>
                <a:cs typeface="Times New Roman" panose="02020603050405020304" pitchFamily="18" charset="0"/>
              </a:rPr>
              <a:t> to cipher a given text we need an integer value, known as shift which indicates the number of position each letter of the text has been moved down. The encryption can be represented using modular arithmetic by first transforming the letters into numbers, according to the scheme, A = 0, B = 1,…, Z = 25. Encryption of a letter by a shift n can be described mathematically as. </a:t>
            </a:r>
          </a:p>
          <a:p>
            <a:pPr marL="0" indent="0">
              <a:buNone/>
            </a:pPr>
            <a:r>
              <a:rPr lang="da-DK" sz="2000" b="1" dirty="0">
                <a:latin typeface="Times New Roman" panose="02020603050405020304" pitchFamily="18" charset="0"/>
                <a:cs typeface="Times New Roman" panose="02020603050405020304" pitchFamily="18" charset="0"/>
              </a:rPr>
              <a:t>FOR ENCRYPTION:- E(x) =(x+n)mod 26 FOR DECRYPTION:- D(x)=(x-n)mod 26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008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6A4993-96FC-45D4-BBE9-63105E086B0F}"/>
              </a:ext>
            </a:extLst>
          </p:cNvPr>
          <p:cNvSpPr>
            <a:spLocks noGrp="1"/>
          </p:cNvSpPr>
          <p:nvPr>
            <p:ph idx="1"/>
          </p:nvPr>
        </p:nvSpPr>
        <p:spPr>
          <a:xfrm>
            <a:off x="696685" y="284824"/>
            <a:ext cx="10972800" cy="4525963"/>
          </a:xfrm>
        </p:spPr>
        <p:txBody>
          <a:bodyPr>
            <a:noAutofit/>
          </a:bodyPr>
          <a:lstStyle/>
          <a:p>
            <a:pPr marL="0" indent="0">
              <a:buNone/>
            </a:pPr>
            <a:r>
              <a:rPr lang="en-IN" sz="2000" b="1" i="1" dirty="0">
                <a:latin typeface="Times New Roman" panose="02020603050405020304" pitchFamily="18" charset="0"/>
                <a:cs typeface="Times New Roman" panose="02020603050405020304" pitchFamily="18" charset="0"/>
              </a:rPr>
              <a:t>b</a:t>
            </a:r>
            <a:r>
              <a:rPr lang="en-IN" sz="1800" b="1" i="1" dirty="0">
                <a:latin typeface="Times New Roman" panose="02020603050405020304" pitchFamily="18" charset="0"/>
                <a:cs typeface="Times New Roman" panose="02020603050405020304" pitchFamily="18" charset="0"/>
              </a:rPr>
              <a:t>.) </a:t>
            </a:r>
            <a:r>
              <a:rPr lang="en-IN" sz="1800" b="1" i="1" dirty="0" err="1">
                <a:latin typeface="Times New Roman" panose="02020603050405020304" pitchFamily="18" charset="0"/>
                <a:cs typeface="Times New Roman" panose="02020603050405020304" pitchFamily="18" charset="0"/>
              </a:rPr>
              <a:t>Vignere</a:t>
            </a:r>
            <a:r>
              <a:rPr lang="en-IN" sz="1800" b="1" i="1" dirty="0">
                <a:latin typeface="Times New Roman" panose="02020603050405020304" pitchFamily="18" charset="0"/>
                <a:cs typeface="Times New Roman" panose="02020603050405020304" pitchFamily="18" charset="0"/>
              </a:rPr>
              <a:t> Cipher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err="1">
                <a:latin typeface="Times New Roman" panose="02020603050405020304" pitchFamily="18" charset="0"/>
                <a:cs typeface="Times New Roman" panose="02020603050405020304" pitchFamily="18" charset="0"/>
              </a:rPr>
              <a:t>Vigenere</a:t>
            </a:r>
            <a:r>
              <a:rPr lang="en-GB" sz="1800" dirty="0">
                <a:latin typeface="Times New Roman" panose="02020603050405020304" pitchFamily="18" charset="0"/>
                <a:cs typeface="Times New Roman" panose="02020603050405020304" pitchFamily="18" charset="0"/>
              </a:rPr>
              <a:t> Cipher is a method of encrypting alphabetic text. It uses a simple form of polyalphabetic substitution. A polyalphabetic cipher is any cipher based on substitution, using multiple substitution alphabets .The encryption of the original text is done using the </a:t>
            </a:r>
            <a:r>
              <a:rPr lang="en-GB" sz="1800" dirty="0" err="1">
                <a:latin typeface="Times New Roman" panose="02020603050405020304" pitchFamily="18" charset="0"/>
                <a:cs typeface="Times New Roman" panose="02020603050405020304" pitchFamily="18" charset="0"/>
              </a:rPr>
              <a:t>Vignere</a:t>
            </a:r>
            <a:r>
              <a:rPr lang="en-GB" sz="1800" dirty="0">
                <a:latin typeface="Times New Roman" panose="02020603050405020304" pitchFamily="18" charset="0"/>
                <a:cs typeface="Times New Roman" panose="02020603050405020304" pitchFamily="18" charset="0"/>
              </a:rPr>
              <a:t> Table. </a:t>
            </a:r>
          </a:p>
          <a:p>
            <a:pPr marL="0" indent="0">
              <a:buNone/>
            </a:pPr>
            <a:r>
              <a:rPr lang="en-GB" sz="1800" dirty="0">
                <a:latin typeface="Times New Roman" panose="02020603050405020304" pitchFamily="18" charset="0"/>
                <a:cs typeface="Times New Roman" panose="02020603050405020304" pitchFamily="18" charset="0"/>
              </a:rPr>
              <a:t>● The table consists of the alphabets written out 26 times in different rows, each alphabet shifted cyclically to the left compared to the previous alphabet, corresponding to the 26 possible Caesar Ciphers. </a:t>
            </a:r>
          </a:p>
          <a:p>
            <a:pPr marL="0" indent="0">
              <a:buNone/>
            </a:pPr>
            <a:r>
              <a:rPr lang="en-GB" sz="1800" dirty="0">
                <a:latin typeface="Times New Roman" panose="02020603050405020304" pitchFamily="18" charset="0"/>
                <a:cs typeface="Times New Roman" panose="02020603050405020304" pitchFamily="18" charset="0"/>
              </a:rPr>
              <a:t>● At different points in the encryption process, the cipher uses a different alphabet from one of the rows. </a:t>
            </a:r>
          </a:p>
          <a:p>
            <a:pPr marL="0" indent="0">
              <a:buNone/>
            </a:pPr>
            <a:r>
              <a:rPr lang="en-GB" sz="1800" dirty="0">
                <a:latin typeface="Times New Roman" panose="02020603050405020304" pitchFamily="18" charset="0"/>
                <a:cs typeface="Times New Roman" panose="02020603050405020304" pitchFamily="18" charset="0"/>
              </a:rPr>
              <a:t>● The alphabet used at each point depends on a repeating keyword. </a:t>
            </a:r>
            <a:endParaRPr lang="en-IN" sz="1800" dirty="0">
              <a:latin typeface="Times New Roman" panose="02020603050405020304" pitchFamily="18" charset="0"/>
              <a:cs typeface="Times New Roman" panose="02020603050405020304" pitchFamily="18" charset="0"/>
            </a:endParaRPr>
          </a:p>
          <a:p>
            <a:pPr marL="0" indent="0">
              <a:buNone/>
            </a:pPr>
            <a:r>
              <a:rPr lang="en-GB" sz="1800" b="1" dirty="0">
                <a:latin typeface="Times New Roman" panose="02020603050405020304" pitchFamily="18" charset="0"/>
                <a:cs typeface="Times New Roman" panose="02020603050405020304" pitchFamily="18" charset="0"/>
              </a:rPr>
              <a:t>For encryption</a:t>
            </a:r>
            <a:r>
              <a:rPr lang="en-GB" sz="1800" dirty="0">
                <a:latin typeface="Times New Roman" panose="02020603050405020304" pitchFamily="18" charset="0"/>
                <a:cs typeface="Times New Roman" panose="02020603050405020304" pitchFamily="18" charset="0"/>
              </a:rPr>
              <a:t>:- First a keyword is decided according to which the alphabets in the plaintext are to be shifted. We pair each letter of the plaintext with the corresponding </a:t>
            </a:r>
          </a:p>
          <a:p>
            <a:pPr marL="0" indent="0">
              <a:buNone/>
            </a:pPr>
            <a:r>
              <a:rPr lang="en-IN" sz="1800" dirty="0">
                <a:latin typeface="Times New Roman" panose="02020603050405020304" pitchFamily="18" charset="0"/>
                <a:cs typeface="Times New Roman" panose="02020603050405020304" pitchFamily="18" charset="0"/>
              </a:rPr>
              <a:t>Letter of the keyword. </a:t>
            </a:r>
          </a:p>
          <a:p>
            <a:pPr marL="0" indent="0">
              <a:buNone/>
            </a:pPr>
            <a:r>
              <a:rPr lang="en-GB" sz="1800" b="1" dirty="0">
                <a:latin typeface="Times New Roman" panose="02020603050405020304" pitchFamily="18" charset="0"/>
                <a:cs typeface="Times New Roman" panose="02020603050405020304" pitchFamily="18" charset="0"/>
              </a:rPr>
              <a:t>For decryption</a:t>
            </a:r>
            <a:r>
              <a:rPr lang="en-GB" sz="1800" dirty="0">
                <a:latin typeface="Times New Roman" panose="02020603050405020304" pitchFamily="18" charset="0"/>
                <a:cs typeface="Times New Roman" panose="02020603050405020304" pitchFamily="18" charset="0"/>
              </a:rPr>
              <a:t>:- Decryption is performed by going to the row in the table corresponding to the key, finding the position of the ciphertext letter in this row, and then using the column’s label as the plaintext.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0617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201839-A0AA-4CF7-8018-ECAF1535734B}"/>
              </a:ext>
            </a:extLst>
          </p:cNvPr>
          <p:cNvSpPr>
            <a:spLocks noGrp="1"/>
          </p:cNvSpPr>
          <p:nvPr>
            <p:ph idx="1"/>
          </p:nvPr>
        </p:nvSpPr>
        <p:spPr>
          <a:xfrm>
            <a:off x="837415" y="797224"/>
            <a:ext cx="10972800" cy="4525963"/>
          </a:xfrm>
        </p:spPr>
        <p:txBody>
          <a:bodyPr>
            <a:normAutofit fontScale="92500" lnSpcReduction="20000"/>
          </a:bodyPr>
          <a:lstStyle/>
          <a:p>
            <a:pPr marL="0" indent="0">
              <a:buNone/>
            </a:pPr>
            <a:r>
              <a:rPr lang="en-GB" dirty="0">
                <a:latin typeface="Times New Roman" panose="02020603050405020304" pitchFamily="18" charset="0"/>
                <a:cs typeface="Times New Roman" panose="02020603050405020304" pitchFamily="18" charset="0"/>
              </a:rPr>
              <a:t>C) HASHING</a:t>
            </a:r>
          </a:p>
          <a:p>
            <a:pPr marL="0" indent="0">
              <a:buNone/>
            </a:pPr>
            <a:r>
              <a:rPr lang="en-GB" dirty="0">
                <a:latin typeface="Times New Roman" panose="02020603050405020304" pitchFamily="18" charset="0"/>
                <a:cs typeface="Times New Roman" panose="02020603050405020304" pitchFamily="18" charset="0"/>
              </a:rPr>
              <a:t>Hashing is generating a value or values from a string of text using a mathematical function. Hashing is one way to enable security during the process of message transmission when the message is intended for a particular recipient only. A formula generates the hash, which helps to protect the security of the transmission against tampering. Hashing is also a method of sorting key values in a database table in an efficient manner.</a:t>
            </a:r>
          </a:p>
          <a:p>
            <a:pPr marL="0" indent="0">
              <a:buNone/>
            </a:pPr>
            <a:r>
              <a:rPr lang="en-GB" dirty="0">
                <a:latin typeface="Times New Roman" panose="02020603050405020304" pitchFamily="18" charset="0"/>
                <a:cs typeface="Times New Roman" panose="02020603050405020304" pitchFamily="18" charset="0"/>
              </a:rPr>
              <a:t>Hash Table and Hash Function</a:t>
            </a:r>
          </a:p>
          <a:p>
            <a:pPr marL="0" indent="0">
              <a:buNone/>
            </a:pPr>
            <a:r>
              <a:rPr lang="en-GB" dirty="0">
                <a:latin typeface="Times New Roman" panose="02020603050405020304" pitchFamily="18" charset="0"/>
                <a:cs typeface="Times New Roman" panose="02020603050405020304" pitchFamily="18" charset="0"/>
              </a:rPr>
              <a:t>Earlier when this concept introduced programmers used to create “Direct address table”. Direct address table means, when we have “n” number of unique keys we create an array of length “n” and insert element “</a:t>
            </a:r>
            <a:r>
              <a:rPr lang="en-GB" dirty="0" err="1">
                <a:latin typeface="Times New Roman" panose="02020603050405020304" pitchFamily="18" charset="0"/>
                <a:cs typeface="Times New Roman" panose="02020603050405020304" pitchFamily="18" charset="0"/>
              </a:rPr>
              <a:t>i</a:t>
            </a:r>
            <a:r>
              <a:rPr lang="en-GB" dirty="0">
                <a:latin typeface="Times New Roman" panose="02020603050405020304" pitchFamily="18" charset="0"/>
                <a:cs typeface="Times New Roman" panose="02020603050405020304" pitchFamily="18" charset="0"/>
              </a:rPr>
              <a:t>” at </a:t>
            </a:r>
            <a:r>
              <a:rPr lang="en-GB" dirty="0" err="1">
                <a:latin typeface="Times New Roman" panose="02020603050405020304" pitchFamily="18" charset="0"/>
                <a:cs typeface="Times New Roman" panose="02020603050405020304" pitchFamily="18" charset="0"/>
              </a:rPr>
              <a:t>ith</a:t>
            </a:r>
            <a:r>
              <a:rPr lang="en-GB" dirty="0">
                <a:latin typeface="Times New Roman" panose="02020603050405020304" pitchFamily="18" charset="0"/>
                <a:cs typeface="Times New Roman" panose="02020603050405020304" pitchFamily="18" charset="0"/>
              </a:rPr>
              <a:t> index of the array. That array is called Hash Table. But due to this method even we have 10 elements of each range 1 lack, we should create table of size 1 lack for only 10 elements. Which is going to be waste of memory.</a:t>
            </a:r>
          </a:p>
          <a:p>
            <a:pPr marL="0" indent="0">
              <a:buNone/>
            </a:pPr>
            <a:r>
              <a:rPr lang="en-GB" dirty="0">
                <a:latin typeface="Times New Roman" panose="02020603050405020304" pitchFamily="18" charset="0"/>
                <a:cs typeface="Times New Roman" panose="02020603050405020304" pitchFamily="18" charset="0"/>
              </a:rPr>
              <a:t>To avoid this problem we fix the size of hash table (array) and map our elements into that table using a function, called Hash function. This function decides where to put a given element into that table. If we want to search also first apply hash function decide whether the element present in hash table or not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7055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dirty="0">
                <a:latin typeface="Algerian" panose="04020705040A02060702" pitchFamily="82" charset="0"/>
              </a:rPr>
              <a:t>OBJECTIVE</a:t>
            </a:r>
          </a:p>
        </p:txBody>
      </p:sp>
      <p:sp>
        <p:nvSpPr>
          <p:cNvPr id="3" name="Content Placeholder 2"/>
          <p:cNvSpPr>
            <a:spLocks noGrp="1"/>
          </p:cNvSpPr>
          <p:nvPr>
            <p:ph idx="1"/>
          </p:nvPr>
        </p:nvSpPr>
        <p:spPr/>
        <p:txBody>
          <a:bodyPr/>
          <a:lstStyle/>
          <a:p>
            <a:pPr marL="0" indent="0">
              <a:buNone/>
            </a:pPr>
            <a:r>
              <a:rPr lang="en-IN" dirty="0"/>
              <a:t>The objective of this project is to create a folder locker to maintain the Confidentiality and integrity of data present inside the folder in the form of text files and encrypt and decrypt confidential files using RSA Algorithm</a:t>
            </a:r>
          </a:p>
        </p:txBody>
      </p:sp>
    </p:spTree>
    <p:extLst>
      <p:ext uri="{BB962C8B-B14F-4D97-AF65-F5344CB8AC3E}">
        <p14:creationId xmlns:p14="http://schemas.microsoft.com/office/powerpoint/2010/main" val="290070449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1286</TotalTime>
  <Words>1374</Words>
  <Application>Microsoft Office PowerPoint</Application>
  <PresentationFormat>Widescreen</PresentationFormat>
  <Paragraphs>60</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Aharoni</vt:lpstr>
      <vt:lpstr>Algerian</vt:lpstr>
      <vt:lpstr>Arial</vt:lpstr>
      <vt:lpstr>Calibri</vt:lpstr>
      <vt:lpstr>Comic Sans MS</vt:lpstr>
      <vt:lpstr>Gill Sans MT</vt:lpstr>
      <vt:lpstr>Times New Roman</vt:lpstr>
      <vt:lpstr>Gallery</vt:lpstr>
      <vt:lpstr>Abstract</vt:lpstr>
      <vt:lpstr>INTRODUCTION </vt:lpstr>
      <vt:lpstr>INTRODUCTION</vt:lpstr>
      <vt:lpstr>INTRODUCTION</vt:lpstr>
      <vt:lpstr>PROBLEM STATEMENT </vt:lpstr>
      <vt:lpstr>LITERATURE REVIEW</vt:lpstr>
      <vt:lpstr>PowerPoint Presentation</vt:lpstr>
      <vt:lpstr>PowerPoint Presentation</vt:lpstr>
      <vt:lpstr>OBJECTIVE</vt:lpstr>
      <vt:lpstr>METHODOLOGY</vt:lpstr>
      <vt:lpstr>Research Work</vt:lpstr>
      <vt:lpstr>PowerPoint Presentation</vt:lpstr>
      <vt:lpstr>SOFTWARE REQUIREMENTS:- </vt:lpstr>
      <vt:lpstr>RESULT</vt:lpstr>
      <vt:lpstr>PowerPoint Presentation</vt:lpstr>
      <vt:lpstr>PowerPoint Presentation</vt:lpstr>
      <vt:lpstr>PowerPoint Presentation</vt:lpstr>
      <vt:lpstr>USE CASE DIAGRAM</vt:lpstr>
      <vt:lpstr>PERT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Pushpreet Singh</dc:creator>
  <cp:lastModifiedBy>Anshuman Srivastava</cp:lastModifiedBy>
  <cp:revision>14</cp:revision>
  <dcterms:created xsi:type="dcterms:W3CDTF">2019-10-04T06:07:30Z</dcterms:created>
  <dcterms:modified xsi:type="dcterms:W3CDTF">2021-07-06T01:08:36Z</dcterms:modified>
</cp:coreProperties>
</file>