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Playfair Display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Oswald SemiBold"/>
      <p:regular r:id="rId70"/>
      <p:bold r:id="rId71"/>
    </p:embeddedFont>
    <p:embeddedFont>
      <p:font typeface="Oswald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9B084C-86C2-4712-ADB1-A3A9802944C7}">
  <a:tblStyle styleId="{2B9B084C-86C2-4712-ADB1-A3A9802944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317DFB-D3FE-4BDE-B41F-1451198AC9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swaldSemiBold-bold.fntdata"/><Relationship Id="rId70" Type="http://schemas.openxmlformats.org/officeDocument/2006/relationships/font" Target="fonts/OswaldSemiBold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layfairDisplay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layfairDisplay-italic.fntdata"/><Relationship Id="rId63" Type="http://schemas.openxmlformats.org/officeDocument/2006/relationships/font" Target="fonts/PlayfairDisplay-bold.fntdata"/><Relationship Id="rId22" Type="http://schemas.openxmlformats.org/officeDocument/2006/relationships/slide" Target="slides/slide16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65" Type="http://schemas.openxmlformats.org/officeDocument/2006/relationships/font" Target="fonts/PlayfairDisplay-boldItalic.fntdata"/><Relationship Id="rId24" Type="http://schemas.openxmlformats.org/officeDocument/2006/relationships/slide" Target="slides/slide18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ac55f3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3ac55f3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3ac55f3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3ac55f3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3ac55f3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3ac55f3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ac55f3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ac55f3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3ac55f3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3ac55f3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3db72f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3db72f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3db72fc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3db72fc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3db72fc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3db72fc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3db72fc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3db72fc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3db72fc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3db72fc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73be9e2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73be9e2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3db72fc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3db72fc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3db72fc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3db72fc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3db72fc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3db72fc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a52efd9e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a52efd9e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38d107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38d107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38d1070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38d1070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38d1070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38d1070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38d1070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38d1070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38d1070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38d1070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38d1070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38d1070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73be9e2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73be9e2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38d1070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38d1070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38d1070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38d1070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38d1070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38d1070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505c2e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505c2e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505c2e0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505c2e0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505c2e0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8505c2e0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505c2e0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505c2e0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505c2e0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8505c2e0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505c2e0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505c2e0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505c2e0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505c2e0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3be9e2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3be9e2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65bf1e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65bf1e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65bf1ea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65bf1ea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65bf1ea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65bf1ea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65bf1ea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65bf1e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65bf1ea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65bf1ea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65bf1ea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65bf1ea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65bf1ea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65bf1ea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bf1e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bf1e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73be9e2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73be9e2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73be9e2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73be9e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8ce2254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8ce2254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73be9e2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73be9e2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73be9e2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73be9e2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8ce2254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8ce2254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8ce2254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8ce2254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8ce2254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8ce2254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8ce2254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8ce2254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acf211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acf211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cf2114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cf2114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8ce225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8ce225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3ac55f3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3ac55f3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AnshumatDinesh/An-Electronic-Voting-Machine-Using-8085-Microprocesso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Electronic Voting Machine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8085 Microprocessor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of Votes will Be Stored</a:t>
            </a:r>
            <a:endParaRPr/>
          </a:p>
        </p:txBody>
      </p:sp>
      <p:graphicFrame>
        <p:nvGraphicFramePr>
          <p:cNvPr id="107" name="Google Shape;107;p2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{D4317DFB-D3FE-4BDE-B41F-1451198AC936}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 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Mem 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Mem 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Mem 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“A”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“C”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“E”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“G”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“B”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“D”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“F”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“H”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LSB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MSB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bit must be 00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for candidates to be set alphabetically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initialization subroutine should be called on powering on the machine. So, it is written at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0x000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242888"/>
            <a:ext cx="40100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Start:MVI A,92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OUT 03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MVI A,80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OUT 07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MVI D,08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MVI A,1B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SIM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LXI H,1000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MVI B,00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MVI C,41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loop_init:MOV M,C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INX H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MOV M,B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INX H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MOV M,B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INR C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DCR D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JNZ loop_init</a:t>
            </a:r>
            <a:endParaRPr b="1" sz="4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200">
                <a:latin typeface="Oswald"/>
                <a:ea typeface="Oswald"/>
                <a:cs typeface="Oswald"/>
                <a:sym typeface="Oswald"/>
              </a:rPr>
              <a:t>CALL security: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The Votes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	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According to the Election commission of India, a EVM is expected to count a maximum of 3840 votes, So we are required to build a 16 bit counter.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will interface 8 buttons to port b of 8255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Diagram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675" y="152400"/>
            <a:ext cx="380115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8255-Programmable peripheral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7400-NAND 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Connecting wire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5" y="118325"/>
            <a:ext cx="7034875" cy="47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count:LXI H,1000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775">
                <a:latin typeface="Oswald"/>
                <a:ea typeface="Oswald"/>
                <a:cs typeface="Oswald"/>
                <a:sym typeface="Oswald"/>
              </a:rPr>
              <a:t>LDA 1023</a:t>
            </a:r>
            <a:endParaRPr sz="17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775">
                <a:latin typeface="Oswald"/>
                <a:ea typeface="Oswald"/>
                <a:cs typeface="Oswald"/>
                <a:sym typeface="Oswald"/>
              </a:rPr>
              <a:t>OUT 04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wait3:RIM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JP wait3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IN 01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MVI D,08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4" name="Google Shape;174;p34"/>
          <p:cNvSpPr txBox="1"/>
          <p:nvPr>
            <p:ph idx="2" type="body"/>
          </p:nvPr>
        </p:nvSpPr>
        <p:spPr>
          <a:xfrm>
            <a:off x="257205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loop_rot:ORI 00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CP cntup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INX H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550">
                <a:latin typeface="Oswald"/>
                <a:ea typeface="Oswald"/>
                <a:cs typeface="Oswald"/>
                <a:sym typeface="Oswald"/>
              </a:rPr>
              <a:t>INX H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550">
                <a:latin typeface="Oswald"/>
                <a:ea typeface="Oswald"/>
                <a:cs typeface="Oswald"/>
                <a:sym typeface="Oswald"/>
              </a:rPr>
              <a:t>INX H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550">
                <a:latin typeface="Oswald"/>
                <a:ea typeface="Oswald"/>
                <a:cs typeface="Oswald"/>
                <a:sym typeface="Oswald"/>
              </a:rPr>
              <a:t>RLC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550">
                <a:latin typeface="Oswald"/>
                <a:ea typeface="Oswald"/>
                <a:cs typeface="Oswald"/>
                <a:sym typeface="Oswald"/>
              </a:rPr>
              <a:t>DCR D 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550">
                <a:latin typeface="Oswald"/>
                <a:ea typeface="Oswald"/>
                <a:cs typeface="Oswald"/>
                <a:sym typeface="Oswald"/>
              </a:rPr>
              <a:t>JNZ loop_rot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550">
                <a:latin typeface="Oswald"/>
                <a:ea typeface="Oswald"/>
                <a:cs typeface="Oswald"/>
                <a:sym typeface="Oswald"/>
              </a:rPr>
              <a:t>JMP count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5508300" y="1133775"/>
            <a:ext cx="33240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cntup:INX H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MOV C,M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INX H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MOV B,M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INX B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MOV M,B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DCX H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MOV M,C</a:t>
            </a:r>
            <a:endParaRPr sz="18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JMP count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6980550" y="1234050"/>
            <a:ext cx="2317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Procedures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Appraoch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Interface a </a:t>
            </a:r>
            <a:r>
              <a:rPr lang="en" sz="2400"/>
              <a:t>number pad</a:t>
            </a:r>
            <a:r>
              <a:rPr lang="en" sz="2400"/>
              <a:t> to the 8085 via a 8255.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8-bit security codes stored in the memory.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 9 codes need to be entered one after another </a:t>
            </a:r>
            <a:r>
              <a:rPr lang="en" sz="2400"/>
              <a:t>correctly</a:t>
            </a:r>
            <a:r>
              <a:rPr lang="en" sz="2400"/>
              <a:t> to authenticate.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7"/>
          <p:cNvGraphicFramePr/>
          <p:nvPr/>
        </p:nvGraphicFramePr>
        <p:xfrm>
          <a:off x="281563" y="1282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{D4317DFB-D3FE-4BDE-B41F-1451198AC936}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Memory </a:t>
                      </a:r>
                      <a:r>
                        <a:rPr b="1" lang="en" sz="1500"/>
                        <a:t>Address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Data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Memory Address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Data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Memory Address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Data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6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0x101D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0x1020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Code 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will be stored in memory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Diagram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200"/>
            <a:ext cx="8265894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8255-Programmable peripheral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74147 -Priority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7402-NOR 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7400-NAND 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Connecting wire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of Priority Encoder</a:t>
            </a:r>
            <a:endParaRPr/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725"/>
            <a:ext cx="8417091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 microprocessor Voting Machine which has provision for 8 candidates.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</a:t>
            </a:r>
            <a:r>
              <a:rPr lang="en"/>
              <a:t>ear the </a:t>
            </a:r>
            <a:r>
              <a:rPr lang="en"/>
              <a:t>count</a:t>
            </a:r>
            <a:r>
              <a:rPr lang="en"/>
              <a:t> </a:t>
            </a:r>
            <a:r>
              <a:rPr lang="en"/>
              <a:t>before</a:t>
            </a:r>
            <a:r>
              <a:rPr lang="en"/>
              <a:t> starting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It needs to be enabled by 8 polling agents and the Presiding officer.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10 hours (7 a.m. to 5 p.m.) it should stop taking input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Presiding officer by pressing a code can lock it in between &amp; then can restart it by pressing another code.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00" y="152400"/>
            <a:ext cx="60375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275">
                <a:latin typeface="Oswald"/>
                <a:ea typeface="Oswald"/>
                <a:cs typeface="Oswald"/>
                <a:sym typeface="Oswald"/>
              </a:rPr>
              <a:t>ecurity:LXI H,1018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LDA 1029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OUT 04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wait1:RIM 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JP wait1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IN 00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RLC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RLC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RLC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RLC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75">
                <a:latin typeface="Oswald"/>
                <a:ea typeface="Oswald"/>
                <a:cs typeface="Oswald"/>
                <a:sym typeface="Oswald"/>
              </a:rPr>
              <a:t>MOV B,A</a:t>
            </a:r>
            <a:endParaRPr sz="127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4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wait2:RIM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JP wait2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00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B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CMA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CMP M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RNZ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INX 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DCR 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JNZ wait1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JMP Delay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10 hr Delay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Approach</a:t>
            </a:r>
            <a:endParaRPr/>
          </a:p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 frequency division using IC-8254, to make the time period of the clock 1,000s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Then use a counter of 36 to make delay of 10hr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</a:t>
            </a:r>
            <a:r>
              <a:rPr lang="en" sz="2000"/>
              <a:t>this, An RST7.5 is given and the display routine is written there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Diagram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2400"/>
            <a:ext cx="7443625" cy="4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delay:mvi a, 36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out 0B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mvi a, ff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out 08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mvi a,ff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out 08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mvi a, 76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out 0B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50"/>
          <p:cNvSpPr txBox="1"/>
          <p:nvPr>
            <p:ph idx="2" type="body"/>
          </p:nvPr>
        </p:nvSpPr>
        <p:spPr>
          <a:xfrm>
            <a:off x="257205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mvi a, B2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out 09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mvi a, C4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out 09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mvi a,B1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out 0B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mvi a, 36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out 0A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50"/>
          <p:cNvSpPr txBox="1"/>
          <p:nvPr/>
        </p:nvSpPr>
        <p:spPr>
          <a:xfrm>
            <a:off x="5392475" y="1234050"/>
            <a:ext cx="33528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mvi a, 00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out 0A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jmp count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to be used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8085 - Microprocessor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8255-</a:t>
            </a:r>
            <a:r>
              <a:rPr lang="en"/>
              <a:t>Programmable peripheral interface</a:t>
            </a:r>
            <a:r>
              <a:rPr lang="en"/>
              <a:t> x2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8254 -Timer 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7400 </a:t>
            </a:r>
            <a:r>
              <a:rPr lang="en"/>
              <a:t>-NAND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7402- NOR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Resistors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74147 - Priority Encoder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Appraoch</a:t>
            </a:r>
            <a:endParaRPr/>
          </a:p>
        </p:txBody>
      </p:sp>
      <p:sp>
        <p:nvSpPr>
          <p:cNvPr id="277" name="Google Shape;277;p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Interfacing 5 seven segment displays,</a:t>
            </a:r>
            <a:endParaRPr sz="19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 displays would display the count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 will act as the label for the candidates and the </a:t>
            </a:r>
            <a:r>
              <a:rPr lang="en" sz="1500"/>
              <a:t>different</a:t>
            </a:r>
            <a:r>
              <a:rPr lang="en" sz="1500"/>
              <a:t> modes</a:t>
            </a:r>
            <a:endParaRPr sz="15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Interfacing 4 seven </a:t>
            </a:r>
            <a:r>
              <a:rPr lang="en" sz="1900"/>
              <a:t>segment</a:t>
            </a:r>
            <a:r>
              <a:rPr lang="en" sz="1900"/>
              <a:t> via the c port of the 8255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Interfacing the label seven segment via port a of another 8255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routine would be written at RST7.5 location</a:t>
            </a:r>
            <a:endParaRPr sz="1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table for labels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580000" y="11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{D4317DFB-D3FE-4BDE-B41F-1451198AC936}</a:tableStyleId>
              </a:tblPr>
              <a:tblGrid>
                <a:gridCol w="1310375"/>
                <a:gridCol w="1310375"/>
                <a:gridCol w="1310375"/>
                <a:gridCol w="1310375"/>
                <a:gridCol w="1310375"/>
                <a:gridCol w="1310375"/>
              </a:tblGrid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 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 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0x1025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Diagram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075" y="152400"/>
            <a:ext cx="72465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6200"/>
            <a:ext cx="728128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813" y="152400"/>
            <a:ext cx="39703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14" name="Google Shape;314;p59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REP1:LXI H,1021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MOV A,M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OUT 04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PUSH H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LXI H,1001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REP:MVI C,08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MVI D,02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MVI B,80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5" name="Google Shape;315;p59"/>
          <p:cNvSpPr txBox="1"/>
          <p:nvPr>
            <p:ph idx="2" type="body"/>
          </p:nvPr>
        </p:nvSpPr>
        <p:spPr>
          <a:xfrm>
            <a:off x="3817250" y="102600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RRC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RRC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RRC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ADD B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OUT 02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MOV A,B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Oswald SemiBold"/>
                <a:ea typeface="Oswald SemiBold"/>
                <a:cs typeface="Oswald SemiBold"/>
                <a:sym typeface="Oswald SemiBold"/>
              </a:rPr>
              <a:t>RRC</a:t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MOV B,A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Oswald SemiBold"/>
                <a:ea typeface="Oswald SemiBold"/>
                <a:cs typeface="Oswald SemiBold"/>
                <a:sym typeface="Oswald SemiBold"/>
              </a:rPr>
              <a:t>INX H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9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6" name="Google Shape;316;p59"/>
          <p:cNvSpPr txBox="1"/>
          <p:nvPr/>
        </p:nvSpPr>
        <p:spPr>
          <a:xfrm>
            <a:off x="1926050" y="1026000"/>
            <a:ext cx="18912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LOOP1:MOV A,M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ANI 0F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ADD B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OUT 02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MOV A,B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RRC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MOV B,A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MOV A,M</a:t>
            </a:r>
            <a:endParaRPr sz="149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ANI F0</a:t>
            </a:r>
            <a:endParaRPr sz="149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n" sz="149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RRC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7" name="Google Shape;317;p59"/>
          <p:cNvSpPr txBox="1"/>
          <p:nvPr/>
        </p:nvSpPr>
        <p:spPr>
          <a:xfrm>
            <a:off x="4981300" y="1017600"/>
            <a:ext cx="3209400" cy="5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DCR D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JNZ LOOP1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RIM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CP REPEAT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INX H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XCHG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POP H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INX H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OUT Pa2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PUSH H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8" name="Google Shape;318;p59"/>
          <p:cNvSpPr txBox="1"/>
          <p:nvPr/>
        </p:nvSpPr>
        <p:spPr>
          <a:xfrm>
            <a:off x="6590575" y="971850"/>
            <a:ext cx="19839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XCHG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DCR C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JNZ REP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JMP REP1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REPEAT:DCX H</a:t>
            </a:r>
            <a:endParaRPr sz="1500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JMP REP</a:t>
            </a:r>
            <a:endParaRPr sz="15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Interrupt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If the presiding officer presses 19 simultaneously the counting will be halted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Untill, he presses 37 keys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59624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40" name="Google Shape;340;p6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trap:RIM 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JP wait1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IN 00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RLC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RLC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RLC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RLC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MOV B,A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6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wait2:RIM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JP wait2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IN 00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ADD B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CMA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CPI 37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JNZ trap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JMP count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 for Refrence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CWR OF 8255 and 8254</a:t>
            </a:r>
            <a:endParaRPr/>
          </a:p>
        </p:txBody>
      </p:sp>
      <p:pic>
        <p:nvPicPr>
          <p:cNvPr id="352" name="Google Shape;3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450" y="1221225"/>
            <a:ext cx="4275774" cy="2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5" y="3581575"/>
            <a:ext cx="64865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RIM and SIM</a:t>
            </a:r>
            <a:endParaRPr/>
          </a:p>
        </p:txBody>
      </p:sp>
      <p:pic>
        <p:nvPicPr>
          <p:cNvPr id="359" name="Google Shape;35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8474" cy="22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874" y="1277563"/>
            <a:ext cx="4598326" cy="207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the github link for </a:t>
            </a:r>
            <a:r>
              <a:rPr lang="en"/>
              <a:t>access</a:t>
            </a:r>
            <a:r>
              <a:rPr lang="en"/>
              <a:t> to code and other information</a:t>
            </a:r>
            <a:endParaRPr/>
          </a:p>
        </p:txBody>
      </p:sp>
      <p:sp>
        <p:nvSpPr>
          <p:cNvPr id="366" name="Google Shape;366;p6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https://github.com/AnshumatDinesh/An-Electronic-Voting-Machine-Using-8085-Microprocessor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Interfacing 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{2B9B084C-86C2-4712-ADB1-A3A9802944C7}</a:tableStyleId>
              </a:tblPr>
              <a:tblGrid>
                <a:gridCol w="1297075"/>
                <a:gridCol w="1297075"/>
                <a:gridCol w="1011725"/>
                <a:gridCol w="1011725"/>
                <a:gridCol w="531800"/>
                <a:gridCol w="531800"/>
                <a:gridCol w="531800"/>
                <a:gridCol w="531800"/>
                <a:gridCol w="531800"/>
                <a:gridCol w="531800"/>
                <a:gridCol w="531800"/>
                <a:gridCol w="531800"/>
              </a:tblGrid>
              <a:tr h="29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Sr No.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 of IC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 Address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Binary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560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Label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Hex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CWR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5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956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CWR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5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2956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8254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95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CWR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0x0B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313" y="152400"/>
            <a:ext cx="5561364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