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sldIdLst>
    <p:sldId id="281" r:id="rId2"/>
    <p:sldId id="300" r:id="rId3"/>
    <p:sldId id="316" r:id="rId4"/>
    <p:sldId id="258" r:id="rId5"/>
    <p:sldId id="257" r:id="rId6"/>
    <p:sldId id="278" r:id="rId7"/>
    <p:sldId id="296" r:id="rId8"/>
    <p:sldId id="298" r:id="rId9"/>
    <p:sldId id="293" r:id="rId10"/>
    <p:sldId id="299" r:id="rId11"/>
    <p:sldId id="297" r:id="rId12"/>
    <p:sldId id="301" r:id="rId13"/>
    <p:sldId id="302" r:id="rId14"/>
    <p:sldId id="303" r:id="rId15"/>
    <p:sldId id="304" r:id="rId16"/>
    <p:sldId id="306" r:id="rId17"/>
    <p:sldId id="307" r:id="rId18"/>
    <p:sldId id="308" r:id="rId19"/>
    <p:sldId id="294" r:id="rId20"/>
    <p:sldId id="310" r:id="rId21"/>
    <p:sldId id="311" r:id="rId22"/>
    <p:sldId id="314" r:id="rId23"/>
    <p:sldId id="309" r:id="rId24"/>
    <p:sldId id="312" r:id="rId25"/>
    <p:sldId id="313"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RAG SETIA" initials="CS" lastIdx="1" clrIdx="0">
    <p:extLst>
      <p:ext uri="{19B8F6BF-5375-455C-9EA6-DF929625EA0E}">
        <p15:presenceInfo xmlns:p15="http://schemas.microsoft.com/office/powerpoint/2012/main" userId="S::chirags.ug20.cse@nitp.ac.in::b6ce0b05-d12c-4edc-a716-5c693c43fa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77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250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95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7446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49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6313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280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05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12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97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11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38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87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329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67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19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16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203582"/>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echtarget.com/whatis/definition/metadata"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1880-CD53-8865-0C01-67204C952EE8}"/>
              </a:ext>
            </a:extLst>
          </p:cNvPr>
          <p:cNvSpPr>
            <a:spLocks noGrp="1"/>
          </p:cNvSpPr>
          <p:nvPr>
            <p:ph type="ctrTitle"/>
          </p:nvPr>
        </p:nvSpPr>
        <p:spPr>
          <a:xfrm>
            <a:off x="1228725" y="329938"/>
            <a:ext cx="9448800" cy="1168924"/>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1800" b="1" kern="150" dirty="0">
                <a:solidFill>
                  <a:srgbClr val="221F1F"/>
                </a:solidFill>
                <a:effectLst/>
                <a:latin typeface="Arial" panose="020B0604020202020204" pitchFamily="34" charset="0"/>
                <a:ea typeface="Arial" panose="020B0604020202020204" pitchFamily="34" charset="0"/>
              </a:rPr>
              <a:t> </a:t>
            </a:r>
            <a:br>
              <a:rPr lang="en-US" sz="2800" u="sng" kern="150" dirty="0">
                <a:solidFill>
                  <a:srgbClr val="221F1F"/>
                </a:solidFill>
                <a:latin typeface="Times New Roman" panose="02020603050405020304" pitchFamily="18" charset="0"/>
                <a:ea typeface="Calibri" panose="020F0502020204030204" pitchFamily="34" charset="0"/>
              </a:rPr>
            </a:b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3F7818-F565-0067-085A-73B383E6EB93}"/>
              </a:ext>
            </a:extLst>
          </p:cNvPr>
          <p:cNvSpPr>
            <a:spLocks noGrp="1"/>
          </p:cNvSpPr>
          <p:nvPr>
            <p:ph type="subTitle" idx="1"/>
          </p:nvPr>
        </p:nvSpPr>
        <p:spPr>
          <a:xfrm>
            <a:off x="7686675" y="4425197"/>
            <a:ext cx="4010025" cy="1306300"/>
          </a:xfrm>
        </p:spPr>
        <p:txBody>
          <a:bodyPr>
            <a:normAutofit/>
          </a:bodyPr>
          <a:lstStyle/>
          <a:p>
            <a:r>
              <a:rPr lang="en-US" dirty="0"/>
              <a:t>Contribution by-</a:t>
            </a:r>
          </a:p>
          <a:p>
            <a:r>
              <a:rPr lang="en-US" dirty="0"/>
              <a:t>ANSHU KUMARI- 2006039</a:t>
            </a:r>
          </a:p>
        </p:txBody>
      </p:sp>
      <p:pic>
        <p:nvPicPr>
          <p:cNvPr id="5" name="Picture 4">
            <a:extLst>
              <a:ext uri="{FF2B5EF4-FFF2-40B4-BE49-F238E27FC236}">
                <a16:creationId xmlns:a16="http://schemas.microsoft.com/office/drawing/2014/main" id="{76E719AF-7155-2FC9-0039-2B21D68F3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26" y="857002"/>
            <a:ext cx="1905000" cy="1905000"/>
          </a:xfrm>
          <a:prstGeom prst="rect">
            <a:avLst/>
          </a:prstGeom>
        </p:spPr>
      </p:pic>
      <p:sp>
        <p:nvSpPr>
          <p:cNvPr id="6" name="Title 1">
            <a:extLst>
              <a:ext uri="{FF2B5EF4-FFF2-40B4-BE49-F238E27FC236}">
                <a16:creationId xmlns:a16="http://schemas.microsoft.com/office/drawing/2014/main" id="{35560050-868F-D1B4-D18C-578E134C6309}"/>
              </a:ext>
            </a:extLst>
          </p:cNvPr>
          <p:cNvSpPr txBox="1">
            <a:spLocks/>
          </p:cNvSpPr>
          <p:nvPr/>
        </p:nvSpPr>
        <p:spPr>
          <a:xfrm>
            <a:off x="1457325" y="3006261"/>
            <a:ext cx="8991600" cy="6850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IN" sz="2400"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988715BB-5871-7608-95CF-D426F0922C99}"/>
              </a:ext>
            </a:extLst>
          </p:cNvPr>
          <p:cNvSpPr txBox="1">
            <a:spLocks/>
          </p:cNvSpPr>
          <p:nvPr/>
        </p:nvSpPr>
        <p:spPr>
          <a:xfrm>
            <a:off x="4081462" y="3453391"/>
            <a:ext cx="4010025" cy="165682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9" name="Subtitle 2">
            <a:extLst>
              <a:ext uri="{FF2B5EF4-FFF2-40B4-BE49-F238E27FC236}">
                <a16:creationId xmlns:a16="http://schemas.microsoft.com/office/drawing/2014/main" id="{5F7DDBE2-264B-E923-35BA-8419CFCB15B0}"/>
              </a:ext>
            </a:extLst>
          </p:cNvPr>
          <p:cNvSpPr txBox="1">
            <a:spLocks/>
          </p:cNvSpPr>
          <p:nvPr/>
        </p:nvSpPr>
        <p:spPr>
          <a:xfrm>
            <a:off x="7686675" y="4069701"/>
            <a:ext cx="1870542" cy="4242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Group no- 21</a:t>
            </a:r>
            <a:endParaRPr lang="en-IN" dirty="0"/>
          </a:p>
        </p:txBody>
      </p:sp>
      <p:sp>
        <p:nvSpPr>
          <p:cNvPr id="4" name="TextBox 3">
            <a:extLst>
              <a:ext uri="{FF2B5EF4-FFF2-40B4-BE49-F238E27FC236}">
                <a16:creationId xmlns:a16="http://schemas.microsoft.com/office/drawing/2014/main" id="{AAAD9C51-D8F2-F3D8-735A-3C15D7E1A0A0}"/>
              </a:ext>
            </a:extLst>
          </p:cNvPr>
          <p:cNvSpPr txBox="1"/>
          <p:nvPr/>
        </p:nvSpPr>
        <p:spPr>
          <a:xfrm>
            <a:off x="1334285" y="2965754"/>
            <a:ext cx="7700030" cy="1304588"/>
          </a:xfrm>
          <a:prstGeom prst="rect">
            <a:avLst/>
          </a:prstGeom>
          <a:noFill/>
        </p:spPr>
        <p:txBody>
          <a:bodyPr wrap="square" rtlCol="0">
            <a:spAutoFit/>
          </a:bodyPr>
          <a:lstStyle/>
          <a:p>
            <a:pPr marL="367030" marR="669925" indent="-6985" algn="ctr">
              <a:lnSpc>
                <a:spcPct val="107000"/>
              </a:lnSpc>
              <a:spcBef>
                <a:spcPts val="0"/>
              </a:spcBef>
              <a:spcAft>
                <a:spcPts val="265"/>
              </a:spcAft>
            </a:pPr>
            <a:r>
              <a:rPr lang="en-US" sz="1800" kern="150" dirty="0">
                <a:solidFill>
                  <a:srgbClr val="221F1F"/>
                </a:solidFill>
                <a:effectLst/>
                <a:latin typeface="Arial" panose="020B0604020202020204" pitchFamily="34" charset="0"/>
                <a:ea typeface="Arial" panose="020B0604020202020204" pitchFamily="34" charset="0"/>
              </a:rPr>
              <a:t>NATIONAL INSTITUTE OF TECHNOLOGY PATNA</a:t>
            </a:r>
            <a:endParaRPr lang="en-US" sz="1800" kern="150" dirty="0">
              <a:solidFill>
                <a:srgbClr val="221F1F"/>
              </a:solidFill>
              <a:effectLst/>
              <a:latin typeface="Times New Roman" panose="02020603050405020304" pitchFamily="18" charset="0"/>
              <a:ea typeface="Times New Roman" panose="02020603050405020304" pitchFamily="18" charset="0"/>
            </a:endParaRPr>
          </a:p>
          <a:p>
            <a:pPr marL="367030" marR="669925" indent="-6985" algn="ctr">
              <a:lnSpc>
                <a:spcPct val="107000"/>
              </a:lnSpc>
              <a:spcBef>
                <a:spcPts val="0"/>
              </a:spcBef>
              <a:spcAft>
                <a:spcPts val="265"/>
              </a:spcAft>
            </a:pPr>
            <a:r>
              <a:rPr lang="en-US" sz="1800" kern="150" dirty="0">
                <a:solidFill>
                  <a:srgbClr val="221F1F"/>
                </a:solidFill>
                <a:effectLst/>
                <a:latin typeface="Arial" panose="020B0604020202020204" pitchFamily="34" charset="0"/>
                <a:ea typeface="Arial" panose="020B0604020202020204" pitchFamily="34" charset="0"/>
              </a:rPr>
              <a:t> Ashok Rajpath, Mahendru Patna(Bihar)</a:t>
            </a:r>
            <a:endParaRPr lang="en-US" sz="1800" kern="150" dirty="0">
              <a:solidFill>
                <a:srgbClr val="221F1F"/>
              </a:solidFill>
              <a:effectLst/>
              <a:latin typeface="Times New Roman" panose="02020603050405020304" pitchFamily="18" charset="0"/>
              <a:ea typeface="Times New Roman" panose="02020603050405020304" pitchFamily="18" charset="0"/>
            </a:endParaRPr>
          </a:p>
          <a:p>
            <a:pPr marL="0" marR="0" indent="145415" algn="just">
              <a:lnSpc>
                <a:spcPct val="107000"/>
              </a:lnSpc>
              <a:spcBef>
                <a:spcPts val="0"/>
              </a:spcBef>
              <a:spcAft>
                <a:spcPts val="0"/>
              </a:spcAft>
            </a:pPr>
            <a:r>
              <a:rPr lang="en-US" sz="1800" kern="150" dirty="0">
                <a:solidFill>
                  <a:srgbClr val="221F1F"/>
                </a:solidFill>
                <a:effectLst/>
                <a:latin typeface="Arial" panose="020B0604020202020204" pitchFamily="34" charset="0"/>
                <a:ea typeface="Arial" panose="020B0604020202020204" pitchFamily="34" charset="0"/>
              </a:rPr>
              <a:t>                       Department of Computer Science and Engineering  </a:t>
            </a:r>
            <a:endParaRPr lang="en-US" sz="1800" kern="150" dirty="0">
              <a:solidFill>
                <a:srgbClr val="221F1F"/>
              </a:solidFill>
              <a:effectLst/>
              <a:latin typeface="Times New Roman" panose="02020603050405020304" pitchFamily="18" charset="0"/>
              <a:ea typeface="Times New Roman" panose="02020603050405020304" pitchFamily="18" charset="0"/>
            </a:endParaRPr>
          </a:p>
          <a:p>
            <a:endParaRPr lang="en-US" sz="1600" dirty="0"/>
          </a:p>
        </p:txBody>
      </p:sp>
      <p:sp>
        <p:nvSpPr>
          <p:cNvPr id="7" name="TextBox 6">
            <a:extLst>
              <a:ext uri="{FF2B5EF4-FFF2-40B4-BE49-F238E27FC236}">
                <a16:creationId xmlns:a16="http://schemas.microsoft.com/office/drawing/2014/main" id="{E289DC36-5761-F8DE-A932-76CDAF3523D3}"/>
              </a:ext>
            </a:extLst>
          </p:cNvPr>
          <p:cNvSpPr txBox="1"/>
          <p:nvPr/>
        </p:nvSpPr>
        <p:spPr>
          <a:xfrm>
            <a:off x="122549" y="196813"/>
            <a:ext cx="11906054" cy="954107"/>
          </a:xfrm>
          <a:prstGeom prst="rect">
            <a:avLst/>
          </a:prstGeom>
          <a:noFill/>
        </p:spPr>
        <p:txBody>
          <a:bodyPr wrap="square" rtlCol="0">
            <a:spAutoFit/>
          </a:bodyPr>
          <a:lstStyle/>
          <a:p>
            <a:r>
              <a:rPr lang="en-IN" sz="2800" b="1" dirty="0"/>
              <a:t>VIRTUAL ASSISTANT TEACHER USING THE SPEECH TO TEXT AND VICE-VERSA</a:t>
            </a:r>
          </a:p>
        </p:txBody>
      </p:sp>
      <p:pic>
        <p:nvPicPr>
          <p:cNvPr id="11" name="Picture 10">
            <a:extLst>
              <a:ext uri="{FF2B5EF4-FFF2-40B4-BE49-F238E27FC236}">
                <a16:creationId xmlns:a16="http://schemas.microsoft.com/office/drawing/2014/main" id="{5317D6CE-6713-2BE9-E5F7-A1F27EBBCCD0}"/>
              </a:ext>
            </a:extLst>
          </p:cNvPr>
          <p:cNvPicPr>
            <a:picLocks noChangeAspect="1"/>
          </p:cNvPicPr>
          <p:nvPr/>
        </p:nvPicPr>
        <p:blipFill>
          <a:blip r:embed="rId3"/>
          <a:stretch>
            <a:fillRect/>
          </a:stretch>
        </p:blipFill>
        <p:spPr>
          <a:xfrm>
            <a:off x="8436877" y="741953"/>
            <a:ext cx="2773920" cy="2552921"/>
          </a:xfrm>
          <a:prstGeom prst="rect">
            <a:avLst/>
          </a:prstGeom>
        </p:spPr>
      </p:pic>
    </p:spTree>
    <p:extLst>
      <p:ext uri="{BB962C8B-B14F-4D97-AF65-F5344CB8AC3E}">
        <p14:creationId xmlns:p14="http://schemas.microsoft.com/office/powerpoint/2010/main" val="1801607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A0890-C321-BCDF-345E-12EA879873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E91F14-E68C-87E6-7799-BC8595E33E28}"/>
              </a:ext>
            </a:extLst>
          </p:cNvPr>
          <p:cNvSpPr txBox="1"/>
          <p:nvPr/>
        </p:nvSpPr>
        <p:spPr>
          <a:xfrm>
            <a:off x="831684" y="200274"/>
            <a:ext cx="9662474" cy="1231106"/>
          </a:xfrm>
          <a:prstGeom prst="rect">
            <a:avLst/>
          </a:prstGeom>
          <a:noFill/>
        </p:spPr>
        <p:txBody>
          <a:bodyPr wrap="square" rtlCol="0">
            <a:spAutoFit/>
          </a:bodyPr>
          <a:lstStyle/>
          <a:p>
            <a:r>
              <a:rPr lang="en-US" sz="2800" b="1" u="sng" kern="0" dirty="0">
                <a:solidFill>
                  <a:srgbClr val="221F1F"/>
                </a:solidFill>
                <a:latin typeface="Segoe UI" panose="020B0502040204020203" pitchFamily="34" charset="0"/>
                <a:ea typeface="Times New Roman" panose="02020603050405020304" pitchFamily="18" charset="0"/>
              </a:rPr>
              <a:t>Results </a:t>
            </a:r>
            <a:r>
              <a:rPr lang="en-US" sz="2800" b="1" u="sng" kern="150" dirty="0">
                <a:solidFill>
                  <a:srgbClr val="221F1F"/>
                </a:solidFill>
                <a:latin typeface="Times New Roman" panose="02020603050405020304" pitchFamily="18" charset="0"/>
                <a:ea typeface="Times New Roman" panose="02020603050405020304" pitchFamily="18" charset="0"/>
              </a:rPr>
              <a:t>Cont..</a:t>
            </a:r>
          </a:p>
          <a:p>
            <a:endParaRPr lang="en-US" sz="2800" u="sng" dirty="0">
              <a:solidFill>
                <a:srgbClr val="374151"/>
              </a:solidFill>
              <a:effectLst/>
              <a:latin typeface="Segoe UI" panose="020B0502040204020203" pitchFamily="34" charset="0"/>
              <a:ea typeface="Calibri" panose="020F0502020204030204" pitchFamily="34" charset="0"/>
            </a:endParaRPr>
          </a:p>
          <a:p>
            <a:endParaRPr lang="en-US" dirty="0">
              <a:solidFill>
                <a:srgbClr val="374151"/>
              </a:solidFill>
              <a:latin typeface="Segoe UI" panose="020B0502040204020203" pitchFamily="34" charset="0"/>
              <a:ea typeface="Calibri" panose="020F0502020204030204" pitchFamily="34" charset="0"/>
            </a:endParaRPr>
          </a:p>
        </p:txBody>
      </p:sp>
      <p:pic>
        <p:nvPicPr>
          <p:cNvPr id="4" name="Picture 3">
            <a:extLst>
              <a:ext uri="{FF2B5EF4-FFF2-40B4-BE49-F238E27FC236}">
                <a16:creationId xmlns:a16="http://schemas.microsoft.com/office/drawing/2014/main" id="{13A46113-FE40-6B2A-C5EE-F52D7D1E9FAA}"/>
              </a:ext>
            </a:extLst>
          </p:cNvPr>
          <p:cNvPicPr>
            <a:picLocks noChangeAspect="1"/>
          </p:cNvPicPr>
          <p:nvPr/>
        </p:nvPicPr>
        <p:blipFill>
          <a:blip r:embed="rId2"/>
          <a:stretch>
            <a:fillRect/>
          </a:stretch>
        </p:blipFill>
        <p:spPr>
          <a:xfrm>
            <a:off x="123824" y="1431379"/>
            <a:ext cx="10867830" cy="5226347"/>
          </a:xfrm>
          <a:prstGeom prst="rect">
            <a:avLst/>
          </a:prstGeom>
        </p:spPr>
      </p:pic>
    </p:spTree>
    <p:extLst>
      <p:ext uri="{BB962C8B-B14F-4D97-AF65-F5344CB8AC3E}">
        <p14:creationId xmlns:p14="http://schemas.microsoft.com/office/powerpoint/2010/main" val="381805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1055802" y="1159497"/>
            <a:ext cx="8031637" cy="1600438"/>
          </a:xfrm>
          <a:prstGeom prst="rect">
            <a:avLst/>
          </a:prstGeom>
          <a:noFill/>
        </p:spPr>
        <p:txBody>
          <a:bodyPr wrap="square" rtlCol="0">
            <a:spAutoFit/>
          </a:bodyPr>
          <a:lstStyle/>
          <a:p>
            <a:endParaRPr lang="en-US" dirty="0">
              <a:solidFill>
                <a:srgbClr val="374151"/>
              </a:solidFill>
              <a:latin typeface="Segoe UI" panose="020B0502040204020203" pitchFamily="34" charset="0"/>
              <a:ea typeface="Calibri" panose="020F0502020204030204" pitchFamily="34" charset="0"/>
            </a:endParaRPr>
          </a:p>
          <a:p>
            <a:r>
              <a:rPr lang="en-US" sz="2000" dirty="0">
                <a:solidFill>
                  <a:srgbClr val="374151"/>
                </a:solidFill>
                <a:latin typeface="Segoe UI" panose="020B0502040204020203" pitchFamily="34" charset="0"/>
                <a:ea typeface="Calibri" panose="020F0502020204030204" pitchFamily="34" charset="0"/>
              </a:rPr>
              <a:t>We developed a website in which user can search a word. If word is found in database then pronunciation  of word is being played and if it is not found then record the pronunciation of word and upload the audio on drive and update the sheet as well.</a:t>
            </a:r>
          </a:p>
        </p:txBody>
      </p:sp>
    </p:spTree>
    <p:extLst>
      <p:ext uri="{BB962C8B-B14F-4D97-AF65-F5344CB8AC3E}">
        <p14:creationId xmlns:p14="http://schemas.microsoft.com/office/powerpoint/2010/main" val="341594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603315" y="716437"/>
            <a:ext cx="9662474" cy="400110"/>
          </a:xfrm>
          <a:prstGeom prst="rect">
            <a:avLst/>
          </a:prstGeom>
          <a:noFill/>
        </p:spPr>
        <p:txBody>
          <a:bodyPr wrap="square" rtlCol="0">
            <a:spAutoFit/>
          </a:bodyPr>
          <a:lstStyle/>
          <a:p>
            <a:r>
              <a:rPr lang="en-US" sz="2000" b="1" u="sng" dirty="0">
                <a:latin typeface="Segoe UI" panose="020B0502040204020203" pitchFamily="34" charset="0"/>
                <a:ea typeface="Calibri" panose="020F0502020204030204" pitchFamily="34" charset="0"/>
              </a:rPr>
              <a:t>LIMITATIONS OF GOOGLE DRIVE AND GOOGLE SHEET</a:t>
            </a:r>
          </a:p>
        </p:txBody>
      </p:sp>
      <p:sp>
        <p:nvSpPr>
          <p:cNvPr id="3" name="TextBox 2">
            <a:extLst>
              <a:ext uri="{FF2B5EF4-FFF2-40B4-BE49-F238E27FC236}">
                <a16:creationId xmlns:a16="http://schemas.microsoft.com/office/drawing/2014/main" id="{5F628545-C9FC-3405-1D8B-FC21C6A27CCD}"/>
              </a:ext>
            </a:extLst>
          </p:cNvPr>
          <p:cNvSpPr txBox="1"/>
          <p:nvPr/>
        </p:nvSpPr>
        <p:spPr>
          <a:xfrm>
            <a:off x="567179" y="1668544"/>
            <a:ext cx="11057641" cy="2123658"/>
          </a:xfrm>
          <a:prstGeom prst="rect">
            <a:avLst/>
          </a:prstGeom>
          <a:noFill/>
        </p:spPr>
        <p:txBody>
          <a:bodyPr wrap="square" rtlCol="0">
            <a:spAutoFit/>
          </a:bodyPr>
          <a:lstStyle/>
          <a:p>
            <a:pPr algn="just"/>
            <a:r>
              <a:rPr lang="en-US" b="1" i="0" dirty="0">
                <a:solidFill>
                  <a:srgbClr val="0D0D0D"/>
                </a:solidFill>
                <a:effectLst/>
                <a:highlight>
                  <a:srgbClr val="FFFFFF"/>
                </a:highlight>
                <a:latin typeface="Söhne"/>
              </a:rPr>
              <a:t>Google Drive provides a limited amount of free storage (typically </a:t>
            </a:r>
            <a:r>
              <a:rPr lang="en-US" b="1" i="0" dirty="0">
                <a:solidFill>
                  <a:srgbClr val="0D0D0D"/>
                </a:solidFill>
                <a:effectLst/>
                <a:highlight>
                  <a:srgbClr val="FFFF00"/>
                </a:highlight>
                <a:latin typeface="Söhne"/>
              </a:rPr>
              <a:t>15 GB per user</a:t>
            </a:r>
            <a:r>
              <a:rPr lang="en-US" b="1" i="0" dirty="0">
                <a:solidFill>
                  <a:srgbClr val="0D0D0D"/>
                </a:solidFill>
                <a:effectLst/>
                <a:highlight>
                  <a:srgbClr val="FFFFFF"/>
                </a:highlight>
                <a:latin typeface="Söhne"/>
              </a:rPr>
              <a:t>) with options to purchase      additional storage. </a:t>
            </a:r>
          </a:p>
          <a:p>
            <a:pPr algn="just"/>
            <a:endParaRPr lang="en-US" dirty="0">
              <a:solidFill>
                <a:srgbClr val="0D0D0D"/>
              </a:solidFill>
              <a:highlight>
                <a:srgbClr val="FFFFFF"/>
              </a:highlight>
              <a:latin typeface="Söhne"/>
            </a:endParaRPr>
          </a:p>
          <a:p>
            <a:pPr algn="just"/>
            <a:endParaRPr lang="en-US" dirty="0">
              <a:solidFill>
                <a:srgbClr val="0D0D0D"/>
              </a:solidFill>
              <a:highlight>
                <a:srgbClr val="FFFFFF"/>
              </a:highlight>
              <a:latin typeface="Söhne"/>
            </a:endParaRPr>
          </a:p>
          <a:p>
            <a:pPr algn="just"/>
            <a:r>
              <a:rPr lang="en-US" sz="2000" b="1" i="0" dirty="0">
                <a:solidFill>
                  <a:srgbClr val="0D0D0D"/>
                </a:solidFill>
                <a:effectLst/>
                <a:highlight>
                  <a:srgbClr val="008080"/>
                </a:highlight>
                <a:latin typeface="Söhne"/>
              </a:rPr>
              <a:t>For organizations with large storage needs, this limit can become a constraint.</a:t>
            </a:r>
            <a:r>
              <a:rPr lang="en-US" sz="2000" b="1" i="0" dirty="0">
                <a:solidFill>
                  <a:srgbClr val="0D0D0D"/>
                </a:solidFill>
                <a:effectLst/>
                <a:latin typeface="Söhne"/>
              </a:rPr>
              <a:t> So</a:t>
            </a:r>
            <a:r>
              <a:rPr lang="en-US" sz="2000" b="1" i="0" dirty="0">
                <a:solidFill>
                  <a:srgbClr val="0D0D0D"/>
                </a:solidFill>
                <a:effectLst/>
                <a:highlight>
                  <a:srgbClr val="FFFFFF"/>
                </a:highlight>
                <a:latin typeface="Söhne"/>
              </a:rPr>
              <a:t>, w</a:t>
            </a:r>
            <a:r>
              <a:rPr lang="en-US" sz="2000" b="1" dirty="0">
                <a:solidFill>
                  <a:srgbClr val="0D0D0D"/>
                </a:solidFill>
                <a:highlight>
                  <a:srgbClr val="FFFFFF"/>
                </a:highlight>
                <a:latin typeface="Söhne"/>
              </a:rPr>
              <a:t>e need to think some other storage which is highly scalable </a:t>
            </a:r>
            <a:r>
              <a:rPr lang="en-US" sz="2000" b="1" dirty="0">
                <a:highlight>
                  <a:srgbClr val="FFFFFF"/>
                </a:highlight>
                <a:latin typeface="Söhne"/>
              </a:rPr>
              <a:t>and </a:t>
            </a:r>
            <a:r>
              <a:rPr lang="en-US" sz="2000" b="1" i="0" dirty="0">
                <a:effectLst/>
                <a:highlight>
                  <a:srgbClr val="FFFFFF"/>
                </a:highlight>
                <a:latin typeface="Söhne"/>
              </a:rPr>
              <a:t>performance, capable of handling virtually unlimited amounts of data and concurrent requests. </a:t>
            </a:r>
          </a:p>
        </p:txBody>
      </p:sp>
    </p:spTree>
    <p:extLst>
      <p:ext uri="{BB962C8B-B14F-4D97-AF65-F5344CB8AC3E}">
        <p14:creationId xmlns:p14="http://schemas.microsoft.com/office/powerpoint/2010/main" val="196708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633167" y="584462"/>
            <a:ext cx="2573519" cy="523220"/>
          </a:xfrm>
          <a:prstGeom prst="rect">
            <a:avLst/>
          </a:prstGeom>
          <a:noFill/>
        </p:spPr>
        <p:txBody>
          <a:bodyPr wrap="square" rtlCol="0">
            <a:spAutoFit/>
          </a:bodyPr>
          <a:lstStyle/>
          <a:p>
            <a:r>
              <a:rPr lang="en-US" sz="2800" b="1" u="sng" dirty="0">
                <a:latin typeface="Segoe UI" panose="020B0502040204020203" pitchFamily="34" charset="0"/>
                <a:ea typeface="Calibri" panose="020F0502020204030204" pitchFamily="34" charset="0"/>
              </a:rPr>
              <a:t>AWS BUCKET</a:t>
            </a:r>
          </a:p>
        </p:txBody>
      </p:sp>
      <p:sp>
        <p:nvSpPr>
          <p:cNvPr id="5" name="TextBox 4">
            <a:extLst>
              <a:ext uri="{FF2B5EF4-FFF2-40B4-BE49-F238E27FC236}">
                <a16:creationId xmlns:a16="http://schemas.microsoft.com/office/drawing/2014/main" id="{36F918B7-D1A7-4ED7-A123-99B01E5A8BCB}"/>
              </a:ext>
            </a:extLst>
          </p:cNvPr>
          <p:cNvSpPr txBox="1"/>
          <p:nvPr/>
        </p:nvSpPr>
        <p:spPr>
          <a:xfrm>
            <a:off x="490194" y="1602557"/>
            <a:ext cx="10746557"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 An Amazon S3 bucket is a public cloud storage resource available in Amazon Web Services (AWS) Simple Storage Service (S3) platform.</a:t>
            </a:r>
          </a:p>
          <a:p>
            <a:pPr algn="just"/>
            <a:endParaRPr lang="en-US" dirty="0"/>
          </a:p>
          <a:p>
            <a:pPr marL="285750" indent="-285750" algn="just">
              <a:buFont typeface="Wingdings" panose="05000000000000000000" pitchFamily="2" charset="2"/>
              <a:buChar char="Ø"/>
            </a:pPr>
            <a:r>
              <a:rPr lang="en-US" i="0" dirty="0">
                <a:effectLst/>
                <a:highlight>
                  <a:srgbClr val="FFFFFF"/>
                </a:highlight>
                <a:latin typeface="Arial" panose="020B0604020202020204" pitchFamily="34" charset="0"/>
              </a:rPr>
              <a:t>It provides </a:t>
            </a:r>
            <a:r>
              <a:rPr lang="en-US" dirty="0">
                <a:highlight>
                  <a:srgbClr val="FFFFFF"/>
                </a:highlight>
                <a:latin typeface="Arial" panose="020B0604020202020204" pitchFamily="34" charset="0"/>
              </a:rPr>
              <a:t>object-based storage, where</a:t>
            </a:r>
            <a:r>
              <a:rPr lang="en-US" i="0" dirty="0">
                <a:effectLst/>
                <a:highlight>
                  <a:srgbClr val="FFFFFF"/>
                </a:highlight>
                <a:latin typeface="Arial" panose="020B0604020202020204" pitchFamily="34" charset="0"/>
              </a:rPr>
              <a:t> data is stored inside S3 buckets in distinct units called </a:t>
            </a:r>
            <a:r>
              <a:rPr lang="en-US" i="1" dirty="0">
                <a:effectLst/>
                <a:highlight>
                  <a:srgbClr val="FFFFFF"/>
                </a:highlight>
                <a:latin typeface="Arial" panose="020B0604020202020204" pitchFamily="34" charset="0"/>
              </a:rPr>
              <a:t>objects</a:t>
            </a:r>
            <a:r>
              <a:rPr lang="en-US" i="0" dirty="0">
                <a:effectLst/>
                <a:highlight>
                  <a:srgbClr val="FFFFFF"/>
                </a:highlight>
                <a:latin typeface="Arial" panose="020B0604020202020204" pitchFamily="34" charset="0"/>
              </a:rPr>
              <a:t> instead of </a:t>
            </a:r>
            <a:r>
              <a:rPr lang="en-US" i="1" dirty="0">
                <a:effectLst/>
                <a:highlight>
                  <a:srgbClr val="FFFFFF"/>
                </a:highlight>
                <a:latin typeface="Arial" panose="020B0604020202020204" pitchFamily="34" charset="0"/>
              </a:rPr>
              <a:t>files</a:t>
            </a:r>
            <a:r>
              <a:rPr lang="en-US" i="0" dirty="0">
                <a:effectLst/>
                <a:highlight>
                  <a:srgbClr val="FFFFFF"/>
                </a:highlight>
                <a:latin typeface="Arial" panose="020B0604020202020204" pitchFamily="34" charset="0"/>
              </a:rPr>
              <a:t>.</a:t>
            </a:r>
          </a:p>
          <a:p>
            <a:pPr algn="just"/>
            <a:endParaRPr lang="en-US" dirty="0">
              <a:highlight>
                <a:srgbClr val="FFFFFF"/>
              </a:highlight>
              <a:latin typeface="Arial" panose="020B0604020202020204" pitchFamily="34" charset="0"/>
            </a:endParaRPr>
          </a:p>
          <a:p>
            <a:pPr marL="285750" indent="-285750" algn="just">
              <a:buFont typeface="Wingdings" panose="05000000000000000000" pitchFamily="2" charset="2"/>
              <a:buChar char="Ø"/>
            </a:pPr>
            <a:r>
              <a:rPr lang="en-US" i="0" dirty="0">
                <a:effectLst/>
                <a:highlight>
                  <a:srgbClr val="FFFFFF"/>
                </a:highlight>
                <a:latin typeface="Arial" panose="020B0604020202020204" pitchFamily="34" charset="0"/>
              </a:rPr>
              <a:t>Amazon S3 buckets are similar to file folders and can be used to store, retrieve, back up and access objects. </a:t>
            </a:r>
          </a:p>
          <a:p>
            <a:pPr algn="just"/>
            <a:endParaRPr lang="en-US" dirty="0">
              <a:highlight>
                <a:srgbClr val="FFFFFF"/>
              </a:highlight>
              <a:latin typeface="Arial" panose="020B0604020202020204" pitchFamily="34" charset="0"/>
            </a:endParaRPr>
          </a:p>
          <a:p>
            <a:pPr marL="285750" indent="-285750" algn="just">
              <a:buFont typeface="Wingdings" panose="05000000000000000000" pitchFamily="2" charset="2"/>
              <a:buChar char="Ø"/>
            </a:pPr>
            <a:r>
              <a:rPr lang="en-US" i="0" dirty="0">
                <a:effectLst/>
                <a:highlight>
                  <a:srgbClr val="FFFFFF"/>
                </a:highlight>
                <a:latin typeface="Arial" panose="020B0604020202020204" pitchFamily="34" charset="0"/>
              </a:rPr>
              <a:t>Each object has three main components -- the object's content or data, a unique identifier for the object and the descriptive </a:t>
            </a:r>
            <a:r>
              <a:rPr lang="en-US" i="0" u="sng" dirty="0">
                <a:effectLst/>
                <a:highlight>
                  <a:srgbClr val="FFFFFF"/>
                </a:highlight>
                <a:latin typeface="Arial" panose="020B0604020202020204" pitchFamily="34" charset="0"/>
                <a:hlinkClick r:id="rId2">
                  <a:extLst>
                    <a:ext uri="{A12FA001-AC4F-418D-AE19-62706E023703}">
                      <ahyp:hlinkClr xmlns:ahyp="http://schemas.microsoft.com/office/drawing/2018/hyperlinkcolor" val="tx"/>
                    </a:ext>
                  </a:extLst>
                </a:hlinkClick>
              </a:rPr>
              <a:t>metadata</a:t>
            </a:r>
            <a:r>
              <a:rPr lang="en-US" i="0" dirty="0">
                <a:effectLst/>
                <a:highlight>
                  <a:srgbClr val="FFFFFF"/>
                </a:highlight>
                <a:latin typeface="Arial" panose="020B0604020202020204" pitchFamily="34" charset="0"/>
              </a:rPr>
              <a:t>, including the object's name, URL and size.</a:t>
            </a:r>
          </a:p>
          <a:p>
            <a:pPr marL="285750" indent="-285750" algn="just">
              <a:buFont typeface="Wingdings" panose="05000000000000000000" pitchFamily="2" charset="2"/>
              <a:buChar char="Ø"/>
            </a:pPr>
            <a:endParaRPr lang="en-US" dirty="0">
              <a:highlight>
                <a:srgbClr val="FFFFFF"/>
              </a:highlight>
              <a:latin typeface="Arial" panose="020B0604020202020204" pitchFamily="34" charset="0"/>
            </a:endParaRP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Amazon S3 buckets have no official limit on the amount of data or number of objects that can be stored in them. However, the size limit for individual objects stored in a bucket is </a:t>
            </a:r>
            <a:r>
              <a:rPr lang="en-US" dirty="0">
                <a:highlight>
                  <a:srgbClr val="FFFF00"/>
                </a:highlight>
                <a:latin typeface="Arial" panose="020B0604020202020204" pitchFamily="34" charset="0"/>
                <a:cs typeface="Arial" panose="020B0604020202020204" pitchFamily="34" charset="0"/>
              </a:rPr>
              <a:t>5 terabytes (TB).</a:t>
            </a:r>
            <a:endParaRPr lang="en-IN" dirty="0">
              <a:highlight>
                <a:srgbClr val="FFFF00"/>
              </a:highligh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1281587-0FA6-B8A4-A21B-2780965E967C}"/>
              </a:ext>
            </a:extLst>
          </p:cNvPr>
          <p:cNvPicPr>
            <a:picLocks noChangeAspect="1"/>
          </p:cNvPicPr>
          <p:nvPr/>
        </p:nvPicPr>
        <p:blipFill>
          <a:blip r:embed="rId3"/>
          <a:stretch>
            <a:fillRect/>
          </a:stretch>
        </p:blipFill>
        <p:spPr>
          <a:xfrm>
            <a:off x="9052575" y="266323"/>
            <a:ext cx="2573519" cy="1159498"/>
          </a:xfrm>
          <a:prstGeom prst="rect">
            <a:avLst/>
          </a:prstGeom>
        </p:spPr>
      </p:pic>
    </p:spTree>
    <p:extLst>
      <p:ext uri="{BB962C8B-B14F-4D97-AF65-F5344CB8AC3E}">
        <p14:creationId xmlns:p14="http://schemas.microsoft.com/office/powerpoint/2010/main" val="49336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490194" y="575035"/>
            <a:ext cx="9462940" cy="523220"/>
          </a:xfrm>
          <a:prstGeom prst="rect">
            <a:avLst/>
          </a:prstGeom>
          <a:noFill/>
        </p:spPr>
        <p:txBody>
          <a:bodyPr wrap="square" rtlCol="0">
            <a:spAutoFit/>
          </a:bodyPr>
          <a:lstStyle/>
          <a:p>
            <a:r>
              <a:rPr lang="en-US" sz="2800" b="1" u="sng" dirty="0">
                <a:latin typeface="Segoe UI" panose="020B0502040204020203" pitchFamily="34" charset="0"/>
                <a:ea typeface="Calibri" panose="020F0502020204030204" pitchFamily="34" charset="0"/>
              </a:rPr>
              <a:t>Advantage of AWS BUCKET over Google drive</a:t>
            </a:r>
          </a:p>
        </p:txBody>
      </p:sp>
      <p:sp>
        <p:nvSpPr>
          <p:cNvPr id="5" name="TextBox 4">
            <a:extLst>
              <a:ext uri="{FF2B5EF4-FFF2-40B4-BE49-F238E27FC236}">
                <a16:creationId xmlns:a16="http://schemas.microsoft.com/office/drawing/2014/main" id="{36F918B7-D1A7-4ED7-A123-99B01E5A8BCB}"/>
              </a:ext>
            </a:extLst>
          </p:cNvPr>
          <p:cNvSpPr txBox="1"/>
          <p:nvPr/>
        </p:nvSpPr>
        <p:spPr>
          <a:xfrm>
            <a:off x="490194" y="1602557"/>
            <a:ext cx="10746557"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Scalability :</a:t>
            </a:r>
            <a:r>
              <a:rPr lang="en-US" b="1" dirty="0">
                <a:solidFill>
                  <a:srgbClr val="0D0D0D"/>
                </a:solidFill>
                <a:highlight>
                  <a:srgbClr val="FFFFFF"/>
                </a:highlight>
                <a:latin typeface="Söhne"/>
              </a:rPr>
              <a:t> </a:t>
            </a:r>
            <a:r>
              <a:rPr lang="en-US" b="0" i="0" dirty="0">
                <a:solidFill>
                  <a:srgbClr val="0D0D0D"/>
                </a:solidFill>
                <a:effectLst/>
                <a:highlight>
                  <a:srgbClr val="FFFFFF"/>
                </a:highlight>
                <a:latin typeface="Söhne"/>
              </a:rPr>
              <a:t>Amazon S3 is designed for high scalability and performance, capable of handling virtually unlimited amounts of data .</a:t>
            </a:r>
          </a:p>
          <a:p>
            <a:pPr algn="just"/>
            <a:endParaRPr lang="en-US" b="0" i="0" dirty="0">
              <a:solidFill>
                <a:srgbClr val="0D0D0D"/>
              </a:solidFill>
              <a:effectLst/>
              <a:highlight>
                <a:srgbClr val="FFFFFF"/>
              </a:highlight>
              <a:latin typeface="Söhne"/>
            </a:endParaRPr>
          </a:p>
          <a:p>
            <a:pPr algn="just"/>
            <a:endParaRPr lang="en-US" b="0" i="0" dirty="0">
              <a:solidFill>
                <a:srgbClr val="0D0D0D"/>
              </a:solidFill>
              <a:effectLst/>
              <a:highlight>
                <a:srgbClr val="FFFFFF"/>
              </a:highlight>
              <a:latin typeface="Söhne"/>
            </a:endParaRPr>
          </a:p>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Durability and Availability</a:t>
            </a:r>
            <a:r>
              <a:rPr lang="en-US" b="0" i="0" dirty="0">
                <a:solidFill>
                  <a:srgbClr val="0D0D0D"/>
                </a:solidFill>
                <a:effectLst/>
                <a:highlight>
                  <a:srgbClr val="FFFFFF"/>
                </a:highlight>
                <a:latin typeface="Söhne"/>
              </a:rPr>
              <a:t>: Amazon S3 provides 99.999999999% durability of objects stored in the service, along with multiple redundancy options to ensure data availability and resilience against failures. It also offers service-level agreements (SLAs) for durability and availability. </a:t>
            </a:r>
          </a:p>
          <a:p>
            <a:pPr algn="just"/>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While Google Drive provides reliable storage for personal and small-scale use, it                       may not offer the same level of durability and SLA-backed availability as Amazon S3, especially for mission-critical or compliance-sensitive workloads.</a:t>
            </a:r>
          </a:p>
          <a:p>
            <a:pPr algn="just"/>
            <a:endParaRPr lang="en-US" dirty="0">
              <a:solidFill>
                <a:srgbClr val="0D0D0D"/>
              </a:solidFill>
              <a:highlight>
                <a:srgbClr val="FFFFFF"/>
              </a:highlight>
              <a:latin typeface="Söhne"/>
            </a:endParaRPr>
          </a:p>
          <a:p>
            <a:pPr algn="just"/>
            <a:endParaRPr lang="en-US" dirty="0">
              <a:solidFill>
                <a:srgbClr val="0D0D0D"/>
              </a:solidFill>
              <a:highlight>
                <a:srgbClr val="FFFFFF"/>
              </a:highlight>
              <a:latin typeface="Söhne"/>
            </a:endParaRPr>
          </a:p>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Security and Compliance</a:t>
            </a:r>
            <a:r>
              <a:rPr lang="en-US" b="0" i="0" dirty="0">
                <a:solidFill>
                  <a:srgbClr val="0D0D0D"/>
                </a:solidFill>
                <a:effectLst/>
                <a:highlight>
                  <a:srgbClr val="FFFFFF"/>
                </a:highlight>
                <a:latin typeface="Söhne"/>
              </a:rPr>
              <a:t>: Amazon S3 offers a wide range of security features, including encryption at rest and in transit, access control through AWS Identity and Access Management (IAM), bucket policies, and access logging for audit trails. It also supports compliance certifications such as HIPAA, PCI DSS, and GDPR.</a:t>
            </a:r>
          </a:p>
          <a:p>
            <a:endParaRPr lang="en-US" dirty="0"/>
          </a:p>
        </p:txBody>
      </p:sp>
    </p:spTree>
    <p:extLst>
      <p:ext uri="{BB962C8B-B14F-4D97-AF65-F5344CB8AC3E}">
        <p14:creationId xmlns:p14="http://schemas.microsoft.com/office/powerpoint/2010/main" val="169007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490194" y="575035"/>
            <a:ext cx="9462940" cy="523220"/>
          </a:xfrm>
          <a:prstGeom prst="rect">
            <a:avLst/>
          </a:prstGeom>
          <a:noFill/>
        </p:spPr>
        <p:txBody>
          <a:bodyPr wrap="square" rtlCol="0">
            <a:spAutoFit/>
          </a:bodyPr>
          <a:lstStyle/>
          <a:p>
            <a:r>
              <a:rPr lang="en-US" sz="2800" b="1" u="sng" dirty="0">
                <a:latin typeface="Segoe UI" panose="020B0502040204020203" pitchFamily="34" charset="0"/>
                <a:ea typeface="Calibri" panose="020F0502020204030204" pitchFamily="34" charset="0"/>
              </a:rPr>
              <a:t>AWS DynamoDB</a:t>
            </a:r>
          </a:p>
        </p:txBody>
      </p:sp>
      <p:sp>
        <p:nvSpPr>
          <p:cNvPr id="5" name="TextBox 4">
            <a:extLst>
              <a:ext uri="{FF2B5EF4-FFF2-40B4-BE49-F238E27FC236}">
                <a16:creationId xmlns:a16="http://schemas.microsoft.com/office/drawing/2014/main" id="{36F918B7-D1A7-4ED7-A123-99B01E5A8BCB}"/>
              </a:ext>
            </a:extLst>
          </p:cNvPr>
          <p:cNvSpPr txBox="1"/>
          <p:nvPr/>
        </p:nvSpPr>
        <p:spPr>
          <a:xfrm>
            <a:off x="490194" y="1602557"/>
            <a:ext cx="10746557"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DynamoDB is a key-value NoSQL database </a:t>
            </a:r>
            <a:r>
              <a:rPr lang="en-US" b="1" i="0" dirty="0">
                <a:solidFill>
                  <a:srgbClr val="545B64"/>
                </a:solidFill>
                <a:effectLst/>
                <a:highlight>
                  <a:srgbClr val="FAFAFA"/>
                </a:highlight>
                <a:latin typeface="AmazonEmber"/>
              </a:rPr>
              <a:t> </a:t>
            </a:r>
            <a:r>
              <a:rPr lang="en-US" b="0" i="0" dirty="0">
                <a:effectLst/>
                <a:highlight>
                  <a:srgbClr val="FAFAFA"/>
                </a:highlight>
                <a:latin typeface="AmazonEmber"/>
              </a:rPr>
              <a:t>that delivers single-digit millisecond performance at any scale.</a:t>
            </a:r>
          </a:p>
          <a:p>
            <a:pPr algn="just"/>
            <a:endParaRPr lang="en-US" dirty="0">
              <a:highlight>
                <a:srgbClr val="FAFAFA"/>
              </a:highlight>
              <a:latin typeface="AmazonEmber"/>
            </a:endParaRPr>
          </a:p>
          <a:p>
            <a:pPr marL="285750" indent="-285750" algn="just">
              <a:buFont typeface="Wingdings" panose="05000000000000000000" pitchFamily="2" charset="2"/>
              <a:buChar char="Ø"/>
            </a:pPr>
            <a:r>
              <a:rPr lang="en-US" dirty="0">
                <a:highlight>
                  <a:srgbClr val="FAFAFA"/>
                </a:highlight>
                <a:latin typeface="AmazonEmber"/>
              </a:rPr>
              <a:t>We can create database tables that can store and retrieve </a:t>
            </a:r>
            <a:r>
              <a:rPr lang="en-US" dirty="0">
                <a:highlight>
                  <a:srgbClr val="FFFF00"/>
                </a:highlight>
                <a:latin typeface="AmazonEmber"/>
              </a:rPr>
              <a:t>any amount of data </a:t>
            </a:r>
            <a:r>
              <a:rPr lang="en-US" dirty="0">
                <a:highlight>
                  <a:srgbClr val="FAFAFA"/>
                </a:highlight>
                <a:latin typeface="AmazonEmber"/>
              </a:rPr>
              <a:t>and serve any level of request traffic.</a:t>
            </a:r>
          </a:p>
          <a:p>
            <a:pPr marL="285750" indent="-285750" algn="just">
              <a:buFont typeface="Wingdings" panose="05000000000000000000" pitchFamily="2" charset="2"/>
              <a:buChar char="Ø"/>
            </a:pPr>
            <a:endParaRPr lang="en-US" dirty="0">
              <a:highlight>
                <a:srgbClr val="FAFAFA"/>
              </a:highlight>
              <a:latin typeface="AmazonEmber"/>
            </a:endParaRPr>
          </a:p>
          <a:p>
            <a:pPr marL="285750" indent="-285750" algn="just">
              <a:buFont typeface="Wingdings" panose="05000000000000000000" pitchFamily="2" charset="2"/>
              <a:buChar char="Ø"/>
            </a:pPr>
            <a:r>
              <a:rPr lang="en-US" b="0" i="0" dirty="0">
                <a:effectLst/>
                <a:highlight>
                  <a:srgbClr val="FAFAFA"/>
                </a:highlight>
                <a:latin typeface="AmazonEmber"/>
              </a:rPr>
              <a:t>It's a fully managed, multi-region, multi-master, durable database with built-in security, backup and restore, and in-memory caching for internet-scale applications. </a:t>
            </a:r>
          </a:p>
          <a:p>
            <a:pPr algn="just"/>
            <a:endParaRPr lang="en-US" dirty="0">
              <a:highlight>
                <a:srgbClr val="FAFAFA"/>
              </a:highlight>
              <a:latin typeface="AmazonEmber"/>
            </a:endParaRPr>
          </a:p>
          <a:p>
            <a:pPr marL="285750" indent="-285750" algn="just">
              <a:buFont typeface="Wingdings" panose="05000000000000000000" pitchFamily="2" charset="2"/>
              <a:buChar char="Ø"/>
            </a:pPr>
            <a:r>
              <a:rPr lang="en-US" b="0" i="0" dirty="0">
                <a:effectLst/>
                <a:highlight>
                  <a:srgbClr val="FAFAFA"/>
                </a:highlight>
                <a:latin typeface="AmazonEmber"/>
              </a:rPr>
              <a:t>DynamoDB can handle more than 10 trillion requests per day and can support peaks of more than 20 million requests per second.</a:t>
            </a:r>
          </a:p>
          <a:p>
            <a:pPr marL="285750" indent="-285750" algn="just">
              <a:buFont typeface="Wingdings" panose="05000000000000000000" pitchFamily="2" charset="2"/>
              <a:buChar char="Ø"/>
            </a:pPr>
            <a:endParaRPr lang="en-US" dirty="0">
              <a:highlight>
                <a:srgbClr val="FAFAFA"/>
              </a:highlight>
              <a:latin typeface="AmazonEmber"/>
            </a:endParaRPr>
          </a:p>
          <a:p>
            <a:pPr marL="285750" indent="-285750" algn="just">
              <a:buFont typeface="Wingdings" panose="05000000000000000000" pitchFamily="2" charset="2"/>
              <a:buChar char="Ø"/>
            </a:pPr>
            <a:r>
              <a:rPr lang="en-US" b="0" i="0" dirty="0">
                <a:solidFill>
                  <a:srgbClr val="0D0D0D"/>
                </a:solidFill>
                <a:effectLst/>
                <a:highlight>
                  <a:srgbClr val="FFFFFF"/>
                </a:highlight>
                <a:latin typeface="Söhne"/>
              </a:rPr>
              <a:t>DynamoDB supports a </a:t>
            </a:r>
            <a:r>
              <a:rPr lang="en-US" b="0" i="0" dirty="0">
                <a:solidFill>
                  <a:srgbClr val="0D0D0D"/>
                </a:solidFill>
                <a:effectLst/>
                <a:highlight>
                  <a:srgbClr val="FFFF00"/>
                </a:highlight>
                <a:latin typeface="Söhne"/>
              </a:rPr>
              <a:t>flexible schema-less data model</a:t>
            </a:r>
            <a:r>
              <a:rPr lang="en-US" b="0" i="0" dirty="0">
                <a:solidFill>
                  <a:srgbClr val="0D0D0D"/>
                </a:solidFill>
                <a:effectLst/>
                <a:highlight>
                  <a:srgbClr val="FFFFFF"/>
                </a:highlight>
                <a:latin typeface="Söhne"/>
              </a:rPr>
              <a:t>, allowing developers to store and query structured, semi-structured, or unstructured data without predefined schemas. This flexibility makes it suitable for a wide range of use cases, from key-value stores to document databases.</a:t>
            </a:r>
            <a:endParaRPr lang="en-US" dirty="0">
              <a:highlight>
                <a:srgbClr val="FAFAFA"/>
              </a:highlight>
              <a:latin typeface="AmazonEmber"/>
            </a:endParaRPr>
          </a:p>
          <a:p>
            <a:pPr marL="285750" indent="-285750">
              <a:buFont typeface="Wingdings" panose="05000000000000000000" pitchFamily="2" charset="2"/>
              <a:buChar char="Ø"/>
            </a:pPr>
            <a:endParaRPr lang="en-US" b="0" i="0" dirty="0">
              <a:effectLst/>
              <a:highlight>
                <a:srgbClr val="FFFFFF"/>
              </a:highlight>
              <a:latin typeface="Söhne"/>
            </a:endParaRPr>
          </a:p>
          <a:p>
            <a:endParaRPr lang="en-US" dirty="0"/>
          </a:p>
        </p:txBody>
      </p:sp>
      <p:pic>
        <p:nvPicPr>
          <p:cNvPr id="4" name="Picture 3">
            <a:extLst>
              <a:ext uri="{FF2B5EF4-FFF2-40B4-BE49-F238E27FC236}">
                <a16:creationId xmlns:a16="http://schemas.microsoft.com/office/drawing/2014/main" id="{86E05653-071B-3BDB-9A60-08F65C0E5F84}"/>
              </a:ext>
            </a:extLst>
          </p:cNvPr>
          <p:cNvPicPr>
            <a:picLocks noChangeAspect="1"/>
          </p:cNvPicPr>
          <p:nvPr/>
        </p:nvPicPr>
        <p:blipFill>
          <a:blip r:embed="rId2"/>
          <a:stretch>
            <a:fillRect/>
          </a:stretch>
        </p:blipFill>
        <p:spPr>
          <a:xfrm>
            <a:off x="8499991" y="346451"/>
            <a:ext cx="2095737" cy="1131217"/>
          </a:xfrm>
          <a:prstGeom prst="rect">
            <a:avLst/>
          </a:prstGeom>
        </p:spPr>
      </p:pic>
    </p:spTree>
    <p:extLst>
      <p:ext uri="{BB962C8B-B14F-4D97-AF65-F5344CB8AC3E}">
        <p14:creationId xmlns:p14="http://schemas.microsoft.com/office/powerpoint/2010/main" val="58778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490194" y="575035"/>
            <a:ext cx="9462940" cy="954107"/>
          </a:xfrm>
          <a:prstGeom prst="rect">
            <a:avLst/>
          </a:prstGeom>
          <a:noFill/>
        </p:spPr>
        <p:txBody>
          <a:bodyPr wrap="square" rtlCol="0">
            <a:spAutoFit/>
          </a:bodyPr>
          <a:lstStyle/>
          <a:p>
            <a:r>
              <a:rPr lang="en-US" sz="2800" b="1" u="sng" dirty="0">
                <a:latin typeface="Segoe UI" panose="020B0502040204020203" pitchFamily="34" charset="0"/>
                <a:ea typeface="Calibri" panose="020F0502020204030204" pitchFamily="34" charset="0"/>
              </a:rPr>
              <a:t>Why AWS DynamoDB?</a:t>
            </a:r>
          </a:p>
          <a:p>
            <a:endParaRPr lang="en-US" sz="2800" b="1" u="sng" dirty="0">
              <a:latin typeface="Segoe UI" panose="020B0502040204020203" pitchFamily="34" charset="0"/>
              <a:ea typeface="Calibri" panose="020F0502020204030204" pitchFamily="34" charset="0"/>
            </a:endParaRPr>
          </a:p>
        </p:txBody>
      </p:sp>
      <p:sp>
        <p:nvSpPr>
          <p:cNvPr id="5" name="TextBox 4">
            <a:extLst>
              <a:ext uri="{FF2B5EF4-FFF2-40B4-BE49-F238E27FC236}">
                <a16:creationId xmlns:a16="http://schemas.microsoft.com/office/drawing/2014/main" id="{36F918B7-D1A7-4ED7-A123-99B01E5A8BCB}"/>
              </a:ext>
            </a:extLst>
          </p:cNvPr>
          <p:cNvSpPr txBox="1"/>
          <p:nvPr/>
        </p:nvSpPr>
        <p:spPr>
          <a:xfrm>
            <a:off x="490194" y="1602557"/>
            <a:ext cx="10746557"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Scalability and Performance</a:t>
            </a:r>
            <a:r>
              <a:rPr lang="en-US" b="0" i="0" dirty="0">
                <a:solidFill>
                  <a:srgbClr val="0D0D0D"/>
                </a:solidFill>
                <a:effectLst/>
                <a:highlight>
                  <a:srgbClr val="FFFFFF"/>
                </a:highlight>
                <a:latin typeface="Söhne"/>
              </a:rPr>
              <a:t>: DynamoDB is designed for high scalability and performance, capable of handling large volumes of data and concurrent requests with low latency. whereas Google Sheets may struggle to handle large datasets efficiently and may not offer the same level of performance for real-time data access.</a:t>
            </a:r>
          </a:p>
          <a:p>
            <a:pPr marL="285750" indent="-285750" algn="just">
              <a:buFont typeface="Wingdings" panose="05000000000000000000" pitchFamily="2" charset="2"/>
              <a:buChar char="Ø"/>
            </a:pPr>
            <a:endParaRPr lang="en-US" dirty="0">
              <a:solidFill>
                <a:srgbClr val="0D0D0D"/>
              </a:solidFill>
              <a:highlight>
                <a:srgbClr val="FFFFFF"/>
              </a:highlight>
              <a:latin typeface="Söhne"/>
            </a:endParaRPr>
          </a:p>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Flexible Data Model</a:t>
            </a:r>
            <a:r>
              <a:rPr lang="en-US" b="0" i="0" dirty="0">
                <a:solidFill>
                  <a:srgbClr val="0D0D0D"/>
                </a:solidFill>
                <a:effectLst/>
                <a:highlight>
                  <a:srgbClr val="FFFFFF"/>
                </a:highlight>
                <a:latin typeface="Söhne"/>
              </a:rPr>
              <a:t>: DynamoDB offers a flexible schema-less data model, allowing you to store and query structured, semi-structured, or unstructured data without predefined schemas. whereas Google Sheets follows a tabular structure, which may not be as flexible for storing different types of data or evolving schemas.</a:t>
            </a:r>
          </a:p>
          <a:p>
            <a:pPr marL="285750" indent="-285750" algn="just">
              <a:buFont typeface="Wingdings" panose="05000000000000000000" pitchFamily="2" charset="2"/>
              <a:buChar char="Ø"/>
            </a:pPr>
            <a:endParaRPr lang="en-US" dirty="0">
              <a:solidFill>
                <a:srgbClr val="0D0D0D"/>
              </a:solidFill>
              <a:highlight>
                <a:srgbClr val="FFFFFF"/>
              </a:highlight>
              <a:latin typeface="Söhne"/>
            </a:endParaRPr>
          </a:p>
          <a:p>
            <a:pPr marL="285750" indent="-285750" algn="just">
              <a:buFont typeface="Wingdings" panose="05000000000000000000" pitchFamily="2" charset="2"/>
              <a:buChar char="Ø"/>
            </a:pPr>
            <a:r>
              <a:rPr lang="en-US" b="1" i="0" dirty="0">
                <a:solidFill>
                  <a:srgbClr val="0D0D0D"/>
                </a:solidFill>
                <a:effectLst/>
                <a:highlight>
                  <a:srgbClr val="FFFFFF"/>
                </a:highlight>
                <a:latin typeface="Söhne"/>
              </a:rPr>
              <a:t>Security and Compliance</a:t>
            </a:r>
            <a:r>
              <a:rPr lang="en-US" b="0" i="0" dirty="0">
                <a:solidFill>
                  <a:srgbClr val="0D0D0D"/>
                </a:solidFill>
                <a:effectLst/>
                <a:highlight>
                  <a:srgbClr val="FFFFFF"/>
                </a:highlight>
                <a:latin typeface="Söhne"/>
              </a:rPr>
              <a:t>: DynamoDB offers robust security features, including encryption at rest and in transit, access control through AWS Identity and Access Management (IAM). It also supports compliance certifications such as HIPAA, PCI DSS, and GDPR. While Google Sheets provides basic sharing and permission settings, it may not offer the same level of granular control and security features as DynamoDB</a:t>
            </a:r>
            <a:endParaRPr lang="en-US" b="0" i="0" dirty="0">
              <a:effectLst/>
              <a:highlight>
                <a:srgbClr val="FFFFFF"/>
              </a:highlight>
              <a:latin typeface="Söhne"/>
            </a:endParaRPr>
          </a:p>
          <a:p>
            <a:endParaRPr lang="en-US" dirty="0"/>
          </a:p>
        </p:txBody>
      </p:sp>
    </p:spTree>
    <p:extLst>
      <p:ext uri="{BB962C8B-B14F-4D97-AF65-F5344CB8AC3E}">
        <p14:creationId xmlns:p14="http://schemas.microsoft.com/office/powerpoint/2010/main" val="136831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C760-0EC2-EB18-0C2C-CCBC10DE7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F50973-73F9-656B-6C47-66C8BB440FE4}"/>
              </a:ext>
            </a:extLst>
          </p:cNvPr>
          <p:cNvSpPr txBox="1"/>
          <p:nvPr/>
        </p:nvSpPr>
        <p:spPr>
          <a:xfrm>
            <a:off x="490194" y="575035"/>
            <a:ext cx="9462940" cy="523220"/>
          </a:xfrm>
          <a:prstGeom prst="rect">
            <a:avLst/>
          </a:prstGeom>
          <a:noFill/>
        </p:spPr>
        <p:txBody>
          <a:bodyPr wrap="square" rtlCol="0">
            <a:spAutoFit/>
          </a:bodyPr>
          <a:lstStyle/>
          <a:p>
            <a:r>
              <a:rPr lang="en-US" sz="2800" b="1" u="sng" dirty="0">
                <a:latin typeface="Segoe UI" panose="020B0502040204020203" pitchFamily="34" charset="0"/>
                <a:ea typeface="Calibri" panose="020F0502020204030204" pitchFamily="34" charset="0"/>
              </a:rPr>
              <a:t>PROPOSED MODEL</a:t>
            </a:r>
          </a:p>
        </p:txBody>
      </p:sp>
      <p:pic>
        <p:nvPicPr>
          <p:cNvPr id="8" name="Picture 7">
            <a:extLst>
              <a:ext uri="{FF2B5EF4-FFF2-40B4-BE49-F238E27FC236}">
                <a16:creationId xmlns:a16="http://schemas.microsoft.com/office/drawing/2014/main" id="{9DEE0388-3DAC-D61F-D879-42C6954E956B}"/>
              </a:ext>
            </a:extLst>
          </p:cNvPr>
          <p:cNvPicPr>
            <a:picLocks noChangeAspect="1"/>
          </p:cNvPicPr>
          <p:nvPr/>
        </p:nvPicPr>
        <p:blipFill>
          <a:blip r:embed="rId2"/>
          <a:stretch>
            <a:fillRect/>
          </a:stretch>
        </p:blipFill>
        <p:spPr>
          <a:xfrm>
            <a:off x="490194" y="1508632"/>
            <a:ext cx="10015310" cy="4516651"/>
          </a:xfrm>
          <a:prstGeom prst="rect">
            <a:avLst/>
          </a:prstGeom>
        </p:spPr>
      </p:pic>
    </p:spTree>
    <p:extLst>
      <p:ext uri="{BB962C8B-B14F-4D97-AF65-F5344CB8AC3E}">
        <p14:creationId xmlns:p14="http://schemas.microsoft.com/office/powerpoint/2010/main" val="358816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6FD95D-F3DE-E9B0-7182-1A8C2594ABC8}"/>
              </a:ext>
            </a:extLst>
          </p:cNvPr>
          <p:cNvSpPr txBox="1"/>
          <p:nvPr/>
        </p:nvSpPr>
        <p:spPr>
          <a:xfrm>
            <a:off x="368663" y="736769"/>
            <a:ext cx="10291482" cy="523220"/>
          </a:xfrm>
          <a:prstGeom prst="rect">
            <a:avLst/>
          </a:prstGeom>
          <a:noFill/>
        </p:spPr>
        <p:txBody>
          <a:bodyPr wrap="square" rtlCol="0">
            <a:spAutoFit/>
          </a:bodyPr>
          <a:lstStyle/>
          <a:p>
            <a:r>
              <a:rPr lang="en-US" sz="2800" b="1" u="sng" dirty="0">
                <a:effectLst/>
                <a:latin typeface="Times New Roman" panose="02020603050405020304" pitchFamily="18" charset="0"/>
                <a:ea typeface="Times New Roman" panose="02020603050405020304" pitchFamily="18" charset="0"/>
              </a:rPr>
              <a:t>METHODOLOGY</a:t>
            </a:r>
            <a:endParaRPr lang="en-IN" sz="2800" u="sng" dirty="0"/>
          </a:p>
        </p:txBody>
      </p:sp>
      <p:sp>
        <p:nvSpPr>
          <p:cNvPr id="6" name="TextBox 5">
            <a:extLst>
              <a:ext uri="{FF2B5EF4-FFF2-40B4-BE49-F238E27FC236}">
                <a16:creationId xmlns:a16="http://schemas.microsoft.com/office/drawing/2014/main" id="{4299DB05-90B7-535A-342D-0626C2E9A8F9}"/>
              </a:ext>
            </a:extLst>
          </p:cNvPr>
          <p:cNvSpPr txBox="1"/>
          <p:nvPr/>
        </p:nvSpPr>
        <p:spPr>
          <a:xfrm>
            <a:off x="506506" y="1765400"/>
            <a:ext cx="11178988" cy="49244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1.Create a AWS Bucket(</a:t>
            </a:r>
            <a:r>
              <a:rPr kumimoji="0" lang="en-US" altLang="en-US" sz="2000" b="1" i="0" u="none" strike="noStrike" cap="none" normalizeH="0" baseline="0" dirty="0" err="1">
                <a:ln>
                  <a:noFill/>
                </a:ln>
                <a:solidFill>
                  <a:srgbClr val="0D0D0D"/>
                </a:solidFill>
                <a:effectLst/>
                <a:latin typeface="Söhne"/>
              </a:rPr>
              <a:t>aizel</a:t>
            </a:r>
            <a:r>
              <a:rPr kumimoji="0" lang="en-US" altLang="en-US" sz="2000" b="1" i="0" u="none" strike="noStrike" cap="none" normalizeH="0" baseline="0" dirty="0">
                <a:ln>
                  <a:noFill/>
                </a:ln>
                <a:solidFill>
                  <a:srgbClr val="0D0D0D"/>
                </a:solidFill>
                <a:effectLst/>
                <a:latin typeface="Söhne"/>
              </a:rPr>
              <a:t>-pronunciation-bucket )  and word-link table in DynamoDB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0D0D0D"/>
                </a:solidFill>
                <a:latin typeface="Söhne"/>
              </a:rPr>
              <a:t>2. Searching a word in website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D0D0D"/>
                </a:solidFill>
                <a:effectLst/>
                <a:latin typeface="Söhne"/>
              </a:rPr>
              <a:t>    User will search a word in website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rgbClr val="0D0D0D"/>
                </a:solidFill>
                <a:latin typeface="Söhne"/>
              </a:rPr>
              <a:t>3. </a:t>
            </a:r>
            <a:r>
              <a:rPr lang="en-US" altLang="en-US" sz="2000" b="1" dirty="0">
                <a:solidFill>
                  <a:srgbClr val="0D0D0D"/>
                </a:solidFill>
                <a:latin typeface="Söhne"/>
              </a:rPr>
              <a:t>If word is Present in Database(DynamoDB)</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D0D0D"/>
                </a:solidFill>
                <a:latin typeface="Söhne"/>
              </a:rPr>
              <a:t>    (</a:t>
            </a:r>
            <a:r>
              <a:rPr lang="en-US" altLang="en-US" sz="1800" dirty="0" err="1">
                <a:solidFill>
                  <a:srgbClr val="0D0D0D"/>
                </a:solidFill>
                <a:latin typeface="Söhne"/>
              </a:rPr>
              <a:t>i</a:t>
            </a:r>
            <a:r>
              <a:rPr lang="en-US" altLang="en-US" sz="1800" dirty="0">
                <a:solidFill>
                  <a:srgbClr val="0D0D0D"/>
                </a:solidFill>
                <a:latin typeface="Söhne"/>
              </a:rPr>
              <a:t>) </a:t>
            </a:r>
            <a:r>
              <a:rPr lang="en-IN" i="0" dirty="0">
                <a:solidFill>
                  <a:srgbClr val="0D0D0D"/>
                </a:solidFill>
                <a:effectLst/>
                <a:latin typeface="Söhne"/>
              </a:rPr>
              <a:t>Downloading Audio from </a:t>
            </a:r>
            <a:r>
              <a:rPr lang="en-IN" dirty="0">
                <a:solidFill>
                  <a:srgbClr val="0D0D0D"/>
                </a:solidFill>
                <a:latin typeface="Söhne"/>
              </a:rPr>
              <a:t>bucket with help of word link from DynamoDB</a:t>
            </a:r>
            <a:endParaRPr lang="en-IN" i="0" dirty="0">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IN" altLang="en-US" sz="1800" dirty="0">
                <a:solidFill>
                  <a:srgbClr val="0D0D0D"/>
                </a:solidFill>
                <a:latin typeface="Söhne"/>
              </a:rPr>
              <a:t>    (ii) </a:t>
            </a:r>
            <a:r>
              <a:rPr lang="en-IN" i="0" dirty="0">
                <a:solidFill>
                  <a:srgbClr val="0D0D0D"/>
                </a:solidFill>
                <a:effectLst/>
                <a:latin typeface="Söhne"/>
              </a:rPr>
              <a:t>Playing Audio</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rgbClr val="0D0D0D"/>
              </a:solidFill>
              <a:latin typeface="Söhne"/>
            </a:endParaRPr>
          </a:p>
          <a:p>
            <a:r>
              <a:rPr lang="en-IN" b="1" dirty="0"/>
              <a:t>4. If word is NOT present in Database(DynamoDB)</a:t>
            </a:r>
          </a:p>
          <a:p>
            <a:r>
              <a:rPr lang="en-IN" dirty="0">
                <a:latin typeface="Söhne"/>
              </a:rPr>
              <a:t>    (</a:t>
            </a:r>
            <a:r>
              <a:rPr lang="en-IN" dirty="0" err="1">
                <a:latin typeface="Söhne"/>
              </a:rPr>
              <a:t>i</a:t>
            </a:r>
            <a:r>
              <a:rPr lang="en-IN" dirty="0">
                <a:latin typeface="Söhne"/>
              </a:rPr>
              <a:t>)Record the audio </a:t>
            </a:r>
          </a:p>
          <a:p>
            <a:r>
              <a:rPr lang="en-IN" dirty="0">
                <a:latin typeface="Söhne"/>
              </a:rPr>
              <a:t>    (ii)Trim and Remove the noise  from recorded audio</a:t>
            </a:r>
          </a:p>
          <a:p>
            <a:r>
              <a:rPr lang="en-IN" dirty="0">
                <a:latin typeface="Söhne"/>
              </a:rPr>
              <a:t>    (ii) Saving the audio on AWS BUCKET</a:t>
            </a:r>
          </a:p>
          <a:p>
            <a:r>
              <a:rPr lang="en-IN" dirty="0">
                <a:latin typeface="Söhne"/>
              </a:rPr>
              <a:t>    (iii) Update the DynamoDB with name of word and link of the audio </a:t>
            </a:r>
          </a:p>
          <a:p>
            <a:endParaRPr lang="en-IN" dirty="0"/>
          </a:p>
          <a:p>
            <a:r>
              <a:rPr lang="en-IN" dirty="0"/>
              <a:t>    </a:t>
            </a:r>
          </a:p>
          <a:p>
            <a:r>
              <a:rPr lang="en-IN" dirty="0"/>
              <a:t>    </a:t>
            </a:r>
          </a:p>
        </p:txBody>
      </p:sp>
    </p:spTree>
    <p:extLst>
      <p:ext uri="{BB962C8B-B14F-4D97-AF65-F5344CB8AC3E}">
        <p14:creationId xmlns:p14="http://schemas.microsoft.com/office/powerpoint/2010/main" val="1647710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7FBD8-DAE8-FA38-308F-42AC8F35038F}"/>
              </a:ext>
            </a:extLst>
          </p:cNvPr>
          <p:cNvPicPr>
            <a:picLocks noChangeAspect="1"/>
          </p:cNvPicPr>
          <p:nvPr/>
        </p:nvPicPr>
        <p:blipFill>
          <a:blip r:embed="rId2"/>
          <a:stretch>
            <a:fillRect/>
          </a:stretch>
        </p:blipFill>
        <p:spPr>
          <a:xfrm>
            <a:off x="130785" y="1362810"/>
            <a:ext cx="11419064" cy="4876916"/>
          </a:xfrm>
          <a:prstGeom prst="rect">
            <a:avLst/>
          </a:prstGeom>
        </p:spPr>
      </p:pic>
      <p:sp>
        <p:nvSpPr>
          <p:cNvPr id="5" name="TextBox 4">
            <a:extLst>
              <a:ext uri="{FF2B5EF4-FFF2-40B4-BE49-F238E27FC236}">
                <a16:creationId xmlns:a16="http://schemas.microsoft.com/office/drawing/2014/main" id="{324F2AD5-AA09-B39B-8F95-79F2596B2292}"/>
              </a:ext>
            </a:extLst>
          </p:cNvPr>
          <p:cNvSpPr txBox="1"/>
          <p:nvPr/>
        </p:nvSpPr>
        <p:spPr>
          <a:xfrm>
            <a:off x="386501" y="440720"/>
            <a:ext cx="4996206" cy="584775"/>
          </a:xfrm>
          <a:prstGeom prst="rect">
            <a:avLst/>
          </a:prstGeom>
          <a:noFill/>
        </p:spPr>
        <p:txBody>
          <a:bodyPr wrap="square" rtlCol="0">
            <a:spAutoFit/>
          </a:bodyPr>
          <a:lstStyle/>
          <a:p>
            <a:r>
              <a:rPr lang="en-IN" sz="3200" b="1" u="sng" dirty="0"/>
              <a:t>RESULT</a:t>
            </a:r>
          </a:p>
        </p:txBody>
      </p:sp>
    </p:spTree>
    <p:extLst>
      <p:ext uri="{BB962C8B-B14F-4D97-AF65-F5344CB8AC3E}">
        <p14:creationId xmlns:p14="http://schemas.microsoft.com/office/powerpoint/2010/main" val="7770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D7648-6B50-7272-7B36-E532EC82A01A}"/>
              </a:ext>
            </a:extLst>
          </p:cNvPr>
          <p:cNvSpPr txBox="1"/>
          <p:nvPr/>
        </p:nvSpPr>
        <p:spPr>
          <a:xfrm>
            <a:off x="556181" y="697584"/>
            <a:ext cx="10143242" cy="523220"/>
          </a:xfrm>
          <a:prstGeom prst="rect">
            <a:avLst/>
          </a:prstGeom>
          <a:noFill/>
        </p:spPr>
        <p:txBody>
          <a:bodyPr wrap="square" rtlCol="0">
            <a:spAutoFit/>
          </a:bodyPr>
          <a:lstStyle/>
          <a:p>
            <a:r>
              <a:rPr lang="en-IN" sz="2800" b="1" dirty="0"/>
              <a:t>CONTENT OUTLINE</a:t>
            </a:r>
          </a:p>
        </p:txBody>
      </p:sp>
      <p:graphicFrame>
        <p:nvGraphicFramePr>
          <p:cNvPr id="5" name="Table 4">
            <a:extLst>
              <a:ext uri="{FF2B5EF4-FFF2-40B4-BE49-F238E27FC236}">
                <a16:creationId xmlns:a16="http://schemas.microsoft.com/office/drawing/2014/main" id="{2BE6E8FD-31B8-C677-6214-BC67EA013A2C}"/>
              </a:ext>
            </a:extLst>
          </p:cNvPr>
          <p:cNvGraphicFramePr>
            <a:graphicFrameLocks noGrp="1"/>
          </p:cNvGraphicFramePr>
          <p:nvPr>
            <p:extLst>
              <p:ext uri="{D42A27DB-BD31-4B8C-83A1-F6EECF244321}">
                <p14:modId xmlns:p14="http://schemas.microsoft.com/office/powerpoint/2010/main" val="2118089518"/>
              </p:ext>
            </p:extLst>
          </p:nvPr>
        </p:nvGraphicFramePr>
        <p:xfrm>
          <a:off x="622169" y="1709479"/>
          <a:ext cx="9455086" cy="5114988"/>
        </p:xfrm>
        <a:graphic>
          <a:graphicData uri="http://schemas.openxmlformats.org/drawingml/2006/table">
            <a:tbl>
              <a:tblPr firstRow="1" bandRow="1">
                <a:tableStyleId>{5C22544A-7EE6-4342-B048-85BDC9FD1C3A}</a:tableStyleId>
              </a:tblPr>
              <a:tblGrid>
                <a:gridCol w="4727543">
                  <a:extLst>
                    <a:ext uri="{9D8B030D-6E8A-4147-A177-3AD203B41FA5}">
                      <a16:colId xmlns:a16="http://schemas.microsoft.com/office/drawing/2014/main" val="1021755577"/>
                    </a:ext>
                  </a:extLst>
                </a:gridCol>
                <a:gridCol w="4727543">
                  <a:extLst>
                    <a:ext uri="{9D8B030D-6E8A-4147-A177-3AD203B41FA5}">
                      <a16:colId xmlns:a16="http://schemas.microsoft.com/office/drawing/2014/main" val="3256808007"/>
                    </a:ext>
                  </a:extLst>
                </a:gridCol>
              </a:tblGrid>
              <a:tr h="508644">
                <a:tc>
                  <a:txBody>
                    <a:bodyPr/>
                    <a:lstStyle/>
                    <a:p>
                      <a:r>
                        <a:rPr lang="en-IN" dirty="0"/>
                        <a:t>CONTENT TITLE</a:t>
                      </a:r>
                    </a:p>
                  </a:txBody>
                  <a:tcPr/>
                </a:tc>
                <a:tc>
                  <a:txBody>
                    <a:bodyPr/>
                    <a:lstStyle/>
                    <a:p>
                      <a:r>
                        <a:rPr lang="en-IN" dirty="0"/>
                        <a:t>SLIDE NUMBER</a:t>
                      </a:r>
                    </a:p>
                  </a:txBody>
                  <a:tcPr/>
                </a:tc>
                <a:extLst>
                  <a:ext uri="{0D108BD9-81ED-4DB2-BD59-A6C34878D82A}">
                    <a16:rowId xmlns:a16="http://schemas.microsoft.com/office/drawing/2014/main" val="2689799489"/>
                  </a:ext>
                </a:extLst>
              </a:tr>
              <a:tr h="508644">
                <a:tc>
                  <a:txBody>
                    <a:bodyPr/>
                    <a:lstStyle/>
                    <a:p>
                      <a:r>
                        <a:rPr lang="en-IN" dirty="0"/>
                        <a:t>INTRODUCTION</a:t>
                      </a:r>
                    </a:p>
                  </a:txBody>
                  <a:tcPr/>
                </a:tc>
                <a:tc>
                  <a:txBody>
                    <a:bodyPr/>
                    <a:lstStyle/>
                    <a:p>
                      <a:r>
                        <a:rPr lang="en-IN" dirty="0"/>
                        <a:t>3</a:t>
                      </a:r>
                    </a:p>
                  </a:txBody>
                  <a:tcPr/>
                </a:tc>
                <a:extLst>
                  <a:ext uri="{0D108BD9-81ED-4DB2-BD59-A6C34878D82A}">
                    <a16:rowId xmlns:a16="http://schemas.microsoft.com/office/drawing/2014/main" val="911203792"/>
                  </a:ext>
                </a:extLst>
              </a:tr>
              <a:tr h="508644">
                <a:tc>
                  <a:txBody>
                    <a:bodyPr/>
                    <a:lstStyle/>
                    <a:p>
                      <a:r>
                        <a:rPr lang="en-IN" dirty="0"/>
                        <a:t>MOTIVATION OF OUR WORK</a:t>
                      </a:r>
                    </a:p>
                  </a:txBody>
                  <a:tcPr/>
                </a:tc>
                <a:tc>
                  <a:txBody>
                    <a:bodyPr/>
                    <a:lstStyle/>
                    <a:p>
                      <a:r>
                        <a:rPr lang="en-IN" dirty="0"/>
                        <a:t>4</a:t>
                      </a:r>
                    </a:p>
                  </a:txBody>
                  <a:tcPr/>
                </a:tc>
                <a:extLst>
                  <a:ext uri="{0D108BD9-81ED-4DB2-BD59-A6C34878D82A}">
                    <a16:rowId xmlns:a16="http://schemas.microsoft.com/office/drawing/2014/main" val="3593226915"/>
                  </a:ext>
                </a:extLst>
              </a:tr>
              <a:tr h="508644">
                <a:tc>
                  <a:txBody>
                    <a:bodyPr/>
                    <a:lstStyle/>
                    <a:p>
                      <a:r>
                        <a:rPr lang="en-IN" dirty="0"/>
                        <a:t>TOOLS USED TO MAKE THIS PROJECT</a:t>
                      </a:r>
                    </a:p>
                  </a:txBody>
                  <a:tcPr/>
                </a:tc>
                <a:tc>
                  <a:txBody>
                    <a:bodyPr/>
                    <a:lstStyle/>
                    <a:p>
                      <a:r>
                        <a:rPr lang="en-IN" dirty="0"/>
                        <a:t>5</a:t>
                      </a:r>
                    </a:p>
                  </a:txBody>
                  <a:tcPr/>
                </a:tc>
                <a:extLst>
                  <a:ext uri="{0D108BD9-81ED-4DB2-BD59-A6C34878D82A}">
                    <a16:rowId xmlns:a16="http://schemas.microsoft.com/office/drawing/2014/main" val="4135286572"/>
                  </a:ext>
                </a:extLst>
              </a:tr>
              <a:tr h="508644">
                <a:tc>
                  <a:txBody>
                    <a:bodyPr/>
                    <a:lstStyle/>
                    <a:p>
                      <a:r>
                        <a:rPr lang="en-IN" dirty="0"/>
                        <a:t>METHODOLOGY</a:t>
                      </a:r>
                    </a:p>
                  </a:txBody>
                  <a:tcPr/>
                </a:tc>
                <a:tc>
                  <a:txBody>
                    <a:bodyPr/>
                    <a:lstStyle/>
                    <a:p>
                      <a:r>
                        <a:rPr lang="en-IN" dirty="0"/>
                        <a:t>6</a:t>
                      </a:r>
                    </a:p>
                  </a:txBody>
                  <a:tcPr/>
                </a:tc>
                <a:extLst>
                  <a:ext uri="{0D108BD9-81ED-4DB2-BD59-A6C34878D82A}">
                    <a16:rowId xmlns:a16="http://schemas.microsoft.com/office/drawing/2014/main" val="682611185"/>
                  </a:ext>
                </a:extLst>
              </a:tr>
              <a:tr h="508644">
                <a:tc>
                  <a:txBody>
                    <a:bodyPr/>
                    <a:lstStyle/>
                    <a:p>
                      <a:r>
                        <a:rPr lang="en-IN" dirty="0"/>
                        <a:t>RESULTS</a:t>
                      </a:r>
                    </a:p>
                  </a:txBody>
                  <a:tcPr/>
                </a:tc>
                <a:tc>
                  <a:txBody>
                    <a:bodyPr/>
                    <a:lstStyle/>
                    <a:p>
                      <a:r>
                        <a:rPr lang="en-IN" dirty="0"/>
                        <a:t>7-9</a:t>
                      </a:r>
                    </a:p>
                  </a:txBody>
                  <a:tcPr/>
                </a:tc>
                <a:extLst>
                  <a:ext uri="{0D108BD9-81ED-4DB2-BD59-A6C34878D82A}">
                    <a16:rowId xmlns:a16="http://schemas.microsoft.com/office/drawing/2014/main" val="3655217453"/>
                  </a:ext>
                </a:extLst>
              </a:tr>
              <a:tr h="508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dirty="0">
                          <a:latin typeface="Segoe UI" panose="020B0502040204020203" pitchFamily="34" charset="0"/>
                          <a:ea typeface="Calibri" panose="020F0502020204030204" pitchFamily="34" charset="0"/>
                        </a:rPr>
                        <a:t>LIMITATIONS OF GOOGLE DRIVE AND GOOGLE SHEET</a:t>
                      </a:r>
                    </a:p>
                    <a:p>
                      <a:endParaRPr lang="en-IN" dirty="0"/>
                    </a:p>
                  </a:txBody>
                  <a:tcPr/>
                </a:tc>
                <a:tc>
                  <a:txBody>
                    <a:bodyPr/>
                    <a:lstStyle/>
                    <a:p>
                      <a:r>
                        <a:rPr lang="en-IN" dirty="0"/>
                        <a:t>10</a:t>
                      </a:r>
                    </a:p>
                  </a:txBody>
                  <a:tcPr/>
                </a:tc>
                <a:extLst>
                  <a:ext uri="{0D108BD9-81ED-4DB2-BD59-A6C34878D82A}">
                    <a16:rowId xmlns:a16="http://schemas.microsoft.com/office/drawing/2014/main" val="2895477258"/>
                  </a:ext>
                </a:extLst>
              </a:tr>
              <a:tr h="508644">
                <a:tc>
                  <a:txBody>
                    <a:bodyPr/>
                    <a:lstStyle/>
                    <a:p>
                      <a:r>
                        <a:rPr lang="en-IN" dirty="0"/>
                        <a:t>AWS Bucket</a:t>
                      </a:r>
                    </a:p>
                  </a:txBody>
                  <a:tcPr/>
                </a:tc>
                <a:tc>
                  <a:txBody>
                    <a:bodyPr/>
                    <a:lstStyle/>
                    <a:p>
                      <a:r>
                        <a:rPr lang="en-IN" dirty="0"/>
                        <a:t>11</a:t>
                      </a:r>
                    </a:p>
                  </a:txBody>
                  <a:tcPr/>
                </a:tc>
                <a:extLst>
                  <a:ext uri="{0D108BD9-81ED-4DB2-BD59-A6C34878D82A}">
                    <a16:rowId xmlns:a16="http://schemas.microsoft.com/office/drawing/2014/main" val="2111494498"/>
                  </a:ext>
                </a:extLst>
              </a:tr>
              <a:tr h="508644">
                <a:tc>
                  <a:txBody>
                    <a:bodyPr/>
                    <a:lstStyle/>
                    <a:p>
                      <a:r>
                        <a:rPr lang="en-IN" dirty="0"/>
                        <a:t>Advantage of AWS Bucket over Google drive</a:t>
                      </a:r>
                    </a:p>
                  </a:txBody>
                  <a:tcPr/>
                </a:tc>
                <a:tc>
                  <a:txBody>
                    <a:bodyPr/>
                    <a:lstStyle/>
                    <a:p>
                      <a:r>
                        <a:rPr lang="en-IN" dirty="0"/>
                        <a:t>12</a:t>
                      </a:r>
                    </a:p>
                  </a:txBody>
                  <a:tcPr/>
                </a:tc>
                <a:extLst>
                  <a:ext uri="{0D108BD9-81ED-4DB2-BD59-A6C34878D82A}">
                    <a16:rowId xmlns:a16="http://schemas.microsoft.com/office/drawing/2014/main" val="2998210595"/>
                  </a:ext>
                </a:extLst>
              </a:tr>
            </a:tbl>
          </a:graphicData>
        </a:graphic>
      </p:graphicFrame>
    </p:spTree>
    <p:extLst>
      <p:ext uri="{BB962C8B-B14F-4D97-AF65-F5344CB8AC3E}">
        <p14:creationId xmlns:p14="http://schemas.microsoft.com/office/powerpoint/2010/main" val="319874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F2AD5-AA09-B39B-8F95-79F2596B2292}"/>
              </a:ext>
            </a:extLst>
          </p:cNvPr>
          <p:cNvSpPr txBox="1"/>
          <p:nvPr/>
        </p:nvSpPr>
        <p:spPr>
          <a:xfrm>
            <a:off x="386501" y="440720"/>
            <a:ext cx="4996206" cy="584775"/>
          </a:xfrm>
          <a:prstGeom prst="rect">
            <a:avLst/>
          </a:prstGeom>
          <a:noFill/>
        </p:spPr>
        <p:txBody>
          <a:bodyPr wrap="square" rtlCol="0">
            <a:spAutoFit/>
          </a:bodyPr>
          <a:lstStyle/>
          <a:p>
            <a:r>
              <a:rPr lang="en-IN" sz="3200" b="1" u="sng" dirty="0"/>
              <a:t>RESULT Cont..</a:t>
            </a:r>
          </a:p>
        </p:txBody>
      </p:sp>
      <p:pic>
        <p:nvPicPr>
          <p:cNvPr id="6" name="Picture 5">
            <a:extLst>
              <a:ext uri="{FF2B5EF4-FFF2-40B4-BE49-F238E27FC236}">
                <a16:creationId xmlns:a16="http://schemas.microsoft.com/office/drawing/2014/main" id="{9D3D8D95-C5A3-994B-84F1-0A571B85EC61}"/>
              </a:ext>
            </a:extLst>
          </p:cNvPr>
          <p:cNvPicPr>
            <a:picLocks noChangeAspect="1"/>
          </p:cNvPicPr>
          <p:nvPr/>
        </p:nvPicPr>
        <p:blipFill>
          <a:blip r:embed="rId2"/>
          <a:stretch>
            <a:fillRect/>
          </a:stretch>
        </p:blipFill>
        <p:spPr>
          <a:xfrm>
            <a:off x="111704" y="1437358"/>
            <a:ext cx="5684363" cy="4697112"/>
          </a:xfrm>
          <a:prstGeom prst="rect">
            <a:avLst/>
          </a:prstGeom>
        </p:spPr>
      </p:pic>
      <p:pic>
        <p:nvPicPr>
          <p:cNvPr id="8" name="Picture 7">
            <a:extLst>
              <a:ext uri="{FF2B5EF4-FFF2-40B4-BE49-F238E27FC236}">
                <a16:creationId xmlns:a16="http://schemas.microsoft.com/office/drawing/2014/main" id="{8B2A7861-1F34-E2AF-B917-2A2B4C8A5E17}"/>
              </a:ext>
            </a:extLst>
          </p:cNvPr>
          <p:cNvPicPr>
            <a:picLocks noChangeAspect="1"/>
          </p:cNvPicPr>
          <p:nvPr/>
        </p:nvPicPr>
        <p:blipFill>
          <a:blip r:embed="rId3"/>
          <a:stretch>
            <a:fillRect/>
          </a:stretch>
        </p:blipFill>
        <p:spPr>
          <a:xfrm>
            <a:off x="6096000" y="1437358"/>
            <a:ext cx="5892986" cy="4803644"/>
          </a:xfrm>
          <a:prstGeom prst="rect">
            <a:avLst/>
          </a:prstGeom>
        </p:spPr>
      </p:pic>
    </p:spTree>
    <p:extLst>
      <p:ext uri="{BB962C8B-B14F-4D97-AF65-F5344CB8AC3E}">
        <p14:creationId xmlns:p14="http://schemas.microsoft.com/office/powerpoint/2010/main" val="633791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F2AD5-AA09-B39B-8F95-79F2596B2292}"/>
              </a:ext>
            </a:extLst>
          </p:cNvPr>
          <p:cNvSpPr txBox="1"/>
          <p:nvPr/>
        </p:nvSpPr>
        <p:spPr>
          <a:xfrm>
            <a:off x="386501" y="440720"/>
            <a:ext cx="4996206" cy="584775"/>
          </a:xfrm>
          <a:prstGeom prst="rect">
            <a:avLst/>
          </a:prstGeom>
          <a:noFill/>
        </p:spPr>
        <p:txBody>
          <a:bodyPr wrap="square" rtlCol="0">
            <a:spAutoFit/>
          </a:bodyPr>
          <a:lstStyle/>
          <a:p>
            <a:r>
              <a:rPr lang="en-IN" sz="3200" b="1" u="sng" dirty="0"/>
              <a:t>RESULT Cont..</a:t>
            </a:r>
          </a:p>
        </p:txBody>
      </p:sp>
      <p:pic>
        <p:nvPicPr>
          <p:cNvPr id="3" name="Picture 2">
            <a:extLst>
              <a:ext uri="{FF2B5EF4-FFF2-40B4-BE49-F238E27FC236}">
                <a16:creationId xmlns:a16="http://schemas.microsoft.com/office/drawing/2014/main" id="{0C20494F-383A-E2C0-4BEC-5E1E8BE54AB3}"/>
              </a:ext>
            </a:extLst>
          </p:cNvPr>
          <p:cNvPicPr>
            <a:picLocks noChangeAspect="1"/>
          </p:cNvPicPr>
          <p:nvPr/>
        </p:nvPicPr>
        <p:blipFill>
          <a:blip r:embed="rId2"/>
          <a:stretch>
            <a:fillRect/>
          </a:stretch>
        </p:blipFill>
        <p:spPr>
          <a:xfrm>
            <a:off x="164560" y="1389480"/>
            <a:ext cx="6147464" cy="5027800"/>
          </a:xfrm>
          <a:prstGeom prst="rect">
            <a:avLst/>
          </a:prstGeom>
        </p:spPr>
      </p:pic>
      <p:pic>
        <p:nvPicPr>
          <p:cNvPr id="7" name="Picture 6">
            <a:extLst>
              <a:ext uri="{FF2B5EF4-FFF2-40B4-BE49-F238E27FC236}">
                <a16:creationId xmlns:a16="http://schemas.microsoft.com/office/drawing/2014/main" id="{4FF3FA24-4DB7-1F87-95D4-F2994E66486E}"/>
              </a:ext>
            </a:extLst>
          </p:cNvPr>
          <p:cNvPicPr>
            <a:picLocks noChangeAspect="1"/>
          </p:cNvPicPr>
          <p:nvPr/>
        </p:nvPicPr>
        <p:blipFill>
          <a:blip r:embed="rId3"/>
          <a:stretch>
            <a:fillRect/>
          </a:stretch>
        </p:blipFill>
        <p:spPr>
          <a:xfrm>
            <a:off x="6400443" y="1389480"/>
            <a:ext cx="5708699" cy="5027800"/>
          </a:xfrm>
          <a:prstGeom prst="rect">
            <a:avLst/>
          </a:prstGeom>
        </p:spPr>
      </p:pic>
    </p:spTree>
    <p:extLst>
      <p:ext uri="{BB962C8B-B14F-4D97-AF65-F5344CB8AC3E}">
        <p14:creationId xmlns:p14="http://schemas.microsoft.com/office/powerpoint/2010/main" val="373376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F2AD5-AA09-B39B-8F95-79F2596B2292}"/>
              </a:ext>
            </a:extLst>
          </p:cNvPr>
          <p:cNvSpPr txBox="1"/>
          <p:nvPr/>
        </p:nvSpPr>
        <p:spPr>
          <a:xfrm>
            <a:off x="386501" y="440720"/>
            <a:ext cx="4996206" cy="584775"/>
          </a:xfrm>
          <a:prstGeom prst="rect">
            <a:avLst/>
          </a:prstGeom>
          <a:noFill/>
        </p:spPr>
        <p:txBody>
          <a:bodyPr wrap="square" rtlCol="0">
            <a:spAutoFit/>
          </a:bodyPr>
          <a:lstStyle/>
          <a:p>
            <a:r>
              <a:rPr lang="en-IN" sz="3200" b="1" u="sng" dirty="0"/>
              <a:t>RESULT Cont..</a:t>
            </a:r>
          </a:p>
        </p:txBody>
      </p:sp>
      <p:pic>
        <p:nvPicPr>
          <p:cNvPr id="6" name="Picture 5">
            <a:extLst>
              <a:ext uri="{FF2B5EF4-FFF2-40B4-BE49-F238E27FC236}">
                <a16:creationId xmlns:a16="http://schemas.microsoft.com/office/drawing/2014/main" id="{4CB36069-5775-9ADC-8A1A-5EFE3D25EAE4}"/>
              </a:ext>
            </a:extLst>
          </p:cNvPr>
          <p:cNvPicPr>
            <a:picLocks noChangeAspect="1"/>
          </p:cNvPicPr>
          <p:nvPr/>
        </p:nvPicPr>
        <p:blipFill>
          <a:blip r:embed="rId2"/>
          <a:stretch>
            <a:fillRect/>
          </a:stretch>
        </p:blipFill>
        <p:spPr>
          <a:xfrm>
            <a:off x="202706" y="1251752"/>
            <a:ext cx="3435658" cy="2299317"/>
          </a:xfrm>
          <a:prstGeom prst="rect">
            <a:avLst/>
          </a:prstGeom>
        </p:spPr>
      </p:pic>
      <p:pic>
        <p:nvPicPr>
          <p:cNvPr id="9" name="Picture 8">
            <a:extLst>
              <a:ext uri="{FF2B5EF4-FFF2-40B4-BE49-F238E27FC236}">
                <a16:creationId xmlns:a16="http://schemas.microsoft.com/office/drawing/2014/main" id="{A96BEF85-0548-5473-85F4-D8FC12F6B74A}"/>
              </a:ext>
            </a:extLst>
          </p:cNvPr>
          <p:cNvPicPr>
            <a:picLocks noChangeAspect="1"/>
          </p:cNvPicPr>
          <p:nvPr/>
        </p:nvPicPr>
        <p:blipFill>
          <a:blip r:embed="rId3"/>
          <a:stretch>
            <a:fillRect/>
          </a:stretch>
        </p:blipFill>
        <p:spPr>
          <a:xfrm>
            <a:off x="4456161" y="1230502"/>
            <a:ext cx="3693540" cy="2299317"/>
          </a:xfrm>
          <a:prstGeom prst="rect">
            <a:avLst/>
          </a:prstGeom>
        </p:spPr>
      </p:pic>
      <p:pic>
        <p:nvPicPr>
          <p:cNvPr id="11" name="Picture 10">
            <a:extLst>
              <a:ext uri="{FF2B5EF4-FFF2-40B4-BE49-F238E27FC236}">
                <a16:creationId xmlns:a16="http://schemas.microsoft.com/office/drawing/2014/main" id="{BCFF8A37-AF48-023E-5FD0-76FFC831E4E4}"/>
              </a:ext>
            </a:extLst>
          </p:cNvPr>
          <p:cNvPicPr>
            <a:picLocks noChangeAspect="1"/>
          </p:cNvPicPr>
          <p:nvPr/>
        </p:nvPicPr>
        <p:blipFill>
          <a:blip r:embed="rId4"/>
          <a:stretch>
            <a:fillRect/>
          </a:stretch>
        </p:blipFill>
        <p:spPr>
          <a:xfrm>
            <a:off x="202707" y="3734827"/>
            <a:ext cx="3517038" cy="2712251"/>
          </a:xfrm>
          <a:prstGeom prst="rect">
            <a:avLst/>
          </a:prstGeom>
        </p:spPr>
      </p:pic>
      <p:pic>
        <p:nvPicPr>
          <p:cNvPr id="13" name="Picture 12">
            <a:extLst>
              <a:ext uri="{FF2B5EF4-FFF2-40B4-BE49-F238E27FC236}">
                <a16:creationId xmlns:a16="http://schemas.microsoft.com/office/drawing/2014/main" id="{DE310904-899C-6A4C-C030-CB1CA1C1D010}"/>
              </a:ext>
            </a:extLst>
          </p:cNvPr>
          <p:cNvPicPr>
            <a:picLocks noChangeAspect="1"/>
          </p:cNvPicPr>
          <p:nvPr/>
        </p:nvPicPr>
        <p:blipFill>
          <a:blip r:embed="rId5"/>
          <a:stretch>
            <a:fillRect/>
          </a:stretch>
        </p:blipFill>
        <p:spPr>
          <a:xfrm>
            <a:off x="4016612" y="3734825"/>
            <a:ext cx="3289710" cy="2799139"/>
          </a:xfrm>
          <a:prstGeom prst="rect">
            <a:avLst/>
          </a:prstGeom>
        </p:spPr>
      </p:pic>
      <p:pic>
        <p:nvPicPr>
          <p:cNvPr id="15" name="Picture 14">
            <a:extLst>
              <a:ext uri="{FF2B5EF4-FFF2-40B4-BE49-F238E27FC236}">
                <a16:creationId xmlns:a16="http://schemas.microsoft.com/office/drawing/2014/main" id="{81D44A82-C361-0075-7C79-11110039BF99}"/>
              </a:ext>
            </a:extLst>
          </p:cNvPr>
          <p:cNvPicPr>
            <a:picLocks noChangeAspect="1"/>
          </p:cNvPicPr>
          <p:nvPr/>
        </p:nvPicPr>
        <p:blipFill>
          <a:blip r:embed="rId6"/>
          <a:stretch>
            <a:fillRect/>
          </a:stretch>
        </p:blipFill>
        <p:spPr>
          <a:xfrm>
            <a:off x="7759082" y="3734825"/>
            <a:ext cx="4016603" cy="2712253"/>
          </a:xfrm>
          <a:prstGeom prst="rect">
            <a:avLst/>
          </a:prstGeom>
        </p:spPr>
      </p:pic>
    </p:spTree>
    <p:extLst>
      <p:ext uri="{BB962C8B-B14F-4D97-AF65-F5344CB8AC3E}">
        <p14:creationId xmlns:p14="http://schemas.microsoft.com/office/powerpoint/2010/main" val="1545064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618AD-3B5C-FAB8-7D4D-99C42382C939}"/>
              </a:ext>
            </a:extLst>
          </p:cNvPr>
          <p:cNvSpPr txBox="1"/>
          <p:nvPr/>
        </p:nvSpPr>
        <p:spPr>
          <a:xfrm>
            <a:off x="738398" y="1733750"/>
            <a:ext cx="10509610" cy="2472472"/>
          </a:xfrm>
          <a:prstGeom prst="rect">
            <a:avLst/>
          </a:prstGeom>
          <a:noFill/>
        </p:spPr>
        <p:txBody>
          <a:bodyPr wrap="square" rtlCol="0">
            <a:spAutoFit/>
          </a:bodyPr>
          <a:lstStyle/>
          <a:p>
            <a:pPr marL="285750" indent="-285750" algn="just">
              <a:spcBef>
                <a:spcPts val="1400"/>
              </a:spcBef>
              <a:spcAft>
                <a:spcPts val="1400"/>
              </a:spcAf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We developed a website in which user can search a word. If word is found in database then pronunciation  of word is being played and if it is not found then record the pronunciation of word and upload the audio on drive and update the sheet as well.</a:t>
            </a:r>
          </a:p>
          <a:p>
            <a:pPr marL="285750" marR="0" indent="-285750" algn="just">
              <a:spcBef>
                <a:spcPts val="1400"/>
              </a:spcBef>
              <a:spcAft>
                <a:spcPts val="140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It </a:t>
            </a:r>
            <a:r>
              <a:rPr lang="en-US" dirty="0">
                <a:latin typeface="Times New Roman" panose="02020603050405020304" pitchFamily="18" charset="0"/>
                <a:ea typeface="Times New Roman" panose="02020603050405020304" pitchFamily="18" charset="0"/>
              </a:rPr>
              <a:t>is scalable for high volume of data and more secured as compared to Google sheet and drive database.</a:t>
            </a:r>
          </a:p>
          <a:p>
            <a:pPr marL="285750" marR="0" indent="-285750" algn="just">
              <a:spcBef>
                <a:spcPts val="1400"/>
              </a:spcBef>
              <a:spcAft>
                <a:spcPts val="140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This database of word to audio can be used in Translation website (I.e. Translation from Hindi to English or English to Hindi Efficiently and virtual teacher assistant.</a:t>
            </a:r>
          </a:p>
        </p:txBody>
      </p:sp>
      <p:sp>
        <p:nvSpPr>
          <p:cNvPr id="3" name="TextBox 2">
            <a:extLst>
              <a:ext uri="{FF2B5EF4-FFF2-40B4-BE49-F238E27FC236}">
                <a16:creationId xmlns:a16="http://schemas.microsoft.com/office/drawing/2014/main" id="{461FAC48-3A91-286C-AC1D-F5C7EA476310}"/>
              </a:ext>
            </a:extLst>
          </p:cNvPr>
          <p:cNvSpPr txBox="1"/>
          <p:nvPr/>
        </p:nvSpPr>
        <p:spPr>
          <a:xfrm>
            <a:off x="230819" y="514905"/>
            <a:ext cx="3355760" cy="584775"/>
          </a:xfrm>
          <a:prstGeom prst="rect">
            <a:avLst/>
          </a:prstGeom>
          <a:noFill/>
        </p:spPr>
        <p:txBody>
          <a:bodyPr wrap="square" rtlCol="0">
            <a:spAutoFit/>
          </a:bodyPr>
          <a:lstStyle/>
          <a:p>
            <a:r>
              <a:rPr lang="en-IN" sz="3200" b="1" u="sng" dirty="0"/>
              <a:t>CONCLUSION</a:t>
            </a:r>
          </a:p>
        </p:txBody>
      </p:sp>
    </p:spTree>
    <p:extLst>
      <p:ext uri="{BB962C8B-B14F-4D97-AF65-F5344CB8AC3E}">
        <p14:creationId xmlns:p14="http://schemas.microsoft.com/office/powerpoint/2010/main" val="24746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618AD-3B5C-FAB8-7D4D-99C42382C939}"/>
              </a:ext>
            </a:extLst>
          </p:cNvPr>
          <p:cNvSpPr txBox="1"/>
          <p:nvPr/>
        </p:nvSpPr>
        <p:spPr>
          <a:xfrm>
            <a:off x="1253303" y="1041291"/>
            <a:ext cx="8154186" cy="1159292"/>
          </a:xfrm>
          <a:prstGeom prst="rect">
            <a:avLst/>
          </a:prstGeom>
          <a:noFill/>
        </p:spPr>
        <p:txBody>
          <a:bodyPr wrap="square" rtlCol="0">
            <a:spAutoFit/>
          </a:bodyPr>
          <a:lstStyle/>
          <a:p>
            <a:pPr marL="0" marR="0">
              <a:spcBef>
                <a:spcPts val="1400"/>
              </a:spcBef>
              <a:spcAft>
                <a:spcPts val="1400"/>
              </a:spcAft>
            </a:pPr>
            <a:r>
              <a:rPr lang="en-US" sz="2800" b="1" u="sng" dirty="0">
                <a:effectLst/>
                <a:latin typeface="Segoe UI" panose="020B0502040204020203" pitchFamily="34" charset="0"/>
                <a:ea typeface="Times New Roman" panose="02020603050405020304" pitchFamily="18" charset="0"/>
              </a:rPr>
              <a:t>Future Work-</a:t>
            </a:r>
            <a:endParaRPr lang="en-US" sz="2800" b="1" u="sng" dirty="0">
              <a:latin typeface="Segoe UI" panose="020B0502040204020203" pitchFamily="34" charset="0"/>
              <a:ea typeface="Times New Roman" panose="02020603050405020304" pitchFamily="18" charset="0"/>
            </a:endParaRPr>
          </a:p>
          <a:p>
            <a:pPr marL="342900" marR="0" indent="-342900">
              <a:spcBef>
                <a:spcPts val="1400"/>
              </a:spcBef>
              <a:spcAft>
                <a:spcPts val="1400"/>
              </a:spcAft>
              <a:buAutoNum type="arabicPeriod"/>
            </a:pPr>
            <a:endParaRPr lang="en-US"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93743338-1AB7-9372-9D97-63EC53EE6B09}"/>
              </a:ext>
            </a:extLst>
          </p:cNvPr>
          <p:cNvSpPr txBox="1"/>
          <p:nvPr/>
        </p:nvSpPr>
        <p:spPr>
          <a:xfrm>
            <a:off x="974035" y="2097157"/>
            <a:ext cx="9809922" cy="1569660"/>
          </a:xfrm>
          <a:prstGeom prst="rect">
            <a:avLst/>
          </a:prstGeom>
          <a:noFill/>
        </p:spPr>
        <p:txBody>
          <a:bodyPr wrap="square" rtlCol="0">
            <a:spAutoFit/>
          </a:bodyPr>
          <a:lstStyle/>
          <a:p>
            <a:r>
              <a:rPr lang="en-US" sz="2400" dirty="0"/>
              <a:t>The idea is to make a voice assistant that can understand native Hindi language and English and help users in the field of education, ultimately acting as a virtual assistant teacher for students</a:t>
            </a:r>
          </a:p>
        </p:txBody>
      </p:sp>
    </p:spTree>
    <p:extLst>
      <p:ext uri="{BB962C8B-B14F-4D97-AF65-F5344CB8AC3E}">
        <p14:creationId xmlns:p14="http://schemas.microsoft.com/office/powerpoint/2010/main" val="4134514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618AD-3B5C-FAB8-7D4D-99C42382C939}"/>
              </a:ext>
            </a:extLst>
          </p:cNvPr>
          <p:cNvSpPr txBox="1"/>
          <p:nvPr/>
        </p:nvSpPr>
        <p:spPr>
          <a:xfrm>
            <a:off x="196860" y="526386"/>
            <a:ext cx="8154186" cy="1159292"/>
          </a:xfrm>
          <a:prstGeom prst="rect">
            <a:avLst/>
          </a:prstGeom>
          <a:noFill/>
        </p:spPr>
        <p:txBody>
          <a:bodyPr wrap="square" rtlCol="0">
            <a:spAutoFit/>
          </a:bodyPr>
          <a:lstStyle/>
          <a:p>
            <a:pPr marL="0" marR="0">
              <a:spcBef>
                <a:spcPts val="1400"/>
              </a:spcBef>
              <a:spcAft>
                <a:spcPts val="1400"/>
              </a:spcAft>
            </a:pPr>
            <a:r>
              <a:rPr lang="en-US" sz="2800" b="1" u="sng" dirty="0" err="1">
                <a:latin typeface="Segoe UI" panose="020B0502040204020203" pitchFamily="34" charset="0"/>
                <a:ea typeface="Times New Roman" panose="02020603050405020304" pitchFamily="18" charset="0"/>
              </a:rPr>
              <a:t>Refrences</a:t>
            </a:r>
            <a:endParaRPr lang="en-US" sz="2800" b="1" u="sng" dirty="0">
              <a:latin typeface="Segoe UI" panose="020B0502040204020203" pitchFamily="34" charset="0"/>
              <a:ea typeface="Times New Roman" panose="02020603050405020304" pitchFamily="18" charset="0"/>
            </a:endParaRPr>
          </a:p>
          <a:p>
            <a:pPr marL="342900" marR="0" indent="-342900">
              <a:spcBef>
                <a:spcPts val="1400"/>
              </a:spcBef>
              <a:spcAft>
                <a:spcPts val="1400"/>
              </a:spcAft>
              <a:buAutoNum type="arabicPeriod"/>
            </a:pPr>
            <a:endParaRPr lang="en-US"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8114A89-DCEC-FB41-5E7C-4DBC8C5A72E9}"/>
              </a:ext>
            </a:extLst>
          </p:cNvPr>
          <p:cNvSpPr txBox="1"/>
          <p:nvPr/>
        </p:nvSpPr>
        <p:spPr>
          <a:xfrm>
            <a:off x="355107" y="1509204"/>
            <a:ext cx="10164932" cy="3139321"/>
          </a:xfrm>
          <a:prstGeom prst="rect">
            <a:avLst/>
          </a:prstGeom>
          <a:noFill/>
        </p:spPr>
        <p:txBody>
          <a:bodyPr wrap="square" rtlCol="0">
            <a:spAutoFit/>
          </a:bodyPr>
          <a:lstStyle/>
          <a:p>
            <a:r>
              <a:rPr lang="en-US" b="0" i="0" dirty="0">
                <a:solidFill>
                  <a:srgbClr val="0D0D0D"/>
                </a:solidFill>
                <a:effectLst/>
                <a:highlight>
                  <a:srgbClr val="FFFFFF"/>
                </a:highlight>
                <a:latin typeface="Söhne"/>
              </a:rPr>
              <a:t>Forums like Stack Overflow or communities related to Python, AWS, or Google Cloud Platform.</a:t>
            </a:r>
          </a:p>
          <a:p>
            <a:endParaRPr lang="en-US" dirty="0">
              <a:solidFill>
                <a:srgbClr val="0D0D0D"/>
              </a:solidFill>
              <a:highlight>
                <a:srgbClr val="FFFFFF"/>
              </a:highlight>
              <a:latin typeface="Söhne"/>
            </a:endParaRPr>
          </a:p>
          <a:p>
            <a:pPr marL="285750" indent="-285750" algn="l">
              <a:buFont typeface="Wingdings" panose="05000000000000000000" pitchFamily="2" charset="2"/>
              <a:buChar char="Ø"/>
            </a:pPr>
            <a:r>
              <a:rPr lang="en-IN" b="1" i="0" dirty="0">
                <a:solidFill>
                  <a:srgbClr val="0D0D0D"/>
                </a:solidFill>
                <a:effectLst/>
                <a:highlight>
                  <a:srgbClr val="FFFFFF"/>
                </a:highlight>
                <a:latin typeface="Söhne"/>
              </a:rPr>
              <a:t>Google APIs Documentation</a:t>
            </a:r>
            <a:r>
              <a:rPr lang="en-IN" b="0" i="0" dirty="0">
                <a:solidFill>
                  <a:srgbClr val="0D0D0D"/>
                </a:solidFill>
                <a:effectLst/>
                <a:highlight>
                  <a:srgbClr val="FFFFFF"/>
                </a:highlight>
                <a:latin typeface="Söhne"/>
              </a:rPr>
              <a:t>:</a:t>
            </a:r>
          </a:p>
          <a:p>
            <a:pPr marL="742950" lvl="1" indent="-285750" algn="l">
              <a:buFont typeface="+mj-lt"/>
              <a:buAutoNum type="arabicPeriod"/>
            </a:pPr>
            <a:r>
              <a:rPr lang="en-IN" sz="1400" b="1" i="0" dirty="0">
                <a:solidFill>
                  <a:srgbClr val="0D0D0D"/>
                </a:solidFill>
                <a:effectLst/>
                <a:highlight>
                  <a:srgbClr val="FFFFFF"/>
                </a:highlight>
                <a:latin typeface="Söhne"/>
              </a:rPr>
              <a:t>Google Sheets API</a:t>
            </a:r>
            <a:r>
              <a:rPr lang="en-IN" b="0" i="0" dirty="0">
                <a:solidFill>
                  <a:srgbClr val="0D0D0D"/>
                </a:solidFill>
                <a:effectLst/>
                <a:highlight>
                  <a:srgbClr val="FFFFFF"/>
                </a:highlight>
                <a:latin typeface="Söhne"/>
              </a:rPr>
              <a:t>: Documentation for integrating with Google Sheets to update data.</a:t>
            </a:r>
          </a:p>
          <a:p>
            <a:pPr marL="742950" lvl="1" indent="-285750" algn="l">
              <a:buFont typeface="+mj-lt"/>
              <a:buAutoNum type="arabicPeriod"/>
            </a:pPr>
            <a:r>
              <a:rPr lang="en-IN" sz="1400" b="1" i="0" dirty="0">
                <a:solidFill>
                  <a:srgbClr val="0D0D0D"/>
                </a:solidFill>
                <a:effectLst/>
                <a:highlight>
                  <a:srgbClr val="FFFFFF"/>
                </a:highlight>
                <a:latin typeface="Söhne"/>
              </a:rPr>
              <a:t>Google Drive API</a:t>
            </a:r>
            <a:r>
              <a:rPr lang="en-IN" sz="1400" b="0" i="0" dirty="0">
                <a:solidFill>
                  <a:srgbClr val="0D0D0D"/>
                </a:solidFill>
                <a:effectLst/>
                <a:highlight>
                  <a:srgbClr val="FFFFFF"/>
                </a:highlight>
                <a:latin typeface="Söhne"/>
              </a:rPr>
              <a:t>: </a:t>
            </a:r>
            <a:r>
              <a:rPr lang="en-IN" b="0" i="0" dirty="0">
                <a:solidFill>
                  <a:srgbClr val="0D0D0D"/>
                </a:solidFill>
                <a:effectLst/>
                <a:highlight>
                  <a:srgbClr val="FFFFFF"/>
                </a:highlight>
                <a:latin typeface="Söhne"/>
              </a:rPr>
              <a:t>Documentation for managing files and folders in Google Drive.</a:t>
            </a:r>
          </a:p>
          <a:p>
            <a:pPr marL="742950" lvl="1" indent="-285750" algn="l">
              <a:buFont typeface="+mj-lt"/>
              <a:buAutoNum type="arabicPeriod"/>
            </a:pPr>
            <a:endParaRPr lang="en-IN" dirty="0">
              <a:solidFill>
                <a:srgbClr val="0D0D0D"/>
              </a:solidFill>
              <a:highlight>
                <a:srgbClr val="FFFFFF"/>
              </a:highlight>
              <a:latin typeface="Söhne"/>
            </a:endParaRPr>
          </a:p>
          <a:p>
            <a:pPr marL="742950" lvl="1" indent="-285750" algn="l">
              <a:buFont typeface="+mj-lt"/>
              <a:buAutoNum type="arabicPeriod"/>
            </a:pPr>
            <a:endParaRPr lang="en-IN" b="0" i="0" dirty="0">
              <a:solidFill>
                <a:srgbClr val="0D0D0D"/>
              </a:solidFill>
              <a:effectLst/>
              <a:highlight>
                <a:srgbClr val="FFFFFF"/>
              </a:highlight>
              <a:latin typeface="Söhne"/>
            </a:endParaRPr>
          </a:p>
          <a:p>
            <a:pPr marL="285750" indent="-285750" algn="l">
              <a:buFont typeface="Wingdings" panose="05000000000000000000" pitchFamily="2" charset="2"/>
              <a:buChar char="Ø"/>
            </a:pPr>
            <a:r>
              <a:rPr lang="en-IN" b="1" i="0" dirty="0">
                <a:solidFill>
                  <a:srgbClr val="0D0D0D"/>
                </a:solidFill>
                <a:effectLst/>
                <a:highlight>
                  <a:srgbClr val="FFFFFF"/>
                </a:highlight>
                <a:latin typeface="Söhne"/>
              </a:rPr>
              <a:t>AWS Documentation</a:t>
            </a:r>
            <a:r>
              <a:rPr lang="en-IN" b="0" i="0" dirty="0">
                <a:solidFill>
                  <a:srgbClr val="0D0D0D"/>
                </a:solidFill>
                <a:effectLst/>
                <a:highlight>
                  <a:srgbClr val="FFFFFF"/>
                </a:highlight>
                <a:latin typeface="Söhne"/>
              </a:rPr>
              <a:t>:</a:t>
            </a:r>
          </a:p>
          <a:p>
            <a:pPr marL="742950" lvl="1" indent="-285750" algn="l">
              <a:buFont typeface="+mj-lt"/>
              <a:buAutoNum type="arabicPeriod"/>
            </a:pPr>
            <a:r>
              <a:rPr lang="en-IN" sz="1400" b="1" i="0" dirty="0">
                <a:solidFill>
                  <a:srgbClr val="0D0D0D"/>
                </a:solidFill>
                <a:effectLst/>
                <a:highlight>
                  <a:srgbClr val="FFFFFF"/>
                </a:highlight>
                <a:latin typeface="Söhne"/>
              </a:rPr>
              <a:t>Amazon S3</a:t>
            </a:r>
            <a:r>
              <a:rPr lang="en-IN" sz="1400" b="0" i="0" dirty="0">
                <a:solidFill>
                  <a:srgbClr val="0D0D0D"/>
                </a:solidFill>
                <a:effectLst/>
                <a:highlight>
                  <a:srgbClr val="FFFFFF"/>
                </a:highlight>
                <a:latin typeface="Söhne"/>
              </a:rPr>
              <a:t>: </a:t>
            </a:r>
            <a:r>
              <a:rPr lang="en-IN" b="0" i="0" dirty="0">
                <a:solidFill>
                  <a:srgbClr val="0D0D0D"/>
                </a:solidFill>
                <a:effectLst/>
                <a:highlight>
                  <a:srgbClr val="FFFFFF"/>
                </a:highlight>
                <a:latin typeface="Söhne"/>
              </a:rPr>
              <a:t>Documentation for storing and retrieving files from Amazon S3.</a:t>
            </a:r>
          </a:p>
          <a:p>
            <a:pPr marL="742950" lvl="1" indent="-285750" algn="l">
              <a:buFont typeface="+mj-lt"/>
              <a:buAutoNum type="arabicPeriod"/>
            </a:pPr>
            <a:r>
              <a:rPr lang="en-IN" sz="1400" b="1" i="0" dirty="0">
                <a:solidFill>
                  <a:srgbClr val="0D0D0D"/>
                </a:solidFill>
                <a:effectLst/>
                <a:highlight>
                  <a:srgbClr val="FFFFFF"/>
                </a:highlight>
                <a:latin typeface="Söhne"/>
              </a:rPr>
              <a:t>Amazon DynamoDB</a:t>
            </a:r>
            <a:r>
              <a:rPr lang="en-IN" sz="1400" b="0" i="0" dirty="0">
                <a:solidFill>
                  <a:srgbClr val="0D0D0D"/>
                </a:solidFill>
                <a:effectLst/>
                <a:highlight>
                  <a:srgbClr val="FFFFFF"/>
                </a:highlight>
                <a:latin typeface="Söhne"/>
              </a:rPr>
              <a:t>: </a:t>
            </a:r>
            <a:r>
              <a:rPr lang="en-IN" b="0" i="0" dirty="0">
                <a:solidFill>
                  <a:srgbClr val="0D0D0D"/>
                </a:solidFill>
                <a:effectLst/>
                <a:highlight>
                  <a:srgbClr val="FFFFFF"/>
                </a:highlight>
                <a:latin typeface="Söhne"/>
              </a:rPr>
              <a:t>Documentation for NoSQL database operations using DynamoDB.</a:t>
            </a:r>
          </a:p>
          <a:p>
            <a:endParaRPr lang="en-IN" dirty="0"/>
          </a:p>
        </p:txBody>
      </p:sp>
    </p:spTree>
    <p:extLst>
      <p:ext uri="{BB962C8B-B14F-4D97-AF65-F5344CB8AC3E}">
        <p14:creationId xmlns:p14="http://schemas.microsoft.com/office/powerpoint/2010/main" val="2459899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FBBB2-AA43-45C3-1247-A8ADAFD56821}"/>
              </a:ext>
            </a:extLst>
          </p:cNvPr>
          <p:cNvSpPr txBox="1"/>
          <p:nvPr/>
        </p:nvSpPr>
        <p:spPr>
          <a:xfrm>
            <a:off x="2905125" y="2524124"/>
            <a:ext cx="6048375" cy="1569660"/>
          </a:xfrm>
          <a:prstGeom prst="rect">
            <a:avLst/>
          </a:prstGeom>
          <a:noFill/>
        </p:spPr>
        <p:txBody>
          <a:bodyPr wrap="square">
            <a:spAutoFit/>
          </a:bodyPr>
          <a:lstStyle/>
          <a:p>
            <a:pPr algn="l"/>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121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D7648-6B50-7272-7B36-E532EC82A01A}"/>
              </a:ext>
            </a:extLst>
          </p:cNvPr>
          <p:cNvSpPr txBox="1"/>
          <p:nvPr/>
        </p:nvSpPr>
        <p:spPr>
          <a:xfrm>
            <a:off x="556181" y="697584"/>
            <a:ext cx="10143242" cy="523220"/>
          </a:xfrm>
          <a:prstGeom prst="rect">
            <a:avLst/>
          </a:prstGeom>
          <a:noFill/>
        </p:spPr>
        <p:txBody>
          <a:bodyPr wrap="square" rtlCol="0">
            <a:spAutoFit/>
          </a:bodyPr>
          <a:lstStyle/>
          <a:p>
            <a:r>
              <a:rPr lang="en-IN" sz="2800" b="1" dirty="0"/>
              <a:t>CONTENT OUTLINE   </a:t>
            </a:r>
            <a:r>
              <a:rPr lang="en-IN" sz="2800" b="1" dirty="0" err="1"/>
              <a:t>Cont</a:t>
            </a:r>
            <a:r>
              <a:rPr lang="en-IN" sz="2800" b="1" dirty="0"/>
              <a:t>……</a:t>
            </a:r>
          </a:p>
        </p:txBody>
      </p:sp>
      <p:graphicFrame>
        <p:nvGraphicFramePr>
          <p:cNvPr id="5" name="Table 4">
            <a:extLst>
              <a:ext uri="{FF2B5EF4-FFF2-40B4-BE49-F238E27FC236}">
                <a16:creationId xmlns:a16="http://schemas.microsoft.com/office/drawing/2014/main" id="{2BE6E8FD-31B8-C677-6214-BC67EA013A2C}"/>
              </a:ext>
            </a:extLst>
          </p:cNvPr>
          <p:cNvGraphicFramePr>
            <a:graphicFrameLocks noGrp="1"/>
          </p:cNvGraphicFramePr>
          <p:nvPr>
            <p:extLst>
              <p:ext uri="{D42A27DB-BD31-4B8C-83A1-F6EECF244321}">
                <p14:modId xmlns:p14="http://schemas.microsoft.com/office/powerpoint/2010/main" val="1074215152"/>
              </p:ext>
            </p:extLst>
          </p:nvPr>
        </p:nvGraphicFramePr>
        <p:xfrm>
          <a:off x="715618" y="1709478"/>
          <a:ext cx="9361638" cy="4703997"/>
        </p:xfrm>
        <a:graphic>
          <a:graphicData uri="http://schemas.openxmlformats.org/drawingml/2006/table">
            <a:tbl>
              <a:tblPr firstRow="1" bandRow="1">
                <a:tableStyleId>{5C22544A-7EE6-4342-B048-85BDC9FD1C3A}</a:tableStyleId>
              </a:tblPr>
              <a:tblGrid>
                <a:gridCol w="3972374">
                  <a:extLst>
                    <a:ext uri="{9D8B030D-6E8A-4147-A177-3AD203B41FA5}">
                      <a16:colId xmlns:a16="http://schemas.microsoft.com/office/drawing/2014/main" val="1021755577"/>
                    </a:ext>
                  </a:extLst>
                </a:gridCol>
                <a:gridCol w="5389264">
                  <a:extLst>
                    <a:ext uri="{9D8B030D-6E8A-4147-A177-3AD203B41FA5}">
                      <a16:colId xmlns:a16="http://schemas.microsoft.com/office/drawing/2014/main" val="3256808007"/>
                    </a:ext>
                  </a:extLst>
                </a:gridCol>
              </a:tblGrid>
              <a:tr h="433506">
                <a:tc>
                  <a:txBody>
                    <a:bodyPr/>
                    <a:lstStyle/>
                    <a:p>
                      <a:r>
                        <a:rPr lang="en-IN" dirty="0"/>
                        <a:t>CONTENT TITLE</a:t>
                      </a:r>
                    </a:p>
                  </a:txBody>
                  <a:tcPr/>
                </a:tc>
                <a:tc>
                  <a:txBody>
                    <a:bodyPr/>
                    <a:lstStyle/>
                    <a:p>
                      <a:r>
                        <a:rPr lang="en-IN" dirty="0"/>
                        <a:t>SLIDE NUMBER</a:t>
                      </a:r>
                    </a:p>
                  </a:txBody>
                  <a:tcPr/>
                </a:tc>
                <a:extLst>
                  <a:ext uri="{0D108BD9-81ED-4DB2-BD59-A6C34878D82A}">
                    <a16:rowId xmlns:a16="http://schemas.microsoft.com/office/drawing/2014/main" val="2689799489"/>
                  </a:ext>
                </a:extLst>
              </a:tr>
              <a:tr h="433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sng" dirty="0">
                          <a:latin typeface="Segoe UI" panose="020B0502040204020203" pitchFamily="34" charset="0"/>
                          <a:ea typeface="Calibri" panose="020F0502020204030204" pitchFamily="34" charset="0"/>
                        </a:rPr>
                        <a:t>AWS DynamoDB</a:t>
                      </a:r>
                    </a:p>
                  </a:txBody>
                  <a:tcPr/>
                </a:tc>
                <a:tc>
                  <a:txBody>
                    <a:bodyPr/>
                    <a:lstStyle/>
                    <a:p>
                      <a:r>
                        <a:rPr lang="en-IN" dirty="0"/>
                        <a:t>13</a:t>
                      </a:r>
                    </a:p>
                  </a:txBody>
                  <a:tcPr/>
                </a:tc>
                <a:extLst>
                  <a:ext uri="{0D108BD9-81ED-4DB2-BD59-A6C34878D82A}">
                    <a16:rowId xmlns:a16="http://schemas.microsoft.com/office/drawing/2014/main" val="911203792"/>
                  </a:ext>
                </a:extLst>
              </a:tr>
              <a:tr h="433506">
                <a:tc>
                  <a:txBody>
                    <a:bodyPr/>
                    <a:lstStyle/>
                    <a:p>
                      <a:r>
                        <a:rPr lang="en-IN" dirty="0"/>
                        <a:t>Why AWS DynamoDB</a:t>
                      </a:r>
                    </a:p>
                  </a:txBody>
                  <a:tcPr/>
                </a:tc>
                <a:tc>
                  <a:txBody>
                    <a:bodyPr/>
                    <a:lstStyle/>
                    <a:p>
                      <a:r>
                        <a:rPr lang="en-IN" dirty="0"/>
                        <a:t>14</a:t>
                      </a:r>
                    </a:p>
                  </a:txBody>
                  <a:tcPr/>
                </a:tc>
                <a:extLst>
                  <a:ext uri="{0D108BD9-81ED-4DB2-BD59-A6C34878D82A}">
                    <a16:rowId xmlns:a16="http://schemas.microsoft.com/office/drawing/2014/main" val="3593226915"/>
                  </a:ext>
                </a:extLst>
              </a:tr>
              <a:tr h="433506">
                <a:tc>
                  <a:txBody>
                    <a:bodyPr/>
                    <a:lstStyle/>
                    <a:p>
                      <a:r>
                        <a:rPr lang="en-IN" dirty="0"/>
                        <a:t>PROPOSED Model</a:t>
                      </a:r>
                    </a:p>
                  </a:txBody>
                  <a:tcPr/>
                </a:tc>
                <a:tc>
                  <a:txBody>
                    <a:bodyPr/>
                    <a:lstStyle/>
                    <a:p>
                      <a:r>
                        <a:rPr lang="en-IN" dirty="0"/>
                        <a:t>15</a:t>
                      </a:r>
                    </a:p>
                  </a:txBody>
                  <a:tcPr/>
                </a:tc>
                <a:extLst>
                  <a:ext uri="{0D108BD9-81ED-4DB2-BD59-A6C34878D82A}">
                    <a16:rowId xmlns:a16="http://schemas.microsoft.com/office/drawing/2014/main" val="4135286572"/>
                  </a:ext>
                </a:extLst>
              </a:tr>
              <a:tr h="433506">
                <a:tc>
                  <a:txBody>
                    <a:bodyPr/>
                    <a:lstStyle/>
                    <a:p>
                      <a:r>
                        <a:rPr lang="en-IN" dirty="0"/>
                        <a:t>METHODOLOGY</a:t>
                      </a:r>
                    </a:p>
                  </a:txBody>
                  <a:tcPr/>
                </a:tc>
                <a:tc>
                  <a:txBody>
                    <a:bodyPr/>
                    <a:lstStyle/>
                    <a:p>
                      <a:r>
                        <a:rPr lang="en-IN" dirty="0"/>
                        <a:t>16</a:t>
                      </a:r>
                    </a:p>
                  </a:txBody>
                  <a:tcPr/>
                </a:tc>
                <a:extLst>
                  <a:ext uri="{0D108BD9-81ED-4DB2-BD59-A6C34878D82A}">
                    <a16:rowId xmlns:a16="http://schemas.microsoft.com/office/drawing/2014/main" val="682611185"/>
                  </a:ext>
                </a:extLst>
              </a:tr>
              <a:tr h="433506">
                <a:tc>
                  <a:txBody>
                    <a:bodyPr/>
                    <a:lstStyle/>
                    <a:p>
                      <a:r>
                        <a:rPr lang="en-IN" dirty="0"/>
                        <a:t>RESULTS</a:t>
                      </a:r>
                    </a:p>
                  </a:txBody>
                  <a:tcPr/>
                </a:tc>
                <a:tc>
                  <a:txBody>
                    <a:bodyPr/>
                    <a:lstStyle/>
                    <a:p>
                      <a:r>
                        <a:rPr lang="en-IN" dirty="0"/>
                        <a:t>17-20</a:t>
                      </a:r>
                    </a:p>
                  </a:txBody>
                  <a:tcPr/>
                </a:tc>
                <a:extLst>
                  <a:ext uri="{0D108BD9-81ED-4DB2-BD59-A6C34878D82A}">
                    <a16:rowId xmlns:a16="http://schemas.microsoft.com/office/drawing/2014/main" val="3655217453"/>
                  </a:ext>
                </a:extLst>
              </a:tr>
              <a:tr h="539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dirty="0">
                          <a:latin typeface="Segoe UI" panose="020B0502040204020203" pitchFamily="34" charset="0"/>
                          <a:ea typeface="Calibri" panose="020F0502020204030204" pitchFamily="34" charset="0"/>
                        </a:rPr>
                        <a:t>Conclusion</a:t>
                      </a:r>
                    </a:p>
                    <a:p>
                      <a:endParaRPr lang="en-IN" dirty="0"/>
                    </a:p>
                  </a:txBody>
                  <a:tcPr/>
                </a:tc>
                <a:tc>
                  <a:txBody>
                    <a:bodyPr/>
                    <a:lstStyle/>
                    <a:p>
                      <a:r>
                        <a:rPr lang="en-IN" dirty="0"/>
                        <a:t>21</a:t>
                      </a:r>
                    </a:p>
                  </a:txBody>
                  <a:tcPr/>
                </a:tc>
                <a:extLst>
                  <a:ext uri="{0D108BD9-81ED-4DB2-BD59-A6C34878D82A}">
                    <a16:rowId xmlns:a16="http://schemas.microsoft.com/office/drawing/2014/main" val="2895477258"/>
                  </a:ext>
                </a:extLst>
              </a:tr>
              <a:tr h="433506">
                <a:tc>
                  <a:txBody>
                    <a:bodyPr/>
                    <a:lstStyle/>
                    <a:p>
                      <a:r>
                        <a:rPr lang="en-IN" dirty="0"/>
                        <a:t>Future work</a:t>
                      </a:r>
                    </a:p>
                  </a:txBody>
                  <a:tcPr/>
                </a:tc>
                <a:tc>
                  <a:txBody>
                    <a:bodyPr/>
                    <a:lstStyle/>
                    <a:p>
                      <a:r>
                        <a:rPr lang="en-IN" dirty="0"/>
                        <a:t>22</a:t>
                      </a:r>
                    </a:p>
                  </a:txBody>
                  <a:tcPr/>
                </a:tc>
                <a:extLst>
                  <a:ext uri="{0D108BD9-81ED-4DB2-BD59-A6C34878D82A}">
                    <a16:rowId xmlns:a16="http://schemas.microsoft.com/office/drawing/2014/main" val="2111494498"/>
                  </a:ext>
                </a:extLst>
              </a:tr>
              <a:tr h="595869">
                <a:tc>
                  <a:txBody>
                    <a:bodyPr/>
                    <a:lstStyle/>
                    <a:p>
                      <a:r>
                        <a:rPr lang="en-IN" dirty="0"/>
                        <a:t>Reference</a:t>
                      </a:r>
                    </a:p>
                  </a:txBody>
                  <a:tcPr/>
                </a:tc>
                <a:tc>
                  <a:txBody>
                    <a:bodyPr/>
                    <a:lstStyle/>
                    <a:p>
                      <a:r>
                        <a:rPr lang="en-IN" dirty="0"/>
                        <a:t>23</a:t>
                      </a:r>
                    </a:p>
                  </a:txBody>
                  <a:tcPr/>
                </a:tc>
                <a:extLst>
                  <a:ext uri="{0D108BD9-81ED-4DB2-BD59-A6C34878D82A}">
                    <a16:rowId xmlns:a16="http://schemas.microsoft.com/office/drawing/2014/main" val="2998210595"/>
                  </a:ext>
                </a:extLst>
              </a:tr>
              <a:tr h="43350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48991519"/>
                  </a:ext>
                </a:extLst>
              </a:tr>
            </a:tbl>
          </a:graphicData>
        </a:graphic>
      </p:graphicFrame>
    </p:spTree>
    <p:extLst>
      <p:ext uri="{BB962C8B-B14F-4D97-AF65-F5344CB8AC3E}">
        <p14:creationId xmlns:p14="http://schemas.microsoft.com/office/powerpoint/2010/main" val="185913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E98E-3434-C32B-3484-F88A88177FE3}"/>
              </a:ext>
            </a:extLst>
          </p:cNvPr>
          <p:cNvSpPr>
            <a:spLocks noGrp="1"/>
          </p:cNvSpPr>
          <p:nvPr>
            <p:ph type="title"/>
          </p:nvPr>
        </p:nvSpPr>
        <p:spPr>
          <a:xfrm>
            <a:off x="1545141" y="760194"/>
            <a:ext cx="8596668" cy="1320800"/>
          </a:xfrm>
        </p:spPr>
        <p:txBody>
          <a:bodyPr>
            <a:normAutofit/>
          </a:bodyPr>
          <a:lstStyle/>
          <a:p>
            <a:pPr algn="l"/>
            <a:r>
              <a:rPr lang="en-US"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B829C74-2357-29A3-C313-499602E1FADA}"/>
              </a:ext>
            </a:extLst>
          </p:cNvPr>
          <p:cNvSpPr>
            <a:spLocks noGrp="1"/>
          </p:cNvSpPr>
          <p:nvPr>
            <p:ph idx="1"/>
          </p:nvPr>
        </p:nvSpPr>
        <p:spPr>
          <a:xfrm>
            <a:off x="573852" y="2217033"/>
            <a:ext cx="9663842" cy="3880773"/>
          </a:xfrm>
        </p:spPr>
        <p:txBody>
          <a:bodyPr vert="horz" lIns="91440" tIns="45720" rIns="91440" bIns="45720" rtlCol="0" anchor="t">
            <a:normAutofit/>
          </a:bodyPr>
          <a:lstStyle/>
          <a:p>
            <a:r>
              <a:rPr lang="en-US" sz="2400" b="1" i="0" u="none" strike="noStrike" baseline="0" dirty="0">
                <a:latin typeface="Times New Roman" panose="02020603050405020304" pitchFamily="18" charset="0"/>
                <a:cs typeface="Times New Roman" panose="02020603050405020304" pitchFamily="18" charset="0"/>
              </a:rPr>
              <a:t>We want to build a Virtual assistant teacher using the  Speech to Text and vice versa which would interact with users to help them with the  studies as does a teacher in a real life scenario</a:t>
            </a:r>
            <a:r>
              <a:rPr lang="en-US" sz="1000" b="1" i="0" u="none" strike="noStrike" baseline="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0624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45A6-DB91-AAF2-7CC5-98E30E74F262}"/>
              </a:ext>
            </a:extLst>
          </p:cNvPr>
          <p:cNvSpPr>
            <a:spLocks noGrp="1"/>
          </p:cNvSpPr>
          <p:nvPr>
            <p:ph type="title"/>
          </p:nvPr>
        </p:nvSpPr>
        <p:spPr>
          <a:xfrm>
            <a:off x="1577788" y="717176"/>
            <a:ext cx="9928412" cy="1340225"/>
          </a:xfrm>
        </p:spPr>
        <p:txBody>
          <a:bodyPr>
            <a:normAutofit/>
          </a:bodyPr>
          <a:lstStyle/>
          <a:p>
            <a:pPr algn="l"/>
            <a:r>
              <a:rPr lang="en-US" sz="3600" i="0" u="none" strike="noStrike" baseline="0" dirty="0">
                <a:latin typeface="TimesNewRomanPS-BoldMT"/>
              </a:rPr>
              <a:t>Motivation of our Work-</a:t>
            </a:r>
            <a:endParaRPr lang="en-US" sz="3600" dirty="0"/>
          </a:p>
        </p:txBody>
      </p:sp>
      <p:sp>
        <p:nvSpPr>
          <p:cNvPr id="3" name="Content Placeholder 2">
            <a:extLst>
              <a:ext uri="{FF2B5EF4-FFF2-40B4-BE49-F238E27FC236}">
                <a16:creationId xmlns:a16="http://schemas.microsoft.com/office/drawing/2014/main" id="{2C7CAA37-B0DE-2EA3-EEE2-3994C55AB532}"/>
              </a:ext>
            </a:extLst>
          </p:cNvPr>
          <p:cNvSpPr>
            <a:spLocks noGrp="1"/>
          </p:cNvSpPr>
          <p:nvPr>
            <p:ph idx="1"/>
          </p:nvPr>
        </p:nvSpPr>
        <p:spPr/>
        <p:txBody>
          <a:bodyPr vert="horz" lIns="91440" tIns="45720" rIns="91440" bIns="45720" rtlCol="0" anchor="t">
            <a:normAutofit/>
          </a:bodyPr>
          <a:lstStyle/>
          <a:p>
            <a:r>
              <a:rPr lang="en-US" dirty="0"/>
              <a:t>To achieve our goal we are working on following modules</a:t>
            </a:r>
          </a:p>
          <a:p>
            <a:endParaRPr lang="en-US" dirty="0"/>
          </a:p>
          <a:p>
            <a:r>
              <a:rPr lang="en-US" dirty="0"/>
              <a:t>1. Hindi to English Translation - Native style grammar/pattern based more suitable to Indian standard</a:t>
            </a:r>
          </a:p>
          <a:p>
            <a:r>
              <a:rPr lang="en-US" dirty="0"/>
              <a:t>2. To use existing text to speech and integration</a:t>
            </a:r>
          </a:p>
          <a:p>
            <a:r>
              <a:rPr lang="en-US" dirty="0"/>
              <a:t>3. Dynamic Question generation based on the input/test cases report</a:t>
            </a:r>
          </a:p>
          <a:p>
            <a:r>
              <a:rPr lang="en-US" dirty="0"/>
              <a:t>4. Deep Analysis of NCERT Books</a:t>
            </a:r>
          </a:p>
        </p:txBody>
      </p:sp>
    </p:spTree>
    <p:extLst>
      <p:ext uri="{BB962C8B-B14F-4D97-AF65-F5344CB8AC3E}">
        <p14:creationId xmlns:p14="http://schemas.microsoft.com/office/powerpoint/2010/main" val="384524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AF5F-39B2-C653-C0EE-AFAF3B135FA4}"/>
              </a:ext>
            </a:extLst>
          </p:cNvPr>
          <p:cNvSpPr>
            <a:spLocks noGrp="1"/>
          </p:cNvSpPr>
          <p:nvPr>
            <p:ph type="title"/>
          </p:nvPr>
        </p:nvSpPr>
        <p:spPr>
          <a:xfrm>
            <a:off x="1409701" y="819150"/>
            <a:ext cx="10382250" cy="1190625"/>
          </a:xfrm>
        </p:spPr>
        <p:txBody>
          <a:bodyPr>
            <a:normAutofit/>
          </a:bodyPr>
          <a:lstStyle/>
          <a:p>
            <a:r>
              <a:rPr lang="en-US" sz="3600" dirty="0">
                <a:latin typeface="Times New Roman" panose="02020603050405020304" pitchFamily="18" charset="0"/>
                <a:cs typeface="Times New Roman" panose="02020603050405020304" pitchFamily="18" charset="0"/>
              </a:rPr>
              <a:t>Tools Used to make this project happen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328BA-50FD-9ADA-12E5-0A0FA0EDAE63}"/>
              </a:ext>
            </a:extLst>
          </p:cNvPr>
          <p:cNvSpPr>
            <a:spLocks noGrp="1"/>
          </p:cNvSpPr>
          <p:nvPr>
            <p:ph idx="1"/>
          </p:nvPr>
        </p:nvSpPr>
        <p:spPr/>
        <p:txBody>
          <a:bodyPr>
            <a:normAutofit/>
          </a:bodyPr>
          <a:lstStyle/>
          <a:p>
            <a:r>
              <a:rPr lang="en-US" sz="2400" dirty="0">
                <a:latin typeface="+mj-lt"/>
                <a:cs typeface="Times New Roman" panose="02020603050405020304" pitchFamily="18" charset="0"/>
              </a:rPr>
              <a:t>VS Code(To run the project)</a:t>
            </a:r>
          </a:p>
          <a:p>
            <a:r>
              <a:rPr lang="en-US" sz="2400" dirty="0">
                <a:latin typeface="+mj-lt"/>
                <a:cs typeface="Times New Roman" panose="02020603050405020304" pitchFamily="18" charset="0"/>
              </a:rPr>
              <a:t>HTML,CSS, JavaScript (For Front-End)</a:t>
            </a:r>
          </a:p>
          <a:p>
            <a:r>
              <a:rPr lang="en-US" sz="2400" dirty="0">
                <a:latin typeface="+mj-lt"/>
                <a:cs typeface="Times New Roman" panose="02020603050405020304" pitchFamily="18" charset="0"/>
              </a:rPr>
              <a:t>Google Drive, Google Sheet(to store audio and text with link- For Back-End)</a:t>
            </a:r>
          </a:p>
          <a:p>
            <a:r>
              <a:rPr lang="en-US" sz="2400" dirty="0">
                <a:latin typeface="+mj-lt"/>
                <a:cs typeface="Times New Roman" panose="02020603050405020304" pitchFamily="18" charset="0"/>
              </a:rPr>
              <a:t>Python (For implementation of all function)</a:t>
            </a:r>
          </a:p>
          <a:p>
            <a:r>
              <a:rPr lang="en-US" sz="2400" dirty="0">
                <a:latin typeface="+mj-lt"/>
                <a:cs typeface="Times New Roman" panose="02020603050405020304" pitchFamily="18" charset="0"/>
              </a:rPr>
              <a:t>Django (to integrate all the functions)</a:t>
            </a:r>
          </a:p>
          <a:p>
            <a:r>
              <a:rPr lang="en-US" sz="2400" dirty="0">
                <a:latin typeface="+mj-lt"/>
                <a:cs typeface="Times New Roman" panose="02020603050405020304" pitchFamily="18" charset="0"/>
              </a:rPr>
              <a:t>GitHub (update all the record)</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11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6FD95D-F3DE-E9B0-7182-1A8C2594ABC8}"/>
              </a:ext>
            </a:extLst>
          </p:cNvPr>
          <p:cNvSpPr txBox="1"/>
          <p:nvPr/>
        </p:nvSpPr>
        <p:spPr>
          <a:xfrm>
            <a:off x="368663" y="736769"/>
            <a:ext cx="10291482" cy="523220"/>
          </a:xfrm>
          <a:prstGeom prst="rect">
            <a:avLst/>
          </a:prstGeom>
          <a:noFill/>
        </p:spPr>
        <p:txBody>
          <a:bodyPr wrap="square" rtlCol="0">
            <a:spAutoFit/>
          </a:bodyPr>
          <a:lstStyle/>
          <a:p>
            <a:r>
              <a:rPr lang="en-US" sz="2800" b="1" u="sng" dirty="0">
                <a:effectLst/>
                <a:latin typeface="Times New Roman" panose="02020603050405020304" pitchFamily="18" charset="0"/>
                <a:ea typeface="Times New Roman" panose="02020603050405020304" pitchFamily="18" charset="0"/>
              </a:rPr>
              <a:t>METHODOLOGY</a:t>
            </a:r>
            <a:endParaRPr lang="en-IN" sz="2800" u="sng" dirty="0"/>
          </a:p>
        </p:txBody>
      </p:sp>
      <p:sp>
        <p:nvSpPr>
          <p:cNvPr id="6" name="TextBox 5">
            <a:extLst>
              <a:ext uri="{FF2B5EF4-FFF2-40B4-BE49-F238E27FC236}">
                <a16:creationId xmlns:a16="http://schemas.microsoft.com/office/drawing/2014/main" id="{4299DB05-90B7-535A-342D-0626C2E9A8F9}"/>
              </a:ext>
            </a:extLst>
          </p:cNvPr>
          <p:cNvSpPr txBox="1"/>
          <p:nvPr/>
        </p:nvSpPr>
        <p:spPr>
          <a:xfrm>
            <a:off x="528918" y="1595718"/>
            <a:ext cx="11178988"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Söhne"/>
              </a:rPr>
              <a:t>1. Google Sheets and Drive Initialization</a:t>
            </a:r>
            <a:r>
              <a:rPr kumimoji="0" lang="en-US" altLang="en-US" sz="2000" b="0" i="0" u="none" strike="noStrike" cap="none" normalizeH="0" baseline="0" dirty="0">
                <a:ln>
                  <a:noFill/>
                </a:ln>
                <a:solidFill>
                  <a:srgbClr val="0D0D0D"/>
                </a:solidFill>
                <a:effectLst/>
                <a:latin typeface="Söhne"/>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The script initializes Google Sheets using the </a:t>
            </a:r>
            <a:r>
              <a:rPr kumimoji="0" lang="en-US" altLang="en-US" b="1" i="0" u="none" strike="noStrike" cap="none" normalizeH="0" baseline="0" dirty="0" err="1">
                <a:ln>
                  <a:noFill/>
                </a:ln>
                <a:solidFill>
                  <a:srgbClr val="0D0D0D"/>
                </a:solidFill>
                <a:effectLst/>
                <a:latin typeface="Söhne Mono"/>
              </a:rPr>
              <a:t>gspread</a:t>
            </a:r>
            <a:r>
              <a:rPr kumimoji="0" lang="en-US" altLang="en-US" sz="1800" b="0" i="0" u="none" strike="noStrike" cap="none" normalizeH="0" baseline="0" dirty="0">
                <a:ln>
                  <a:noFill/>
                </a:ln>
                <a:solidFill>
                  <a:srgbClr val="0D0D0D"/>
                </a:solidFill>
                <a:effectLst/>
                <a:latin typeface="Söhne"/>
              </a:rPr>
              <a:t> library and Google Drive using the </a:t>
            </a:r>
            <a:r>
              <a:rPr kumimoji="0" lang="en-US" altLang="en-US" b="1" i="0" u="none" strike="noStrike" cap="none" normalizeH="0" baseline="0" dirty="0" err="1">
                <a:ln>
                  <a:noFill/>
                </a:ln>
                <a:solidFill>
                  <a:srgbClr val="0D0D0D"/>
                </a:solidFill>
                <a:effectLst/>
                <a:latin typeface="Söhne Mono"/>
              </a:rPr>
              <a:t>googleapiclient.discovery</a:t>
            </a:r>
            <a:r>
              <a:rPr kumimoji="0" lang="en-US" altLang="en-US" sz="1800" b="0" i="0" u="none" strike="noStrike" cap="none" normalizeH="0" baseline="0" dirty="0">
                <a:ln>
                  <a:noFill/>
                </a:ln>
                <a:solidFill>
                  <a:srgbClr val="0D0D0D"/>
                </a:solidFill>
                <a:effectLst/>
                <a:latin typeface="Söhne"/>
              </a:rPr>
              <a: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Söhne"/>
              </a:rPr>
              <a:t>It uses service account authentication with JSON key files (</a:t>
            </a:r>
            <a:r>
              <a:rPr kumimoji="0" lang="en-US" altLang="en-US" b="1" i="0" u="none" strike="noStrike" cap="none" normalizeH="0" baseline="0" dirty="0" err="1">
                <a:ln>
                  <a:noFill/>
                </a:ln>
                <a:solidFill>
                  <a:srgbClr val="0D0D0D"/>
                </a:solidFill>
                <a:effectLst/>
                <a:latin typeface="Söhne Mono"/>
              </a:rPr>
              <a:t>sheet.json.json</a:t>
            </a:r>
            <a:r>
              <a:rPr kumimoji="0" lang="en-US" altLang="en-US" sz="1800" b="0" i="0" u="none" strike="noStrike" cap="none" normalizeH="0" baseline="0" dirty="0">
                <a:ln>
                  <a:noFill/>
                </a:ln>
                <a:solidFill>
                  <a:srgbClr val="0D0D0D"/>
                </a:solidFill>
                <a:effectLst/>
                <a:latin typeface="Söhne"/>
              </a:rPr>
              <a:t> and </a:t>
            </a:r>
            <a:r>
              <a:rPr kumimoji="0" lang="en-US" altLang="en-US" b="1" i="0" u="none" strike="noStrike" cap="none" normalizeH="0" baseline="0" dirty="0" err="1">
                <a:ln>
                  <a:noFill/>
                </a:ln>
                <a:solidFill>
                  <a:srgbClr val="0D0D0D"/>
                </a:solidFill>
                <a:effectLst/>
                <a:latin typeface="Söhne Mono"/>
              </a:rPr>
              <a:t>drive.json.json</a:t>
            </a:r>
            <a:r>
              <a:rPr kumimoji="0" lang="en-US" altLang="en-US" sz="1800" b="0" i="0" u="none" strike="noStrike" cap="none" normalizeH="0" baseline="0" dirty="0">
                <a:ln>
                  <a:noFill/>
                </a:ln>
                <a:solidFill>
                  <a:srgbClr val="0D0D0D"/>
                </a:solidFill>
                <a:effectLst/>
                <a:latin typeface="Söhne"/>
              </a:rPr>
              <a:t>) to access the Google APIs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0D0D0D"/>
                </a:solidFill>
                <a:latin typeface="Söhne"/>
              </a:rPr>
              <a:t>2. Searching a word in website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D0D0D"/>
                </a:solidFill>
                <a:effectLst/>
                <a:latin typeface="Söhne"/>
              </a:rPr>
              <a:t>    User will search a word in website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rgbClr val="0D0D0D"/>
                </a:solidFill>
                <a:latin typeface="Söhne"/>
              </a:rPr>
              <a:t>3. </a:t>
            </a:r>
            <a:r>
              <a:rPr lang="en-US" altLang="en-US" sz="2000" b="1" dirty="0">
                <a:solidFill>
                  <a:srgbClr val="0D0D0D"/>
                </a:solidFill>
                <a:latin typeface="Söhne"/>
              </a:rPr>
              <a:t>If word is Present in Database( </a:t>
            </a:r>
            <a:r>
              <a:rPr lang="en-US" altLang="en-US" sz="2000" b="1" dirty="0" err="1">
                <a:solidFill>
                  <a:srgbClr val="0D0D0D"/>
                </a:solidFill>
                <a:latin typeface="Söhne"/>
              </a:rPr>
              <a:t>G_Sheet</a:t>
            </a:r>
            <a:r>
              <a:rPr lang="en-US" altLang="en-US" sz="2000" b="1" dirty="0">
                <a:solidFill>
                  <a:srgbClr val="0D0D0D"/>
                </a:solidFill>
                <a:latin typeface="Söhne"/>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D0D0D"/>
                </a:solidFill>
                <a:latin typeface="Söhne"/>
              </a:rPr>
              <a:t>    (</a:t>
            </a:r>
            <a:r>
              <a:rPr lang="en-US" altLang="en-US" sz="1800" dirty="0" err="1">
                <a:solidFill>
                  <a:srgbClr val="0D0D0D"/>
                </a:solidFill>
                <a:latin typeface="Söhne"/>
              </a:rPr>
              <a:t>i</a:t>
            </a:r>
            <a:r>
              <a:rPr lang="en-US" altLang="en-US" sz="1800" dirty="0">
                <a:solidFill>
                  <a:srgbClr val="0D0D0D"/>
                </a:solidFill>
                <a:latin typeface="Söhne"/>
              </a:rPr>
              <a:t>) </a:t>
            </a:r>
            <a:r>
              <a:rPr lang="en-IN" i="0" dirty="0">
                <a:solidFill>
                  <a:srgbClr val="0D0D0D"/>
                </a:solidFill>
                <a:effectLst/>
                <a:latin typeface="Söhne"/>
              </a:rPr>
              <a:t>Downloading Audio from Drive</a:t>
            </a:r>
          </a:p>
          <a:p>
            <a:pPr marL="0" marR="0" lvl="0" indent="0" algn="l" defTabSz="914400" rtl="0" eaLnBrk="0" fontAlgn="base" latinLnBrk="0" hangingPunct="0">
              <a:lnSpc>
                <a:spcPct val="100000"/>
              </a:lnSpc>
              <a:spcBef>
                <a:spcPct val="0"/>
              </a:spcBef>
              <a:spcAft>
                <a:spcPct val="0"/>
              </a:spcAft>
              <a:buClrTx/>
              <a:buSzTx/>
              <a:tabLst/>
            </a:pPr>
            <a:r>
              <a:rPr lang="en-IN" altLang="en-US" sz="1800" dirty="0">
                <a:solidFill>
                  <a:srgbClr val="0D0D0D"/>
                </a:solidFill>
                <a:latin typeface="Söhne"/>
              </a:rPr>
              <a:t>    (ii) </a:t>
            </a:r>
            <a:r>
              <a:rPr lang="en-IN" i="0" dirty="0">
                <a:solidFill>
                  <a:srgbClr val="0D0D0D"/>
                </a:solidFill>
                <a:effectLst/>
                <a:latin typeface="Söhne"/>
              </a:rPr>
              <a:t>Playing Audio</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rgbClr val="0D0D0D"/>
              </a:solidFill>
              <a:latin typeface="Söhne"/>
            </a:endParaRPr>
          </a:p>
          <a:p>
            <a:r>
              <a:rPr lang="en-IN" b="1" dirty="0"/>
              <a:t>4. If word is NOT present in Database(</a:t>
            </a:r>
            <a:r>
              <a:rPr lang="en-IN" b="1" dirty="0" err="1"/>
              <a:t>G_Sheet</a:t>
            </a:r>
            <a:r>
              <a:rPr lang="en-IN" b="1" dirty="0"/>
              <a:t>)</a:t>
            </a:r>
          </a:p>
          <a:p>
            <a:r>
              <a:rPr lang="en-IN" dirty="0">
                <a:latin typeface="Söhne"/>
              </a:rPr>
              <a:t>   (</a:t>
            </a:r>
            <a:r>
              <a:rPr lang="en-IN" dirty="0" err="1">
                <a:latin typeface="Söhne"/>
              </a:rPr>
              <a:t>i</a:t>
            </a:r>
            <a:r>
              <a:rPr lang="en-IN" dirty="0">
                <a:latin typeface="Söhne"/>
              </a:rPr>
              <a:t>)</a:t>
            </a:r>
            <a:r>
              <a:rPr lang="en-IN" sz="1400" dirty="0">
                <a:latin typeface="Söhne"/>
              </a:rPr>
              <a:t>Record the audio</a:t>
            </a:r>
          </a:p>
          <a:p>
            <a:r>
              <a:rPr lang="en-IN" sz="1400" dirty="0">
                <a:latin typeface="Söhne"/>
              </a:rPr>
              <a:t>    (ii) Saving the audio on google drive</a:t>
            </a:r>
          </a:p>
          <a:p>
            <a:r>
              <a:rPr lang="en-IN" sz="1400" dirty="0">
                <a:latin typeface="Söhne"/>
              </a:rPr>
              <a:t>    (iii) Update the Google sheet with name of word and link of the audio </a:t>
            </a:r>
          </a:p>
          <a:p>
            <a:endParaRPr lang="en-IN" dirty="0"/>
          </a:p>
          <a:p>
            <a:r>
              <a:rPr lang="en-IN" dirty="0"/>
              <a:t>    </a:t>
            </a:r>
          </a:p>
          <a:p>
            <a:r>
              <a:rPr lang="en-IN" dirty="0"/>
              <a:t>    </a:t>
            </a:r>
          </a:p>
        </p:txBody>
      </p:sp>
    </p:spTree>
    <p:extLst>
      <p:ext uri="{BB962C8B-B14F-4D97-AF65-F5344CB8AC3E}">
        <p14:creationId xmlns:p14="http://schemas.microsoft.com/office/powerpoint/2010/main" val="334355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3888EB-CBF0-87F8-3056-E5EB80AE3193}"/>
              </a:ext>
            </a:extLst>
          </p:cNvPr>
          <p:cNvPicPr>
            <a:picLocks noChangeAspect="1"/>
          </p:cNvPicPr>
          <p:nvPr/>
        </p:nvPicPr>
        <p:blipFill>
          <a:blip r:embed="rId2"/>
          <a:stretch>
            <a:fillRect/>
          </a:stretch>
        </p:blipFill>
        <p:spPr>
          <a:xfrm>
            <a:off x="113381" y="3972167"/>
            <a:ext cx="3360344" cy="2136910"/>
          </a:xfrm>
          <a:prstGeom prst="rect">
            <a:avLst/>
          </a:prstGeom>
        </p:spPr>
      </p:pic>
      <p:pic>
        <p:nvPicPr>
          <p:cNvPr id="6" name="Picture 5">
            <a:extLst>
              <a:ext uri="{FF2B5EF4-FFF2-40B4-BE49-F238E27FC236}">
                <a16:creationId xmlns:a16="http://schemas.microsoft.com/office/drawing/2014/main" id="{8B1F475B-43AE-BC95-DD2E-38D75F916145}"/>
              </a:ext>
            </a:extLst>
          </p:cNvPr>
          <p:cNvPicPr>
            <a:picLocks noChangeAspect="1"/>
          </p:cNvPicPr>
          <p:nvPr/>
        </p:nvPicPr>
        <p:blipFill>
          <a:blip r:embed="rId3"/>
          <a:stretch>
            <a:fillRect/>
          </a:stretch>
        </p:blipFill>
        <p:spPr>
          <a:xfrm>
            <a:off x="4065334" y="1453208"/>
            <a:ext cx="3651797" cy="2136911"/>
          </a:xfrm>
          <a:prstGeom prst="rect">
            <a:avLst/>
          </a:prstGeom>
        </p:spPr>
      </p:pic>
      <p:pic>
        <p:nvPicPr>
          <p:cNvPr id="7" name="Picture 6">
            <a:extLst>
              <a:ext uri="{FF2B5EF4-FFF2-40B4-BE49-F238E27FC236}">
                <a16:creationId xmlns:a16="http://schemas.microsoft.com/office/drawing/2014/main" id="{0100390F-CE17-B9F0-890E-9E0F85F251C7}"/>
              </a:ext>
            </a:extLst>
          </p:cNvPr>
          <p:cNvPicPr>
            <a:picLocks noChangeAspect="1"/>
          </p:cNvPicPr>
          <p:nvPr/>
        </p:nvPicPr>
        <p:blipFill>
          <a:blip r:embed="rId4"/>
          <a:stretch>
            <a:fillRect/>
          </a:stretch>
        </p:blipFill>
        <p:spPr>
          <a:xfrm>
            <a:off x="113381" y="1453208"/>
            <a:ext cx="3651797" cy="2065193"/>
          </a:xfrm>
          <a:prstGeom prst="rect">
            <a:avLst/>
          </a:prstGeom>
        </p:spPr>
      </p:pic>
      <p:pic>
        <p:nvPicPr>
          <p:cNvPr id="9" name="Picture 8">
            <a:extLst>
              <a:ext uri="{FF2B5EF4-FFF2-40B4-BE49-F238E27FC236}">
                <a16:creationId xmlns:a16="http://schemas.microsoft.com/office/drawing/2014/main" id="{22E9BD3C-1F4C-8239-2AB0-337AC0E974CF}"/>
              </a:ext>
            </a:extLst>
          </p:cNvPr>
          <p:cNvPicPr>
            <a:picLocks noChangeAspect="1"/>
          </p:cNvPicPr>
          <p:nvPr/>
        </p:nvPicPr>
        <p:blipFill>
          <a:blip r:embed="rId5"/>
          <a:stretch>
            <a:fillRect/>
          </a:stretch>
        </p:blipFill>
        <p:spPr>
          <a:xfrm>
            <a:off x="3765179" y="3976649"/>
            <a:ext cx="2814916" cy="2639303"/>
          </a:xfrm>
          <a:prstGeom prst="rect">
            <a:avLst/>
          </a:prstGeom>
        </p:spPr>
      </p:pic>
      <p:pic>
        <p:nvPicPr>
          <p:cNvPr id="11" name="Picture 10">
            <a:extLst>
              <a:ext uri="{FF2B5EF4-FFF2-40B4-BE49-F238E27FC236}">
                <a16:creationId xmlns:a16="http://schemas.microsoft.com/office/drawing/2014/main" id="{9CB313CE-803A-9168-9C5C-C4AA400321B2}"/>
              </a:ext>
            </a:extLst>
          </p:cNvPr>
          <p:cNvPicPr>
            <a:picLocks noChangeAspect="1"/>
          </p:cNvPicPr>
          <p:nvPr/>
        </p:nvPicPr>
        <p:blipFill>
          <a:blip r:embed="rId6"/>
          <a:stretch>
            <a:fillRect/>
          </a:stretch>
        </p:blipFill>
        <p:spPr>
          <a:xfrm>
            <a:off x="6725474" y="3972167"/>
            <a:ext cx="2965373" cy="1486029"/>
          </a:xfrm>
          <a:prstGeom prst="rect">
            <a:avLst/>
          </a:prstGeom>
        </p:spPr>
      </p:pic>
      <p:sp>
        <p:nvSpPr>
          <p:cNvPr id="14" name="TextBox 13">
            <a:extLst>
              <a:ext uri="{FF2B5EF4-FFF2-40B4-BE49-F238E27FC236}">
                <a16:creationId xmlns:a16="http://schemas.microsoft.com/office/drawing/2014/main" id="{1CC72F94-E881-BE26-7CE4-1BD514094CDE}"/>
              </a:ext>
            </a:extLst>
          </p:cNvPr>
          <p:cNvSpPr txBox="1"/>
          <p:nvPr/>
        </p:nvSpPr>
        <p:spPr>
          <a:xfrm>
            <a:off x="259977" y="367756"/>
            <a:ext cx="7234518" cy="523220"/>
          </a:xfrm>
          <a:prstGeom prst="rect">
            <a:avLst/>
          </a:prstGeom>
          <a:noFill/>
        </p:spPr>
        <p:txBody>
          <a:bodyPr wrap="square" rtlCol="0">
            <a:spAutoFit/>
          </a:bodyPr>
          <a:lstStyle/>
          <a:p>
            <a:r>
              <a:rPr lang="en-IN" sz="2800" b="1" u="sng" dirty="0"/>
              <a:t>Results</a:t>
            </a:r>
          </a:p>
        </p:txBody>
      </p:sp>
    </p:spTree>
    <p:extLst>
      <p:ext uri="{BB962C8B-B14F-4D97-AF65-F5344CB8AC3E}">
        <p14:creationId xmlns:p14="http://schemas.microsoft.com/office/powerpoint/2010/main" val="95776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EA744-DB29-4F1A-43E4-5E67C6D033BE}"/>
              </a:ext>
            </a:extLst>
          </p:cNvPr>
          <p:cNvSpPr txBox="1"/>
          <p:nvPr/>
        </p:nvSpPr>
        <p:spPr>
          <a:xfrm>
            <a:off x="831684" y="200274"/>
            <a:ext cx="9662474" cy="1231106"/>
          </a:xfrm>
          <a:prstGeom prst="rect">
            <a:avLst/>
          </a:prstGeom>
          <a:noFill/>
        </p:spPr>
        <p:txBody>
          <a:bodyPr wrap="square" rtlCol="0">
            <a:spAutoFit/>
          </a:bodyPr>
          <a:lstStyle/>
          <a:p>
            <a:r>
              <a:rPr lang="en-US" sz="2800" b="1" u="sng" kern="0" dirty="0">
                <a:solidFill>
                  <a:srgbClr val="221F1F"/>
                </a:solidFill>
                <a:latin typeface="Segoe UI" panose="020B0502040204020203" pitchFamily="34" charset="0"/>
                <a:ea typeface="Times New Roman" panose="02020603050405020304" pitchFamily="18" charset="0"/>
              </a:rPr>
              <a:t>Results </a:t>
            </a:r>
            <a:r>
              <a:rPr lang="en-US" sz="2800" b="1" u="sng" kern="150" dirty="0">
                <a:solidFill>
                  <a:srgbClr val="221F1F"/>
                </a:solidFill>
                <a:latin typeface="Times New Roman" panose="02020603050405020304" pitchFamily="18" charset="0"/>
                <a:ea typeface="Times New Roman" panose="02020603050405020304" pitchFamily="18" charset="0"/>
              </a:rPr>
              <a:t>Cont..</a:t>
            </a:r>
          </a:p>
          <a:p>
            <a:endParaRPr lang="en-US" sz="2800" u="sng" dirty="0">
              <a:solidFill>
                <a:srgbClr val="374151"/>
              </a:solidFill>
              <a:effectLst/>
              <a:latin typeface="Segoe UI" panose="020B0502040204020203" pitchFamily="34" charset="0"/>
              <a:ea typeface="Calibri" panose="020F0502020204030204" pitchFamily="34" charset="0"/>
            </a:endParaRPr>
          </a:p>
          <a:p>
            <a:endParaRPr lang="en-US" dirty="0">
              <a:solidFill>
                <a:srgbClr val="374151"/>
              </a:solidFill>
              <a:latin typeface="Segoe UI" panose="020B0502040204020203" pitchFamily="34" charset="0"/>
              <a:ea typeface="Calibri" panose="020F0502020204030204" pitchFamily="34" charset="0"/>
            </a:endParaRPr>
          </a:p>
        </p:txBody>
      </p:sp>
      <p:pic>
        <p:nvPicPr>
          <p:cNvPr id="8" name="Picture 7">
            <a:extLst>
              <a:ext uri="{FF2B5EF4-FFF2-40B4-BE49-F238E27FC236}">
                <a16:creationId xmlns:a16="http://schemas.microsoft.com/office/drawing/2014/main" id="{F7B26FE8-EB12-FAAE-F7DD-5656D2063D18}"/>
              </a:ext>
            </a:extLst>
          </p:cNvPr>
          <p:cNvPicPr>
            <a:picLocks noChangeAspect="1"/>
          </p:cNvPicPr>
          <p:nvPr/>
        </p:nvPicPr>
        <p:blipFill>
          <a:blip r:embed="rId2"/>
          <a:stretch>
            <a:fillRect/>
          </a:stretch>
        </p:blipFill>
        <p:spPr>
          <a:xfrm>
            <a:off x="107576" y="1511726"/>
            <a:ext cx="5027167" cy="4602203"/>
          </a:xfrm>
          <a:prstGeom prst="rect">
            <a:avLst/>
          </a:prstGeom>
        </p:spPr>
      </p:pic>
      <p:pic>
        <p:nvPicPr>
          <p:cNvPr id="10" name="Picture 9">
            <a:extLst>
              <a:ext uri="{FF2B5EF4-FFF2-40B4-BE49-F238E27FC236}">
                <a16:creationId xmlns:a16="http://schemas.microsoft.com/office/drawing/2014/main" id="{B0F6D8A3-693C-CA52-2EC3-8494E3D59F14}"/>
              </a:ext>
            </a:extLst>
          </p:cNvPr>
          <p:cNvPicPr>
            <a:picLocks noChangeAspect="1"/>
          </p:cNvPicPr>
          <p:nvPr/>
        </p:nvPicPr>
        <p:blipFill>
          <a:blip r:embed="rId3"/>
          <a:stretch>
            <a:fillRect/>
          </a:stretch>
        </p:blipFill>
        <p:spPr>
          <a:xfrm>
            <a:off x="5549152" y="1511726"/>
            <a:ext cx="5525678" cy="4521521"/>
          </a:xfrm>
          <a:prstGeom prst="rect">
            <a:avLst/>
          </a:prstGeom>
        </p:spPr>
      </p:pic>
    </p:spTree>
    <p:extLst>
      <p:ext uri="{BB962C8B-B14F-4D97-AF65-F5344CB8AC3E}">
        <p14:creationId xmlns:p14="http://schemas.microsoft.com/office/powerpoint/2010/main" val="26749474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2478</TotalTime>
  <Words>1526</Words>
  <Application>Microsoft Office PowerPoint</Application>
  <PresentationFormat>Widescreen</PresentationFormat>
  <Paragraphs>167</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AmazonEmber</vt:lpstr>
      <vt:lpstr>Arial</vt:lpstr>
      <vt:lpstr>Century Gothic</vt:lpstr>
      <vt:lpstr>Segoe UI</vt:lpstr>
      <vt:lpstr>Söhne</vt:lpstr>
      <vt:lpstr>Söhne Mono</vt:lpstr>
      <vt:lpstr>Times New Roman</vt:lpstr>
      <vt:lpstr>TimesNewRomanPS-BoldMT</vt:lpstr>
      <vt:lpstr>Wingdings</vt:lpstr>
      <vt:lpstr>Vapor Trail</vt:lpstr>
      <vt:lpstr>   </vt:lpstr>
      <vt:lpstr>PowerPoint Presentation</vt:lpstr>
      <vt:lpstr>PowerPoint Presentation</vt:lpstr>
      <vt:lpstr>INTRODUCTION-</vt:lpstr>
      <vt:lpstr>Motivation of our Work-</vt:lpstr>
      <vt:lpstr>Tools Used to make this project happen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singh</dc:creator>
  <cp:lastModifiedBy>Anshu singh</cp:lastModifiedBy>
  <cp:revision>210</cp:revision>
  <cp:lastPrinted>2023-04-21T16:30:19Z</cp:lastPrinted>
  <dcterms:created xsi:type="dcterms:W3CDTF">2023-04-21T14:55:13Z</dcterms:created>
  <dcterms:modified xsi:type="dcterms:W3CDTF">2024-05-02T18:32:28Z</dcterms:modified>
</cp:coreProperties>
</file>