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68" r:id="rId2"/>
    <p:sldId id="257" r:id="rId3"/>
    <p:sldId id="258" r:id="rId4"/>
    <p:sldId id="259" r:id="rId5"/>
    <p:sldId id="260" r:id="rId6"/>
    <p:sldId id="261" r:id="rId7"/>
    <p:sldId id="262" r:id="rId8"/>
    <p:sldId id="263" r:id="rId9"/>
    <p:sldId id="264" r:id="rId10"/>
    <p:sldId id="265" r:id="rId11"/>
    <p:sldId id="284" r:id="rId12"/>
    <p:sldId id="266" r:id="rId13"/>
    <p:sldId id="267" r:id="rId14"/>
    <p:sldId id="269" r:id="rId15"/>
    <p:sldId id="270" r:id="rId16"/>
    <p:sldId id="271" r:id="rId17"/>
    <p:sldId id="272" r:id="rId18"/>
    <p:sldId id="273" r:id="rId19"/>
    <p:sldId id="274" r:id="rId20"/>
    <p:sldId id="275" r:id="rId21"/>
    <p:sldId id="276" r:id="rId22"/>
    <p:sldId id="280" r:id="rId23"/>
    <p:sldId id="281" r:id="rId24"/>
    <p:sldId id="279" r:id="rId25"/>
    <p:sldId id="282" r:id="rId26"/>
    <p:sldId id="285" r:id="rId27"/>
    <p:sldId id="28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shupriya Srivastava" initials="AS" lastIdx="1" clrIdx="0">
    <p:extLst>
      <p:ext uri="{19B8F6BF-5375-455C-9EA6-DF929625EA0E}">
        <p15:presenceInfo xmlns:p15="http://schemas.microsoft.com/office/powerpoint/2012/main" userId="S::as996@duke.edu::da40e996-a157-43e2-81b0-d828075acd2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37"/>
  </p:normalViewPr>
  <p:slideViewPr>
    <p:cSldViewPr snapToGrid="0" snapToObjects="1">
      <p:cViewPr>
        <p:scale>
          <a:sx n="110" d="100"/>
          <a:sy n="110" d="100"/>
        </p:scale>
        <p:origin x="632" y="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0D20A1-2490-4D2A-83AD-9A6C0D3CDA9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90BA91D7-D34C-4565-8D92-4CD119232439}">
      <dgm:prSet/>
      <dgm:spPr/>
      <dgm:t>
        <a:bodyPr/>
        <a:lstStyle/>
        <a:p>
          <a:pPr>
            <a:lnSpc>
              <a:spcPct val="100000"/>
            </a:lnSpc>
          </a:pPr>
          <a:r>
            <a:rPr lang="en-US"/>
            <a:t>Transactions made by credit cards in </a:t>
          </a:r>
          <a:r>
            <a:rPr lang="en-US" b="1"/>
            <a:t>September 2013 </a:t>
          </a:r>
          <a:r>
            <a:rPr lang="en-US"/>
            <a:t>by European cardholders in two days.</a:t>
          </a:r>
        </a:p>
      </dgm:t>
    </dgm:pt>
    <dgm:pt modelId="{CE9E4FDE-E173-4645-88C2-81C7FFC41446}" type="parTrans" cxnId="{9A43B837-6D03-4002-B2D6-F0786FBD6F4D}">
      <dgm:prSet/>
      <dgm:spPr/>
      <dgm:t>
        <a:bodyPr/>
        <a:lstStyle/>
        <a:p>
          <a:endParaRPr lang="en-US"/>
        </a:p>
      </dgm:t>
    </dgm:pt>
    <dgm:pt modelId="{0C02CCC0-0E8C-46E3-AD10-17733B85ABFE}" type="sibTrans" cxnId="{9A43B837-6D03-4002-B2D6-F0786FBD6F4D}">
      <dgm:prSet/>
      <dgm:spPr/>
      <dgm:t>
        <a:bodyPr/>
        <a:lstStyle/>
        <a:p>
          <a:endParaRPr lang="en-US"/>
        </a:p>
      </dgm:t>
    </dgm:pt>
    <dgm:pt modelId="{4524D913-A726-4C1A-B0C3-13F3C18FB287}">
      <dgm:prSet/>
      <dgm:spPr/>
      <dgm:t>
        <a:bodyPr/>
        <a:lstStyle/>
        <a:p>
          <a:pPr>
            <a:lnSpc>
              <a:spcPct val="100000"/>
            </a:lnSpc>
          </a:pPr>
          <a:r>
            <a:rPr lang="en-US"/>
            <a:t>There were </a:t>
          </a:r>
          <a:r>
            <a:rPr lang="en-US" b="1"/>
            <a:t>492 frauds out of 284,807 </a:t>
          </a:r>
          <a:r>
            <a:rPr lang="en-US"/>
            <a:t>transactions. </a:t>
          </a:r>
        </a:p>
      </dgm:t>
    </dgm:pt>
    <dgm:pt modelId="{786B1DBA-7408-47F1-BFDD-98DC95572280}" type="parTrans" cxnId="{9772B4EE-DC8E-4728-B410-B7C717CA7BAB}">
      <dgm:prSet/>
      <dgm:spPr/>
      <dgm:t>
        <a:bodyPr/>
        <a:lstStyle/>
        <a:p>
          <a:endParaRPr lang="en-US"/>
        </a:p>
      </dgm:t>
    </dgm:pt>
    <dgm:pt modelId="{4705E240-C228-4D3F-89CA-74981CF522AA}" type="sibTrans" cxnId="{9772B4EE-DC8E-4728-B410-B7C717CA7BAB}">
      <dgm:prSet/>
      <dgm:spPr/>
      <dgm:t>
        <a:bodyPr/>
        <a:lstStyle/>
        <a:p>
          <a:endParaRPr lang="en-US"/>
        </a:p>
      </dgm:t>
    </dgm:pt>
    <dgm:pt modelId="{C10BE5BD-5F31-4D1A-A7F0-3DB6D5D437C0}">
      <dgm:prSet/>
      <dgm:spPr/>
      <dgm:t>
        <a:bodyPr/>
        <a:lstStyle/>
        <a:p>
          <a:pPr>
            <a:lnSpc>
              <a:spcPct val="100000"/>
            </a:lnSpc>
          </a:pPr>
          <a:r>
            <a:rPr lang="en-US" dirty="0"/>
            <a:t>Contains </a:t>
          </a:r>
          <a:r>
            <a:rPr lang="en-US" b="1" dirty="0"/>
            <a:t>only numerical input variables (V1 – V28) </a:t>
          </a:r>
          <a:r>
            <a:rPr lang="en-US" dirty="0"/>
            <a:t>which are the result of a </a:t>
          </a:r>
          <a:r>
            <a:rPr lang="en-US" b="1" dirty="0"/>
            <a:t>PCA transformation, </a:t>
          </a:r>
          <a:r>
            <a:rPr lang="en-US" b="0" i="0" dirty="0"/>
            <a:t>the only features which have not been transformed with PCA are 'Time' and 'Amount'</a:t>
          </a:r>
          <a:r>
            <a:rPr lang="en-US" dirty="0"/>
            <a:t>. Due to </a:t>
          </a:r>
          <a:r>
            <a:rPr lang="en-US" b="1" dirty="0"/>
            <a:t>confidentiality issues</a:t>
          </a:r>
          <a:r>
            <a:rPr lang="en-US" dirty="0"/>
            <a:t>, original features and more background information about the data are not provided. </a:t>
          </a:r>
        </a:p>
      </dgm:t>
    </dgm:pt>
    <dgm:pt modelId="{88B36454-E713-4858-90E7-E8BAD9D1F640}" type="parTrans" cxnId="{0C0CC480-5576-43BF-82AB-6D1674A79B0A}">
      <dgm:prSet/>
      <dgm:spPr/>
      <dgm:t>
        <a:bodyPr/>
        <a:lstStyle/>
        <a:p>
          <a:endParaRPr lang="en-US"/>
        </a:p>
      </dgm:t>
    </dgm:pt>
    <dgm:pt modelId="{80D02A37-B797-4F65-8367-A0367441E783}" type="sibTrans" cxnId="{0C0CC480-5576-43BF-82AB-6D1674A79B0A}">
      <dgm:prSet/>
      <dgm:spPr/>
      <dgm:t>
        <a:bodyPr/>
        <a:lstStyle/>
        <a:p>
          <a:endParaRPr lang="en-US"/>
        </a:p>
      </dgm:t>
    </dgm:pt>
    <dgm:pt modelId="{E5F32D50-DD81-FE45-BA1D-B132B998A1E1}" type="pres">
      <dgm:prSet presAssocID="{CA0D20A1-2490-4D2A-83AD-9A6C0D3CDA98}" presName="linear" presStyleCnt="0">
        <dgm:presLayoutVars>
          <dgm:animLvl val="lvl"/>
          <dgm:resizeHandles val="exact"/>
        </dgm:presLayoutVars>
      </dgm:prSet>
      <dgm:spPr/>
    </dgm:pt>
    <dgm:pt modelId="{8D4005EA-2E88-954C-ADA6-55B7D6F1A2BC}" type="pres">
      <dgm:prSet presAssocID="{90BA91D7-D34C-4565-8D92-4CD119232439}" presName="parentText" presStyleLbl="node1" presStyleIdx="0" presStyleCnt="3">
        <dgm:presLayoutVars>
          <dgm:chMax val="0"/>
          <dgm:bulletEnabled val="1"/>
        </dgm:presLayoutVars>
      </dgm:prSet>
      <dgm:spPr/>
    </dgm:pt>
    <dgm:pt modelId="{F9E197C1-577F-1D4B-A478-B32ADB890210}" type="pres">
      <dgm:prSet presAssocID="{0C02CCC0-0E8C-46E3-AD10-17733B85ABFE}" presName="spacer" presStyleCnt="0"/>
      <dgm:spPr/>
    </dgm:pt>
    <dgm:pt modelId="{D1284A94-B5E3-F647-890F-9D66A1CCF038}" type="pres">
      <dgm:prSet presAssocID="{4524D913-A726-4C1A-B0C3-13F3C18FB287}" presName="parentText" presStyleLbl="node1" presStyleIdx="1" presStyleCnt="3">
        <dgm:presLayoutVars>
          <dgm:chMax val="0"/>
          <dgm:bulletEnabled val="1"/>
        </dgm:presLayoutVars>
      </dgm:prSet>
      <dgm:spPr/>
    </dgm:pt>
    <dgm:pt modelId="{1CCB67AE-5911-A744-B5BF-F4E5628188BF}" type="pres">
      <dgm:prSet presAssocID="{4705E240-C228-4D3F-89CA-74981CF522AA}" presName="spacer" presStyleCnt="0"/>
      <dgm:spPr/>
    </dgm:pt>
    <dgm:pt modelId="{3FE03C80-5C51-8943-875B-B89871400412}" type="pres">
      <dgm:prSet presAssocID="{C10BE5BD-5F31-4D1A-A7F0-3DB6D5D437C0}" presName="parentText" presStyleLbl="node1" presStyleIdx="2" presStyleCnt="3">
        <dgm:presLayoutVars>
          <dgm:chMax val="0"/>
          <dgm:bulletEnabled val="1"/>
        </dgm:presLayoutVars>
      </dgm:prSet>
      <dgm:spPr/>
    </dgm:pt>
  </dgm:ptLst>
  <dgm:cxnLst>
    <dgm:cxn modelId="{9A43B837-6D03-4002-B2D6-F0786FBD6F4D}" srcId="{CA0D20A1-2490-4D2A-83AD-9A6C0D3CDA98}" destId="{90BA91D7-D34C-4565-8D92-4CD119232439}" srcOrd="0" destOrd="0" parTransId="{CE9E4FDE-E173-4645-88C2-81C7FFC41446}" sibTransId="{0C02CCC0-0E8C-46E3-AD10-17733B85ABFE}"/>
    <dgm:cxn modelId="{004E1C80-5E49-9241-884B-4505B154A7E0}" type="presOf" srcId="{CA0D20A1-2490-4D2A-83AD-9A6C0D3CDA98}" destId="{E5F32D50-DD81-FE45-BA1D-B132B998A1E1}" srcOrd="0" destOrd="0" presId="urn:microsoft.com/office/officeart/2005/8/layout/vList2"/>
    <dgm:cxn modelId="{0C0CC480-5576-43BF-82AB-6D1674A79B0A}" srcId="{CA0D20A1-2490-4D2A-83AD-9A6C0D3CDA98}" destId="{C10BE5BD-5F31-4D1A-A7F0-3DB6D5D437C0}" srcOrd="2" destOrd="0" parTransId="{88B36454-E713-4858-90E7-E8BAD9D1F640}" sibTransId="{80D02A37-B797-4F65-8367-A0367441E783}"/>
    <dgm:cxn modelId="{6CD1FC87-1C54-4B4A-B201-5D48817440F8}" type="presOf" srcId="{90BA91D7-D34C-4565-8D92-4CD119232439}" destId="{8D4005EA-2E88-954C-ADA6-55B7D6F1A2BC}" srcOrd="0" destOrd="0" presId="urn:microsoft.com/office/officeart/2005/8/layout/vList2"/>
    <dgm:cxn modelId="{E42F45CC-2A88-694C-A20C-14D67C47E0B3}" type="presOf" srcId="{4524D913-A726-4C1A-B0C3-13F3C18FB287}" destId="{D1284A94-B5E3-F647-890F-9D66A1CCF038}" srcOrd="0" destOrd="0" presId="urn:microsoft.com/office/officeart/2005/8/layout/vList2"/>
    <dgm:cxn modelId="{EBCC0ADA-F9E9-BE46-B6AA-4D3FEF2126AE}" type="presOf" srcId="{C10BE5BD-5F31-4D1A-A7F0-3DB6D5D437C0}" destId="{3FE03C80-5C51-8943-875B-B89871400412}" srcOrd="0" destOrd="0" presId="urn:microsoft.com/office/officeart/2005/8/layout/vList2"/>
    <dgm:cxn modelId="{9772B4EE-DC8E-4728-B410-B7C717CA7BAB}" srcId="{CA0D20A1-2490-4D2A-83AD-9A6C0D3CDA98}" destId="{4524D913-A726-4C1A-B0C3-13F3C18FB287}" srcOrd="1" destOrd="0" parTransId="{786B1DBA-7408-47F1-BFDD-98DC95572280}" sibTransId="{4705E240-C228-4D3F-89CA-74981CF522AA}"/>
    <dgm:cxn modelId="{CFB2899B-419E-F240-88CC-5484F23CB464}" type="presParOf" srcId="{E5F32D50-DD81-FE45-BA1D-B132B998A1E1}" destId="{8D4005EA-2E88-954C-ADA6-55B7D6F1A2BC}" srcOrd="0" destOrd="0" presId="urn:microsoft.com/office/officeart/2005/8/layout/vList2"/>
    <dgm:cxn modelId="{DE1CA46C-FA0C-EF4C-9CF8-D18EFF87DA9F}" type="presParOf" srcId="{E5F32D50-DD81-FE45-BA1D-B132B998A1E1}" destId="{F9E197C1-577F-1D4B-A478-B32ADB890210}" srcOrd="1" destOrd="0" presId="urn:microsoft.com/office/officeart/2005/8/layout/vList2"/>
    <dgm:cxn modelId="{3393B805-ECF7-6C4E-8070-03C285F9C523}" type="presParOf" srcId="{E5F32D50-DD81-FE45-BA1D-B132B998A1E1}" destId="{D1284A94-B5E3-F647-890F-9D66A1CCF038}" srcOrd="2" destOrd="0" presId="urn:microsoft.com/office/officeart/2005/8/layout/vList2"/>
    <dgm:cxn modelId="{45C6F502-60AB-134A-8C3C-A557AF05331D}" type="presParOf" srcId="{E5F32D50-DD81-FE45-BA1D-B132B998A1E1}" destId="{1CCB67AE-5911-A744-B5BF-F4E5628188BF}" srcOrd="3" destOrd="0" presId="urn:microsoft.com/office/officeart/2005/8/layout/vList2"/>
    <dgm:cxn modelId="{CDD2C047-08A1-A447-8545-8E1904659E45}" type="presParOf" srcId="{E5F32D50-DD81-FE45-BA1D-B132B998A1E1}" destId="{3FE03C80-5C51-8943-875B-B8987140041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614418-EDE7-4912-9E49-6F634258613A}"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F94E7D4-0187-4B0A-868A-6EC54963F7DE}">
      <dgm:prSet/>
      <dgm:spPr/>
      <dgm:t>
        <a:bodyPr/>
        <a:lstStyle/>
        <a:p>
          <a:pPr>
            <a:lnSpc>
              <a:spcPct val="100000"/>
            </a:lnSpc>
            <a:defRPr cap="all"/>
          </a:pPr>
          <a:r>
            <a:rPr lang="en-US"/>
            <a:t>Logistic Regression</a:t>
          </a:r>
        </a:p>
      </dgm:t>
    </dgm:pt>
    <dgm:pt modelId="{BD07DEDB-8444-44B7-803A-45D40422BAF1}" type="parTrans" cxnId="{9726ED15-49B3-4E56-9891-1E9972FADDAB}">
      <dgm:prSet/>
      <dgm:spPr/>
      <dgm:t>
        <a:bodyPr/>
        <a:lstStyle/>
        <a:p>
          <a:endParaRPr lang="en-US"/>
        </a:p>
      </dgm:t>
    </dgm:pt>
    <dgm:pt modelId="{24EC6951-1D53-41C9-941A-6E289C78221A}" type="sibTrans" cxnId="{9726ED15-49B3-4E56-9891-1E9972FADDAB}">
      <dgm:prSet/>
      <dgm:spPr/>
      <dgm:t>
        <a:bodyPr/>
        <a:lstStyle/>
        <a:p>
          <a:endParaRPr lang="en-US"/>
        </a:p>
      </dgm:t>
    </dgm:pt>
    <dgm:pt modelId="{59937666-CDDE-44DD-8A1E-9AA61F2BCDCD}">
      <dgm:prSet/>
      <dgm:spPr/>
      <dgm:t>
        <a:bodyPr/>
        <a:lstStyle/>
        <a:p>
          <a:pPr>
            <a:lnSpc>
              <a:spcPct val="100000"/>
            </a:lnSpc>
            <a:defRPr cap="all"/>
          </a:pPr>
          <a:r>
            <a:rPr lang="en-US"/>
            <a:t>K- Nearest Neighbor</a:t>
          </a:r>
        </a:p>
      </dgm:t>
    </dgm:pt>
    <dgm:pt modelId="{FCDE9B42-7879-4E5B-A3F2-C765CDE53017}" type="parTrans" cxnId="{A784FC84-8427-46B9-941E-0E336AD7FE79}">
      <dgm:prSet/>
      <dgm:spPr/>
      <dgm:t>
        <a:bodyPr/>
        <a:lstStyle/>
        <a:p>
          <a:endParaRPr lang="en-US"/>
        </a:p>
      </dgm:t>
    </dgm:pt>
    <dgm:pt modelId="{EF26EE72-F924-4300-A520-984B35E42E2C}" type="sibTrans" cxnId="{A784FC84-8427-46B9-941E-0E336AD7FE79}">
      <dgm:prSet/>
      <dgm:spPr/>
      <dgm:t>
        <a:bodyPr/>
        <a:lstStyle/>
        <a:p>
          <a:endParaRPr lang="en-US"/>
        </a:p>
      </dgm:t>
    </dgm:pt>
    <dgm:pt modelId="{2EDD1052-3EF5-4FAE-8E6D-6276B9168562}">
      <dgm:prSet/>
      <dgm:spPr/>
      <dgm:t>
        <a:bodyPr/>
        <a:lstStyle/>
        <a:p>
          <a:pPr>
            <a:lnSpc>
              <a:spcPct val="100000"/>
            </a:lnSpc>
            <a:defRPr cap="all"/>
          </a:pPr>
          <a:r>
            <a:rPr lang="en-US"/>
            <a:t>Decision Tree Classifier</a:t>
          </a:r>
        </a:p>
      </dgm:t>
    </dgm:pt>
    <dgm:pt modelId="{FB2095CD-7441-4DE2-A53D-3E1DA040395B}" type="parTrans" cxnId="{C8138A45-061B-40CA-B7E6-339F1A4137C3}">
      <dgm:prSet/>
      <dgm:spPr/>
      <dgm:t>
        <a:bodyPr/>
        <a:lstStyle/>
        <a:p>
          <a:endParaRPr lang="en-US"/>
        </a:p>
      </dgm:t>
    </dgm:pt>
    <dgm:pt modelId="{6CB702DD-BD15-4747-A670-67A0F89E1FC8}" type="sibTrans" cxnId="{C8138A45-061B-40CA-B7E6-339F1A4137C3}">
      <dgm:prSet/>
      <dgm:spPr/>
      <dgm:t>
        <a:bodyPr/>
        <a:lstStyle/>
        <a:p>
          <a:endParaRPr lang="en-US"/>
        </a:p>
      </dgm:t>
    </dgm:pt>
    <dgm:pt modelId="{1FAE9E5E-A015-4225-8EC1-F4EF2E02DA0E}" type="pres">
      <dgm:prSet presAssocID="{7B614418-EDE7-4912-9E49-6F634258613A}" presName="root" presStyleCnt="0">
        <dgm:presLayoutVars>
          <dgm:dir/>
          <dgm:resizeHandles val="exact"/>
        </dgm:presLayoutVars>
      </dgm:prSet>
      <dgm:spPr/>
    </dgm:pt>
    <dgm:pt modelId="{FF933F46-7889-41D8-A595-14D8F1B02A6E}" type="pres">
      <dgm:prSet presAssocID="{DF94E7D4-0187-4B0A-868A-6EC54963F7DE}" presName="compNode" presStyleCnt="0"/>
      <dgm:spPr/>
    </dgm:pt>
    <dgm:pt modelId="{F3BF6692-9728-400A-A0E8-1EA4E0E179FD}" type="pres">
      <dgm:prSet presAssocID="{DF94E7D4-0187-4B0A-868A-6EC54963F7DE}" presName="iconBgRect" presStyleLbl="bgShp" presStyleIdx="0" presStyleCnt="3"/>
      <dgm:spPr/>
    </dgm:pt>
    <dgm:pt modelId="{BFF4A78F-8530-4F49-B263-7542D8355F0E}" type="pres">
      <dgm:prSet presAssocID="{DF94E7D4-0187-4B0A-868A-6EC54963F7D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pt>
    <dgm:pt modelId="{89467901-9723-4CFC-8232-FD3FACD62D2B}" type="pres">
      <dgm:prSet presAssocID="{DF94E7D4-0187-4B0A-868A-6EC54963F7DE}" presName="spaceRect" presStyleCnt="0"/>
      <dgm:spPr/>
    </dgm:pt>
    <dgm:pt modelId="{FD8396DF-A987-45F8-9FB8-AAEC1FFE67CD}" type="pres">
      <dgm:prSet presAssocID="{DF94E7D4-0187-4B0A-868A-6EC54963F7DE}" presName="textRect" presStyleLbl="revTx" presStyleIdx="0" presStyleCnt="3">
        <dgm:presLayoutVars>
          <dgm:chMax val="1"/>
          <dgm:chPref val="1"/>
        </dgm:presLayoutVars>
      </dgm:prSet>
      <dgm:spPr/>
    </dgm:pt>
    <dgm:pt modelId="{26B07F0E-C187-4268-82DD-66265CE3891A}" type="pres">
      <dgm:prSet presAssocID="{24EC6951-1D53-41C9-941A-6E289C78221A}" presName="sibTrans" presStyleCnt="0"/>
      <dgm:spPr/>
    </dgm:pt>
    <dgm:pt modelId="{C20E63F0-04B8-4255-844D-655AFD3FADA9}" type="pres">
      <dgm:prSet presAssocID="{59937666-CDDE-44DD-8A1E-9AA61F2BCDCD}" presName="compNode" presStyleCnt="0"/>
      <dgm:spPr/>
    </dgm:pt>
    <dgm:pt modelId="{B32E9370-F19C-4981-9B09-EC3081A89148}" type="pres">
      <dgm:prSet presAssocID="{59937666-CDDE-44DD-8A1E-9AA61F2BCDCD}" presName="iconBgRect" presStyleLbl="bgShp" presStyleIdx="1" presStyleCnt="3"/>
      <dgm:spPr/>
    </dgm:pt>
    <dgm:pt modelId="{F7256E36-53F1-44F1-A7CD-7C069D0A6EF2}" type="pres">
      <dgm:prSet presAssocID="{59937666-CDDE-44DD-8A1E-9AA61F2BCDCD}" presName="iconRect"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24000" r="-24000"/>
          </a:stretch>
        </a:blipFill>
        <a:ln>
          <a:noFill/>
        </a:ln>
      </dgm:spPr>
    </dgm:pt>
    <dgm:pt modelId="{37CED9A8-B78C-459D-82E2-071E1D39FA80}" type="pres">
      <dgm:prSet presAssocID="{59937666-CDDE-44DD-8A1E-9AA61F2BCDCD}" presName="spaceRect" presStyleCnt="0"/>
      <dgm:spPr/>
    </dgm:pt>
    <dgm:pt modelId="{D4473CF1-6928-4FD7-82E1-C14AC82270FB}" type="pres">
      <dgm:prSet presAssocID="{59937666-CDDE-44DD-8A1E-9AA61F2BCDCD}" presName="textRect" presStyleLbl="revTx" presStyleIdx="1" presStyleCnt="3">
        <dgm:presLayoutVars>
          <dgm:chMax val="1"/>
          <dgm:chPref val="1"/>
        </dgm:presLayoutVars>
      </dgm:prSet>
      <dgm:spPr/>
    </dgm:pt>
    <dgm:pt modelId="{DF0FA900-0DC0-4FEE-B056-DCCD642A5721}" type="pres">
      <dgm:prSet presAssocID="{EF26EE72-F924-4300-A520-984B35E42E2C}" presName="sibTrans" presStyleCnt="0"/>
      <dgm:spPr/>
    </dgm:pt>
    <dgm:pt modelId="{C2050D06-FBDB-406A-A370-4A06109F9D00}" type="pres">
      <dgm:prSet presAssocID="{2EDD1052-3EF5-4FAE-8E6D-6276B9168562}" presName="compNode" presStyleCnt="0"/>
      <dgm:spPr/>
    </dgm:pt>
    <dgm:pt modelId="{B3123430-2E00-407C-B427-60DE6769016D}" type="pres">
      <dgm:prSet presAssocID="{2EDD1052-3EF5-4FAE-8E6D-6276B9168562}" presName="iconBgRect" presStyleLbl="bgShp" presStyleIdx="2" presStyleCnt="3"/>
      <dgm:spPr/>
    </dgm:pt>
    <dgm:pt modelId="{1D165971-09FB-4A4A-B4F8-5B58BE41D687}" type="pres">
      <dgm:prSet presAssocID="{2EDD1052-3EF5-4FAE-8E6D-6276B9168562}"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pt>
    <dgm:pt modelId="{39BD852E-A3F7-4786-953A-08F5202D52F0}" type="pres">
      <dgm:prSet presAssocID="{2EDD1052-3EF5-4FAE-8E6D-6276B9168562}" presName="spaceRect" presStyleCnt="0"/>
      <dgm:spPr/>
    </dgm:pt>
    <dgm:pt modelId="{50DEED49-5549-469B-B6FA-3F23478857B5}" type="pres">
      <dgm:prSet presAssocID="{2EDD1052-3EF5-4FAE-8E6D-6276B9168562}" presName="textRect" presStyleLbl="revTx" presStyleIdx="2" presStyleCnt="3">
        <dgm:presLayoutVars>
          <dgm:chMax val="1"/>
          <dgm:chPref val="1"/>
        </dgm:presLayoutVars>
      </dgm:prSet>
      <dgm:spPr/>
    </dgm:pt>
  </dgm:ptLst>
  <dgm:cxnLst>
    <dgm:cxn modelId="{9726ED15-49B3-4E56-9891-1E9972FADDAB}" srcId="{7B614418-EDE7-4912-9E49-6F634258613A}" destId="{DF94E7D4-0187-4B0A-868A-6EC54963F7DE}" srcOrd="0" destOrd="0" parTransId="{BD07DEDB-8444-44B7-803A-45D40422BAF1}" sibTransId="{24EC6951-1D53-41C9-941A-6E289C78221A}"/>
    <dgm:cxn modelId="{C8138A45-061B-40CA-B7E6-339F1A4137C3}" srcId="{7B614418-EDE7-4912-9E49-6F634258613A}" destId="{2EDD1052-3EF5-4FAE-8E6D-6276B9168562}" srcOrd="2" destOrd="0" parTransId="{FB2095CD-7441-4DE2-A53D-3E1DA040395B}" sibTransId="{6CB702DD-BD15-4747-A670-67A0F89E1FC8}"/>
    <dgm:cxn modelId="{D876066D-B6FE-B54A-8B0A-0CAE0D45AEE5}" type="presOf" srcId="{59937666-CDDE-44DD-8A1E-9AA61F2BCDCD}" destId="{D4473CF1-6928-4FD7-82E1-C14AC82270FB}" srcOrd="0" destOrd="0" presId="urn:microsoft.com/office/officeart/2018/5/layout/IconCircleLabelList"/>
    <dgm:cxn modelId="{A784FC84-8427-46B9-941E-0E336AD7FE79}" srcId="{7B614418-EDE7-4912-9E49-6F634258613A}" destId="{59937666-CDDE-44DD-8A1E-9AA61F2BCDCD}" srcOrd="1" destOrd="0" parTransId="{FCDE9B42-7879-4E5B-A3F2-C765CDE53017}" sibTransId="{EF26EE72-F924-4300-A520-984B35E42E2C}"/>
    <dgm:cxn modelId="{CFD626AD-DECD-2348-A68F-E0EF6820CA1F}" type="presOf" srcId="{7B614418-EDE7-4912-9E49-6F634258613A}" destId="{1FAE9E5E-A015-4225-8EC1-F4EF2E02DA0E}" srcOrd="0" destOrd="0" presId="urn:microsoft.com/office/officeart/2018/5/layout/IconCircleLabelList"/>
    <dgm:cxn modelId="{2E616CAD-76EF-9E49-B688-263B1DEA352C}" type="presOf" srcId="{2EDD1052-3EF5-4FAE-8E6D-6276B9168562}" destId="{50DEED49-5549-469B-B6FA-3F23478857B5}" srcOrd="0" destOrd="0" presId="urn:microsoft.com/office/officeart/2018/5/layout/IconCircleLabelList"/>
    <dgm:cxn modelId="{F47480B4-F693-1C44-BD36-51C434C77223}" type="presOf" srcId="{DF94E7D4-0187-4B0A-868A-6EC54963F7DE}" destId="{FD8396DF-A987-45F8-9FB8-AAEC1FFE67CD}" srcOrd="0" destOrd="0" presId="urn:microsoft.com/office/officeart/2018/5/layout/IconCircleLabelList"/>
    <dgm:cxn modelId="{FA4C752D-BE91-4B40-A2BD-B45CB314B5FC}" type="presParOf" srcId="{1FAE9E5E-A015-4225-8EC1-F4EF2E02DA0E}" destId="{FF933F46-7889-41D8-A595-14D8F1B02A6E}" srcOrd="0" destOrd="0" presId="urn:microsoft.com/office/officeart/2018/5/layout/IconCircleLabelList"/>
    <dgm:cxn modelId="{7CBDCDCA-0ED7-AA4A-8392-A5E78C18205F}" type="presParOf" srcId="{FF933F46-7889-41D8-A595-14D8F1B02A6E}" destId="{F3BF6692-9728-400A-A0E8-1EA4E0E179FD}" srcOrd="0" destOrd="0" presId="urn:microsoft.com/office/officeart/2018/5/layout/IconCircleLabelList"/>
    <dgm:cxn modelId="{384A42E1-2C50-D343-AE8B-DC7F50356CE3}" type="presParOf" srcId="{FF933F46-7889-41D8-A595-14D8F1B02A6E}" destId="{BFF4A78F-8530-4F49-B263-7542D8355F0E}" srcOrd="1" destOrd="0" presId="urn:microsoft.com/office/officeart/2018/5/layout/IconCircleLabelList"/>
    <dgm:cxn modelId="{40278ECC-011D-034D-A795-C5812ADF8782}" type="presParOf" srcId="{FF933F46-7889-41D8-A595-14D8F1B02A6E}" destId="{89467901-9723-4CFC-8232-FD3FACD62D2B}" srcOrd="2" destOrd="0" presId="urn:microsoft.com/office/officeart/2018/5/layout/IconCircleLabelList"/>
    <dgm:cxn modelId="{798C794F-EBC5-754C-9349-8361D0CF2B9E}" type="presParOf" srcId="{FF933F46-7889-41D8-A595-14D8F1B02A6E}" destId="{FD8396DF-A987-45F8-9FB8-AAEC1FFE67CD}" srcOrd="3" destOrd="0" presId="urn:microsoft.com/office/officeart/2018/5/layout/IconCircleLabelList"/>
    <dgm:cxn modelId="{CBF80731-21CC-E745-8E78-68286D15A523}" type="presParOf" srcId="{1FAE9E5E-A015-4225-8EC1-F4EF2E02DA0E}" destId="{26B07F0E-C187-4268-82DD-66265CE3891A}" srcOrd="1" destOrd="0" presId="urn:microsoft.com/office/officeart/2018/5/layout/IconCircleLabelList"/>
    <dgm:cxn modelId="{AB59274E-C4B5-0941-BF24-71FA24904170}" type="presParOf" srcId="{1FAE9E5E-A015-4225-8EC1-F4EF2E02DA0E}" destId="{C20E63F0-04B8-4255-844D-655AFD3FADA9}" srcOrd="2" destOrd="0" presId="urn:microsoft.com/office/officeart/2018/5/layout/IconCircleLabelList"/>
    <dgm:cxn modelId="{97996669-4C57-1F44-9B06-4E074F3185C4}" type="presParOf" srcId="{C20E63F0-04B8-4255-844D-655AFD3FADA9}" destId="{B32E9370-F19C-4981-9B09-EC3081A89148}" srcOrd="0" destOrd="0" presId="urn:microsoft.com/office/officeart/2018/5/layout/IconCircleLabelList"/>
    <dgm:cxn modelId="{7DA50A07-CF00-2B4A-805D-9C8C1A0594E9}" type="presParOf" srcId="{C20E63F0-04B8-4255-844D-655AFD3FADA9}" destId="{F7256E36-53F1-44F1-A7CD-7C069D0A6EF2}" srcOrd="1" destOrd="0" presId="urn:microsoft.com/office/officeart/2018/5/layout/IconCircleLabelList"/>
    <dgm:cxn modelId="{39D74F5A-76D7-2646-B4D2-A2F64A14D87D}" type="presParOf" srcId="{C20E63F0-04B8-4255-844D-655AFD3FADA9}" destId="{37CED9A8-B78C-459D-82E2-071E1D39FA80}" srcOrd="2" destOrd="0" presId="urn:microsoft.com/office/officeart/2018/5/layout/IconCircleLabelList"/>
    <dgm:cxn modelId="{99753BD5-13C8-E44E-BC1C-5D286E8098D9}" type="presParOf" srcId="{C20E63F0-04B8-4255-844D-655AFD3FADA9}" destId="{D4473CF1-6928-4FD7-82E1-C14AC82270FB}" srcOrd="3" destOrd="0" presId="urn:microsoft.com/office/officeart/2018/5/layout/IconCircleLabelList"/>
    <dgm:cxn modelId="{3B4437D7-FFF9-9441-9EA9-3E4B102126E7}" type="presParOf" srcId="{1FAE9E5E-A015-4225-8EC1-F4EF2E02DA0E}" destId="{DF0FA900-0DC0-4FEE-B056-DCCD642A5721}" srcOrd="3" destOrd="0" presId="urn:microsoft.com/office/officeart/2018/5/layout/IconCircleLabelList"/>
    <dgm:cxn modelId="{93252BDE-BE2C-7346-BA6B-3F32C0ACC054}" type="presParOf" srcId="{1FAE9E5E-A015-4225-8EC1-F4EF2E02DA0E}" destId="{C2050D06-FBDB-406A-A370-4A06109F9D00}" srcOrd="4" destOrd="0" presId="urn:microsoft.com/office/officeart/2018/5/layout/IconCircleLabelList"/>
    <dgm:cxn modelId="{83D81360-AC0C-E748-AA87-03C757CD8A45}" type="presParOf" srcId="{C2050D06-FBDB-406A-A370-4A06109F9D00}" destId="{B3123430-2E00-407C-B427-60DE6769016D}" srcOrd="0" destOrd="0" presId="urn:microsoft.com/office/officeart/2018/5/layout/IconCircleLabelList"/>
    <dgm:cxn modelId="{277F6D67-AB77-AA45-83D3-3B009C64B5D7}" type="presParOf" srcId="{C2050D06-FBDB-406A-A370-4A06109F9D00}" destId="{1D165971-09FB-4A4A-B4F8-5B58BE41D687}" srcOrd="1" destOrd="0" presId="urn:microsoft.com/office/officeart/2018/5/layout/IconCircleLabelList"/>
    <dgm:cxn modelId="{C59FA6AD-F61A-1B4F-9847-8C65D83ED3FD}" type="presParOf" srcId="{C2050D06-FBDB-406A-A370-4A06109F9D00}" destId="{39BD852E-A3F7-4786-953A-08F5202D52F0}" srcOrd="2" destOrd="0" presId="urn:microsoft.com/office/officeart/2018/5/layout/IconCircleLabelList"/>
    <dgm:cxn modelId="{ECA956CB-BBBF-204D-A498-C361DFD3055A}" type="presParOf" srcId="{C2050D06-FBDB-406A-A370-4A06109F9D00}" destId="{50DEED49-5549-469B-B6FA-3F23478857B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0D20A1-2490-4D2A-83AD-9A6C0D3CDA9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90BA91D7-D34C-4565-8D92-4CD119232439}">
      <dgm:prSet custT="1"/>
      <dgm:spPr/>
      <dgm:t>
        <a:bodyPr/>
        <a:lstStyle/>
        <a:p>
          <a:pPr>
            <a:lnSpc>
              <a:spcPct val="100000"/>
            </a:lnSpc>
          </a:pPr>
          <a:r>
            <a:rPr lang="en-US" sz="3200" kern="1200" dirty="0">
              <a:solidFill>
                <a:srgbClr val="FFFFFF"/>
              </a:solidFill>
              <a:latin typeface="+mj-lt"/>
              <a:ea typeface="+mj-ea"/>
              <a:cs typeface="+mj-cs"/>
            </a:rPr>
            <a:t>SMOTE (Synthetic Minority Over-sampling Technique) can cause over-fitting</a:t>
          </a:r>
        </a:p>
      </dgm:t>
    </dgm:pt>
    <dgm:pt modelId="{CE9E4FDE-E173-4645-88C2-81C7FFC41446}" type="parTrans" cxnId="{9A43B837-6D03-4002-B2D6-F0786FBD6F4D}">
      <dgm:prSet/>
      <dgm:spPr/>
      <dgm:t>
        <a:bodyPr/>
        <a:lstStyle/>
        <a:p>
          <a:endParaRPr lang="en-US"/>
        </a:p>
      </dgm:t>
    </dgm:pt>
    <dgm:pt modelId="{0C02CCC0-0E8C-46E3-AD10-17733B85ABFE}" type="sibTrans" cxnId="{9A43B837-6D03-4002-B2D6-F0786FBD6F4D}">
      <dgm:prSet/>
      <dgm:spPr/>
      <dgm:t>
        <a:bodyPr/>
        <a:lstStyle/>
        <a:p>
          <a:endParaRPr lang="en-US"/>
        </a:p>
      </dgm:t>
    </dgm:pt>
    <dgm:pt modelId="{4524D913-A726-4C1A-B0C3-13F3C18FB287}">
      <dgm:prSet custT="1"/>
      <dgm:spPr/>
      <dgm:t>
        <a:bodyPr/>
        <a:lstStyle/>
        <a:p>
          <a:pPr>
            <a:lnSpc>
              <a:spcPct val="100000"/>
            </a:lnSpc>
          </a:pPr>
          <a:r>
            <a:rPr lang="en-US" sz="3200" dirty="0"/>
            <a:t>Under-sampling can cause loss of important information</a:t>
          </a:r>
        </a:p>
      </dgm:t>
    </dgm:pt>
    <dgm:pt modelId="{786B1DBA-7408-47F1-BFDD-98DC95572280}" type="parTrans" cxnId="{9772B4EE-DC8E-4728-B410-B7C717CA7BAB}">
      <dgm:prSet/>
      <dgm:spPr/>
      <dgm:t>
        <a:bodyPr/>
        <a:lstStyle/>
        <a:p>
          <a:endParaRPr lang="en-US"/>
        </a:p>
      </dgm:t>
    </dgm:pt>
    <dgm:pt modelId="{4705E240-C228-4D3F-89CA-74981CF522AA}" type="sibTrans" cxnId="{9772B4EE-DC8E-4728-B410-B7C717CA7BAB}">
      <dgm:prSet/>
      <dgm:spPr/>
      <dgm:t>
        <a:bodyPr/>
        <a:lstStyle/>
        <a:p>
          <a:endParaRPr lang="en-US"/>
        </a:p>
      </dgm:t>
    </dgm:pt>
    <dgm:pt modelId="{E5F32D50-DD81-FE45-BA1D-B132B998A1E1}" type="pres">
      <dgm:prSet presAssocID="{CA0D20A1-2490-4D2A-83AD-9A6C0D3CDA98}" presName="linear" presStyleCnt="0">
        <dgm:presLayoutVars>
          <dgm:animLvl val="lvl"/>
          <dgm:resizeHandles val="exact"/>
        </dgm:presLayoutVars>
      </dgm:prSet>
      <dgm:spPr/>
    </dgm:pt>
    <dgm:pt modelId="{8D4005EA-2E88-954C-ADA6-55B7D6F1A2BC}" type="pres">
      <dgm:prSet presAssocID="{90BA91D7-D34C-4565-8D92-4CD119232439}" presName="parentText" presStyleLbl="node1" presStyleIdx="0" presStyleCnt="2">
        <dgm:presLayoutVars>
          <dgm:chMax val="0"/>
          <dgm:bulletEnabled val="1"/>
        </dgm:presLayoutVars>
      </dgm:prSet>
      <dgm:spPr/>
    </dgm:pt>
    <dgm:pt modelId="{F9E197C1-577F-1D4B-A478-B32ADB890210}" type="pres">
      <dgm:prSet presAssocID="{0C02CCC0-0E8C-46E3-AD10-17733B85ABFE}" presName="spacer" presStyleCnt="0"/>
      <dgm:spPr/>
    </dgm:pt>
    <dgm:pt modelId="{D1284A94-B5E3-F647-890F-9D66A1CCF038}" type="pres">
      <dgm:prSet presAssocID="{4524D913-A726-4C1A-B0C3-13F3C18FB287}" presName="parentText" presStyleLbl="node1" presStyleIdx="1" presStyleCnt="2" custLinFactNeighborX="0" custLinFactNeighborY="-82219">
        <dgm:presLayoutVars>
          <dgm:chMax val="0"/>
          <dgm:bulletEnabled val="1"/>
        </dgm:presLayoutVars>
      </dgm:prSet>
      <dgm:spPr/>
    </dgm:pt>
  </dgm:ptLst>
  <dgm:cxnLst>
    <dgm:cxn modelId="{9A43B837-6D03-4002-B2D6-F0786FBD6F4D}" srcId="{CA0D20A1-2490-4D2A-83AD-9A6C0D3CDA98}" destId="{90BA91D7-D34C-4565-8D92-4CD119232439}" srcOrd="0" destOrd="0" parTransId="{CE9E4FDE-E173-4645-88C2-81C7FFC41446}" sibTransId="{0C02CCC0-0E8C-46E3-AD10-17733B85ABFE}"/>
    <dgm:cxn modelId="{2013336C-B1C0-4840-8DE9-7979C984113F}" type="presOf" srcId="{4524D913-A726-4C1A-B0C3-13F3C18FB287}" destId="{D1284A94-B5E3-F647-890F-9D66A1CCF038}" srcOrd="0" destOrd="0" presId="urn:microsoft.com/office/officeart/2005/8/layout/vList2"/>
    <dgm:cxn modelId="{FB4AA291-4D2B-194E-A656-6ECF95F4D81A}" type="presOf" srcId="{CA0D20A1-2490-4D2A-83AD-9A6C0D3CDA98}" destId="{E5F32D50-DD81-FE45-BA1D-B132B998A1E1}" srcOrd="0" destOrd="0" presId="urn:microsoft.com/office/officeart/2005/8/layout/vList2"/>
    <dgm:cxn modelId="{04F1C8E3-7825-3F47-B9FB-92E503AEE512}" type="presOf" srcId="{90BA91D7-D34C-4565-8D92-4CD119232439}" destId="{8D4005EA-2E88-954C-ADA6-55B7D6F1A2BC}" srcOrd="0" destOrd="0" presId="urn:microsoft.com/office/officeart/2005/8/layout/vList2"/>
    <dgm:cxn modelId="{9772B4EE-DC8E-4728-B410-B7C717CA7BAB}" srcId="{CA0D20A1-2490-4D2A-83AD-9A6C0D3CDA98}" destId="{4524D913-A726-4C1A-B0C3-13F3C18FB287}" srcOrd="1" destOrd="0" parTransId="{786B1DBA-7408-47F1-BFDD-98DC95572280}" sibTransId="{4705E240-C228-4D3F-89CA-74981CF522AA}"/>
    <dgm:cxn modelId="{B6480BCD-3C08-FB40-8330-25EFB7A2D2F2}" type="presParOf" srcId="{E5F32D50-DD81-FE45-BA1D-B132B998A1E1}" destId="{8D4005EA-2E88-954C-ADA6-55B7D6F1A2BC}" srcOrd="0" destOrd="0" presId="urn:microsoft.com/office/officeart/2005/8/layout/vList2"/>
    <dgm:cxn modelId="{F45BAF6F-53A8-DE41-9CEE-10633308D51E}" type="presParOf" srcId="{E5F32D50-DD81-FE45-BA1D-B132B998A1E1}" destId="{F9E197C1-577F-1D4B-A478-B32ADB890210}" srcOrd="1" destOrd="0" presId="urn:microsoft.com/office/officeart/2005/8/layout/vList2"/>
    <dgm:cxn modelId="{19121CE0-11A7-8348-A6E6-FB821EF648E5}" type="presParOf" srcId="{E5F32D50-DD81-FE45-BA1D-B132B998A1E1}" destId="{D1284A94-B5E3-F647-890F-9D66A1CCF03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005EA-2E88-954C-ADA6-55B7D6F1A2BC}">
      <dsp:nvSpPr>
        <dsp:cNvPr id="0" name=""/>
        <dsp:cNvSpPr/>
      </dsp:nvSpPr>
      <dsp:spPr>
        <a:xfrm>
          <a:off x="0" y="189132"/>
          <a:ext cx="6513603" cy="17992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100000"/>
            </a:lnSpc>
            <a:spcBef>
              <a:spcPct val="0"/>
            </a:spcBef>
            <a:spcAft>
              <a:spcPct val="35000"/>
            </a:spcAft>
            <a:buNone/>
          </a:pPr>
          <a:r>
            <a:rPr lang="en-US" sz="1900" kern="1200"/>
            <a:t>Transactions made by credit cards in </a:t>
          </a:r>
          <a:r>
            <a:rPr lang="en-US" sz="1900" b="1" kern="1200"/>
            <a:t>September 2013 </a:t>
          </a:r>
          <a:r>
            <a:rPr lang="en-US" sz="1900" kern="1200"/>
            <a:t>by European cardholders in two days.</a:t>
          </a:r>
        </a:p>
      </dsp:txBody>
      <dsp:txXfrm>
        <a:off x="87832" y="276964"/>
        <a:ext cx="6337939" cy="1623576"/>
      </dsp:txXfrm>
    </dsp:sp>
    <dsp:sp modelId="{D1284A94-B5E3-F647-890F-9D66A1CCF038}">
      <dsp:nvSpPr>
        <dsp:cNvPr id="0" name=""/>
        <dsp:cNvSpPr/>
      </dsp:nvSpPr>
      <dsp:spPr>
        <a:xfrm>
          <a:off x="0" y="2043092"/>
          <a:ext cx="6513603" cy="179924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100000"/>
            </a:lnSpc>
            <a:spcBef>
              <a:spcPct val="0"/>
            </a:spcBef>
            <a:spcAft>
              <a:spcPct val="35000"/>
            </a:spcAft>
            <a:buNone/>
          </a:pPr>
          <a:r>
            <a:rPr lang="en-US" sz="1900" kern="1200"/>
            <a:t>There were </a:t>
          </a:r>
          <a:r>
            <a:rPr lang="en-US" sz="1900" b="1" kern="1200"/>
            <a:t>492 frauds out of 284,807 </a:t>
          </a:r>
          <a:r>
            <a:rPr lang="en-US" sz="1900" kern="1200"/>
            <a:t>transactions. </a:t>
          </a:r>
        </a:p>
      </dsp:txBody>
      <dsp:txXfrm>
        <a:off x="87832" y="2130924"/>
        <a:ext cx="6337939" cy="1623576"/>
      </dsp:txXfrm>
    </dsp:sp>
    <dsp:sp modelId="{3FE03C80-5C51-8943-875B-B89871400412}">
      <dsp:nvSpPr>
        <dsp:cNvPr id="0" name=""/>
        <dsp:cNvSpPr/>
      </dsp:nvSpPr>
      <dsp:spPr>
        <a:xfrm>
          <a:off x="0" y="3897053"/>
          <a:ext cx="6513603" cy="17992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100000"/>
            </a:lnSpc>
            <a:spcBef>
              <a:spcPct val="0"/>
            </a:spcBef>
            <a:spcAft>
              <a:spcPct val="35000"/>
            </a:spcAft>
            <a:buNone/>
          </a:pPr>
          <a:r>
            <a:rPr lang="en-US" sz="1900" kern="1200" dirty="0"/>
            <a:t>Contains </a:t>
          </a:r>
          <a:r>
            <a:rPr lang="en-US" sz="1900" b="1" kern="1200" dirty="0"/>
            <a:t>only numerical input variables (V1 – V28) </a:t>
          </a:r>
          <a:r>
            <a:rPr lang="en-US" sz="1900" kern="1200" dirty="0"/>
            <a:t>which are the result of a </a:t>
          </a:r>
          <a:r>
            <a:rPr lang="en-US" sz="1900" b="1" kern="1200" dirty="0"/>
            <a:t>PCA transformation, </a:t>
          </a:r>
          <a:r>
            <a:rPr lang="en-US" sz="1900" b="0" i="0" kern="1200" dirty="0"/>
            <a:t>the only features which have not been transformed with PCA are 'Time' and 'Amount'</a:t>
          </a:r>
          <a:r>
            <a:rPr lang="en-US" sz="1900" kern="1200" dirty="0"/>
            <a:t>. Due to </a:t>
          </a:r>
          <a:r>
            <a:rPr lang="en-US" sz="1900" b="1" kern="1200" dirty="0"/>
            <a:t>confidentiality issues</a:t>
          </a:r>
          <a:r>
            <a:rPr lang="en-US" sz="1900" kern="1200" dirty="0"/>
            <a:t>, original features and more background information about the data are not provided. </a:t>
          </a:r>
        </a:p>
      </dsp:txBody>
      <dsp:txXfrm>
        <a:off x="87832" y="3984885"/>
        <a:ext cx="6337939" cy="16235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F6692-9728-400A-A0E8-1EA4E0E179FD}">
      <dsp:nvSpPr>
        <dsp:cNvPr id="0" name=""/>
        <dsp:cNvSpPr/>
      </dsp:nvSpPr>
      <dsp:spPr>
        <a:xfrm>
          <a:off x="599625" y="233922"/>
          <a:ext cx="1852875" cy="18528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F4A78F-8530-4F49-B263-7542D8355F0E}">
      <dsp:nvSpPr>
        <dsp:cNvPr id="0" name=""/>
        <dsp:cNvSpPr/>
      </dsp:nvSpPr>
      <dsp:spPr>
        <a:xfrm>
          <a:off x="994500" y="628797"/>
          <a:ext cx="1063125" cy="1063125"/>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8396DF-A987-45F8-9FB8-AAEC1FFE67CD}">
      <dsp:nvSpPr>
        <dsp:cNvPr id="0" name=""/>
        <dsp:cNvSpPr/>
      </dsp:nvSpPr>
      <dsp:spPr>
        <a:xfrm>
          <a:off x="7313" y="2663922"/>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Logistic Regression</a:t>
          </a:r>
        </a:p>
      </dsp:txBody>
      <dsp:txXfrm>
        <a:off x="7313" y="2663922"/>
        <a:ext cx="3037500" cy="720000"/>
      </dsp:txXfrm>
    </dsp:sp>
    <dsp:sp modelId="{B32E9370-F19C-4981-9B09-EC3081A89148}">
      <dsp:nvSpPr>
        <dsp:cNvPr id="0" name=""/>
        <dsp:cNvSpPr/>
      </dsp:nvSpPr>
      <dsp:spPr>
        <a:xfrm>
          <a:off x="4168688" y="233922"/>
          <a:ext cx="1852875" cy="18528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256E36-53F1-44F1-A7CD-7C069D0A6EF2}">
      <dsp:nvSpPr>
        <dsp:cNvPr id="0" name=""/>
        <dsp:cNvSpPr/>
      </dsp:nvSpPr>
      <dsp:spPr>
        <a:xfrm>
          <a:off x="4563563" y="628797"/>
          <a:ext cx="1063125" cy="1063125"/>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4000" r="-24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473CF1-6928-4FD7-82E1-C14AC82270FB}">
      <dsp:nvSpPr>
        <dsp:cNvPr id="0" name=""/>
        <dsp:cNvSpPr/>
      </dsp:nvSpPr>
      <dsp:spPr>
        <a:xfrm>
          <a:off x="3576376" y="2663922"/>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K- Nearest Neighbor</a:t>
          </a:r>
        </a:p>
      </dsp:txBody>
      <dsp:txXfrm>
        <a:off x="3576376" y="2663922"/>
        <a:ext cx="3037500" cy="720000"/>
      </dsp:txXfrm>
    </dsp:sp>
    <dsp:sp modelId="{B3123430-2E00-407C-B427-60DE6769016D}">
      <dsp:nvSpPr>
        <dsp:cNvPr id="0" name=""/>
        <dsp:cNvSpPr/>
      </dsp:nvSpPr>
      <dsp:spPr>
        <a:xfrm>
          <a:off x="7737751" y="233922"/>
          <a:ext cx="1852875" cy="185287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165971-09FB-4A4A-B4F8-5B58BE41D687}">
      <dsp:nvSpPr>
        <dsp:cNvPr id="0" name=""/>
        <dsp:cNvSpPr/>
      </dsp:nvSpPr>
      <dsp:spPr>
        <a:xfrm>
          <a:off x="8132626" y="628797"/>
          <a:ext cx="1063125" cy="1063125"/>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DEED49-5549-469B-B6FA-3F23478857B5}">
      <dsp:nvSpPr>
        <dsp:cNvPr id="0" name=""/>
        <dsp:cNvSpPr/>
      </dsp:nvSpPr>
      <dsp:spPr>
        <a:xfrm>
          <a:off x="7145438" y="2663922"/>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Decision Tree Classifier</a:t>
          </a:r>
        </a:p>
      </dsp:txBody>
      <dsp:txXfrm>
        <a:off x="7145438" y="2663922"/>
        <a:ext cx="30375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005EA-2E88-954C-ADA6-55B7D6F1A2BC}">
      <dsp:nvSpPr>
        <dsp:cNvPr id="0" name=""/>
        <dsp:cNvSpPr/>
      </dsp:nvSpPr>
      <dsp:spPr>
        <a:xfrm>
          <a:off x="0" y="909837"/>
          <a:ext cx="6513603" cy="193927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100000"/>
            </a:lnSpc>
            <a:spcBef>
              <a:spcPct val="0"/>
            </a:spcBef>
            <a:spcAft>
              <a:spcPct val="35000"/>
            </a:spcAft>
            <a:buNone/>
          </a:pPr>
          <a:r>
            <a:rPr lang="en-US" sz="3200" kern="1200" dirty="0">
              <a:solidFill>
                <a:srgbClr val="FFFFFF"/>
              </a:solidFill>
              <a:latin typeface="+mj-lt"/>
              <a:ea typeface="+mj-ea"/>
              <a:cs typeface="+mj-cs"/>
            </a:rPr>
            <a:t>SMOTE (Synthetic Minority Over-sampling Technique) can cause over-fitting</a:t>
          </a:r>
        </a:p>
      </dsp:txBody>
      <dsp:txXfrm>
        <a:off x="94668" y="1004505"/>
        <a:ext cx="6324267" cy="1749939"/>
      </dsp:txXfrm>
    </dsp:sp>
    <dsp:sp modelId="{D1284A94-B5E3-F647-890F-9D66A1CCF038}">
      <dsp:nvSpPr>
        <dsp:cNvPr id="0" name=""/>
        <dsp:cNvSpPr/>
      </dsp:nvSpPr>
      <dsp:spPr>
        <a:xfrm>
          <a:off x="0" y="2882399"/>
          <a:ext cx="6513603" cy="193927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100000"/>
            </a:lnSpc>
            <a:spcBef>
              <a:spcPct val="0"/>
            </a:spcBef>
            <a:spcAft>
              <a:spcPct val="35000"/>
            </a:spcAft>
            <a:buNone/>
          </a:pPr>
          <a:r>
            <a:rPr lang="en-US" sz="3200" kern="1200" dirty="0"/>
            <a:t>Under-sampling can cause loss of important information</a:t>
          </a:r>
        </a:p>
      </dsp:txBody>
      <dsp:txXfrm>
        <a:off x="94668" y="2977067"/>
        <a:ext cx="6324267" cy="17499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E9195D-79A3-EF40-9A5A-104DE81AABC9}" type="datetimeFigureOut">
              <a:rPr lang="en-US" smtClean="0"/>
              <a:t>12/2/19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1F4A92-7CFB-9740-BABB-86FB65711943}" type="slidenum">
              <a:rPr lang="en-US" smtClean="0"/>
              <a:t>‹#›</a:t>
            </a:fld>
            <a:endParaRPr lang="en-US"/>
          </a:p>
        </p:txBody>
      </p:sp>
    </p:spTree>
    <p:extLst>
      <p:ext uri="{BB962C8B-B14F-4D97-AF65-F5344CB8AC3E}">
        <p14:creationId xmlns:p14="http://schemas.microsoft.com/office/powerpoint/2010/main" val="2731282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B2E1-6BF9-BE46-AE60-591F3C8543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8231C1-C124-DB45-AFFB-70E9CDF59F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D41312-3FD5-7941-A241-62F9ED5889C3}"/>
              </a:ext>
            </a:extLst>
          </p:cNvPr>
          <p:cNvSpPr>
            <a:spLocks noGrp="1"/>
          </p:cNvSpPr>
          <p:nvPr>
            <p:ph type="dt" sz="half" idx="10"/>
          </p:nvPr>
        </p:nvSpPr>
        <p:spPr/>
        <p:txBody>
          <a:bodyPr/>
          <a:lstStyle/>
          <a:p>
            <a:fld id="{AC9598EB-105D-ED4E-B53E-17F5CF624234}" type="datetimeFigureOut">
              <a:rPr lang="en-US" smtClean="0"/>
              <a:t>12/2/19</a:t>
            </a:fld>
            <a:endParaRPr lang="en-US"/>
          </a:p>
        </p:txBody>
      </p:sp>
      <p:sp>
        <p:nvSpPr>
          <p:cNvPr id="5" name="Footer Placeholder 4">
            <a:extLst>
              <a:ext uri="{FF2B5EF4-FFF2-40B4-BE49-F238E27FC236}">
                <a16:creationId xmlns:a16="http://schemas.microsoft.com/office/drawing/2014/main" id="{8BA74D89-2D0E-BE48-AC13-BFB55C875E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D871A2-0982-C540-9C78-1E9AFBD7C8B0}"/>
              </a:ext>
            </a:extLst>
          </p:cNvPr>
          <p:cNvSpPr>
            <a:spLocks noGrp="1"/>
          </p:cNvSpPr>
          <p:nvPr>
            <p:ph type="sldNum" sz="quarter" idx="12"/>
          </p:nvPr>
        </p:nvSpPr>
        <p:spPr/>
        <p:txBody>
          <a:bodyPr/>
          <a:lstStyle/>
          <a:p>
            <a:fld id="{CA846103-F9A7-1145-B9C0-1CA905F3A155}" type="slidenum">
              <a:rPr lang="en-US" smtClean="0"/>
              <a:t>‹#›</a:t>
            </a:fld>
            <a:endParaRPr lang="en-US"/>
          </a:p>
        </p:txBody>
      </p:sp>
    </p:spTree>
    <p:extLst>
      <p:ext uri="{BB962C8B-B14F-4D97-AF65-F5344CB8AC3E}">
        <p14:creationId xmlns:p14="http://schemas.microsoft.com/office/powerpoint/2010/main" val="2968106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2A719-62A3-4F4B-A8E1-27C3E7B079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0A6C85-324B-7947-AFA7-AB243BEA80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0446F2-2DF5-FC4D-8F27-5E598C6FD619}"/>
              </a:ext>
            </a:extLst>
          </p:cNvPr>
          <p:cNvSpPr>
            <a:spLocks noGrp="1"/>
          </p:cNvSpPr>
          <p:nvPr>
            <p:ph type="dt" sz="half" idx="10"/>
          </p:nvPr>
        </p:nvSpPr>
        <p:spPr/>
        <p:txBody>
          <a:bodyPr/>
          <a:lstStyle/>
          <a:p>
            <a:fld id="{AC9598EB-105D-ED4E-B53E-17F5CF624234}" type="datetimeFigureOut">
              <a:rPr lang="en-US" smtClean="0"/>
              <a:t>12/2/19</a:t>
            </a:fld>
            <a:endParaRPr lang="en-US"/>
          </a:p>
        </p:txBody>
      </p:sp>
      <p:sp>
        <p:nvSpPr>
          <p:cNvPr id="5" name="Footer Placeholder 4">
            <a:extLst>
              <a:ext uri="{FF2B5EF4-FFF2-40B4-BE49-F238E27FC236}">
                <a16:creationId xmlns:a16="http://schemas.microsoft.com/office/drawing/2014/main" id="{9ED60C90-D895-3649-9747-644C1AE1D0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DA5D74-EBB7-DC42-9C00-A692B623F123}"/>
              </a:ext>
            </a:extLst>
          </p:cNvPr>
          <p:cNvSpPr>
            <a:spLocks noGrp="1"/>
          </p:cNvSpPr>
          <p:nvPr>
            <p:ph type="sldNum" sz="quarter" idx="12"/>
          </p:nvPr>
        </p:nvSpPr>
        <p:spPr/>
        <p:txBody>
          <a:bodyPr/>
          <a:lstStyle/>
          <a:p>
            <a:fld id="{CA846103-F9A7-1145-B9C0-1CA905F3A155}" type="slidenum">
              <a:rPr lang="en-US" smtClean="0"/>
              <a:t>‹#›</a:t>
            </a:fld>
            <a:endParaRPr lang="en-US"/>
          </a:p>
        </p:txBody>
      </p:sp>
    </p:spTree>
    <p:extLst>
      <p:ext uri="{BB962C8B-B14F-4D97-AF65-F5344CB8AC3E}">
        <p14:creationId xmlns:p14="http://schemas.microsoft.com/office/powerpoint/2010/main" val="4193252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A7C126-F56D-C641-97F3-00ACE4CB48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E98496-508F-B345-A7A4-65E7E61BBC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3170D0-527E-B546-B7DF-7340FE8D7014}"/>
              </a:ext>
            </a:extLst>
          </p:cNvPr>
          <p:cNvSpPr>
            <a:spLocks noGrp="1"/>
          </p:cNvSpPr>
          <p:nvPr>
            <p:ph type="dt" sz="half" idx="10"/>
          </p:nvPr>
        </p:nvSpPr>
        <p:spPr/>
        <p:txBody>
          <a:bodyPr/>
          <a:lstStyle/>
          <a:p>
            <a:fld id="{AC9598EB-105D-ED4E-B53E-17F5CF624234}" type="datetimeFigureOut">
              <a:rPr lang="en-US" smtClean="0"/>
              <a:t>12/2/19</a:t>
            </a:fld>
            <a:endParaRPr lang="en-US"/>
          </a:p>
        </p:txBody>
      </p:sp>
      <p:sp>
        <p:nvSpPr>
          <p:cNvPr id="5" name="Footer Placeholder 4">
            <a:extLst>
              <a:ext uri="{FF2B5EF4-FFF2-40B4-BE49-F238E27FC236}">
                <a16:creationId xmlns:a16="http://schemas.microsoft.com/office/drawing/2014/main" id="{D6320B15-AAEF-B54D-BE1A-F4E47A3C4D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F9D347-BFBD-B64B-8543-2C78671DAF1D}"/>
              </a:ext>
            </a:extLst>
          </p:cNvPr>
          <p:cNvSpPr>
            <a:spLocks noGrp="1"/>
          </p:cNvSpPr>
          <p:nvPr>
            <p:ph type="sldNum" sz="quarter" idx="12"/>
          </p:nvPr>
        </p:nvSpPr>
        <p:spPr/>
        <p:txBody>
          <a:bodyPr/>
          <a:lstStyle/>
          <a:p>
            <a:fld id="{CA846103-F9A7-1145-B9C0-1CA905F3A155}" type="slidenum">
              <a:rPr lang="en-US" smtClean="0"/>
              <a:t>‹#›</a:t>
            </a:fld>
            <a:endParaRPr lang="en-US"/>
          </a:p>
        </p:txBody>
      </p:sp>
    </p:spTree>
    <p:extLst>
      <p:ext uri="{BB962C8B-B14F-4D97-AF65-F5344CB8AC3E}">
        <p14:creationId xmlns:p14="http://schemas.microsoft.com/office/powerpoint/2010/main" val="2433544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F58D7-E1B5-E445-8CC2-D789D0A065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16A304-C01F-0D48-9F86-8F14E9D549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A6C236-326D-FD45-9745-3C574F654AED}"/>
              </a:ext>
            </a:extLst>
          </p:cNvPr>
          <p:cNvSpPr>
            <a:spLocks noGrp="1"/>
          </p:cNvSpPr>
          <p:nvPr>
            <p:ph type="dt" sz="half" idx="10"/>
          </p:nvPr>
        </p:nvSpPr>
        <p:spPr/>
        <p:txBody>
          <a:bodyPr/>
          <a:lstStyle/>
          <a:p>
            <a:fld id="{AC9598EB-105D-ED4E-B53E-17F5CF624234}" type="datetimeFigureOut">
              <a:rPr lang="en-US" smtClean="0"/>
              <a:t>12/2/19</a:t>
            </a:fld>
            <a:endParaRPr lang="en-US"/>
          </a:p>
        </p:txBody>
      </p:sp>
      <p:sp>
        <p:nvSpPr>
          <p:cNvPr id="5" name="Footer Placeholder 4">
            <a:extLst>
              <a:ext uri="{FF2B5EF4-FFF2-40B4-BE49-F238E27FC236}">
                <a16:creationId xmlns:a16="http://schemas.microsoft.com/office/drawing/2014/main" id="{1B0490A4-0433-8B47-9CA9-E90A17FD13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EC7F9D-DA6E-1140-A1FD-371D51B92F72}"/>
              </a:ext>
            </a:extLst>
          </p:cNvPr>
          <p:cNvSpPr>
            <a:spLocks noGrp="1"/>
          </p:cNvSpPr>
          <p:nvPr>
            <p:ph type="sldNum" sz="quarter" idx="12"/>
          </p:nvPr>
        </p:nvSpPr>
        <p:spPr/>
        <p:txBody>
          <a:bodyPr/>
          <a:lstStyle/>
          <a:p>
            <a:fld id="{CA846103-F9A7-1145-B9C0-1CA905F3A155}" type="slidenum">
              <a:rPr lang="en-US" smtClean="0"/>
              <a:t>‹#›</a:t>
            </a:fld>
            <a:endParaRPr lang="en-US"/>
          </a:p>
        </p:txBody>
      </p:sp>
    </p:spTree>
    <p:extLst>
      <p:ext uri="{BB962C8B-B14F-4D97-AF65-F5344CB8AC3E}">
        <p14:creationId xmlns:p14="http://schemas.microsoft.com/office/powerpoint/2010/main" val="1177038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26FF3-8EFD-064D-8E9D-E54B13FC8D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6EFB3F-3123-AE49-B396-07FCFF710F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0E886B-2B55-3942-849A-0713EBF9713B}"/>
              </a:ext>
            </a:extLst>
          </p:cNvPr>
          <p:cNvSpPr>
            <a:spLocks noGrp="1"/>
          </p:cNvSpPr>
          <p:nvPr>
            <p:ph type="dt" sz="half" idx="10"/>
          </p:nvPr>
        </p:nvSpPr>
        <p:spPr/>
        <p:txBody>
          <a:bodyPr/>
          <a:lstStyle/>
          <a:p>
            <a:fld id="{AC9598EB-105D-ED4E-B53E-17F5CF624234}" type="datetimeFigureOut">
              <a:rPr lang="en-US" smtClean="0"/>
              <a:t>12/2/19</a:t>
            </a:fld>
            <a:endParaRPr lang="en-US"/>
          </a:p>
        </p:txBody>
      </p:sp>
      <p:sp>
        <p:nvSpPr>
          <p:cNvPr id="5" name="Footer Placeholder 4">
            <a:extLst>
              <a:ext uri="{FF2B5EF4-FFF2-40B4-BE49-F238E27FC236}">
                <a16:creationId xmlns:a16="http://schemas.microsoft.com/office/drawing/2014/main" id="{8FAE0376-7044-8847-87B7-3B362F1F81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5E5CC1-85B0-F24C-9BBD-F09B7EBB667D}"/>
              </a:ext>
            </a:extLst>
          </p:cNvPr>
          <p:cNvSpPr>
            <a:spLocks noGrp="1"/>
          </p:cNvSpPr>
          <p:nvPr>
            <p:ph type="sldNum" sz="quarter" idx="12"/>
          </p:nvPr>
        </p:nvSpPr>
        <p:spPr/>
        <p:txBody>
          <a:bodyPr/>
          <a:lstStyle/>
          <a:p>
            <a:fld id="{CA846103-F9A7-1145-B9C0-1CA905F3A155}" type="slidenum">
              <a:rPr lang="en-US" smtClean="0"/>
              <a:t>‹#›</a:t>
            </a:fld>
            <a:endParaRPr lang="en-US"/>
          </a:p>
        </p:txBody>
      </p:sp>
    </p:spTree>
    <p:extLst>
      <p:ext uri="{BB962C8B-B14F-4D97-AF65-F5344CB8AC3E}">
        <p14:creationId xmlns:p14="http://schemas.microsoft.com/office/powerpoint/2010/main" val="1018843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8747-7576-7E40-ACFA-2A95B6364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B7DEFC-FB44-964A-AA47-D86B07B2C9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D6A170-A089-C248-9141-ABA7E6EFBD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113CCE-0513-1449-8DBF-4EA1F58821A4}"/>
              </a:ext>
            </a:extLst>
          </p:cNvPr>
          <p:cNvSpPr>
            <a:spLocks noGrp="1"/>
          </p:cNvSpPr>
          <p:nvPr>
            <p:ph type="dt" sz="half" idx="10"/>
          </p:nvPr>
        </p:nvSpPr>
        <p:spPr/>
        <p:txBody>
          <a:bodyPr/>
          <a:lstStyle/>
          <a:p>
            <a:fld id="{AC9598EB-105D-ED4E-B53E-17F5CF624234}" type="datetimeFigureOut">
              <a:rPr lang="en-US" smtClean="0"/>
              <a:t>12/2/19</a:t>
            </a:fld>
            <a:endParaRPr lang="en-US"/>
          </a:p>
        </p:txBody>
      </p:sp>
      <p:sp>
        <p:nvSpPr>
          <p:cNvPr id="6" name="Footer Placeholder 5">
            <a:extLst>
              <a:ext uri="{FF2B5EF4-FFF2-40B4-BE49-F238E27FC236}">
                <a16:creationId xmlns:a16="http://schemas.microsoft.com/office/drawing/2014/main" id="{8F312256-6841-AD4A-A1FE-F77F120789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99D71A-EAA6-9547-90DD-6FFEEAA14BAA}"/>
              </a:ext>
            </a:extLst>
          </p:cNvPr>
          <p:cNvSpPr>
            <a:spLocks noGrp="1"/>
          </p:cNvSpPr>
          <p:nvPr>
            <p:ph type="sldNum" sz="quarter" idx="12"/>
          </p:nvPr>
        </p:nvSpPr>
        <p:spPr/>
        <p:txBody>
          <a:bodyPr/>
          <a:lstStyle/>
          <a:p>
            <a:fld id="{CA846103-F9A7-1145-B9C0-1CA905F3A155}" type="slidenum">
              <a:rPr lang="en-US" smtClean="0"/>
              <a:t>‹#›</a:t>
            </a:fld>
            <a:endParaRPr lang="en-US"/>
          </a:p>
        </p:txBody>
      </p:sp>
    </p:spTree>
    <p:extLst>
      <p:ext uri="{BB962C8B-B14F-4D97-AF65-F5344CB8AC3E}">
        <p14:creationId xmlns:p14="http://schemas.microsoft.com/office/powerpoint/2010/main" val="3270423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CA45D-B9C5-5840-9F96-32D705E1AF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FE3520-B86B-9D4F-9DE6-FE793FFC79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1AF7B5-E42F-9B4F-B7E2-D53F92C533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72DB2F-4C0E-CF42-9BB4-73EF2FE840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A0BBBB-F760-8647-B8BC-732E10434B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AF5238-1F26-1046-A696-C426AE1D00A2}"/>
              </a:ext>
            </a:extLst>
          </p:cNvPr>
          <p:cNvSpPr>
            <a:spLocks noGrp="1"/>
          </p:cNvSpPr>
          <p:nvPr>
            <p:ph type="dt" sz="half" idx="10"/>
          </p:nvPr>
        </p:nvSpPr>
        <p:spPr/>
        <p:txBody>
          <a:bodyPr/>
          <a:lstStyle/>
          <a:p>
            <a:fld id="{AC9598EB-105D-ED4E-B53E-17F5CF624234}" type="datetimeFigureOut">
              <a:rPr lang="en-US" smtClean="0"/>
              <a:t>12/2/19</a:t>
            </a:fld>
            <a:endParaRPr lang="en-US"/>
          </a:p>
        </p:txBody>
      </p:sp>
      <p:sp>
        <p:nvSpPr>
          <p:cNvPr id="8" name="Footer Placeholder 7">
            <a:extLst>
              <a:ext uri="{FF2B5EF4-FFF2-40B4-BE49-F238E27FC236}">
                <a16:creationId xmlns:a16="http://schemas.microsoft.com/office/drawing/2014/main" id="{C9FB8591-E57F-0B44-AD42-BEBE22C21F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5D86EB-4794-854A-B316-9E533ED7A433}"/>
              </a:ext>
            </a:extLst>
          </p:cNvPr>
          <p:cNvSpPr>
            <a:spLocks noGrp="1"/>
          </p:cNvSpPr>
          <p:nvPr>
            <p:ph type="sldNum" sz="quarter" idx="12"/>
          </p:nvPr>
        </p:nvSpPr>
        <p:spPr/>
        <p:txBody>
          <a:bodyPr/>
          <a:lstStyle/>
          <a:p>
            <a:fld id="{CA846103-F9A7-1145-B9C0-1CA905F3A155}" type="slidenum">
              <a:rPr lang="en-US" smtClean="0"/>
              <a:t>‹#›</a:t>
            </a:fld>
            <a:endParaRPr lang="en-US"/>
          </a:p>
        </p:txBody>
      </p:sp>
    </p:spTree>
    <p:extLst>
      <p:ext uri="{BB962C8B-B14F-4D97-AF65-F5344CB8AC3E}">
        <p14:creationId xmlns:p14="http://schemas.microsoft.com/office/powerpoint/2010/main" val="3690282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D1C6C-9962-2746-8384-111E1B4729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B01C8A-3BE3-ED41-8F19-588FB004DAFC}"/>
              </a:ext>
            </a:extLst>
          </p:cNvPr>
          <p:cNvSpPr>
            <a:spLocks noGrp="1"/>
          </p:cNvSpPr>
          <p:nvPr>
            <p:ph type="dt" sz="half" idx="10"/>
          </p:nvPr>
        </p:nvSpPr>
        <p:spPr/>
        <p:txBody>
          <a:bodyPr/>
          <a:lstStyle/>
          <a:p>
            <a:fld id="{AC9598EB-105D-ED4E-B53E-17F5CF624234}" type="datetimeFigureOut">
              <a:rPr lang="en-US" smtClean="0"/>
              <a:t>12/2/19</a:t>
            </a:fld>
            <a:endParaRPr lang="en-US"/>
          </a:p>
        </p:txBody>
      </p:sp>
      <p:sp>
        <p:nvSpPr>
          <p:cNvPr id="4" name="Footer Placeholder 3">
            <a:extLst>
              <a:ext uri="{FF2B5EF4-FFF2-40B4-BE49-F238E27FC236}">
                <a16:creationId xmlns:a16="http://schemas.microsoft.com/office/drawing/2014/main" id="{386C2944-C931-6E4D-9318-B006530730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D67C50-5E96-3E40-A978-9AE81DDA58DF}"/>
              </a:ext>
            </a:extLst>
          </p:cNvPr>
          <p:cNvSpPr>
            <a:spLocks noGrp="1"/>
          </p:cNvSpPr>
          <p:nvPr>
            <p:ph type="sldNum" sz="quarter" idx="12"/>
          </p:nvPr>
        </p:nvSpPr>
        <p:spPr/>
        <p:txBody>
          <a:bodyPr/>
          <a:lstStyle/>
          <a:p>
            <a:fld id="{CA846103-F9A7-1145-B9C0-1CA905F3A155}" type="slidenum">
              <a:rPr lang="en-US" smtClean="0"/>
              <a:t>‹#›</a:t>
            </a:fld>
            <a:endParaRPr lang="en-US"/>
          </a:p>
        </p:txBody>
      </p:sp>
    </p:spTree>
    <p:extLst>
      <p:ext uri="{BB962C8B-B14F-4D97-AF65-F5344CB8AC3E}">
        <p14:creationId xmlns:p14="http://schemas.microsoft.com/office/powerpoint/2010/main" val="1769934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56BF9D-3812-EE41-B010-C4404CF4F24D}"/>
              </a:ext>
            </a:extLst>
          </p:cNvPr>
          <p:cNvSpPr>
            <a:spLocks noGrp="1"/>
          </p:cNvSpPr>
          <p:nvPr>
            <p:ph type="dt" sz="half" idx="10"/>
          </p:nvPr>
        </p:nvSpPr>
        <p:spPr/>
        <p:txBody>
          <a:bodyPr/>
          <a:lstStyle/>
          <a:p>
            <a:fld id="{AC9598EB-105D-ED4E-B53E-17F5CF624234}" type="datetimeFigureOut">
              <a:rPr lang="en-US" smtClean="0"/>
              <a:t>12/2/19</a:t>
            </a:fld>
            <a:endParaRPr lang="en-US"/>
          </a:p>
        </p:txBody>
      </p:sp>
      <p:sp>
        <p:nvSpPr>
          <p:cNvPr id="3" name="Footer Placeholder 2">
            <a:extLst>
              <a:ext uri="{FF2B5EF4-FFF2-40B4-BE49-F238E27FC236}">
                <a16:creationId xmlns:a16="http://schemas.microsoft.com/office/drawing/2014/main" id="{8B746534-B2D1-FB45-AF03-A237942191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23AC89-04AE-F542-857E-25244C9C9CCB}"/>
              </a:ext>
            </a:extLst>
          </p:cNvPr>
          <p:cNvSpPr>
            <a:spLocks noGrp="1"/>
          </p:cNvSpPr>
          <p:nvPr>
            <p:ph type="sldNum" sz="quarter" idx="12"/>
          </p:nvPr>
        </p:nvSpPr>
        <p:spPr/>
        <p:txBody>
          <a:bodyPr/>
          <a:lstStyle/>
          <a:p>
            <a:fld id="{CA846103-F9A7-1145-B9C0-1CA905F3A155}" type="slidenum">
              <a:rPr lang="en-US" smtClean="0"/>
              <a:t>‹#›</a:t>
            </a:fld>
            <a:endParaRPr lang="en-US"/>
          </a:p>
        </p:txBody>
      </p:sp>
    </p:spTree>
    <p:extLst>
      <p:ext uri="{BB962C8B-B14F-4D97-AF65-F5344CB8AC3E}">
        <p14:creationId xmlns:p14="http://schemas.microsoft.com/office/powerpoint/2010/main" val="1080304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3255A-F7CD-2A43-819A-232A2692FF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43637-3CFA-1949-9418-49C07692B4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983960-EA75-8D42-A6E4-EBB4BF14F0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16393A-3CB6-5B45-8DB5-08F8037D59A7}"/>
              </a:ext>
            </a:extLst>
          </p:cNvPr>
          <p:cNvSpPr>
            <a:spLocks noGrp="1"/>
          </p:cNvSpPr>
          <p:nvPr>
            <p:ph type="dt" sz="half" idx="10"/>
          </p:nvPr>
        </p:nvSpPr>
        <p:spPr/>
        <p:txBody>
          <a:bodyPr/>
          <a:lstStyle/>
          <a:p>
            <a:fld id="{AC9598EB-105D-ED4E-B53E-17F5CF624234}" type="datetimeFigureOut">
              <a:rPr lang="en-US" smtClean="0"/>
              <a:t>12/2/19</a:t>
            </a:fld>
            <a:endParaRPr lang="en-US"/>
          </a:p>
        </p:txBody>
      </p:sp>
      <p:sp>
        <p:nvSpPr>
          <p:cNvPr id="6" name="Footer Placeholder 5">
            <a:extLst>
              <a:ext uri="{FF2B5EF4-FFF2-40B4-BE49-F238E27FC236}">
                <a16:creationId xmlns:a16="http://schemas.microsoft.com/office/drawing/2014/main" id="{4F919B32-5B60-C64B-B938-76541D47D6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182B2E-F7B7-9343-8C02-7617E5DB58C0}"/>
              </a:ext>
            </a:extLst>
          </p:cNvPr>
          <p:cNvSpPr>
            <a:spLocks noGrp="1"/>
          </p:cNvSpPr>
          <p:nvPr>
            <p:ph type="sldNum" sz="quarter" idx="12"/>
          </p:nvPr>
        </p:nvSpPr>
        <p:spPr/>
        <p:txBody>
          <a:bodyPr/>
          <a:lstStyle/>
          <a:p>
            <a:fld id="{CA846103-F9A7-1145-B9C0-1CA905F3A155}" type="slidenum">
              <a:rPr lang="en-US" smtClean="0"/>
              <a:t>‹#›</a:t>
            </a:fld>
            <a:endParaRPr lang="en-US"/>
          </a:p>
        </p:txBody>
      </p:sp>
    </p:spTree>
    <p:extLst>
      <p:ext uri="{BB962C8B-B14F-4D97-AF65-F5344CB8AC3E}">
        <p14:creationId xmlns:p14="http://schemas.microsoft.com/office/powerpoint/2010/main" val="1952776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D0DC2-4329-AE41-B5CA-E1AADDF250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DBC93B-28D0-2F4F-9725-A1E2099AEF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433F4C-2D7B-6143-8280-F5C2F0B66D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A9AB20-8F92-454D-BF35-C65D56FCF909}"/>
              </a:ext>
            </a:extLst>
          </p:cNvPr>
          <p:cNvSpPr>
            <a:spLocks noGrp="1"/>
          </p:cNvSpPr>
          <p:nvPr>
            <p:ph type="dt" sz="half" idx="10"/>
          </p:nvPr>
        </p:nvSpPr>
        <p:spPr/>
        <p:txBody>
          <a:bodyPr/>
          <a:lstStyle/>
          <a:p>
            <a:fld id="{AC9598EB-105D-ED4E-B53E-17F5CF624234}" type="datetimeFigureOut">
              <a:rPr lang="en-US" smtClean="0"/>
              <a:t>12/2/19</a:t>
            </a:fld>
            <a:endParaRPr lang="en-US"/>
          </a:p>
        </p:txBody>
      </p:sp>
      <p:sp>
        <p:nvSpPr>
          <p:cNvPr id="6" name="Footer Placeholder 5">
            <a:extLst>
              <a:ext uri="{FF2B5EF4-FFF2-40B4-BE49-F238E27FC236}">
                <a16:creationId xmlns:a16="http://schemas.microsoft.com/office/drawing/2014/main" id="{881ABF90-D9B1-FD4F-9D77-0FD50683E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69336E-09E0-5A4F-BE3E-BE834D10D072}"/>
              </a:ext>
            </a:extLst>
          </p:cNvPr>
          <p:cNvSpPr>
            <a:spLocks noGrp="1"/>
          </p:cNvSpPr>
          <p:nvPr>
            <p:ph type="sldNum" sz="quarter" idx="12"/>
          </p:nvPr>
        </p:nvSpPr>
        <p:spPr/>
        <p:txBody>
          <a:bodyPr/>
          <a:lstStyle/>
          <a:p>
            <a:fld id="{CA846103-F9A7-1145-B9C0-1CA905F3A155}" type="slidenum">
              <a:rPr lang="en-US" smtClean="0"/>
              <a:t>‹#›</a:t>
            </a:fld>
            <a:endParaRPr lang="en-US"/>
          </a:p>
        </p:txBody>
      </p:sp>
    </p:spTree>
    <p:extLst>
      <p:ext uri="{BB962C8B-B14F-4D97-AF65-F5344CB8AC3E}">
        <p14:creationId xmlns:p14="http://schemas.microsoft.com/office/powerpoint/2010/main" val="356819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2785C7-CB7F-484D-8603-6228265D1F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B0C9EA-41F6-A44B-A49F-F2212CBD9B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BA477A-7ECA-FF49-9018-2EA75FA980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9598EB-105D-ED4E-B53E-17F5CF624234}" type="datetimeFigureOut">
              <a:rPr lang="en-US" smtClean="0"/>
              <a:t>12/2/19</a:t>
            </a:fld>
            <a:endParaRPr lang="en-US"/>
          </a:p>
        </p:txBody>
      </p:sp>
      <p:sp>
        <p:nvSpPr>
          <p:cNvPr id="5" name="Footer Placeholder 4">
            <a:extLst>
              <a:ext uri="{FF2B5EF4-FFF2-40B4-BE49-F238E27FC236}">
                <a16:creationId xmlns:a16="http://schemas.microsoft.com/office/drawing/2014/main" id="{B81D1E69-CB72-D449-B950-CA0050569C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E3CB91-0169-E540-9007-120EDEB4B7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846103-F9A7-1145-B9C0-1CA905F3A155}" type="slidenum">
              <a:rPr lang="en-US" smtClean="0"/>
              <a:t>‹#›</a:t>
            </a:fld>
            <a:endParaRPr lang="en-US"/>
          </a:p>
        </p:txBody>
      </p:sp>
    </p:spTree>
    <p:extLst>
      <p:ext uri="{BB962C8B-B14F-4D97-AF65-F5344CB8AC3E}">
        <p14:creationId xmlns:p14="http://schemas.microsoft.com/office/powerpoint/2010/main" val="4064079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sitting, table, bed, laying&#10;&#10;Description automatically generated">
            <a:extLst>
              <a:ext uri="{FF2B5EF4-FFF2-40B4-BE49-F238E27FC236}">
                <a16:creationId xmlns:a16="http://schemas.microsoft.com/office/drawing/2014/main" id="{9785F3AE-AFE8-4048-BF91-A3EAF8657D5F}"/>
              </a:ext>
            </a:extLst>
          </p:cNvPr>
          <p:cNvPicPr>
            <a:picLocks noChangeAspect="1"/>
          </p:cNvPicPr>
          <p:nvPr/>
        </p:nvPicPr>
        <p:blipFill rotWithShape="1">
          <a:blip r:embed="rId2">
            <a:alphaModFix amt="50000"/>
          </a:blip>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682B839E-99AB-3B44-BD4E-A35E707BD63F}"/>
              </a:ext>
            </a:extLst>
          </p:cNvPr>
          <p:cNvSpPr>
            <a:spLocks noGrp="1"/>
          </p:cNvSpPr>
          <p:nvPr>
            <p:ph type="title"/>
          </p:nvPr>
        </p:nvSpPr>
        <p:spPr>
          <a:xfrm>
            <a:off x="4387349" y="1200152"/>
            <a:ext cx="6897171" cy="4457696"/>
          </a:xfrm>
        </p:spPr>
        <p:txBody>
          <a:bodyPr vert="horz" lIns="91440" tIns="45720" rIns="91440" bIns="45720" rtlCol="0" anchor="ctr">
            <a:normAutofit/>
          </a:bodyPr>
          <a:lstStyle/>
          <a:p>
            <a:r>
              <a:rPr lang="en-US" sz="8000">
                <a:solidFill>
                  <a:srgbClr val="FFFFFF"/>
                </a:solidFill>
              </a:rPr>
              <a:t>Credit Card Fraud Detection</a:t>
            </a:r>
          </a:p>
        </p:txBody>
      </p:sp>
      <p:cxnSp>
        <p:nvCxnSpPr>
          <p:cNvPr id="33" name="Straight Connector 32">
            <a:extLst>
              <a:ext uri="{FF2B5EF4-FFF2-40B4-BE49-F238E27FC236}">
                <a16:creationId xmlns:a16="http://schemas.microsoft.com/office/drawing/2014/main" id="{624D17C8-E9C2-48A4-AA36-D7048A6CCC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7156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F42136-AFDE-8146-BA90-353B89515C78}"/>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Relationship with time</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picture containing clock&#10;&#10;Description automatically generated">
            <a:extLst>
              <a:ext uri="{FF2B5EF4-FFF2-40B4-BE49-F238E27FC236}">
                <a16:creationId xmlns:a16="http://schemas.microsoft.com/office/drawing/2014/main" id="{B5F4FEAC-C37D-AE4E-9F52-9812E25FA1F0}"/>
              </a:ext>
            </a:extLst>
          </p:cNvPr>
          <p:cNvPicPr>
            <a:picLocks noGrp="1" noChangeAspect="1"/>
          </p:cNvPicPr>
          <p:nvPr>
            <p:ph idx="1"/>
          </p:nvPr>
        </p:nvPicPr>
        <p:blipFill>
          <a:blip r:embed="rId2"/>
          <a:stretch>
            <a:fillRect/>
          </a:stretch>
        </p:blipFill>
        <p:spPr>
          <a:xfrm>
            <a:off x="2417639" y="2509911"/>
            <a:ext cx="7301623" cy="3997637"/>
          </a:xfrm>
          <a:prstGeom prst="rect">
            <a:avLst/>
          </a:prstGeom>
        </p:spPr>
      </p:pic>
    </p:spTree>
    <p:extLst>
      <p:ext uri="{BB962C8B-B14F-4D97-AF65-F5344CB8AC3E}">
        <p14:creationId xmlns:p14="http://schemas.microsoft.com/office/powerpoint/2010/main" val="3527064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1E3137-C2B0-8D4E-AF0E-06DAC2BF1E86}"/>
              </a:ext>
            </a:extLst>
          </p:cNvPr>
          <p:cNvSpPr>
            <a:spLocks noGrp="1"/>
          </p:cNvSpPr>
          <p:nvPr>
            <p:ph type="title"/>
          </p:nvPr>
        </p:nvSpPr>
        <p:spPr>
          <a:xfrm>
            <a:off x="655319" y="365125"/>
            <a:ext cx="11104557" cy="1623312"/>
          </a:xfrm>
        </p:spPr>
        <p:txBody>
          <a:bodyPr anchor="b">
            <a:normAutofit/>
          </a:bodyPr>
          <a:lstStyle/>
          <a:p>
            <a:r>
              <a:rPr lang="en-US" sz="4000"/>
              <a:t>Why is balancing necessary?</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CB061BD-894A-C744-918B-8D647B6B3712}"/>
              </a:ext>
            </a:extLst>
          </p:cNvPr>
          <p:cNvSpPr>
            <a:spLocks noGrp="1"/>
          </p:cNvSpPr>
          <p:nvPr>
            <p:ph idx="1"/>
          </p:nvPr>
        </p:nvSpPr>
        <p:spPr>
          <a:xfrm>
            <a:off x="655320" y="2644518"/>
            <a:ext cx="11104558" cy="3327251"/>
          </a:xfrm>
        </p:spPr>
        <p:txBody>
          <a:bodyPr>
            <a:normAutofit/>
          </a:bodyPr>
          <a:lstStyle/>
          <a:p>
            <a:r>
              <a:rPr lang="en-US" sz="2000" b="1" dirty="0"/>
              <a:t>Imbalanced data</a:t>
            </a:r>
            <a:r>
              <a:rPr lang="en-US" sz="2000" dirty="0"/>
              <a:t> can be a serious problem for building predictive models, as it can affect our prediction capabilities and mask the fact that our model is not doing so good.</a:t>
            </a:r>
          </a:p>
          <a:p>
            <a:pPr marL="0" indent="0">
              <a:buNone/>
            </a:pPr>
            <a:endParaRPr lang="en-US" sz="2000" dirty="0"/>
          </a:p>
          <a:p>
            <a:pPr fontAlgn="base"/>
            <a:r>
              <a:rPr lang="en-US" sz="2000" dirty="0"/>
              <a:t>Machine learning algorithms tend to favor the class with the largest proportion of observations (known as majority class), which may lead to misleading accuracies. Particularly problematic when we are interested in the correct classification of a “rare” class (also known as minority class) but we find high accuracies which are actually the product of the correct classification of the majority class (</a:t>
            </a:r>
            <a:r>
              <a:rPr lang="en-US" sz="2000" dirty="0" err="1"/>
              <a:t>ie</a:t>
            </a:r>
            <a:r>
              <a:rPr lang="en-US" sz="2000" dirty="0"/>
              <a:t>, are the reflection of the underlying class distribution).</a:t>
            </a:r>
          </a:p>
          <a:p>
            <a:pPr marL="0" indent="0">
              <a:buNone/>
            </a:pPr>
            <a:endParaRPr lang="en-US" sz="2000" dirty="0"/>
          </a:p>
        </p:txBody>
      </p:sp>
    </p:spTree>
    <p:extLst>
      <p:ext uri="{BB962C8B-B14F-4D97-AF65-F5344CB8AC3E}">
        <p14:creationId xmlns:p14="http://schemas.microsoft.com/office/powerpoint/2010/main" val="114137355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162C0A-DA67-2E4B-8E1E-97DC4ED793ED}"/>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Methodology I - Undersampling</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92358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F0FC02-C0A7-A945-9EB9-E7690FE686B5}"/>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dirty="0"/>
              <a:t>Class Distributions</a:t>
            </a:r>
          </a:p>
        </p:txBody>
      </p:sp>
      <p:sp>
        <p:nvSpPr>
          <p:cNvPr id="9" name="Content Placeholder 8">
            <a:extLst>
              <a:ext uri="{FF2B5EF4-FFF2-40B4-BE49-F238E27FC236}">
                <a16:creationId xmlns:a16="http://schemas.microsoft.com/office/drawing/2014/main" id="{16104A03-CDDC-4A8C-8921-ACDE5AF90DA4}"/>
              </a:ext>
            </a:extLst>
          </p:cNvPr>
          <p:cNvSpPr>
            <a:spLocks noGrp="1"/>
          </p:cNvSpPr>
          <p:nvPr>
            <p:ph idx="1"/>
          </p:nvPr>
        </p:nvSpPr>
        <p:spPr>
          <a:xfrm>
            <a:off x="643468" y="2638043"/>
            <a:ext cx="3363974" cy="3415623"/>
          </a:xfrm>
        </p:spPr>
        <p:txBody>
          <a:bodyPr>
            <a:normAutofit/>
          </a:bodyPr>
          <a:lstStyle/>
          <a:p>
            <a:pPr marL="0" indent="0">
              <a:buNone/>
            </a:pPr>
            <a:r>
              <a:rPr lang="en-US" sz="2000" dirty="0"/>
              <a:t>Selecting 492 random observations from non-fraudulent and creating a new dataset with 492 fraudulent ones.</a:t>
            </a:r>
          </a:p>
        </p:txBody>
      </p:sp>
      <p:pic>
        <p:nvPicPr>
          <p:cNvPr id="5" name="Content Placeholder 4" descr="A picture containing drawing&#10;&#10;Description automatically generated">
            <a:extLst>
              <a:ext uri="{FF2B5EF4-FFF2-40B4-BE49-F238E27FC236}">
                <a16:creationId xmlns:a16="http://schemas.microsoft.com/office/drawing/2014/main" id="{79590C01-AE52-084B-80AF-D5DB0E6E7F96}"/>
              </a:ext>
            </a:extLst>
          </p:cNvPr>
          <p:cNvPicPr>
            <a:picLocks noChangeAspect="1"/>
          </p:cNvPicPr>
          <p:nvPr/>
        </p:nvPicPr>
        <p:blipFill>
          <a:blip r:embed="rId2"/>
          <a:stretch>
            <a:fillRect/>
          </a:stretch>
        </p:blipFill>
        <p:spPr>
          <a:xfrm>
            <a:off x="5297763" y="1590539"/>
            <a:ext cx="6250769" cy="3516055"/>
          </a:xfrm>
          <a:prstGeom prst="rect">
            <a:avLst/>
          </a:prstGeom>
        </p:spPr>
      </p:pic>
    </p:spTree>
    <p:extLst>
      <p:ext uri="{BB962C8B-B14F-4D97-AF65-F5344CB8AC3E}">
        <p14:creationId xmlns:p14="http://schemas.microsoft.com/office/powerpoint/2010/main" val="128012370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4C4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BEAAD5C-33B2-3046-B841-681D98298E72}"/>
              </a:ext>
            </a:extLst>
          </p:cNvPr>
          <p:cNvSpPr>
            <a:spLocks noGrp="1"/>
          </p:cNvSpPr>
          <p:nvPr>
            <p:ph type="title"/>
          </p:nvPr>
        </p:nvSpPr>
        <p:spPr>
          <a:xfrm>
            <a:off x="524256" y="4767072"/>
            <a:ext cx="6594189" cy="1625210"/>
          </a:xfrm>
        </p:spPr>
        <p:txBody>
          <a:bodyPr>
            <a:normAutofit/>
          </a:bodyPr>
          <a:lstStyle/>
          <a:p>
            <a:pPr algn="r"/>
            <a:r>
              <a:rPr lang="en-US">
                <a:solidFill>
                  <a:srgbClr val="FFFFFF"/>
                </a:solidFill>
              </a:rPr>
              <a:t>Correlation with Class</a:t>
            </a:r>
          </a:p>
        </p:txBody>
      </p:sp>
      <p:pic>
        <p:nvPicPr>
          <p:cNvPr id="7" name="Picture 6" descr="A close up of a map&#10;&#10;Description automatically generated">
            <a:extLst>
              <a:ext uri="{FF2B5EF4-FFF2-40B4-BE49-F238E27FC236}">
                <a16:creationId xmlns:a16="http://schemas.microsoft.com/office/drawing/2014/main" id="{F946B312-5340-6B40-8F9E-43734B19405D}"/>
              </a:ext>
            </a:extLst>
          </p:cNvPr>
          <p:cNvPicPr>
            <a:picLocks noChangeAspect="1"/>
          </p:cNvPicPr>
          <p:nvPr/>
        </p:nvPicPr>
        <p:blipFill rotWithShape="1">
          <a:blip r:embed="rId2"/>
          <a:srcRect l="1960" r="3094" b="-3"/>
          <a:stretch/>
        </p:blipFill>
        <p:spPr>
          <a:xfrm>
            <a:off x="327547" y="321733"/>
            <a:ext cx="7058306" cy="4107392"/>
          </a:xfrm>
          <a:prstGeom prst="rect">
            <a:avLst/>
          </a:prstGeom>
        </p:spPr>
      </p:pic>
      <p:sp>
        <p:nvSpPr>
          <p:cNvPr id="26" name="Rectangle 2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2256463-4061-A649-AB53-F7920866E000}"/>
              </a:ext>
            </a:extLst>
          </p:cNvPr>
          <p:cNvSpPr>
            <a:spLocks noGrp="1"/>
          </p:cNvSpPr>
          <p:nvPr>
            <p:ph idx="1"/>
          </p:nvPr>
        </p:nvSpPr>
        <p:spPr>
          <a:xfrm>
            <a:off x="8029319" y="917725"/>
            <a:ext cx="3424739" cy="4852362"/>
          </a:xfrm>
        </p:spPr>
        <p:txBody>
          <a:bodyPr anchor="ctr">
            <a:normAutofit/>
          </a:bodyPr>
          <a:lstStyle/>
          <a:p>
            <a:pPr marL="0" indent="0">
              <a:buNone/>
            </a:pPr>
            <a:r>
              <a:rPr lang="en-US" sz="2000">
                <a:solidFill>
                  <a:srgbClr val="FFFFFF"/>
                </a:solidFill>
              </a:rPr>
              <a:t>Variables V2, V4, V11 - high positive correlation</a:t>
            </a:r>
          </a:p>
          <a:p>
            <a:pPr marL="0" indent="0">
              <a:buNone/>
            </a:pPr>
            <a:endParaRPr lang="en-US" sz="2000">
              <a:solidFill>
                <a:srgbClr val="FFFFFF"/>
              </a:solidFill>
            </a:endParaRPr>
          </a:p>
          <a:p>
            <a:pPr marL="0" indent="0">
              <a:buNone/>
            </a:pPr>
            <a:r>
              <a:rPr lang="en-US" sz="2000">
                <a:solidFill>
                  <a:srgbClr val="FFFFFF"/>
                </a:solidFill>
              </a:rPr>
              <a:t>Variables V14, V12, V10 - high negative correlation</a:t>
            </a:r>
          </a:p>
        </p:txBody>
      </p:sp>
    </p:spTree>
    <p:extLst>
      <p:ext uri="{BB962C8B-B14F-4D97-AF65-F5344CB8AC3E}">
        <p14:creationId xmlns:p14="http://schemas.microsoft.com/office/powerpoint/2010/main" val="2952661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5E47B3-DD8A-8142-ACAB-0ABA522CC01E}"/>
              </a:ext>
            </a:extLst>
          </p:cNvPr>
          <p:cNvSpPr>
            <a:spLocks noGrp="1"/>
          </p:cNvSpPr>
          <p:nvPr>
            <p:ph type="title"/>
          </p:nvPr>
        </p:nvSpPr>
        <p:spPr>
          <a:xfrm>
            <a:off x="637380" y="1947041"/>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dirty="0">
                <a:solidFill>
                  <a:srgbClr val="FFFFFF"/>
                </a:solidFill>
              </a:rPr>
              <a:t>t-SNE</a:t>
            </a:r>
            <a:endParaRPr lang="en-US" sz="2600" kern="1200" dirty="0">
              <a:solidFill>
                <a:srgbClr val="FFFFFF"/>
              </a:solidFill>
              <a:latin typeface="+mj-lt"/>
              <a:ea typeface="+mj-ea"/>
              <a:cs typeface="+mj-cs"/>
            </a:endParaRPr>
          </a:p>
        </p:txBody>
      </p:sp>
      <p:pic>
        <p:nvPicPr>
          <p:cNvPr id="5" name="Content Placeholder 4" descr="A close up of a map&#10;&#10;Description automatically generated">
            <a:extLst>
              <a:ext uri="{FF2B5EF4-FFF2-40B4-BE49-F238E27FC236}">
                <a16:creationId xmlns:a16="http://schemas.microsoft.com/office/drawing/2014/main" id="{9EDB8E0B-F8DE-F144-9F94-EF5FB6B201E1}"/>
              </a:ext>
            </a:extLst>
          </p:cNvPr>
          <p:cNvPicPr>
            <a:picLocks noGrp="1" noChangeAspect="1"/>
          </p:cNvPicPr>
          <p:nvPr>
            <p:ph idx="1"/>
          </p:nvPr>
        </p:nvPicPr>
        <p:blipFill>
          <a:blip r:embed="rId2"/>
          <a:stretch>
            <a:fillRect/>
          </a:stretch>
        </p:blipFill>
        <p:spPr>
          <a:xfrm>
            <a:off x="3564128" y="1214992"/>
            <a:ext cx="7872032" cy="4428015"/>
          </a:xfrm>
          <a:prstGeom prst="rect">
            <a:avLst/>
          </a:prstGeom>
        </p:spPr>
      </p:pic>
    </p:spTree>
    <p:extLst>
      <p:ext uri="{BB962C8B-B14F-4D97-AF65-F5344CB8AC3E}">
        <p14:creationId xmlns:p14="http://schemas.microsoft.com/office/powerpoint/2010/main" val="2022262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3EAA4A-9B72-A34D-81C9-3FA1B85381E1}"/>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Modeling </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972860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2F23F-C3D6-0A4B-98F8-E9FCA4F8E4A5}"/>
              </a:ext>
            </a:extLst>
          </p:cNvPr>
          <p:cNvSpPr>
            <a:spLocks noGrp="1"/>
          </p:cNvSpPr>
          <p:nvPr>
            <p:ph type="title"/>
          </p:nvPr>
        </p:nvSpPr>
        <p:spPr>
          <a:xfrm>
            <a:off x="870204" y="606564"/>
            <a:ext cx="10451592" cy="1325563"/>
          </a:xfrm>
        </p:spPr>
        <p:txBody>
          <a:bodyPr anchor="ctr">
            <a:normAutofit/>
          </a:bodyPr>
          <a:lstStyle/>
          <a:p>
            <a:r>
              <a:rPr lang="en-US"/>
              <a:t>Models used</a:t>
            </a:r>
          </a:p>
        </p:txBody>
      </p:sp>
      <p:sp>
        <p:nvSpPr>
          <p:cNvPr id="20" name="Rectangle 19">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AE46B82B-905E-47D5-A5CA-A6C746AE90F8}"/>
              </a:ext>
            </a:extLst>
          </p:cNvPr>
          <p:cNvGraphicFramePr>
            <a:graphicFrameLocks noGrp="1"/>
          </p:cNvGraphicFramePr>
          <p:nvPr>
            <p:ph idx="1"/>
            <p:extLst>
              <p:ext uri="{D42A27DB-BD31-4B8C-83A1-F6EECF244321}">
                <p14:modId xmlns:p14="http://schemas.microsoft.com/office/powerpoint/2010/main" val="3541694329"/>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1988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E25125-105C-7449-AC47-C4604F82F0D8}"/>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Model Comparison</a:t>
            </a:r>
          </a:p>
        </p:txBody>
      </p:sp>
      <p:cxnSp>
        <p:nvCxnSpPr>
          <p:cNvPr id="14"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B09A3E7F-828E-BC42-8482-7EDEEA9F8E73}"/>
              </a:ext>
            </a:extLst>
          </p:cNvPr>
          <p:cNvGraphicFramePr>
            <a:graphicFrameLocks noGrp="1"/>
          </p:cNvGraphicFramePr>
          <p:nvPr>
            <p:ph idx="1"/>
            <p:extLst>
              <p:ext uri="{D42A27DB-BD31-4B8C-83A1-F6EECF244321}">
                <p14:modId xmlns:p14="http://schemas.microsoft.com/office/powerpoint/2010/main" val="3564737496"/>
              </p:ext>
            </p:extLst>
          </p:nvPr>
        </p:nvGraphicFramePr>
        <p:xfrm>
          <a:off x="320040" y="2699260"/>
          <a:ext cx="11496824" cy="3618942"/>
        </p:xfrm>
        <a:graphic>
          <a:graphicData uri="http://schemas.openxmlformats.org/drawingml/2006/table">
            <a:tbl>
              <a:tblPr firstRow="1" bandRow="1">
                <a:noFill/>
                <a:tableStyleId>{073A0DAA-6AF3-43AB-8588-CEC1D06C72B9}</a:tableStyleId>
              </a:tblPr>
              <a:tblGrid>
                <a:gridCol w="2987924">
                  <a:extLst>
                    <a:ext uri="{9D8B030D-6E8A-4147-A177-3AD203B41FA5}">
                      <a16:colId xmlns:a16="http://schemas.microsoft.com/office/drawing/2014/main" val="881913909"/>
                    </a:ext>
                  </a:extLst>
                </a:gridCol>
                <a:gridCol w="2248760">
                  <a:extLst>
                    <a:ext uri="{9D8B030D-6E8A-4147-A177-3AD203B41FA5}">
                      <a16:colId xmlns:a16="http://schemas.microsoft.com/office/drawing/2014/main" val="2762126693"/>
                    </a:ext>
                  </a:extLst>
                </a:gridCol>
                <a:gridCol w="2243074">
                  <a:extLst>
                    <a:ext uri="{9D8B030D-6E8A-4147-A177-3AD203B41FA5}">
                      <a16:colId xmlns:a16="http://schemas.microsoft.com/office/drawing/2014/main" val="3846155170"/>
                    </a:ext>
                  </a:extLst>
                </a:gridCol>
                <a:gridCol w="1867808">
                  <a:extLst>
                    <a:ext uri="{9D8B030D-6E8A-4147-A177-3AD203B41FA5}">
                      <a16:colId xmlns:a16="http://schemas.microsoft.com/office/drawing/2014/main" val="2858873188"/>
                    </a:ext>
                  </a:extLst>
                </a:gridCol>
                <a:gridCol w="2149258">
                  <a:extLst>
                    <a:ext uri="{9D8B030D-6E8A-4147-A177-3AD203B41FA5}">
                      <a16:colId xmlns:a16="http://schemas.microsoft.com/office/drawing/2014/main" val="3255255715"/>
                    </a:ext>
                  </a:extLst>
                </a:gridCol>
              </a:tblGrid>
              <a:tr h="802390">
                <a:tc>
                  <a:txBody>
                    <a:bodyPr/>
                    <a:lstStyle/>
                    <a:p>
                      <a:pPr marL="0" indent="0" algn="ctr">
                        <a:buFont typeface="Arial" panose="020B0604020202020204" pitchFamily="34" charset="0"/>
                        <a:buNone/>
                      </a:pPr>
                      <a:r>
                        <a:rPr lang="en-US" sz="2700" b="1">
                          <a:solidFill>
                            <a:schemeClr val="tx1">
                              <a:lumMod val="75000"/>
                              <a:lumOff val="25000"/>
                            </a:schemeClr>
                          </a:solidFill>
                        </a:rPr>
                        <a:t>Model</a:t>
                      </a:r>
                    </a:p>
                  </a:txBody>
                  <a:tcPr marL="327506" marR="163753" marT="163753" marB="163753"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indent="0" algn="ctr">
                        <a:buFont typeface="Arial" panose="020B0604020202020204" pitchFamily="34" charset="0"/>
                        <a:buNone/>
                      </a:pPr>
                      <a:r>
                        <a:rPr lang="en-US" sz="2700" b="1">
                          <a:solidFill>
                            <a:schemeClr val="tx1">
                              <a:lumMod val="75000"/>
                              <a:lumOff val="25000"/>
                            </a:schemeClr>
                          </a:solidFill>
                        </a:rPr>
                        <a:t>Accuracy</a:t>
                      </a:r>
                    </a:p>
                  </a:txBody>
                  <a:tcPr marL="327506" marR="163753" marT="163753" marB="163753"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indent="0" algn="ctr">
                        <a:buFont typeface="Arial" panose="020B0604020202020204" pitchFamily="34" charset="0"/>
                        <a:buNone/>
                      </a:pPr>
                      <a:r>
                        <a:rPr lang="en-US" sz="2700" b="1">
                          <a:solidFill>
                            <a:schemeClr val="tx1">
                              <a:lumMod val="75000"/>
                              <a:lumOff val="25000"/>
                            </a:schemeClr>
                          </a:solidFill>
                        </a:rPr>
                        <a:t>Precision</a:t>
                      </a:r>
                    </a:p>
                  </a:txBody>
                  <a:tcPr marL="327506" marR="163753" marT="163753" marB="163753"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indent="0" algn="ctr">
                        <a:buFont typeface="Arial" panose="020B0604020202020204" pitchFamily="34" charset="0"/>
                        <a:buNone/>
                      </a:pPr>
                      <a:r>
                        <a:rPr lang="en-US" sz="2700" b="1" dirty="0">
                          <a:solidFill>
                            <a:srgbClr val="FF0000"/>
                          </a:solidFill>
                        </a:rPr>
                        <a:t>Recall</a:t>
                      </a:r>
                    </a:p>
                  </a:txBody>
                  <a:tcPr marL="327506" marR="163753" marT="163753" marB="163753"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indent="0" algn="ctr">
                        <a:buFont typeface="Arial" panose="020B0604020202020204" pitchFamily="34" charset="0"/>
                        <a:buNone/>
                      </a:pPr>
                      <a:r>
                        <a:rPr lang="en-US" sz="2700" b="1">
                          <a:solidFill>
                            <a:schemeClr val="tx1">
                              <a:lumMod val="75000"/>
                              <a:lumOff val="25000"/>
                            </a:schemeClr>
                          </a:solidFill>
                        </a:rPr>
                        <a:t>F1 Score</a:t>
                      </a:r>
                    </a:p>
                  </a:txBody>
                  <a:tcPr marL="327506" marR="163753" marT="163753" marB="163753"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1030517451"/>
                  </a:ext>
                </a:extLst>
              </a:tr>
              <a:tr h="1211772">
                <a:tc>
                  <a:txBody>
                    <a:bodyPr/>
                    <a:lstStyle/>
                    <a:p>
                      <a:pPr marL="0" indent="0" algn="ctr">
                        <a:buFont typeface="Arial" panose="020B0604020202020204" pitchFamily="34" charset="0"/>
                        <a:buNone/>
                      </a:pPr>
                      <a:r>
                        <a:rPr lang="en-US" sz="2700">
                          <a:solidFill>
                            <a:schemeClr val="tx1">
                              <a:lumMod val="75000"/>
                              <a:lumOff val="25000"/>
                            </a:schemeClr>
                          </a:solidFill>
                        </a:rPr>
                        <a:t>Logistic Regression</a:t>
                      </a:r>
                    </a:p>
                  </a:txBody>
                  <a:tcPr marL="327506" marR="163753" marT="163753" marB="163753"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indent="0" algn="ctr">
                        <a:buFont typeface="Arial" panose="020B0604020202020204" pitchFamily="34" charset="0"/>
                        <a:buNone/>
                      </a:pPr>
                      <a:r>
                        <a:rPr lang="en-US" sz="2700">
                          <a:solidFill>
                            <a:schemeClr val="tx1">
                              <a:lumMod val="75000"/>
                              <a:lumOff val="25000"/>
                            </a:schemeClr>
                          </a:solidFill>
                        </a:rPr>
                        <a:t>90.03%</a:t>
                      </a:r>
                    </a:p>
                  </a:txBody>
                  <a:tcPr marL="327506" marR="163753" marT="163753" marB="163753"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indent="0" algn="ctr">
                        <a:buFont typeface="Arial" panose="020B0604020202020204" pitchFamily="34" charset="0"/>
                        <a:buNone/>
                      </a:pPr>
                      <a:r>
                        <a:rPr lang="en-US" sz="2700">
                          <a:solidFill>
                            <a:schemeClr val="tx1">
                              <a:lumMod val="75000"/>
                              <a:lumOff val="25000"/>
                            </a:schemeClr>
                          </a:solidFill>
                        </a:rPr>
                        <a:t>91.87%</a:t>
                      </a:r>
                    </a:p>
                  </a:txBody>
                  <a:tcPr marL="327506" marR="163753" marT="163753" marB="163753"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indent="0" algn="ctr">
                        <a:buFont typeface="Arial" panose="020B0604020202020204" pitchFamily="34" charset="0"/>
                        <a:buNone/>
                      </a:pPr>
                      <a:r>
                        <a:rPr lang="en-US" sz="2700" dirty="0">
                          <a:solidFill>
                            <a:srgbClr val="FF0000"/>
                          </a:solidFill>
                        </a:rPr>
                        <a:t>96.58%</a:t>
                      </a:r>
                    </a:p>
                  </a:txBody>
                  <a:tcPr marL="327506" marR="163753" marT="163753" marB="163753"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indent="0" algn="ctr">
                        <a:buFont typeface="Arial" panose="020B0604020202020204" pitchFamily="34" charset="0"/>
                        <a:buNone/>
                      </a:pPr>
                      <a:r>
                        <a:rPr lang="en-US" sz="2700">
                          <a:solidFill>
                            <a:schemeClr val="tx1">
                              <a:lumMod val="75000"/>
                              <a:lumOff val="25000"/>
                            </a:schemeClr>
                          </a:solidFill>
                        </a:rPr>
                        <a:t>94.17%</a:t>
                      </a:r>
                    </a:p>
                  </a:txBody>
                  <a:tcPr marL="327506" marR="163753" marT="163753" marB="163753"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825396525"/>
                  </a:ext>
                </a:extLst>
              </a:tr>
              <a:tr h="802390">
                <a:tc>
                  <a:txBody>
                    <a:bodyPr/>
                    <a:lstStyle/>
                    <a:p>
                      <a:pPr marL="0" indent="0" algn="ctr">
                        <a:buFont typeface="Arial" panose="020B0604020202020204" pitchFamily="34" charset="0"/>
                        <a:buNone/>
                      </a:pPr>
                      <a:r>
                        <a:rPr lang="en-US" sz="2700">
                          <a:solidFill>
                            <a:schemeClr val="tx1">
                              <a:lumMod val="75000"/>
                              <a:lumOff val="25000"/>
                            </a:schemeClr>
                          </a:solidFill>
                        </a:rPr>
                        <a:t>KNN</a:t>
                      </a:r>
                    </a:p>
                  </a:txBody>
                  <a:tcPr marL="327506" marR="163753" marT="163753" marB="163753"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indent="0" algn="ctr">
                        <a:buFont typeface="Arial" panose="020B0604020202020204" pitchFamily="34" charset="0"/>
                        <a:buNone/>
                      </a:pPr>
                      <a:r>
                        <a:rPr lang="en-US" sz="2700">
                          <a:solidFill>
                            <a:schemeClr val="tx1">
                              <a:lumMod val="75000"/>
                              <a:lumOff val="25000"/>
                            </a:schemeClr>
                          </a:solidFill>
                        </a:rPr>
                        <a:t>94.31%</a:t>
                      </a:r>
                    </a:p>
                  </a:txBody>
                  <a:tcPr marL="327506" marR="163753" marT="163753" marB="163753"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indent="0" algn="ctr">
                        <a:buFont typeface="Arial" panose="020B0604020202020204" pitchFamily="34" charset="0"/>
                        <a:buNone/>
                      </a:pPr>
                      <a:r>
                        <a:rPr lang="en-US" sz="2700">
                          <a:solidFill>
                            <a:schemeClr val="tx1">
                              <a:lumMod val="75000"/>
                              <a:lumOff val="25000"/>
                            </a:schemeClr>
                          </a:solidFill>
                        </a:rPr>
                        <a:t>95.12%</a:t>
                      </a:r>
                    </a:p>
                  </a:txBody>
                  <a:tcPr marL="327506" marR="163753" marT="163753" marB="163753"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indent="0" algn="ctr">
                        <a:buFont typeface="Arial" panose="020B0604020202020204" pitchFamily="34" charset="0"/>
                        <a:buNone/>
                      </a:pPr>
                      <a:r>
                        <a:rPr lang="en-US" sz="2700" dirty="0">
                          <a:solidFill>
                            <a:srgbClr val="FF0000"/>
                          </a:solidFill>
                        </a:rPr>
                        <a:t>72.67%</a:t>
                      </a:r>
                    </a:p>
                  </a:txBody>
                  <a:tcPr marL="327506" marR="163753" marT="163753" marB="163753"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indent="0" algn="ctr">
                        <a:buFont typeface="Arial" panose="020B0604020202020204" pitchFamily="34" charset="0"/>
                        <a:buNone/>
                      </a:pPr>
                      <a:r>
                        <a:rPr lang="en-US" sz="2700">
                          <a:solidFill>
                            <a:schemeClr val="tx1">
                              <a:lumMod val="75000"/>
                              <a:lumOff val="25000"/>
                            </a:schemeClr>
                          </a:solidFill>
                        </a:rPr>
                        <a:t>82.39%</a:t>
                      </a:r>
                    </a:p>
                  </a:txBody>
                  <a:tcPr marL="327506" marR="163753" marT="163753" marB="163753"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3482769509"/>
                  </a:ext>
                </a:extLst>
              </a:tr>
              <a:tr h="802390">
                <a:tc>
                  <a:txBody>
                    <a:bodyPr/>
                    <a:lstStyle/>
                    <a:p>
                      <a:pPr marL="0" indent="0" algn="ctr">
                        <a:buFont typeface="Arial" panose="020B0604020202020204" pitchFamily="34" charset="0"/>
                        <a:buNone/>
                      </a:pPr>
                      <a:r>
                        <a:rPr lang="en-US" sz="2700">
                          <a:solidFill>
                            <a:schemeClr val="tx1">
                              <a:lumMod val="75000"/>
                              <a:lumOff val="25000"/>
                            </a:schemeClr>
                          </a:solidFill>
                        </a:rPr>
                        <a:t>Decision Trees</a:t>
                      </a:r>
                    </a:p>
                  </a:txBody>
                  <a:tcPr marL="327506" marR="163753" marT="163753" marB="163753"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indent="0" algn="ctr">
                        <a:buFont typeface="Arial" panose="020B0604020202020204" pitchFamily="34" charset="0"/>
                        <a:buNone/>
                      </a:pPr>
                      <a:r>
                        <a:rPr lang="en-US" sz="2700">
                          <a:solidFill>
                            <a:schemeClr val="tx1">
                              <a:lumMod val="75000"/>
                              <a:lumOff val="25000"/>
                            </a:schemeClr>
                          </a:solidFill>
                        </a:rPr>
                        <a:t>93.09%</a:t>
                      </a:r>
                    </a:p>
                  </a:txBody>
                  <a:tcPr marL="327506" marR="163753" marT="163753" marB="163753"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indent="0" algn="ctr">
                        <a:buFont typeface="Arial" panose="020B0604020202020204" pitchFamily="34" charset="0"/>
                        <a:buNone/>
                      </a:pPr>
                      <a:r>
                        <a:rPr lang="en-US" sz="2700">
                          <a:solidFill>
                            <a:schemeClr val="tx1">
                              <a:lumMod val="75000"/>
                              <a:lumOff val="25000"/>
                            </a:schemeClr>
                          </a:solidFill>
                        </a:rPr>
                        <a:t>92.94%</a:t>
                      </a:r>
                    </a:p>
                  </a:txBody>
                  <a:tcPr marL="327506" marR="163753" marT="163753" marB="163753"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indent="0" algn="ctr">
                        <a:buFont typeface="Arial" panose="020B0604020202020204" pitchFamily="34" charset="0"/>
                        <a:buNone/>
                      </a:pPr>
                      <a:r>
                        <a:rPr lang="en-US" sz="2700" dirty="0">
                          <a:solidFill>
                            <a:srgbClr val="FF0000"/>
                          </a:solidFill>
                        </a:rPr>
                        <a:t>91.05%</a:t>
                      </a:r>
                    </a:p>
                  </a:txBody>
                  <a:tcPr marL="327506" marR="163753" marT="163753" marB="163753"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indent="0" algn="ctr">
                        <a:buFont typeface="Arial" panose="020B0604020202020204" pitchFamily="34" charset="0"/>
                        <a:buNone/>
                      </a:pPr>
                      <a:r>
                        <a:rPr lang="en-US" sz="2700" dirty="0">
                          <a:solidFill>
                            <a:schemeClr val="tx1">
                              <a:lumMod val="75000"/>
                              <a:lumOff val="25000"/>
                            </a:schemeClr>
                          </a:solidFill>
                        </a:rPr>
                        <a:t>92.94%</a:t>
                      </a:r>
                    </a:p>
                  </a:txBody>
                  <a:tcPr marL="327506" marR="163753" marT="163753" marB="163753"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846170539"/>
                  </a:ext>
                </a:extLst>
              </a:tr>
            </a:tbl>
          </a:graphicData>
        </a:graphic>
      </p:graphicFrame>
    </p:spTree>
    <p:extLst>
      <p:ext uri="{BB962C8B-B14F-4D97-AF65-F5344CB8AC3E}">
        <p14:creationId xmlns:p14="http://schemas.microsoft.com/office/powerpoint/2010/main" val="1366746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6C68F4-6FBD-DF43-9CD9-41A83F828328}"/>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Methodology II - Oversampling</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074530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7" name="Rectangle 91">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3">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B6D23C-36D3-2B48-B701-15059763379A}"/>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Introduction</a:t>
            </a:r>
            <a:br>
              <a:rPr lang="en-US" sz="5800" kern="1200">
                <a:solidFill>
                  <a:schemeClr val="tx1"/>
                </a:solidFill>
                <a:latin typeface="+mj-lt"/>
                <a:ea typeface="+mj-ea"/>
                <a:cs typeface="+mj-cs"/>
              </a:rPr>
            </a:br>
            <a:endParaRPr lang="en-US" sz="5800" kern="1200">
              <a:solidFill>
                <a:schemeClr val="tx1"/>
              </a:solidFill>
              <a:latin typeface="+mj-lt"/>
              <a:ea typeface="+mj-ea"/>
              <a:cs typeface="+mj-cs"/>
            </a:endParaRPr>
          </a:p>
        </p:txBody>
      </p:sp>
      <p:cxnSp>
        <p:nvCxnSpPr>
          <p:cNvPr id="96" name="Straight Connector 95">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14041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225D392-4658-0842-851D-07CFE2538B20}"/>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dirty="0"/>
              <a:t>Class Distributions</a:t>
            </a:r>
          </a:p>
        </p:txBody>
      </p:sp>
      <p:sp>
        <p:nvSpPr>
          <p:cNvPr id="3" name="Content Placeholder 2">
            <a:extLst>
              <a:ext uri="{FF2B5EF4-FFF2-40B4-BE49-F238E27FC236}">
                <a16:creationId xmlns:a16="http://schemas.microsoft.com/office/drawing/2014/main" id="{5B330E80-421D-6142-8748-7F8E83F58B5F}"/>
              </a:ext>
            </a:extLst>
          </p:cNvPr>
          <p:cNvSpPr>
            <a:spLocks noGrp="1"/>
          </p:cNvSpPr>
          <p:nvPr>
            <p:ph idx="1"/>
          </p:nvPr>
        </p:nvSpPr>
        <p:spPr>
          <a:xfrm>
            <a:off x="643468" y="2638043"/>
            <a:ext cx="3363974" cy="3415623"/>
          </a:xfrm>
        </p:spPr>
        <p:txBody>
          <a:bodyPr>
            <a:normAutofit/>
          </a:bodyPr>
          <a:lstStyle/>
          <a:p>
            <a:pPr marL="0" indent="0">
              <a:buNone/>
            </a:pPr>
            <a:r>
              <a:rPr lang="en-US" sz="2000" dirty="0"/>
              <a:t>1:1 balance between both classes. Total of 1968 observations.</a:t>
            </a:r>
          </a:p>
          <a:p>
            <a:endParaRPr lang="en-US" sz="2000" dirty="0"/>
          </a:p>
        </p:txBody>
      </p:sp>
      <p:pic>
        <p:nvPicPr>
          <p:cNvPr id="5" name="Picture 4" descr="A picture containing drawing&#10;&#10;Description automatically generated">
            <a:extLst>
              <a:ext uri="{FF2B5EF4-FFF2-40B4-BE49-F238E27FC236}">
                <a16:creationId xmlns:a16="http://schemas.microsoft.com/office/drawing/2014/main" id="{E79A68BB-8351-BE49-A486-4A1595971413}"/>
              </a:ext>
            </a:extLst>
          </p:cNvPr>
          <p:cNvPicPr>
            <a:picLocks noChangeAspect="1"/>
          </p:cNvPicPr>
          <p:nvPr/>
        </p:nvPicPr>
        <p:blipFill>
          <a:blip r:embed="rId2"/>
          <a:stretch>
            <a:fillRect/>
          </a:stretch>
        </p:blipFill>
        <p:spPr>
          <a:xfrm>
            <a:off x="5297763" y="1621792"/>
            <a:ext cx="6250769" cy="3453548"/>
          </a:xfrm>
          <a:prstGeom prst="rect">
            <a:avLst/>
          </a:prstGeom>
        </p:spPr>
      </p:pic>
    </p:spTree>
    <p:extLst>
      <p:ext uri="{BB962C8B-B14F-4D97-AF65-F5344CB8AC3E}">
        <p14:creationId xmlns:p14="http://schemas.microsoft.com/office/powerpoint/2010/main" val="122880491"/>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E09CB0-C901-5148-8231-FAAD3076E46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dirty="0">
                <a:solidFill>
                  <a:srgbClr val="FFFFFF"/>
                </a:solidFill>
              </a:rPr>
              <a:t>t</a:t>
            </a:r>
            <a:r>
              <a:rPr lang="en-US" sz="2600" kern="1200" dirty="0">
                <a:solidFill>
                  <a:srgbClr val="FFFFFF"/>
                </a:solidFill>
                <a:latin typeface="+mj-lt"/>
                <a:ea typeface="+mj-ea"/>
                <a:cs typeface="+mj-cs"/>
              </a:rPr>
              <a:t>-SNE</a:t>
            </a:r>
          </a:p>
        </p:txBody>
      </p:sp>
      <p:pic>
        <p:nvPicPr>
          <p:cNvPr id="5" name="Content Placeholder 4">
            <a:extLst>
              <a:ext uri="{FF2B5EF4-FFF2-40B4-BE49-F238E27FC236}">
                <a16:creationId xmlns:a16="http://schemas.microsoft.com/office/drawing/2014/main" id="{5FC20283-87C1-B14B-AD0A-341BCA256F75}"/>
              </a:ext>
            </a:extLst>
          </p:cNvPr>
          <p:cNvPicPr>
            <a:picLocks noGrp="1" noChangeAspect="1"/>
          </p:cNvPicPr>
          <p:nvPr>
            <p:ph idx="1"/>
          </p:nvPr>
        </p:nvPicPr>
        <p:blipFill>
          <a:blip r:embed="rId2"/>
          <a:stretch>
            <a:fillRect/>
          </a:stretch>
        </p:blipFill>
        <p:spPr>
          <a:xfrm>
            <a:off x="4032514" y="1267946"/>
            <a:ext cx="7188199" cy="3971478"/>
          </a:xfrm>
          <a:prstGeom prst="rect">
            <a:avLst/>
          </a:prstGeom>
        </p:spPr>
      </p:pic>
      <p:sp>
        <p:nvSpPr>
          <p:cNvPr id="6" name="TextBox 5">
            <a:extLst>
              <a:ext uri="{FF2B5EF4-FFF2-40B4-BE49-F238E27FC236}">
                <a16:creationId xmlns:a16="http://schemas.microsoft.com/office/drawing/2014/main" id="{E0800084-1D53-D144-8FF4-7E81B6B6E09E}"/>
              </a:ext>
            </a:extLst>
          </p:cNvPr>
          <p:cNvSpPr txBox="1"/>
          <p:nvPr/>
        </p:nvSpPr>
        <p:spPr>
          <a:xfrm>
            <a:off x="9685138" y="5027518"/>
            <a:ext cx="2558005" cy="1754326"/>
          </a:xfrm>
          <a:prstGeom prst="rect">
            <a:avLst/>
          </a:prstGeom>
          <a:noFill/>
        </p:spPr>
        <p:txBody>
          <a:bodyPr wrap="square" rtlCol="0">
            <a:spAutoFit/>
          </a:bodyPr>
          <a:lstStyle/>
          <a:p>
            <a:r>
              <a:rPr lang="en-US" dirty="0"/>
              <a:t>Clearer Clusters - Gives us an indication that further predictive models will perform well in separating fraud cases from non-fraud cases. </a:t>
            </a:r>
          </a:p>
        </p:txBody>
      </p:sp>
    </p:spTree>
    <p:extLst>
      <p:ext uri="{BB962C8B-B14F-4D97-AF65-F5344CB8AC3E}">
        <p14:creationId xmlns:p14="http://schemas.microsoft.com/office/powerpoint/2010/main" val="1313870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3EAA4A-9B72-A34D-81C9-3FA1B85381E1}"/>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Modeling </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724300"/>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E25125-105C-7449-AC47-C4604F82F0D8}"/>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Model Comparison</a:t>
            </a:r>
          </a:p>
        </p:txBody>
      </p:sp>
      <p:cxnSp>
        <p:nvCxnSpPr>
          <p:cNvPr id="14"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B09A3E7F-828E-BC42-8482-7EDEEA9F8E73}"/>
              </a:ext>
            </a:extLst>
          </p:cNvPr>
          <p:cNvGraphicFramePr>
            <a:graphicFrameLocks noGrp="1"/>
          </p:cNvGraphicFramePr>
          <p:nvPr>
            <p:ph idx="1"/>
            <p:extLst>
              <p:ext uri="{D42A27DB-BD31-4B8C-83A1-F6EECF244321}">
                <p14:modId xmlns:p14="http://schemas.microsoft.com/office/powerpoint/2010/main" val="2424399370"/>
              </p:ext>
            </p:extLst>
          </p:nvPr>
        </p:nvGraphicFramePr>
        <p:xfrm>
          <a:off x="320040" y="2699260"/>
          <a:ext cx="11496824" cy="3618942"/>
        </p:xfrm>
        <a:graphic>
          <a:graphicData uri="http://schemas.openxmlformats.org/drawingml/2006/table">
            <a:tbl>
              <a:tblPr firstRow="1" bandRow="1">
                <a:noFill/>
                <a:tableStyleId>{073A0DAA-6AF3-43AB-8588-CEC1D06C72B9}</a:tableStyleId>
              </a:tblPr>
              <a:tblGrid>
                <a:gridCol w="2987924">
                  <a:extLst>
                    <a:ext uri="{9D8B030D-6E8A-4147-A177-3AD203B41FA5}">
                      <a16:colId xmlns:a16="http://schemas.microsoft.com/office/drawing/2014/main" val="881913909"/>
                    </a:ext>
                  </a:extLst>
                </a:gridCol>
                <a:gridCol w="2248760">
                  <a:extLst>
                    <a:ext uri="{9D8B030D-6E8A-4147-A177-3AD203B41FA5}">
                      <a16:colId xmlns:a16="http://schemas.microsoft.com/office/drawing/2014/main" val="2762126693"/>
                    </a:ext>
                  </a:extLst>
                </a:gridCol>
                <a:gridCol w="2243074">
                  <a:extLst>
                    <a:ext uri="{9D8B030D-6E8A-4147-A177-3AD203B41FA5}">
                      <a16:colId xmlns:a16="http://schemas.microsoft.com/office/drawing/2014/main" val="3846155170"/>
                    </a:ext>
                  </a:extLst>
                </a:gridCol>
                <a:gridCol w="1867808">
                  <a:extLst>
                    <a:ext uri="{9D8B030D-6E8A-4147-A177-3AD203B41FA5}">
                      <a16:colId xmlns:a16="http://schemas.microsoft.com/office/drawing/2014/main" val="2858873188"/>
                    </a:ext>
                  </a:extLst>
                </a:gridCol>
                <a:gridCol w="2149258">
                  <a:extLst>
                    <a:ext uri="{9D8B030D-6E8A-4147-A177-3AD203B41FA5}">
                      <a16:colId xmlns:a16="http://schemas.microsoft.com/office/drawing/2014/main" val="3255255715"/>
                    </a:ext>
                  </a:extLst>
                </a:gridCol>
              </a:tblGrid>
              <a:tr h="802390">
                <a:tc>
                  <a:txBody>
                    <a:bodyPr/>
                    <a:lstStyle/>
                    <a:p>
                      <a:pPr marL="0" indent="0" algn="ctr">
                        <a:buFont typeface="Arial" panose="020B0604020202020204" pitchFamily="34" charset="0"/>
                        <a:buNone/>
                      </a:pPr>
                      <a:r>
                        <a:rPr lang="en-US" sz="2700" b="1">
                          <a:solidFill>
                            <a:schemeClr val="tx1">
                              <a:lumMod val="75000"/>
                              <a:lumOff val="25000"/>
                            </a:schemeClr>
                          </a:solidFill>
                        </a:rPr>
                        <a:t>Model</a:t>
                      </a:r>
                    </a:p>
                  </a:txBody>
                  <a:tcPr marL="327506" marR="163753" marT="163753" marB="163753"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indent="0" algn="ctr">
                        <a:buFont typeface="Arial" panose="020B0604020202020204" pitchFamily="34" charset="0"/>
                        <a:buNone/>
                      </a:pPr>
                      <a:r>
                        <a:rPr lang="en-US" sz="2700" b="1">
                          <a:solidFill>
                            <a:schemeClr val="tx1">
                              <a:lumMod val="75000"/>
                              <a:lumOff val="25000"/>
                            </a:schemeClr>
                          </a:solidFill>
                        </a:rPr>
                        <a:t>Accuracy</a:t>
                      </a:r>
                    </a:p>
                  </a:txBody>
                  <a:tcPr marL="327506" marR="163753" marT="163753" marB="163753"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indent="0" algn="ctr">
                        <a:buFont typeface="Arial" panose="020B0604020202020204" pitchFamily="34" charset="0"/>
                        <a:buNone/>
                      </a:pPr>
                      <a:r>
                        <a:rPr lang="en-US" sz="2700" b="1" dirty="0">
                          <a:solidFill>
                            <a:schemeClr val="tx1">
                              <a:lumMod val="75000"/>
                              <a:lumOff val="25000"/>
                            </a:schemeClr>
                          </a:solidFill>
                        </a:rPr>
                        <a:t>Precision</a:t>
                      </a:r>
                    </a:p>
                  </a:txBody>
                  <a:tcPr marL="327506" marR="163753" marT="163753" marB="163753"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indent="0" algn="ctr">
                        <a:buFont typeface="Arial" panose="020B0604020202020204" pitchFamily="34" charset="0"/>
                        <a:buNone/>
                      </a:pPr>
                      <a:r>
                        <a:rPr lang="en-US" sz="2700" b="1" dirty="0">
                          <a:solidFill>
                            <a:srgbClr val="FF0000"/>
                          </a:solidFill>
                        </a:rPr>
                        <a:t>Recall</a:t>
                      </a:r>
                    </a:p>
                  </a:txBody>
                  <a:tcPr marL="327506" marR="163753" marT="163753" marB="163753"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indent="0" algn="ctr">
                        <a:buFont typeface="Arial" panose="020B0604020202020204" pitchFamily="34" charset="0"/>
                        <a:buNone/>
                      </a:pPr>
                      <a:r>
                        <a:rPr lang="en-US" sz="2700" b="1">
                          <a:solidFill>
                            <a:schemeClr val="tx1">
                              <a:lumMod val="75000"/>
                              <a:lumOff val="25000"/>
                            </a:schemeClr>
                          </a:solidFill>
                        </a:rPr>
                        <a:t>F1 Score</a:t>
                      </a:r>
                    </a:p>
                  </a:txBody>
                  <a:tcPr marL="327506" marR="163753" marT="163753" marB="163753"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1030517451"/>
                  </a:ext>
                </a:extLst>
              </a:tr>
              <a:tr h="1211772">
                <a:tc>
                  <a:txBody>
                    <a:bodyPr/>
                    <a:lstStyle/>
                    <a:p>
                      <a:pPr marL="0" indent="0" algn="ctr">
                        <a:buFont typeface="Arial" panose="020B0604020202020204" pitchFamily="34" charset="0"/>
                        <a:buNone/>
                      </a:pPr>
                      <a:r>
                        <a:rPr lang="en-US" sz="2700">
                          <a:solidFill>
                            <a:schemeClr val="tx1">
                              <a:lumMod val="75000"/>
                              <a:lumOff val="25000"/>
                            </a:schemeClr>
                          </a:solidFill>
                        </a:rPr>
                        <a:t>Logistic Regression</a:t>
                      </a:r>
                    </a:p>
                  </a:txBody>
                  <a:tcPr marL="327506" marR="163753" marT="163753" marB="163753"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indent="0" algn="ctr">
                        <a:buFont typeface="Arial" panose="020B0604020202020204" pitchFamily="34" charset="0"/>
                        <a:buNone/>
                      </a:pPr>
                      <a:r>
                        <a:rPr lang="en-US" sz="2700" dirty="0">
                          <a:solidFill>
                            <a:schemeClr val="tx1">
                              <a:lumMod val="75000"/>
                              <a:lumOff val="25000"/>
                            </a:schemeClr>
                          </a:solidFill>
                        </a:rPr>
                        <a:t>96.44%</a:t>
                      </a:r>
                    </a:p>
                  </a:txBody>
                  <a:tcPr marL="327506" marR="163753" marT="163753" marB="163753"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indent="0" algn="ctr">
                        <a:buFont typeface="Arial" panose="020B0604020202020204" pitchFamily="34" charset="0"/>
                        <a:buNone/>
                      </a:pPr>
                      <a:r>
                        <a:rPr lang="en-US" sz="2700" dirty="0">
                          <a:solidFill>
                            <a:schemeClr val="tx1">
                              <a:lumMod val="75000"/>
                              <a:lumOff val="25000"/>
                            </a:schemeClr>
                          </a:solidFill>
                        </a:rPr>
                        <a:t>97.50%</a:t>
                      </a:r>
                    </a:p>
                  </a:txBody>
                  <a:tcPr marL="327506" marR="163753" marT="163753" marB="163753"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indent="0" algn="ctr">
                        <a:buFont typeface="Arial" panose="020B0604020202020204" pitchFamily="34" charset="0"/>
                        <a:buNone/>
                      </a:pPr>
                      <a:r>
                        <a:rPr lang="en-US" sz="2700" dirty="0">
                          <a:solidFill>
                            <a:srgbClr val="FF0000"/>
                          </a:solidFill>
                        </a:rPr>
                        <a:t>95.33%</a:t>
                      </a:r>
                    </a:p>
                  </a:txBody>
                  <a:tcPr marL="327506" marR="163753" marT="163753" marB="163753"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indent="0" algn="ctr">
                        <a:buFont typeface="Arial" panose="020B0604020202020204" pitchFamily="34" charset="0"/>
                        <a:buNone/>
                      </a:pPr>
                      <a:r>
                        <a:rPr lang="en-US" sz="2700" dirty="0">
                          <a:solidFill>
                            <a:schemeClr val="tx1">
                              <a:lumMod val="75000"/>
                              <a:lumOff val="25000"/>
                            </a:schemeClr>
                          </a:solidFill>
                        </a:rPr>
                        <a:t>96.40%</a:t>
                      </a:r>
                    </a:p>
                  </a:txBody>
                  <a:tcPr marL="327506" marR="163753" marT="163753" marB="163753"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825396525"/>
                  </a:ext>
                </a:extLst>
              </a:tr>
              <a:tr h="802390">
                <a:tc>
                  <a:txBody>
                    <a:bodyPr/>
                    <a:lstStyle/>
                    <a:p>
                      <a:pPr marL="0" indent="0" algn="ctr">
                        <a:buFont typeface="Arial" panose="020B0604020202020204" pitchFamily="34" charset="0"/>
                        <a:buNone/>
                      </a:pPr>
                      <a:r>
                        <a:rPr lang="en-US" sz="2700">
                          <a:solidFill>
                            <a:schemeClr val="tx1">
                              <a:lumMod val="75000"/>
                              <a:lumOff val="25000"/>
                            </a:schemeClr>
                          </a:solidFill>
                        </a:rPr>
                        <a:t>KNN</a:t>
                      </a:r>
                    </a:p>
                  </a:txBody>
                  <a:tcPr marL="327506" marR="163753" marT="163753" marB="163753"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indent="0" algn="ctr">
                        <a:buFont typeface="Arial" panose="020B0604020202020204" pitchFamily="34" charset="0"/>
                        <a:buNone/>
                      </a:pPr>
                      <a:r>
                        <a:rPr lang="en-US" sz="2700" dirty="0">
                          <a:solidFill>
                            <a:schemeClr val="tx1">
                              <a:lumMod val="75000"/>
                              <a:lumOff val="25000"/>
                            </a:schemeClr>
                          </a:solidFill>
                        </a:rPr>
                        <a:t>100.00%</a:t>
                      </a:r>
                    </a:p>
                  </a:txBody>
                  <a:tcPr marL="327506" marR="163753" marT="163753" marB="163753"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indent="0" algn="ctr">
                        <a:buFont typeface="Arial" panose="020B0604020202020204" pitchFamily="34" charset="0"/>
                        <a:buNone/>
                      </a:pPr>
                      <a:r>
                        <a:rPr lang="en-US" sz="2700" dirty="0">
                          <a:solidFill>
                            <a:schemeClr val="tx1">
                              <a:lumMod val="75000"/>
                              <a:lumOff val="25000"/>
                            </a:schemeClr>
                          </a:solidFill>
                        </a:rPr>
                        <a:t>95.12%</a:t>
                      </a:r>
                    </a:p>
                  </a:txBody>
                  <a:tcPr marL="327506" marR="163753" marT="163753" marB="163753"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indent="0" algn="ctr">
                        <a:buFont typeface="Arial" panose="020B0604020202020204" pitchFamily="34" charset="0"/>
                        <a:buNone/>
                      </a:pPr>
                      <a:r>
                        <a:rPr lang="en-US" sz="2700" dirty="0">
                          <a:solidFill>
                            <a:srgbClr val="FF0000"/>
                          </a:solidFill>
                        </a:rPr>
                        <a:t>82.39%</a:t>
                      </a:r>
                    </a:p>
                  </a:txBody>
                  <a:tcPr marL="327506" marR="163753" marT="163753" marB="163753"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indent="0" algn="ctr">
                        <a:buFont typeface="Arial" panose="020B0604020202020204" pitchFamily="34" charset="0"/>
                        <a:buNone/>
                      </a:pPr>
                      <a:r>
                        <a:rPr lang="en-US" sz="2700" dirty="0">
                          <a:solidFill>
                            <a:schemeClr val="tx1">
                              <a:lumMod val="75000"/>
                              <a:lumOff val="25000"/>
                            </a:schemeClr>
                          </a:solidFill>
                        </a:rPr>
                        <a:t>72.67%</a:t>
                      </a:r>
                    </a:p>
                  </a:txBody>
                  <a:tcPr marL="327506" marR="163753" marT="163753" marB="163753"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3482769509"/>
                  </a:ext>
                </a:extLst>
              </a:tr>
              <a:tr h="802390">
                <a:tc>
                  <a:txBody>
                    <a:bodyPr/>
                    <a:lstStyle/>
                    <a:p>
                      <a:pPr marL="0" indent="0" algn="ctr">
                        <a:buFont typeface="Arial" panose="020B0604020202020204" pitchFamily="34" charset="0"/>
                        <a:buNone/>
                      </a:pPr>
                      <a:r>
                        <a:rPr lang="en-US" sz="2700">
                          <a:solidFill>
                            <a:schemeClr val="tx1">
                              <a:lumMod val="75000"/>
                              <a:lumOff val="25000"/>
                            </a:schemeClr>
                          </a:solidFill>
                        </a:rPr>
                        <a:t>Decision Trees</a:t>
                      </a:r>
                    </a:p>
                  </a:txBody>
                  <a:tcPr marL="327506" marR="163753" marT="163753" marB="163753"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indent="0" algn="ctr">
                        <a:buFont typeface="Arial" panose="020B0604020202020204" pitchFamily="34" charset="0"/>
                        <a:buNone/>
                      </a:pPr>
                      <a:r>
                        <a:rPr lang="en-US" sz="2700" dirty="0">
                          <a:solidFill>
                            <a:schemeClr val="tx1">
                              <a:lumMod val="75000"/>
                              <a:lumOff val="25000"/>
                            </a:schemeClr>
                          </a:solidFill>
                        </a:rPr>
                        <a:t>94.05%</a:t>
                      </a:r>
                    </a:p>
                  </a:txBody>
                  <a:tcPr marL="327506" marR="163753" marT="163753" marB="163753"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indent="0" algn="ctr">
                        <a:buFont typeface="Arial" panose="020B0604020202020204" pitchFamily="34" charset="0"/>
                        <a:buNone/>
                      </a:pPr>
                      <a:r>
                        <a:rPr lang="en-US" sz="2700" dirty="0">
                          <a:solidFill>
                            <a:schemeClr val="tx1">
                              <a:lumMod val="75000"/>
                              <a:lumOff val="25000"/>
                            </a:schemeClr>
                          </a:solidFill>
                        </a:rPr>
                        <a:t>92.98%</a:t>
                      </a:r>
                    </a:p>
                  </a:txBody>
                  <a:tcPr marL="327506" marR="163753" marT="163753" marB="163753"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indent="0" algn="ctr">
                        <a:buFont typeface="Arial" panose="020B0604020202020204" pitchFamily="34" charset="0"/>
                        <a:buNone/>
                      </a:pPr>
                      <a:r>
                        <a:rPr lang="en-US" sz="2700" dirty="0">
                          <a:solidFill>
                            <a:srgbClr val="FF0000"/>
                          </a:solidFill>
                        </a:rPr>
                        <a:t>95.02%</a:t>
                      </a:r>
                    </a:p>
                  </a:txBody>
                  <a:tcPr marL="327506" marR="163753" marT="163753" marB="163753"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indent="0" algn="ctr">
                        <a:buFont typeface="Arial" panose="020B0604020202020204" pitchFamily="34" charset="0"/>
                        <a:buNone/>
                      </a:pPr>
                      <a:r>
                        <a:rPr lang="en-US" sz="2700" dirty="0">
                          <a:solidFill>
                            <a:schemeClr val="tx1">
                              <a:lumMod val="75000"/>
                              <a:lumOff val="25000"/>
                            </a:schemeClr>
                          </a:solidFill>
                        </a:rPr>
                        <a:t>93.99%</a:t>
                      </a:r>
                    </a:p>
                  </a:txBody>
                  <a:tcPr marL="327506" marR="163753" marT="163753" marB="163753"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846170539"/>
                  </a:ext>
                </a:extLst>
              </a:tr>
            </a:tbl>
          </a:graphicData>
        </a:graphic>
      </p:graphicFrame>
    </p:spTree>
    <p:extLst>
      <p:ext uri="{BB962C8B-B14F-4D97-AF65-F5344CB8AC3E}">
        <p14:creationId xmlns:p14="http://schemas.microsoft.com/office/powerpoint/2010/main" val="4040594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E10C850-9529-1B4E-A691-36D15B656E8F}"/>
              </a:ext>
            </a:extLst>
          </p:cNvPr>
          <p:cNvSpPr>
            <a:spLocks noGrp="1"/>
          </p:cNvSpPr>
          <p:nvPr>
            <p:ph type="title"/>
          </p:nvPr>
        </p:nvSpPr>
        <p:spPr>
          <a:xfrm>
            <a:off x="655320" y="365125"/>
            <a:ext cx="9013052" cy="1623312"/>
          </a:xfrm>
        </p:spPr>
        <p:txBody>
          <a:bodyPr anchor="b">
            <a:normAutofit/>
          </a:bodyPr>
          <a:lstStyle/>
          <a:p>
            <a:pPr algn="ctr"/>
            <a:r>
              <a:rPr lang="en-US" sz="4000" dirty="0"/>
              <a:t>Why Recall is the most important metric?</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6C89E0F-5CDB-1346-8D4B-61D14102C47E}"/>
                  </a:ext>
                </a:extLst>
              </p:cNvPr>
              <p:cNvSpPr>
                <a:spLocks noGrp="1"/>
              </p:cNvSpPr>
              <p:nvPr>
                <p:ph idx="1"/>
              </p:nvPr>
            </p:nvSpPr>
            <p:spPr>
              <a:xfrm>
                <a:off x="655320" y="2644518"/>
                <a:ext cx="9013052" cy="3327251"/>
              </a:xfrm>
            </p:spPr>
            <p:txBody>
              <a:bodyPr>
                <a:normAutofit/>
              </a:bodyPr>
              <a:lstStyle/>
              <a:p>
                <a:pPr marL="0" indent="0" algn="ctr">
                  <a:buNone/>
                </a:pPr>
                <a14:m>
                  <m:oMathPara xmlns:m="http://schemas.openxmlformats.org/officeDocument/2006/math">
                    <m:oMathParaPr>
                      <m:jc m:val="center"/>
                    </m:oMathParaPr>
                    <m:oMath xmlns:m="http://schemas.openxmlformats.org/officeDocument/2006/math">
                      <m:r>
                        <a:rPr lang="en-US" sz="2000" b="0" i="1">
                          <a:latin typeface="Cambria Math" panose="02040503050406030204" pitchFamily="18" charset="0"/>
                        </a:rPr>
                        <m:t>𝑅𝑒𝑐𝑎𝑙𝑙</m:t>
                      </m:r>
                      <m:r>
                        <a:rPr lang="en-US" sz="2000" b="0" i="1">
                          <a:latin typeface="Cambria Math" panose="02040503050406030204" pitchFamily="18" charset="0"/>
                        </a:rPr>
                        <m:t>= </m:t>
                      </m:r>
                      <m:f>
                        <m:fPr>
                          <m:ctrlPr>
                            <a:rPr lang="en-US" sz="2000" b="0" i="1">
                              <a:latin typeface="Cambria Math" panose="02040503050406030204" pitchFamily="18" charset="0"/>
                            </a:rPr>
                          </m:ctrlPr>
                        </m:fPr>
                        <m:num>
                          <m:r>
                            <a:rPr lang="en-US" sz="2000" b="0" i="1">
                              <a:latin typeface="Cambria Math" panose="02040503050406030204" pitchFamily="18" charset="0"/>
                            </a:rPr>
                            <m:t>𝑇𝑟𝑢𝑒</m:t>
                          </m:r>
                          <m:r>
                            <a:rPr lang="en-US" sz="2000" b="0" i="1">
                              <a:latin typeface="Cambria Math" panose="02040503050406030204" pitchFamily="18" charset="0"/>
                            </a:rPr>
                            <m:t> </m:t>
                          </m:r>
                          <m:r>
                            <a:rPr lang="en-US" sz="2000" b="0" i="1">
                              <a:latin typeface="Cambria Math" panose="02040503050406030204" pitchFamily="18" charset="0"/>
                            </a:rPr>
                            <m:t>𝑃𝑜𝑠𝑖𝑡𝑖𝑣𝑒</m:t>
                          </m:r>
                        </m:num>
                        <m:den>
                          <m:r>
                            <a:rPr lang="en-US" sz="2000" b="0" i="1">
                              <a:latin typeface="Cambria Math" panose="02040503050406030204" pitchFamily="18" charset="0"/>
                            </a:rPr>
                            <m:t>𝑇𝑟𝑢𝑒</m:t>
                          </m:r>
                          <m:r>
                            <a:rPr lang="en-US" sz="2000" b="0" i="1">
                              <a:latin typeface="Cambria Math" panose="02040503050406030204" pitchFamily="18" charset="0"/>
                            </a:rPr>
                            <m:t> </m:t>
                          </m:r>
                          <m:r>
                            <a:rPr lang="en-US" sz="2000" b="0" i="1">
                              <a:latin typeface="Cambria Math" panose="02040503050406030204" pitchFamily="18" charset="0"/>
                            </a:rPr>
                            <m:t>𝑃𝑜𝑠𝑖𝑡𝑖𝑣𝑒</m:t>
                          </m:r>
                          <m:r>
                            <a:rPr lang="en-US" sz="2000" b="0" i="1">
                              <a:latin typeface="Cambria Math" panose="02040503050406030204" pitchFamily="18" charset="0"/>
                            </a:rPr>
                            <m:t>+</m:t>
                          </m:r>
                          <m:r>
                            <a:rPr lang="en-US" sz="2000" b="0" i="1">
                              <a:latin typeface="Cambria Math" panose="02040503050406030204" pitchFamily="18" charset="0"/>
                            </a:rPr>
                            <m:t>𝐹𝑎𝑙𝑠𝑒</m:t>
                          </m:r>
                          <m:r>
                            <a:rPr lang="en-US" sz="2000" b="0" i="1">
                              <a:latin typeface="Cambria Math" panose="02040503050406030204" pitchFamily="18" charset="0"/>
                            </a:rPr>
                            <m:t> </m:t>
                          </m:r>
                          <m:r>
                            <a:rPr lang="en-US" sz="2000" b="0" i="1">
                              <a:latin typeface="Cambria Math" panose="02040503050406030204" pitchFamily="18" charset="0"/>
                            </a:rPr>
                            <m:t>𝑁𝑒𝑔𝑎𝑡𝑖𝑣𝑒</m:t>
                          </m:r>
                        </m:den>
                      </m:f>
                    </m:oMath>
                  </m:oMathPara>
                </a14:m>
                <a:endParaRPr lang="en-US" sz="2000" dirty="0"/>
              </a:p>
              <a:p>
                <a:pPr marL="0" indent="0" algn="ctr">
                  <a:buNone/>
                </a:pPr>
                <a:endParaRPr lang="en-US" sz="2000" dirty="0"/>
              </a:p>
              <a:p>
                <a:pPr marL="0" indent="0" algn="ctr">
                  <a:buNone/>
                </a:pPr>
                <a:r>
                  <a:rPr lang="en-US" sz="2000" dirty="0"/>
                  <a:t>Recall calculates how many of the Actual Positives our model capture through labeling it as Positive (True Positive). Recall is the model metric used to select our best model when there is a </a:t>
                </a:r>
                <a:r>
                  <a:rPr lang="en-US" sz="2000" b="1" dirty="0"/>
                  <a:t>high cost </a:t>
                </a:r>
                <a:r>
                  <a:rPr lang="en-US" sz="2000" dirty="0"/>
                  <a:t>associated with </a:t>
                </a:r>
                <a:r>
                  <a:rPr lang="en-US" sz="2000" b="1" dirty="0"/>
                  <a:t>False Negative</a:t>
                </a:r>
                <a:r>
                  <a:rPr lang="en-US" sz="2000" dirty="0"/>
                  <a:t>. If a fraudulent transaction (Actual Positive) is predicted as non-fraudulent (Predicted Negative), cause for heavy loss.	</a:t>
                </a:r>
              </a:p>
            </p:txBody>
          </p:sp>
        </mc:Choice>
        <mc:Fallback>
          <p:sp>
            <p:nvSpPr>
              <p:cNvPr id="3" name="Content Placeholder 2">
                <a:extLst>
                  <a:ext uri="{FF2B5EF4-FFF2-40B4-BE49-F238E27FC236}">
                    <a16:creationId xmlns:a16="http://schemas.microsoft.com/office/drawing/2014/main" id="{56C89E0F-5CDB-1346-8D4B-61D14102C47E}"/>
                  </a:ext>
                </a:extLst>
              </p:cNvPr>
              <p:cNvSpPr>
                <a:spLocks noGrp="1" noRot="1" noChangeAspect="1" noMove="1" noResize="1" noEditPoints="1" noAdjustHandles="1" noChangeArrowheads="1" noChangeShapeType="1" noTextEdit="1"/>
              </p:cNvSpPr>
              <p:nvPr>
                <p:ph idx="1"/>
              </p:nvPr>
            </p:nvSpPr>
            <p:spPr>
              <a:xfrm>
                <a:off x="655320" y="2644518"/>
                <a:ext cx="9013052" cy="3327251"/>
              </a:xfrm>
              <a:blipFill>
                <a:blip r:embed="rId2"/>
                <a:stretch>
                  <a:fillRect t="-1141" r="-141"/>
                </a:stretch>
              </a:blipFill>
            </p:spPr>
            <p:txBody>
              <a:bodyPr/>
              <a:lstStyle/>
              <a:p>
                <a:r>
                  <a:rPr lang="en-US">
                    <a:noFill/>
                  </a:rPr>
                  <a:t> </a:t>
                </a:r>
              </a:p>
            </p:txBody>
          </p:sp>
        </mc:Fallback>
      </mc:AlternateContent>
    </p:spTree>
    <p:extLst>
      <p:ext uri="{BB962C8B-B14F-4D97-AF65-F5344CB8AC3E}">
        <p14:creationId xmlns:p14="http://schemas.microsoft.com/office/powerpoint/2010/main" val="1378821393"/>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9D6EEA4-51EF-4796-BE5B-F3EB11F23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person&#10;&#10;Description automatically generated">
            <a:extLst>
              <a:ext uri="{FF2B5EF4-FFF2-40B4-BE49-F238E27FC236}">
                <a16:creationId xmlns:a16="http://schemas.microsoft.com/office/drawing/2014/main" id="{F0E7EA7D-E07D-A44D-A86D-C05A572B45B0}"/>
              </a:ext>
            </a:extLst>
          </p:cNvPr>
          <p:cNvPicPr>
            <a:picLocks noChangeAspect="1"/>
          </p:cNvPicPr>
          <p:nvPr/>
        </p:nvPicPr>
        <p:blipFill rotWithShape="1">
          <a:blip r:embed="rId2">
            <a:alphaModFix amt="25000"/>
          </a:blip>
          <a:srcRect t="9029"/>
          <a:stretch/>
        </p:blipFill>
        <p:spPr>
          <a:xfrm>
            <a:off x="20" y="2748"/>
            <a:ext cx="12191980" cy="6857989"/>
          </a:xfrm>
          <a:prstGeom prst="rect">
            <a:avLst/>
          </a:prstGeom>
        </p:spPr>
      </p:pic>
      <p:sp>
        <p:nvSpPr>
          <p:cNvPr id="2" name="Title 1">
            <a:extLst>
              <a:ext uri="{FF2B5EF4-FFF2-40B4-BE49-F238E27FC236}">
                <a16:creationId xmlns:a16="http://schemas.microsoft.com/office/drawing/2014/main" id="{F70FA058-083C-1544-A222-0B1F0A019C41}"/>
              </a:ext>
            </a:extLst>
          </p:cNvPr>
          <p:cNvSpPr>
            <a:spLocks noGrp="1"/>
          </p:cNvSpPr>
          <p:nvPr>
            <p:ph type="title"/>
          </p:nvPr>
        </p:nvSpPr>
        <p:spPr>
          <a:xfrm>
            <a:off x="1946491" y="2262300"/>
            <a:ext cx="10065152" cy="1325563"/>
          </a:xfrm>
        </p:spPr>
        <p:txBody>
          <a:bodyPr>
            <a:normAutofit/>
          </a:bodyPr>
          <a:lstStyle/>
          <a:p>
            <a:r>
              <a:rPr lang="en-US" sz="4000" dirty="0">
                <a:solidFill>
                  <a:srgbClr val="FFFFFF"/>
                </a:solidFill>
              </a:rPr>
              <a:t>Model Selected – Logistic Regression (SMOTE)</a:t>
            </a:r>
          </a:p>
        </p:txBody>
      </p:sp>
    </p:spTree>
    <p:extLst>
      <p:ext uri="{BB962C8B-B14F-4D97-AF65-F5344CB8AC3E}">
        <p14:creationId xmlns:p14="http://schemas.microsoft.com/office/powerpoint/2010/main" val="2449514819"/>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Shape 1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20A55B-2F0D-A94C-8B95-B0C074253E37}"/>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Limitations</a:t>
            </a:r>
            <a:br>
              <a:rPr lang="en-US" dirty="0">
                <a:solidFill>
                  <a:srgbClr val="FFFFFF"/>
                </a:solidFill>
              </a:rPr>
            </a:br>
            <a:endParaRPr lang="en-US" dirty="0">
              <a:solidFill>
                <a:srgbClr val="FFFFFF"/>
              </a:solidFill>
            </a:endParaRPr>
          </a:p>
        </p:txBody>
      </p:sp>
      <p:graphicFrame>
        <p:nvGraphicFramePr>
          <p:cNvPr id="10" name="Content Placeholder 2">
            <a:extLst>
              <a:ext uri="{FF2B5EF4-FFF2-40B4-BE49-F238E27FC236}">
                <a16:creationId xmlns:a16="http://schemas.microsoft.com/office/drawing/2014/main" id="{B172872B-EEC9-464F-BD31-5F6D9174FAA7}"/>
              </a:ext>
            </a:extLst>
          </p:cNvPr>
          <p:cNvGraphicFramePr>
            <a:graphicFrameLocks noGrp="1"/>
          </p:cNvGraphicFramePr>
          <p:nvPr>
            <p:ph idx="1"/>
            <p:extLst>
              <p:ext uri="{D42A27DB-BD31-4B8C-83A1-F6EECF244321}">
                <p14:modId xmlns:p14="http://schemas.microsoft.com/office/powerpoint/2010/main" val="332618856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6393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89A752-57D0-EC4D-9C25-8BD228A4A5E8}"/>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Thank you!</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516951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928A03B-91F6-411C-B9BC-03A4B8A3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597021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cell phone&#10;&#10;Description automatically generated">
            <a:extLst>
              <a:ext uri="{FF2B5EF4-FFF2-40B4-BE49-F238E27FC236}">
                <a16:creationId xmlns:a16="http://schemas.microsoft.com/office/drawing/2014/main" id="{39756DD3-2BA9-B349-A387-FAA9B7999024}"/>
              </a:ext>
            </a:extLst>
          </p:cNvPr>
          <p:cNvPicPr>
            <a:picLocks noGrp="1" noChangeAspect="1"/>
          </p:cNvPicPr>
          <p:nvPr>
            <p:ph idx="1"/>
          </p:nvPr>
        </p:nvPicPr>
        <p:blipFill rotWithShape="1">
          <a:blip r:embed="rId2"/>
          <a:srcRect r="-1" b="22312"/>
          <a:stretch/>
        </p:blipFill>
        <p:spPr>
          <a:xfrm>
            <a:off x="346350" y="559181"/>
            <a:ext cx="11548872" cy="5495313"/>
          </a:xfrm>
          <a:prstGeom prst="rect">
            <a:avLst/>
          </a:prstGeom>
        </p:spPr>
      </p:pic>
      <p:sp>
        <p:nvSpPr>
          <p:cNvPr id="5" name="Rectangle 4">
            <a:extLst>
              <a:ext uri="{FF2B5EF4-FFF2-40B4-BE49-F238E27FC236}">
                <a16:creationId xmlns:a16="http://schemas.microsoft.com/office/drawing/2014/main" id="{C126DB11-7CDB-9A49-8824-412FA8568EA1}"/>
              </a:ext>
            </a:extLst>
          </p:cNvPr>
          <p:cNvSpPr/>
          <p:nvPr/>
        </p:nvSpPr>
        <p:spPr>
          <a:xfrm>
            <a:off x="7078841" y="711426"/>
            <a:ext cx="4657888" cy="497012"/>
          </a:xfrm>
          <a:prstGeom prst="rect">
            <a:avLst/>
          </a:prstGeom>
          <a:ln>
            <a:noFill/>
          </a:ln>
        </p:spPr>
        <p:style>
          <a:lnRef idx="0">
            <a:scrgbClr r="0" g="0" b="0"/>
          </a:lnRef>
          <a:fillRef idx="1001">
            <a:schemeClr val="lt1"/>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3154693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130E765-20EC-E648-9800-09E0A7E3D8ED}"/>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b="1" kern="1200" spc="-150">
                <a:solidFill>
                  <a:srgbClr val="FFFFFF"/>
                </a:solidFill>
                <a:latin typeface="+mj-lt"/>
                <a:ea typeface="+mj-ea"/>
                <a:cs typeface="+mj-cs"/>
              </a:rPr>
              <a:t>Digital Economy -&gt; More Frauds</a:t>
            </a:r>
          </a:p>
        </p:txBody>
      </p:sp>
      <p:pic>
        <p:nvPicPr>
          <p:cNvPr id="7" name="Content Placeholder 6" descr="A picture containing fence&#10;&#10;Description automatically generated">
            <a:extLst>
              <a:ext uri="{FF2B5EF4-FFF2-40B4-BE49-F238E27FC236}">
                <a16:creationId xmlns:a16="http://schemas.microsoft.com/office/drawing/2014/main" id="{DB80A097-1762-DF4B-85D8-C934B534E452}"/>
              </a:ext>
            </a:extLst>
          </p:cNvPr>
          <p:cNvPicPr>
            <a:picLocks noChangeAspect="1"/>
          </p:cNvPicPr>
          <p:nvPr/>
        </p:nvPicPr>
        <p:blipFill rotWithShape="1">
          <a:blip r:embed="rId2"/>
          <a:srcRect t="490" r="-5" b="8396"/>
          <a:stretch/>
        </p:blipFill>
        <p:spPr>
          <a:xfrm>
            <a:off x="4038600" y="963634"/>
            <a:ext cx="7188199" cy="4927342"/>
          </a:xfrm>
          <a:prstGeom prst="rect">
            <a:avLst/>
          </a:prstGeom>
        </p:spPr>
      </p:pic>
    </p:spTree>
    <p:extLst>
      <p:ext uri="{BB962C8B-B14F-4D97-AF65-F5344CB8AC3E}">
        <p14:creationId xmlns:p14="http://schemas.microsoft.com/office/powerpoint/2010/main" val="3313086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 name="Rectangle 1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3336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03F85D4-0F3A-3348-B411-267C3F23C6D9}"/>
              </a:ext>
            </a:extLst>
          </p:cNvPr>
          <p:cNvSpPr>
            <a:spLocks noGrp="1"/>
          </p:cNvSpPr>
          <p:nvPr>
            <p:ph type="title"/>
          </p:nvPr>
        </p:nvSpPr>
        <p:spPr>
          <a:xfrm>
            <a:off x="524256" y="4767072"/>
            <a:ext cx="6594189" cy="1625210"/>
          </a:xfrm>
        </p:spPr>
        <p:txBody>
          <a:bodyPr>
            <a:normAutofit/>
          </a:bodyPr>
          <a:lstStyle/>
          <a:p>
            <a:pPr algn="r"/>
            <a:r>
              <a:rPr lang="en-US">
                <a:solidFill>
                  <a:srgbClr val="FFFFFF"/>
                </a:solidFill>
              </a:rPr>
              <a:t>Problem Statement</a:t>
            </a:r>
          </a:p>
        </p:txBody>
      </p:sp>
      <p:pic>
        <p:nvPicPr>
          <p:cNvPr id="31" name="Picture 30" descr="A person sitting at a desk with a computer on a table&#10;&#10;Description automatically generated">
            <a:extLst>
              <a:ext uri="{FF2B5EF4-FFF2-40B4-BE49-F238E27FC236}">
                <a16:creationId xmlns:a16="http://schemas.microsoft.com/office/drawing/2014/main" id="{3C149DDF-790F-0840-AEB1-0567B72BBEE8}"/>
              </a:ext>
            </a:extLst>
          </p:cNvPr>
          <p:cNvPicPr>
            <a:picLocks noChangeAspect="1"/>
          </p:cNvPicPr>
          <p:nvPr/>
        </p:nvPicPr>
        <p:blipFill rotWithShape="1">
          <a:blip r:embed="rId2"/>
          <a:srcRect t="5792" r="1" b="16619"/>
          <a:stretch/>
        </p:blipFill>
        <p:spPr>
          <a:xfrm>
            <a:off x="327547" y="321733"/>
            <a:ext cx="7058306" cy="4107392"/>
          </a:xfrm>
          <a:prstGeom prst="rect">
            <a:avLst/>
          </a:prstGeom>
        </p:spPr>
      </p:pic>
      <p:sp>
        <p:nvSpPr>
          <p:cNvPr id="149" name="Rectangle 148">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7C98F99-9E97-4344-B114-0918796260F4}"/>
              </a:ext>
            </a:extLst>
          </p:cNvPr>
          <p:cNvSpPr>
            <a:spLocks noGrp="1"/>
          </p:cNvSpPr>
          <p:nvPr>
            <p:ph idx="1"/>
          </p:nvPr>
        </p:nvSpPr>
        <p:spPr>
          <a:xfrm>
            <a:off x="8029319" y="917725"/>
            <a:ext cx="3424739" cy="4852362"/>
          </a:xfrm>
        </p:spPr>
        <p:txBody>
          <a:bodyPr anchor="ctr">
            <a:normAutofit/>
          </a:bodyPr>
          <a:lstStyle/>
          <a:p>
            <a:pPr marL="0" indent="0">
              <a:buNone/>
            </a:pPr>
            <a:r>
              <a:rPr lang="en-US" sz="2000" b="1" spc="300">
                <a:solidFill>
                  <a:srgbClr val="FFFFFF"/>
                </a:solidFill>
              </a:rPr>
              <a:t>Credit Card Companies should be able to recognize fraudulent credit card transactions so that customers are not charged for items that they did not purchase.</a:t>
            </a:r>
          </a:p>
        </p:txBody>
      </p:sp>
    </p:spTree>
    <p:extLst>
      <p:ext uri="{BB962C8B-B14F-4D97-AF65-F5344CB8AC3E}">
        <p14:creationId xmlns:p14="http://schemas.microsoft.com/office/powerpoint/2010/main" val="2192088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FB72A9-E9AB-DE4C-95E5-1F34939A1927}"/>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About the Data</a:t>
            </a: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824490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Shape 1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20A55B-2F0D-A94C-8B95-B0C074253E37}"/>
              </a:ext>
            </a:extLst>
          </p:cNvPr>
          <p:cNvSpPr>
            <a:spLocks noGrp="1"/>
          </p:cNvSpPr>
          <p:nvPr>
            <p:ph type="title"/>
          </p:nvPr>
        </p:nvSpPr>
        <p:spPr>
          <a:xfrm>
            <a:off x="863029" y="1012004"/>
            <a:ext cx="3416158" cy="4795408"/>
          </a:xfrm>
        </p:spPr>
        <p:txBody>
          <a:bodyPr>
            <a:normAutofit/>
          </a:bodyPr>
          <a:lstStyle/>
          <a:p>
            <a:r>
              <a:rPr lang="en-US">
                <a:solidFill>
                  <a:srgbClr val="FFFFFF"/>
                </a:solidFill>
              </a:rPr>
              <a:t>Description</a:t>
            </a:r>
          </a:p>
        </p:txBody>
      </p:sp>
      <p:graphicFrame>
        <p:nvGraphicFramePr>
          <p:cNvPr id="10" name="Content Placeholder 2">
            <a:extLst>
              <a:ext uri="{FF2B5EF4-FFF2-40B4-BE49-F238E27FC236}">
                <a16:creationId xmlns:a16="http://schemas.microsoft.com/office/drawing/2014/main" id="{B172872B-EEC9-464F-BD31-5F6D9174FAA7}"/>
              </a:ext>
            </a:extLst>
          </p:cNvPr>
          <p:cNvGraphicFramePr>
            <a:graphicFrameLocks noGrp="1"/>
          </p:cNvGraphicFramePr>
          <p:nvPr>
            <p:ph idx="1"/>
            <p:extLst>
              <p:ext uri="{D42A27DB-BD31-4B8C-83A1-F6EECF244321}">
                <p14:modId xmlns:p14="http://schemas.microsoft.com/office/powerpoint/2010/main" val="57443856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579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BCB35-5BED-5F4B-9EA2-B1AD5DE4783A}"/>
              </a:ext>
            </a:extLst>
          </p:cNvPr>
          <p:cNvSpPr>
            <a:spLocks noGrp="1"/>
          </p:cNvSpPr>
          <p:nvPr>
            <p:ph type="title"/>
          </p:nvPr>
        </p:nvSpPr>
        <p:spPr>
          <a:xfrm>
            <a:off x="840081" y="253310"/>
            <a:ext cx="10506456" cy="1197864"/>
          </a:xfrm>
        </p:spPr>
        <p:txBody>
          <a:bodyPr vert="horz" lIns="91440" tIns="45720" rIns="91440" bIns="45720" rtlCol="0" anchor="b">
            <a:normAutofit/>
          </a:bodyPr>
          <a:lstStyle/>
          <a:p>
            <a:pPr algn="ctr"/>
            <a:r>
              <a:rPr lang="en-US" sz="5400" dirty="0"/>
              <a:t>Class Distributions</a:t>
            </a:r>
          </a:p>
        </p:txBody>
      </p:sp>
      <p:pic>
        <p:nvPicPr>
          <p:cNvPr id="48" name="Content Placeholder 4" descr="A screenshot of a cell phone&#10;&#10;Description automatically generated">
            <a:extLst>
              <a:ext uri="{FF2B5EF4-FFF2-40B4-BE49-F238E27FC236}">
                <a16:creationId xmlns:a16="http://schemas.microsoft.com/office/drawing/2014/main" id="{C4DAD24E-FD23-554B-B740-993A6A6BF97F}"/>
              </a:ext>
            </a:extLst>
          </p:cNvPr>
          <p:cNvPicPr>
            <a:picLocks noChangeAspect="1"/>
          </p:cNvPicPr>
          <p:nvPr/>
        </p:nvPicPr>
        <p:blipFill>
          <a:blip r:embed="rId2"/>
          <a:stretch>
            <a:fillRect/>
          </a:stretch>
        </p:blipFill>
        <p:spPr>
          <a:xfrm>
            <a:off x="470183" y="3700977"/>
            <a:ext cx="5483417" cy="3002168"/>
          </a:xfrm>
          <a:prstGeom prst="rect">
            <a:avLst/>
          </a:prstGeom>
        </p:spPr>
      </p:pic>
      <p:pic>
        <p:nvPicPr>
          <p:cNvPr id="7" name="Picture 6" descr="A picture containing flower, bird&#10;&#10;Description automatically generated">
            <a:extLst>
              <a:ext uri="{FF2B5EF4-FFF2-40B4-BE49-F238E27FC236}">
                <a16:creationId xmlns:a16="http://schemas.microsoft.com/office/drawing/2014/main" id="{EC8BCAF7-582E-2240-9B69-CD6503E5C840}"/>
              </a:ext>
            </a:extLst>
          </p:cNvPr>
          <p:cNvPicPr>
            <a:picLocks noChangeAspect="1"/>
          </p:cNvPicPr>
          <p:nvPr/>
        </p:nvPicPr>
        <p:blipFill rotWithShape="1">
          <a:blip r:embed="rId3"/>
          <a:srcRect l="10197" t="18375" r="9386" b="20481"/>
          <a:stretch/>
        </p:blipFill>
        <p:spPr>
          <a:xfrm>
            <a:off x="403049" y="1451174"/>
            <a:ext cx="5595618" cy="2329368"/>
          </a:xfrm>
          <a:prstGeom prst="rect">
            <a:avLst/>
          </a:prstGeom>
        </p:spPr>
      </p:pic>
      <p:pic>
        <p:nvPicPr>
          <p:cNvPr id="5" name="Content Placeholder 4" descr="A screenshot of a cell phone&#10;&#10;Description automatically generated">
            <a:extLst>
              <a:ext uri="{FF2B5EF4-FFF2-40B4-BE49-F238E27FC236}">
                <a16:creationId xmlns:a16="http://schemas.microsoft.com/office/drawing/2014/main" id="{25D66023-B482-FC4C-82DB-53C98238D224}"/>
              </a:ext>
            </a:extLst>
          </p:cNvPr>
          <p:cNvPicPr>
            <a:picLocks noGrp="1" noChangeAspect="1"/>
          </p:cNvPicPr>
          <p:nvPr>
            <p:ph idx="1"/>
          </p:nvPr>
        </p:nvPicPr>
        <p:blipFill>
          <a:blip r:embed="rId4"/>
          <a:stretch>
            <a:fillRect/>
          </a:stretch>
        </p:blipFill>
        <p:spPr>
          <a:xfrm>
            <a:off x="6193335" y="1451174"/>
            <a:ext cx="5483419" cy="3002169"/>
          </a:xfrm>
          <a:prstGeom prst="rect">
            <a:avLst/>
          </a:prstGeom>
        </p:spPr>
      </p:pic>
    </p:spTree>
    <p:extLst>
      <p:ext uri="{BB962C8B-B14F-4D97-AF65-F5344CB8AC3E}">
        <p14:creationId xmlns:p14="http://schemas.microsoft.com/office/powerpoint/2010/main" val="2734330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D0049-3EE5-0B4D-B20E-AA564E41EE0D}"/>
              </a:ext>
            </a:extLst>
          </p:cNvPr>
          <p:cNvSpPr>
            <a:spLocks noGrp="1"/>
          </p:cNvSpPr>
          <p:nvPr>
            <p:ph type="title"/>
          </p:nvPr>
        </p:nvSpPr>
        <p:spPr>
          <a:xfrm>
            <a:off x="455092" y="182474"/>
            <a:ext cx="11200614" cy="1719072"/>
          </a:xfrm>
        </p:spPr>
        <p:txBody>
          <a:bodyPr vert="horz" lIns="91440" tIns="45720" rIns="91440" bIns="45720" rtlCol="0">
            <a:normAutofit/>
          </a:bodyPr>
          <a:lstStyle/>
          <a:p>
            <a:pPr algn="ctr"/>
            <a:r>
              <a:rPr lang="en-US" sz="5400" dirty="0"/>
              <a:t>Data</a:t>
            </a:r>
            <a:r>
              <a:rPr lang="en-US" sz="3200" dirty="0"/>
              <a:t> </a:t>
            </a:r>
            <a:r>
              <a:rPr lang="en-US" sz="5400" dirty="0"/>
              <a:t>Transformation</a:t>
            </a:r>
          </a:p>
        </p:txBody>
      </p:sp>
      <p:pic>
        <p:nvPicPr>
          <p:cNvPr id="5" name="Content Placeholder 4" descr="A picture containing drawing&#10;&#10;Description automatically generated">
            <a:extLst>
              <a:ext uri="{FF2B5EF4-FFF2-40B4-BE49-F238E27FC236}">
                <a16:creationId xmlns:a16="http://schemas.microsoft.com/office/drawing/2014/main" id="{C68A9682-045E-0142-AFF7-05F416EE51F1}"/>
              </a:ext>
            </a:extLst>
          </p:cNvPr>
          <p:cNvPicPr>
            <a:picLocks noChangeAspect="1"/>
          </p:cNvPicPr>
          <p:nvPr/>
        </p:nvPicPr>
        <p:blipFill>
          <a:blip r:embed="rId2"/>
          <a:stretch>
            <a:fillRect/>
          </a:stretch>
        </p:blipFill>
        <p:spPr>
          <a:xfrm>
            <a:off x="113778" y="2166393"/>
            <a:ext cx="5267414" cy="2910245"/>
          </a:xfrm>
          <a:prstGeom prst="rect">
            <a:avLst/>
          </a:prstGeom>
        </p:spPr>
      </p:pic>
      <p:pic>
        <p:nvPicPr>
          <p:cNvPr id="7" name="Picture 6" descr="A screenshot of a social media post&#10;&#10;Description automatically generated">
            <a:extLst>
              <a:ext uri="{FF2B5EF4-FFF2-40B4-BE49-F238E27FC236}">
                <a16:creationId xmlns:a16="http://schemas.microsoft.com/office/drawing/2014/main" id="{2A018071-3BC7-A240-832C-9DFB3FB23F05}"/>
              </a:ext>
            </a:extLst>
          </p:cNvPr>
          <p:cNvPicPr>
            <a:picLocks noChangeAspect="1"/>
          </p:cNvPicPr>
          <p:nvPr/>
        </p:nvPicPr>
        <p:blipFill>
          <a:blip r:embed="rId3"/>
          <a:stretch>
            <a:fillRect/>
          </a:stretch>
        </p:blipFill>
        <p:spPr>
          <a:xfrm>
            <a:off x="6220497" y="2166393"/>
            <a:ext cx="5267415" cy="2910246"/>
          </a:xfrm>
          <a:prstGeom prst="rect">
            <a:avLst/>
          </a:prstGeom>
        </p:spPr>
      </p:pic>
      <p:sp>
        <p:nvSpPr>
          <p:cNvPr id="20" name="Content Placeholder 19">
            <a:extLst>
              <a:ext uri="{FF2B5EF4-FFF2-40B4-BE49-F238E27FC236}">
                <a16:creationId xmlns:a16="http://schemas.microsoft.com/office/drawing/2014/main" id="{2BDB7D72-7D29-4A2F-A5CB-AA2A14171858}"/>
              </a:ext>
            </a:extLst>
          </p:cNvPr>
          <p:cNvSpPr>
            <a:spLocks noGrp="1"/>
          </p:cNvSpPr>
          <p:nvPr>
            <p:ph idx="1"/>
          </p:nvPr>
        </p:nvSpPr>
        <p:spPr>
          <a:xfrm>
            <a:off x="596444" y="4956454"/>
            <a:ext cx="6851904" cy="1719072"/>
          </a:xfrm>
        </p:spPr>
        <p:txBody>
          <a:bodyPr anchor="ctr">
            <a:normAutofit/>
          </a:bodyPr>
          <a:lstStyle/>
          <a:p>
            <a:pPr marL="0" indent="0">
              <a:buNone/>
            </a:pPr>
            <a:r>
              <a:rPr lang="en-US" sz="2000" dirty="0"/>
              <a:t>Log Transformation -&gt; Normal Curve</a:t>
            </a:r>
          </a:p>
        </p:txBody>
      </p:sp>
      <p:cxnSp>
        <p:nvCxnSpPr>
          <p:cNvPr id="9" name="Straight Arrow Connector 8">
            <a:extLst>
              <a:ext uri="{FF2B5EF4-FFF2-40B4-BE49-F238E27FC236}">
                <a16:creationId xmlns:a16="http://schemas.microsoft.com/office/drawing/2014/main" id="{8D30849D-78E2-A049-BDD9-FE0450627F3E}"/>
              </a:ext>
            </a:extLst>
          </p:cNvPr>
          <p:cNvCxnSpPr/>
          <p:nvPr/>
        </p:nvCxnSpPr>
        <p:spPr>
          <a:xfrm>
            <a:off x="5474825" y="3240911"/>
            <a:ext cx="62117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00621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526</Words>
  <Application>Microsoft Macintosh PowerPoint</Application>
  <PresentationFormat>Widescreen</PresentationFormat>
  <Paragraphs>88</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Cambria Math</vt:lpstr>
      <vt:lpstr>Office Theme</vt:lpstr>
      <vt:lpstr>Credit Card Fraud Detection</vt:lpstr>
      <vt:lpstr>Introduction </vt:lpstr>
      <vt:lpstr>PowerPoint Presentation</vt:lpstr>
      <vt:lpstr>PowerPoint Presentation</vt:lpstr>
      <vt:lpstr>Problem Statement</vt:lpstr>
      <vt:lpstr>About the Data</vt:lpstr>
      <vt:lpstr>Description</vt:lpstr>
      <vt:lpstr>Class Distributions</vt:lpstr>
      <vt:lpstr>Data Transformation</vt:lpstr>
      <vt:lpstr>Relationship with time</vt:lpstr>
      <vt:lpstr>Why is balancing necessary?</vt:lpstr>
      <vt:lpstr>Methodology I - Undersampling</vt:lpstr>
      <vt:lpstr>Class Distributions</vt:lpstr>
      <vt:lpstr>Correlation with Class</vt:lpstr>
      <vt:lpstr>t-SNE</vt:lpstr>
      <vt:lpstr>Modeling </vt:lpstr>
      <vt:lpstr>Models used</vt:lpstr>
      <vt:lpstr>Model Comparison</vt:lpstr>
      <vt:lpstr>Methodology II - Oversampling</vt:lpstr>
      <vt:lpstr>Class Distributions</vt:lpstr>
      <vt:lpstr>t-SNE</vt:lpstr>
      <vt:lpstr>Modeling </vt:lpstr>
      <vt:lpstr>Model Comparison</vt:lpstr>
      <vt:lpstr>Why Recall is the most important metric?</vt:lpstr>
      <vt:lpstr>Model Selected – Logistic Regression (SMOTE)</vt:lpstr>
      <vt:lpstr>Limitations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Anshupriya Srivastava</dc:creator>
  <cp:lastModifiedBy>Anshupriya Srivastava</cp:lastModifiedBy>
  <cp:revision>1</cp:revision>
  <dcterms:created xsi:type="dcterms:W3CDTF">2019-12-03T01:50:32Z</dcterms:created>
  <dcterms:modified xsi:type="dcterms:W3CDTF">2019-12-03T01:50:34Z</dcterms:modified>
</cp:coreProperties>
</file>