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83" r:id="rId11"/>
    <p:sldId id="265" r:id="rId12"/>
    <p:sldId id="266" r:id="rId13"/>
    <p:sldId id="267" r:id="rId14"/>
    <p:sldId id="268" r:id="rId15"/>
    <p:sldId id="269" r:id="rId16"/>
    <p:sldId id="270" r:id="rId17"/>
    <p:sldId id="271" r:id="rId18"/>
    <p:sldId id="272" r:id="rId19"/>
    <p:sldId id="273" r:id="rId20"/>
    <p:sldId id="274" r:id="rId21"/>
    <p:sldId id="275" r:id="rId22"/>
    <p:sldId id="284" r:id="rId23"/>
    <p:sldId id="285" r:id="rId24"/>
    <p:sldId id="286" r:id="rId25"/>
    <p:sldId id="276" r:id="rId26"/>
    <p:sldId id="277" r:id="rId27"/>
    <p:sldId id="278" r:id="rId28"/>
    <p:sldId id="279" r:id="rId29"/>
    <p:sldId id="281" r:id="rId30"/>
    <p:sldId id="282" r:id="rId31"/>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298" y="6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 name="Google Shape;43;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1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1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1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1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1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1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2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2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 name="Google Shape;260;p2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p2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p2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p2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2" name="Google Shape;292;p2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 name="Google Shape;69;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 name="Google Shape;77;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2087752" y="362203"/>
            <a:ext cx="8016494" cy="8483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5400" b="1" i="0">
                <a:solidFill>
                  <a:schemeClr val="lt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1080770" y="1316481"/>
            <a:ext cx="10030459" cy="4430395"/>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2800" b="0" i="0">
                <a:solidFill>
                  <a:schemeClr val="dk1"/>
                </a:solidFill>
                <a:latin typeface="Times New Roman"/>
                <a:ea typeface="Times New Roman"/>
                <a:cs typeface="Times New Roman"/>
                <a:sym typeface="Times New Roman"/>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 name="Google Shape;14;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b="0" i="0" u="none" strike="noStrike" cap="none">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2087752" y="362203"/>
            <a:ext cx="8016494" cy="8483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5400" b="1" i="0">
                <a:solidFill>
                  <a:schemeClr val="lt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0" name="Google Shape;20;p3"/>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4"/>
        <p:cNvGrpSpPr/>
        <p:nvPr/>
      </p:nvGrpSpPr>
      <p:grpSpPr>
        <a:xfrm>
          <a:off x="0" y="0"/>
          <a:ext cx="0" cy="0"/>
          <a:chOff x="0" y="0"/>
          <a:chExt cx="0" cy="0"/>
        </a:xfrm>
      </p:grpSpPr>
      <p:sp>
        <p:nvSpPr>
          <p:cNvPr id="25" name="Google Shape;25;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2087752" y="362203"/>
            <a:ext cx="8016494" cy="8483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5400" b="1" i="0">
                <a:solidFill>
                  <a:schemeClr val="lt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lt1"/>
        </a:solidFill>
        <a:effectLst/>
      </p:bgPr>
    </p:bg>
    <p:spTree>
      <p:nvGrpSpPr>
        <p:cNvPr id="1" name="Shape 33"/>
        <p:cNvGrpSpPr/>
        <p:nvPr/>
      </p:nvGrpSpPr>
      <p:grpSpPr>
        <a:xfrm>
          <a:off x="0" y="0"/>
          <a:ext cx="0" cy="0"/>
          <a:chOff x="0" y="0"/>
          <a:chExt cx="0" cy="0"/>
        </a:xfrm>
      </p:grpSpPr>
      <p:sp>
        <p:nvSpPr>
          <p:cNvPr id="34" name="Google Shape;34;p6"/>
          <p:cNvSpPr/>
          <p:nvPr/>
        </p:nvSpPr>
        <p:spPr>
          <a:xfrm>
            <a:off x="225552" y="239268"/>
            <a:ext cx="3108960" cy="1068705"/>
          </a:xfrm>
          <a:custGeom>
            <a:avLst/>
            <a:gdLst/>
            <a:ahLst/>
            <a:cxnLst/>
            <a:rect l="l" t="t" r="r" b="b"/>
            <a:pathLst>
              <a:path w="3108960" h="1068705" extrusionOk="0">
                <a:moveTo>
                  <a:pt x="2574798" y="0"/>
                </a:moveTo>
                <a:lnTo>
                  <a:pt x="2574798" y="267080"/>
                </a:lnTo>
                <a:lnTo>
                  <a:pt x="0" y="267080"/>
                </a:lnTo>
                <a:lnTo>
                  <a:pt x="0" y="801242"/>
                </a:lnTo>
                <a:lnTo>
                  <a:pt x="2574798" y="801242"/>
                </a:lnTo>
                <a:lnTo>
                  <a:pt x="2574798" y="1068323"/>
                </a:lnTo>
                <a:lnTo>
                  <a:pt x="3108960" y="534161"/>
                </a:lnTo>
                <a:lnTo>
                  <a:pt x="2574798"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 name="Google Shape;35;p6"/>
          <p:cNvSpPr/>
          <p:nvPr/>
        </p:nvSpPr>
        <p:spPr>
          <a:xfrm>
            <a:off x="225552" y="239268"/>
            <a:ext cx="3108960" cy="1068705"/>
          </a:xfrm>
          <a:custGeom>
            <a:avLst/>
            <a:gdLst/>
            <a:ahLst/>
            <a:cxnLst/>
            <a:rect l="l" t="t" r="r" b="b"/>
            <a:pathLst>
              <a:path w="3108960" h="1068705" extrusionOk="0">
                <a:moveTo>
                  <a:pt x="0" y="267080"/>
                </a:moveTo>
                <a:lnTo>
                  <a:pt x="2574798" y="267080"/>
                </a:lnTo>
                <a:lnTo>
                  <a:pt x="2574798" y="0"/>
                </a:lnTo>
                <a:lnTo>
                  <a:pt x="3108960" y="534161"/>
                </a:lnTo>
                <a:lnTo>
                  <a:pt x="2574798" y="1068323"/>
                </a:lnTo>
                <a:lnTo>
                  <a:pt x="2574798" y="801242"/>
                </a:lnTo>
                <a:lnTo>
                  <a:pt x="0" y="801242"/>
                </a:lnTo>
                <a:lnTo>
                  <a:pt x="0" y="267080"/>
                </a:lnTo>
                <a:close/>
              </a:path>
            </a:pathLst>
          </a:custGeom>
          <a:noFill/>
          <a:ln w="12175"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 name="Google Shape;36;p6"/>
          <p:cNvSpPr txBox="1">
            <a:spLocks noGrp="1"/>
          </p:cNvSpPr>
          <p:nvPr>
            <p:ph type="ctrTitle"/>
          </p:nvPr>
        </p:nvSpPr>
        <p:spPr>
          <a:xfrm>
            <a:off x="1261871" y="511809"/>
            <a:ext cx="9668256" cy="51371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1" i="0">
                <a:solidFill>
                  <a:srgbClr val="FF0000"/>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6"/>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087752" y="362203"/>
            <a:ext cx="8016494" cy="84836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5400" b="1" i="0" u="none" strike="noStrike" cap="none">
                <a:solidFill>
                  <a:schemeClr val="lt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1080770" y="1316481"/>
            <a:ext cx="10030459" cy="4430395"/>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 name="Google Shape;8;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b="0" i="0" u="none" strike="noStrike" cap="none">
                <a:solidFill>
                  <a:srgbClr val="888888"/>
                </a:solidFill>
                <a:latin typeface="Calibri"/>
                <a:ea typeface="Calibri"/>
                <a:cs typeface="Calibri"/>
                <a:sym typeface="Calibri"/>
              </a:defRPr>
            </a:lvl1pPr>
            <a:lvl2pPr marL="0" marR="0" lvl="1" indent="0" algn="r" rtl="0">
              <a:spcBef>
                <a:spcPts val="0"/>
              </a:spcBef>
              <a:buNone/>
              <a:defRPr sz="1800" b="0" i="0" u="none" strike="noStrike" cap="none">
                <a:solidFill>
                  <a:srgbClr val="888888"/>
                </a:solidFill>
                <a:latin typeface="Calibri"/>
                <a:ea typeface="Calibri"/>
                <a:cs typeface="Calibri"/>
                <a:sym typeface="Calibri"/>
              </a:defRPr>
            </a:lvl2pPr>
            <a:lvl3pPr marL="0" marR="0" lvl="2" indent="0" algn="r" rtl="0">
              <a:spcBef>
                <a:spcPts val="0"/>
              </a:spcBef>
              <a:buNone/>
              <a:defRPr sz="1800" b="0" i="0" u="none" strike="noStrike" cap="none">
                <a:solidFill>
                  <a:srgbClr val="888888"/>
                </a:solidFill>
                <a:latin typeface="Calibri"/>
                <a:ea typeface="Calibri"/>
                <a:cs typeface="Calibri"/>
                <a:sym typeface="Calibri"/>
              </a:defRPr>
            </a:lvl3pPr>
            <a:lvl4pPr marL="0" marR="0" lvl="3" indent="0" algn="r" rtl="0">
              <a:spcBef>
                <a:spcPts val="0"/>
              </a:spcBef>
              <a:buNone/>
              <a:defRPr sz="1800" b="0" i="0" u="none" strike="noStrike" cap="none">
                <a:solidFill>
                  <a:srgbClr val="888888"/>
                </a:solidFill>
                <a:latin typeface="Calibri"/>
                <a:ea typeface="Calibri"/>
                <a:cs typeface="Calibri"/>
                <a:sym typeface="Calibri"/>
              </a:defRPr>
            </a:lvl4pPr>
            <a:lvl5pPr marL="0" marR="0" lvl="4" indent="0" algn="r" rtl="0">
              <a:spcBef>
                <a:spcPts val="0"/>
              </a:spcBef>
              <a:buNone/>
              <a:defRPr sz="1800" b="0" i="0" u="none" strike="noStrike" cap="none">
                <a:solidFill>
                  <a:srgbClr val="888888"/>
                </a:solidFill>
                <a:latin typeface="Calibri"/>
                <a:ea typeface="Calibri"/>
                <a:cs typeface="Calibri"/>
                <a:sym typeface="Calibri"/>
              </a:defRPr>
            </a:lvl5pPr>
            <a:lvl6pPr marL="0" marR="0" lvl="5" indent="0" algn="r" rtl="0">
              <a:spcBef>
                <a:spcPts val="0"/>
              </a:spcBef>
              <a:buNone/>
              <a:defRPr sz="1800" b="0" i="0" u="none" strike="noStrike" cap="none">
                <a:solidFill>
                  <a:srgbClr val="888888"/>
                </a:solidFill>
                <a:latin typeface="Calibri"/>
                <a:ea typeface="Calibri"/>
                <a:cs typeface="Calibri"/>
                <a:sym typeface="Calibri"/>
              </a:defRPr>
            </a:lvl6pPr>
            <a:lvl7pPr marL="0" marR="0" lvl="6" indent="0" algn="r" rtl="0">
              <a:spcBef>
                <a:spcPts val="0"/>
              </a:spcBef>
              <a:buNone/>
              <a:defRPr sz="1800" b="0" i="0" u="none" strike="noStrike" cap="none">
                <a:solidFill>
                  <a:srgbClr val="888888"/>
                </a:solidFill>
                <a:latin typeface="Calibri"/>
                <a:ea typeface="Calibri"/>
                <a:cs typeface="Calibri"/>
                <a:sym typeface="Calibri"/>
              </a:defRPr>
            </a:lvl7pPr>
            <a:lvl8pPr marL="0" marR="0" lvl="7" indent="0" algn="r" rtl="0">
              <a:spcBef>
                <a:spcPts val="0"/>
              </a:spcBef>
              <a:buNone/>
              <a:defRPr sz="1800" b="0" i="0" u="none" strike="noStrike" cap="none">
                <a:solidFill>
                  <a:srgbClr val="888888"/>
                </a:solidFill>
                <a:latin typeface="Calibri"/>
                <a:ea typeface="Calibri"/>
                <a:cs typeface="Calibri"/>
                <a:sym typeface="Calibri"/>
              </a:defRPr>
            </a:lvl8pPr>
            <a:lvl9pPr marL="0" marR="0" lvl="8" indent="0" algn="r" rtl="0">
              <a:spcBef>
                <a:spcPts val="0"/>
              </a:spcBef>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image2.slideserve.com/4184968/slide55-l.jpg"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hyperlink" Target="https://image2.slideserve.com/4184968/slide39-l.jpg"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hyperlink" Target="https://image2.slideserve.com/4184968/slide39-l.jpg"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hyperlink" Target="https://image2.slideserve.com/4184968/slide39-l.jpg"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pythonprogramming.net/named-entity-recognition-nltk-python/"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hyperlink" Target="https://www.crummy.com/software/BeautifulSoup/bs4/doc/" TargetMode="External"/><Relationship Id="rId4" Type="http://schemas.openxmlformats.org/officeDocument/2006/relationships/hyperlink" Target="http://www.albertauyeung.com/post/python-sequence-labelling-with-crf/"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4"/>
        <p:cNvGrpSpPr/>
        <p:nvPr/>
      </p:nvGrpSpPr>
      <p:grpSpPr>
        <a:xfrm>
          <a:off x="0" y="0"/>
          <a:ext cx="0" cy="0"/>
          <a:chOff x="0" y="0"/>
          <a:chExt cx="0" cy="0"/>
        </a:xfrm>
      </p:grpSpPr>
      <p:sp>
        <p:nvSpPr>
          <p:cNvPr id="45" name="Google Shape;45;p7"/>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DFBF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7"/>
          <p:cNvSpPr/>
          <p:nvPr/>
        </p:nvSpPr>
        <p:spPr>
          <a:xfrm>
            <a:off x="609600" y="220531"/>
            <a:ext cx="3459183" cy="612343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47;p7"/>
          <p:cNvSpPr txBox="1">
            <a:spLocks noGrp="1"/>
          </p:cNvSpPr>
          <p:nvPr>
            <p:ph type="title"/>
          </p:nvPr>
        </p:nvSpPr>
        <p:spPr>
          <a:xfrm>
            <a:off x="2775585" y="212293"/>
            <a:ext cx="9132062" cy="1152239"/>
          </a:xfrm>
          <a:prstGeom prst="rect">
            <a:avLst/>
          </a:prstGeom>
          <a:noFill/>
          <a:ln>
            <a:noFill/>
          </a:ln>
        </p:spPr>
        <p:txBody>
          <a:bodyPr spcFirstLastPara="1" wrap="square" lIns="0" tIns="13325" rIns="0" bIns="0" anchor="t" anchorCtr="0">
            <a:spAutoFit/>
          </a:bodyPr>
          <a:lstStyle/>
          <a:p>
            <a:pPr marL="0" lvl="0" indent="0" algn="ctr" rtl="0">
              <a:spcBef>
                <a:spcPts val="0"/>
              </a:spcBef>
              <a:spcAft>
                <a:spcPts val="0"/>
              </a:spcAft>
              <a:buNone/>
            </a:pPr>
            <a:br>
              <a:rPr lang="en-US" sz="1800" b="0" i="0" u="none" strike="noStrike" dirty="0">
                <a:solidFill>
                  <a:srgbClr val="000000"/>
                </a:solidFill>
                <a:latin typeface="Georgia"/>
                <a:ea typeface="Georgia"/>
                <a:cs typeface="Georgia"/>
                <a:sym typeface="Georgia"/>
              </a:rPr>
            </a:br>
            <a:r>
              <a:rPr lang="en-US" sz="1800" b="0" i="0" u="none" strike="noStrike" dirty="0">
                <a:solidFill>
                  <a:srgbClr val="000000"/>
                </a:solidFill>
                <a:latin typeface="Georgia"/>
                <a:ea typeface="Georgia"/>
                <a:cs typeface="Georgia"/>
                <a:sym typeface="Georgia"/>
              </a:rPr>
              <a:t> </a:t>
            </a:r>
            <a:r>
              <a:rPr lang="en-US" sz="2800" b="1" i="0" u="none" strike="noStrike" dirty="0">
                <a:solidFill>
                  <a:srgbClr val="000000"/>
                </a:solidFill>
                <a:latin typeface="Georgia"/>
                <a:ea typeface="Georgia"/>
                <a:cs typeface="Georgia"/>
                <a:sym typeface="Georgia"/>
              </a:rPr>
              <a:t>An Automated Named Entity Recognition System from Text </a:t>
            </a:r>
            <a:endParaRPr sz="2800" dirty="0"/>
          </a:p>
        </p:txBody>
      </p:sp>
      <p:sp>
        <p:nvSpPr>
          <p:cNvPr id="48" name="Google Shape;48;p7"/>
          <p:cNvSpPr txBox="1"/>
          <p:nvPr/>
        </p:nvSpPr>
        <p:spPr>
          <a:xfrm>
            <a:off x="4495800" y="1066800"/>
            <a:ext cx="4920615" cy="3964547"/>
          </a:xfrm>
          <a:prstGeom prst="rect">
            <a:avLst/>
          </a:prstGeom>
          <a:noFill/>
          <a:ln>
            <a:noFill/>
          </a:ln>
        </p:spPr>
        <p:txBody>
          <a:bodyPr spcFirstLastPara="1" wrap="square" lIns="0" tIns="100950" rIns="0" bIns="0" anchor="t" anchorCtr="0">
            <a:spAutoFit/>
          </a:bodyPr>
          <a:lstStyle/>
          <a:p>
            <a:pPr marL="0" marR="74295" lvl="0" indent="0" algn="ctr" rtl="0">
              <a:lnSpc>
                <a:spcPct val="100000"/>
              </a:lnSpc>
              <a:spcBef>
                <a:spcPts val="0"/>
              </a:spcBef>
              <a:spcAft>
                <a:spcPts val="0"/>
              </a:spcAft>
              <a:buNone/>
            </a:pPr>
            <a:endParaRPr sz="1900" dirty="0">
              <a:solidFill>
                <a:schemeClr val="dk1"/>
              </a:solidFill>
              <a:latin typeface="Times New Roman"/>
              <a:ea typeface="Times New Roman"/>
              <a:cs typeface="Times New Roman"/>
              <a:sym typeface="Times New Roman"/>
            </a:endParaRPr>
          </a:p>
          <a:p>
            <a:pPr marL="0" marR="74295" lvl="0" indent="0" algn="ctr" rtl="0">
              <a:lnSpc>
                <a:spcPct val="100000"/>
              </a:lnSpc>
              <a:spcBef>
                <a:spcPts val="795"/>
              </a:spcBef>
              <a:spcAft>
                <a:spcPts val="0"/>
              </a:spcAft>
              <a:buNone/>
            </a:pPr>
            <a:r>
              <a:rPr lang="en-US" sz="1900" dirty="0">
                <a:solidFill>
                  <a:schemeClr val="dk1"/>
                </a:solidFill>
                <a:latin typeface="Times New Roman"/>
                <a:ea typeface="Times New Roman"/>
                <a:cs typeface="Times New Roman"/>
                <a:sym typeface="Times New Roman"/>
              </a:rPr>
              <a:t>Presented by</a:t>
            </a:r>
            <a:endParaRPr sz="1900" dirty="0">
              <a:solidFill>
                <a:schemeClr val="dk1"/>
              </a:solidFill>
              <a:latin typeface="Times New Roman"/>
              <a:ea typeface="Times New Roman"/>
              <a:cs typeface="Times New Roman"/>
              <a:sym typeface="Times New Roman"/>
            </a:endParaRPr>
          </a:p>
          <a:p>
            <a:pPr marL="12700" marR="5080" lvl="0" indent="0" algn="ctr" rtl="0">
              <a:lnSpc>
                <a:spcPct val="100000"/>
              </a:lnSpc>
              <a:spcBef>
                <a:spcPts val="960"/>
              </a:spcBef>
              <a:spcAft>
                <a:spcPts val="0"/>
              </a:spcAft>
              <a:buNone/>
            </a:pPr>
            <a:r>
              <a:rPr lang="en-US" sz="2600" b="1" dirty="0" err="1">
                <a:solidFill>
                  <a:schemeClr val="dk1"/>
                </a:solidFill>
                <a:latin typeface="Times New Roman"/>
                <a:ea typeface="Times New Roman"/>
                <a:cs typeface="Times New Roman"/>
                <a:sym typeface="Times New Roman"/>
              </a:rPr>
              <a:t>Anshu</a:t>
            </a:r>
            <a:r>
              <a:rPr lang="en-US" sz="2600" b="1" dirty="0">
                <a:solidFill>
                  <a:schemeClr val="dk1"/>
                </a:solidFill>
                <a:latin typeface="Times New Roman"/>
                <a:ea typeface="Times New Roman"/>
                <a:cs typeface="Times New Roman"/>
                <a:sym typeface="Times New Roman"/>
              </a:rPr>
              <a:t> Kumar</a:t>
            </a:r>
            <a:endParaRPr sz="1800" b="0" i="0" u="none" strike="noStrike" dirty="0">
              <a:solidFill>
                <a:srgbClr val="000000"/>
              </a:solidFill>
              <a:latin typeface="Calibri"/>
              <a:ea typeface="Calibri"/>
              <a:cs typeface="Calibri"/>
              <a:sym typeface="Calibri"/>
            </a:endParaRPr>
          </a:p>
          <a:p>
            <a:pPr marL="0" marR="0" lvl="0" indent="0" algn="ctr" rtl="0">
              <a:spcBef>
                <a:spcPts val="0"/>
              </a:spcBef>
              <a:spcAft>
                <a:spcPts val="0"/>
              </a:spcAft>
              <a:buNone/>
            </a:pPr>
            <a:r>
              <a:rPr lang="en-US" sz="1800" b="0" i="0" u="none" strike="noStrike" dirty="0">
                <a:solidFill>
                  <a:srgbClr val="000000"/>
                </a:solidFill>
                <a:latin typeface="Calibri"/>
                <a:ea typeface="Calibri"/>
                <a:cs typeface="Calibri"/>
                <a:sym typeface="Calibri"/>
              </a:rPr>
              <a:t> </a:t>
            </a:r>
            <a:r>
              <a:rPr lang="en-US" sz="1800" b="1" i="0" u="none" strike="noStrike" dirty="0">
                <a:solidFill>
                  <a:srgbClr val="000000"/>
                </a:solidFill>
                <a:latin typeface="Calibri"/>
                <a:ea typeface="Calibri"/>
                <a:cs typeface="Calibri"/>
                <a:sym typeface="Calibri"/>
              </a:rPr>
              <a:t>Enrollment no: 12017002002022 </a:t>
            </a:r>
            <a:endParaRPr sz="1800" b="0" i="0" u="none" strike="noStrike" dirty="0">
              <a:solidFill>
                <a:srgbClr val="000000"/>
              </a:solidFill>
              <a:latin typeface="Calibri"/>
              <a:ea typeface="Calibri"/>
              <a:cs typeface="Calibri"/>
              <a:sym typeface="Calibri"/>
            </a:endParaRPr>
          </a:p>
          <a:p>
            <a:pPr marL="0" marR="0" lvl="0" indent="0" algn="ctr" rtl="0">
              <a:spcBef>
                <a:spcPts val="0"/>
              </a:spcBef>
              <a:spcAft>
                <a:spcPts val="0"/>
              </a:spcAft>
              <a:buNone/>
            </a:pPr>
            <a:r>
              <a:rPr lang="en-US" sz="1800" b="0" i="0" u="none" strike="noStrike" dirty="0">
                <a:solidFill>
                  <a:srgbClr val="000000"/>
                </a:solidFill>
                <a:latin typeface="Calibri"/>
                <a:ea typeface="Calibri"/>
                <a:cs typeface="Calibri"/>
                <a:sym typeface="Calibri"/>
              </a:rPr>
              <a:t> </a:t>
            </a:r>
            <a:endParaRPr dirty="0"/>
          </a:p>
          <a:p>
            <a:pPr marL="0" marR="0" lvl="0" indent="0" algn="ctr" rtl="0">
              <a:spcBef>
                <a:spcPts val="0"/>
              </a:spcBef>
              <a:spcAft>
                <a:spcPts val="0"/>
              </a:spcAft>
              <a:buNone/>
            </a:pPr>
            <a:r>
              <a:rPr lang="en-US" sz="1800" b="1" i="0" u="none" strike="noStrike" dirty="0">
                <a:solidFill>
                  <a:srgbClr val="000000"/>
                </a:solidFill>
                <a:latin typeface="Calibri"/>
                <a:ea typeface="Calibri"/>
                <a:cs typeface="Calibri"/>
                <a:sym typeface="Calibri"/>
              </a:rPr>
              <a:t>Under the Supervision of</a:t>
            </a:r>
            <a:endParaRPr dirty="0"/>
          </a:p>
          <a:p>
            <a:pPr marL="0" marR="0" lvl="0" indent="0" algn="ctr" rtl="0">
              <a:spcBef>
                <a:spcPts val="0"/>
              </a:spcBef>
              <a:spcAft>
                <a:spcPts val="0"/>
              </a:spcAft>
              <a:buNone/>
            </a:pPr>
            <a:r>
              <a:rPr lang="en-US" sz="2800" b="1" i="0" u="none" strike="noStrike" dirty="0">
                <a:solidFill>
                  <a:srgbClr val="000000"/>
                </a:solidFill>
                <a:latin typeface="Calibri"/>
                <a:ea typeface="Calibri"/>
                <a:cs typeface="Calibri"/>
                <a:sym typeface="Calibri"/>
              </a:rPr>
              <a:t>PROF. ANUPAM MONDAL </a:t>
            </a:r>
            <a:endParaRPr dirty="0"/>
          </a:p>
          <a:p>
            <a:pPr marL="0" marR="0" lvl="0" indent="0" algn="ctr" rtl="0">
              <a:spcBef>
                <a:spcPts val="0"/>
              </a:spcBef>
              <a:spcAft>
                <a:spcPts val="0"/>
              </a:spcAft>
              <a:buNone/>
            </a:pPr>
            <a:endParaRPr sz="1800" b="0" i="0" u="none" strike="noStrike" dirty="0">
              <a:solidFill>
                <a:srgbClr val="000000"/>
              </a:solidFill>
              <a:latin typeface="Calibri"/>
              <a:ea typeface="Calibri"/>
              <a:cs typeface="Calibri"/>
              <a:sym typeface="Calibri"/>
            </a:endParaRPr>
          </a:p>
          <a:p>
            <a:pPr marL="0" marR="0" lvl="0" indent="0" algn="ctr" rtl="0">
              <a:spcBef>
                <a:spcPts val="0"/>
              </a:spcBef>
              <a:spcAft>
                <a:spcPts val="0"/>
              </a:spcAft>
              <a:buNone/>
            </a:pPr>
            <a:r>
              <a:rPr lang="en-US" sz="1800" b="0" i="0" u="none" strike="noStrike" dirty="0">
                <a:solidFill>
                  <a:srgbClr val="000000"/>
                </a:solidFill>
                <a:latin typeface="Calibri"/>
                <a:ea typeface="Calibri"/>
                <a:cs typeface="Calibri"/>
                <a:sym typeface="Calibri"/>
              </a:rPr>
              <a:t> </a:t>
            </a:r>
            <a:r>
              <a:rPr lang="en-US" sz="1800" b="1" i="0" u="none" strike="noStrike" dirty="0">
                <a:solidFill>
                  <a:srgbClr val="000000"/>
                </a:solidFill>
                <a:latin typeface="Calibri"/>
                <a:ea typeface="Calibri"/>
                <a:cs typeface="Calibri"/>
                <a:sym typeface="Calibri"/>
              </a:rPr>
              <a:t>Department of Computer Science &amp; Engineering </a:t>
            </a:r>
            <a:endParaRPr dirty="0"/>
          </a:p>
          <a:p>
            <a:pPr marL="0" marR="0" lvl="0" indent="0" algn="ctr" rtl="0">
              <a:spcBef>
                <a:spcPts val="0"/>
              </a:spcBef>
              <a:spcAft>
                <a:spcPts val="0"/>
              </a:spcAft>
              <a:buNone/>
            </a:pPr>
            <a:r>
              <a:rPr lang="en-US" sz="1800" b="1" i="0" u="none" strike="noStrike" dirty="0">
                <a:solidFill>
                  <a:srgbClr val="000000"/>
                </a:solidFill>
                <a:latin typeface="Calibri"/>
                <a:ea typeface="Calibri"/>
                <a:cs typeface="Calibri"/>
                <a:sym typeface="Calibri"/>
              </a:rPr>
              <a:t>Institute of Engineering &amp; Management </a:t>
            </a:r>
            <a:endParaRPr sz="1800" b="0" i="0" u="none" strike="noStrike" dirty="0">
              <a:solidFill>
                <a:srgbClr val="000000"/>
              </a:solidFill>
              <a:latin typeface="Calibri"/>
              <a:ea typeface="Calibri"/>
              <a:cs typeface="Calibri"/>
              <a:sym typeface="Calibri"/>
            </a:endParaRPr>
          </a:p>
          <a:p>
            <a:pPr marL="0" marR="0" lvl="0" indent="0" algn="ctr" rtl="0">
              <a:spcBef>
                <a:spcPts val="0"/>
              </a:spcBef>
              <a:spcAft>
                <a:spcPts val="0"/>
              </a:spcAft>
              <a:buNone/>
            </a:pPr>
            <a:r>
              <a:rPr lang="en-US" sz="1800" b="1" i="0" u="none" strike="noStrike" dirty="0">
                <a:solidFill>
                  <a:srgbClr val="000000"/>
                </a:solidFill>
                <a:latin typeface="Calibri"/>
                <a:ea typeface="Calibri"/>
                <a:cs typeface="Calibri"/>
                <a:sym typeface="Calibri"/>
              </a:rPr>
              <a:t>West Bengal, India </a:t>
            </a:r>
            <a:endParaRPr dirty="0"/>
          </a:p>
          <a:p>
            <a:pPr marL="0" marR="0" lvl="0" indent="0" algn="ctr" rtl="0">
              <a:spcBef>
                <a:spcPts val="0"/>
              </a:spcBef>
              <a:spcAft>
                <a:spcPts val="0"/>
              </a:spcAft>
              <a:buNone/>
            </a:pPr>
            <a:r>
              <a:rPr lang="en-US" sz="1800" b="1" dirty="0">
                <a:solidFill>
                  <a:srgbClr val="000000"/>
                </a:solidFill>
                <a:latin typeface="Calibri"/>
                <a:ea typeface="Calibri"/>
                <a:cs typeface="Calibri"/>
                <a:sym typeface="Calibri"/>
              </a:rPr>
              <a:t>2020-21</a:t>
            </a:r>
            <a:endParaRPr sz="2800" b="1" dirty="0">
              <a:solidFill>
                <a:schemeClr val="dk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advTm="15483"/>
    </mc:Choice>
    <mc:Fallback xmlns="">
      <p:transition spd="slow" advTm="1548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65B68-086F-4A22-A9C5-D091FA83C86B}"/>
              </a:ext>
            </a:extLst>
          </p:cNvPr>
          <p:cNvSpPr>
            <a:spLocks noGrp="1"/>
          </p:cNvSpPr>
          <p:nvPr>
            <p:ph type="title"/>
          </p:nvPr>
        </p:nvSpPr>
        <p:spPr/>
        <p:txBody>
          <a:bodyPr/>
          <a:lstStyle/>
          <a:p>
            <a:pPr algn="ctr"/>
            <a:r>
              <a:rPr lang="en-IN" b="1" i="0" u="none" strike="noStrike" dirty="0">
                <a:solidFill>
                  <a:srgbClr val="2B2A2A"/>
                </a:solidFill>
                <a:effectLst/>
                <a:latin typeface="Open Sans" panose="020B0604020202020204" pitchFamily="34" charset="0"/>
                <a:hlinkClick r:id="rId2" tooltip="slide55"/>
              </a:rPr>
              <a:t>Literature Survey</a:t>
            </a:r>
            <a:endParaRPr lang="en-IN" dirty="0"/>
          </a:p>
        </p:txBody>
      </p:sp>
      <p:sp>
        <p:nvSpPr>
          <p:cNvPr id="4" name="TextBox 3">
            <a:extLst>
              <a:ext uri="{FF2B5EF4-FFF2-40B4-BE49-F238E27FC236}">
                <a16:creationId xmlns:a16="http://schemas.microsoft.com/office/drawing/2014/main" id="{0FD95451-D565-4F9A-9084-4D443ED5B391}"/>
              </a:ext>
            </a:extLst>
          </p:cNvPr>
          <p:cNvSpPr txBox="1"/>
          <p:nvPr/>
        </p:nvSpPr>
        <p:spPr>
          <a:xfrm>
            <a:off x="1812175" y="2090172"/>
            <a:ext cx="8828116" cy="2893100"/>
          </a:xfrm>
          <a:prstGeom prst="rect">
            <a:avLst/>
          </a:prstGeom>
          <a:noFill/>
        </p:spPr>
        <p:txBody>
          <a:bodyPr wrap="square">
            <a:spAutoFit/>
          </a:bodyPr>
          <a:lstStyle/>
          <a:p>
            <a:pPr marL="342900" indent="-342900">
              <a:buAutoNum type="arabicParenR"/>
            </a:pPr>
            <a:r>
              <a:rPr lang="en-US" b="0" i="0" dirty="0">
                <a:solidFill>
                  <a:srgbClr val="2B2A2A"/>
                </a:solidFill>
                <a:effectLst/>
                <a:latin typeface="Open Sans" panose="020B0604020202020204" pitchFamily="34" charset="0"/>
              </a:rPr>
              <a:t>Named Entity Recognition was one of the tasks defined in Message Understanding Conference(MUC) 6.</a:t>
            </a:r>
          </a:p>
          <a:p>
            <a:pPr marL="342900" indent="-342900">
              <a:buAutoNum type="arabicParenR"/>
            </a:pPr>
            <a:r>
              <a:rPr lang="en-US" b="0" i="0" dirty="0">
                <a:solidFill>
                  <a:srgbClr val="2B2A2A"/>
                </a:solidFill>
                <a:effectLst/>
                <a:latin typeface="Open Sans" panose="020B0604020202020204" pitchFamily="34" charset="0"/>
              </a:rPr>
              <a:t>  A survey on Named Entity Recognition was done by David Nadeau (2007). </a:t>
            </a:r>
          </a:p>
          <a:p>
            <a:pPr marL="342900" indent="-342900">
              <a:buAutoNum type="arabicParenR"/>
            </a:pPr>
            <a:r>
              <a:rPr lang="en-US" b="0" i="0" dirty="0">
                <a:solidFill>
                  <a:srgbClr val="2B2A2A"/>
                </a:solidFill>
                <a:effectLst/>
                <a:latin typeface="Open Sans" panose="020B0604020202020204" pitchFamily="34" charset="0"/>
              </a:rPr>
              <a:t>Techniques used include:</a:t>
            </a:r>
          </a:p>
          <a:p>
            <a:r>
              <a:rPr lang="en-US" b="0" i="0" dirty="0">
                <a:solidFill>
                  <a:srgbClr val="2B2A2A"/>
                </a:solidFill>
                <a:effectLst/>
                <a:latin typeface="Open Sans" panose="020B0604020202020204" pitchFamily="34" charset="0"/>
              </a:rPr>
              <a:t>          - rule based technique by </a:t>
            </a:r>
            <a:r>
              <a:rPr lang="en-US" b="0" i="0" dirty="0" err="1">
                <a:solidFill>
                  <a:srgbClr val="2B2A2A"/>
                </a:solidFill>
                <a:effectLst/>
                <a:latin typeface="Open Sans" panose="020B0604020202020204" pitchFamily="34" charset="0"/>
              </a:rPr>
              <a:t>Krupka</a:t>
            </a:r>
            <a:r>
              <a:rPr lang="en-US" b="0" i="0" dirty="0">
                <a:solidFill>
                  <a:srgbClr val="2B2A2A"/>
                </a:solidFill>
                <a:effectLst/>
                <a:latin typeface="Open Sans" panose="020B0604020202020204" pitchFamily="34" charset="0"/>
              </a:rPr>
              <a:t> (1998) </a:t>
            </a:r>
          </a:p>
          <a:p>
            <a:r>
              <a:rPr lang="en-US" dirty="0">
                <a:solidFill>
                  <a:srgbClr val="2B2A2A"/>
                </a:solidFill>
                <a:latin typeface="Open Sans" panose="020B0604020202020204" pitchFamily="34" charset="0"/>
              </a:rPr>
              <a:t>          </a:t>
            </a:r>
            <a:r>
              <a:rPr lang="en-US" b="0" i="0" dirty="0">
                <a:solidFill>
                  <a:srgbClr val="2B2A2A"/>
                </a:solidFill>
                <a:effectLst/>
                <a:latin typeface="Open Sans" panose="020B0604020202020204" pitchFamily="34" charset="0"/>
              </a:rPr>
              <a:t>- using maximum entropy by Borthwick (1998) </a:t>
            </a:r>
          </a:p>
          <a:p>
            <a:r>
              <a:rPr lang="en-US" dirty="0">
                <a:solidFill>
                  <a:srgbClr val="2B2A2A"/>
                </a:solidFill>
                <a:latin typeface="Open Sans" panose="020B0604020202020204" pitchFamily="34" charset="0"/>
              </a:rPr>
              <a:t>          </a:t>
            </a:r>
            <a:r>
              <a:rPr lang="en-US" b="0" i="0" dirty="0">
                <a:solidFill>
                  <a:srgbClr val="2B2A2A"/>
                </a:solidFill>
                <a:effectLst/>
                <a:latin typeface="Open Sans" panose="020B0604020202020204" pitchFamily="34" charset="0"/>
              </a:rPr>
              <a:t>- using Hidden Markov Model by </a:t>
            </a:r>
            <a:r>
              <a:rPr lang="en-US" b="0" i="0" dirty="0" err="1">
                <a:solidFill>
                  <a:srgbClr val="2B2A2A"/>
                </a:solidFill>
                <a:effectLst/>
                <a:latin typeface="Open Sans" panose="020B0604020202020204" pitchFamily="34" charset="0"/>
              </a:rPr>
              <a:t>Bikel</a:t>
            </a:r>
            <a:r>
              <a:rPr lang="en-US" b="0" i="0" dirty="0">
                <a:solidFill>
                  <a:srgbClr val="2B2A2A"/>
                </a:solidFill>
                <a:effectLst/>
                <a:latin typeface="Open Sans" panose="020B0604020202020204" pitchFamily="34" charset="0"/>
              </a:rPr>
              <a:t> (1997)</a:t>
            </a:r>
          </a:p>
          <a:p>
            <a:r>
              <a:rPr lang="en-US" dirty="0">
                <a:solidFill>
                  <a:srgbClr val="2B2A2A"/>
                </a:solidFill>
                <a:latin typeface="Open Sans" panose="020B0604020202020204" pitchFamily="34" charset="0"/>
              </a:rPr>
              <a:t>          </a:t>
            </a:r>
            <a:r>
              <a:rPr lang="en-US" b="0" i="0" dirty="0">
                <a:solidFill>
                  <a:srgbClr val="2B2A2A"/>
                </a:solidFill>
                <a:effectLst/>
                <a:latin typeface="Open Sans" panose="020B0604020202020204" pitchFamily="34" charset="0"/>
              </a:rPr>
              <a:t> - bootstrapping approach using concept based seeds (</a:t>
            </a:r>
            <a:r>
              <a:rPr lang="en-US" b="0" i="0" dirty="0" err="1">
                <a:solidFill>
                  <a:srgbClr val="2B2A2A"/>
                </a:solidFill>
                <a:effectLst/>
                <a:latin typeface="Open Sans" panose="020B0604020202020204" pitchFamily="34" charset="0"/>
              </a:rPr>
              <a:t>Niu</a:t>
            </a:r>
            <a:r>
              <a:rPr lang="en-US" b="0" i="0" dirty="0">
                <a:solidFill>
                  <a:srgbClr val="2B2A2A"/>
                </a:solidFill>
                <a:effectLst/>
                <a:latin typeface="Open Sans" panose="020B0604020202020204" pitchFamily="34" charset="0"/>
              </a:rPr>
              <a:t> et al., 2003) </a:t>
            </a:r>
          </a:p>
          <a:p>
            <a:r>
              <a:rPr lang="en-US" dirty="0">
                <a:solidFill>
                  <a:srgbClr val="2B2A2A"/>
                </a:solidFill>
                <a:latin typeface="Open Sans" panose="020B0604020202020204" pitchFamily="34" charset="0"/>
              </a:rPr>
              <a:t>           </a:t>
            </a:r>
            <a:r>
              <a:rPr lang="en-US" b="0" i="0" dirty="0">
                <a:solidFill>
                  <a:srgbClr val="2B2A2A"/>
                </a:solidFill>
                <a:effectLst/>
                <a:latin typeface="Open Sans" panose="020B0604020202020204" pitchFamily="34" charset="0"/>
              </a:rPr>
              <a:t>- hybrid approaches such as rule based tagging for certain entities such as date, time, percentage and maximum entropy based approach for entities like location and organization (Rohini et al.,2000) </a:t>
            </a:r>
          </a:p>
          <a:p>
            <a:endParaRPr lang="en-US" dirty="0">
              <a:solidFill>
                <a:srgbClr val="2B2A2A"/>
              </a:solidFill>
              <a:latin typeface="Open Sans" panose="020B0604020202020204" pitchFamily="34" charset="0"/>
            </a:endParaRPr>
          </a:p>
          <a:p>
            <a:r>
              <a:rPr lang="en-US" b="0" i="0" dirty="0">
                <a:solidFill>
                  <a:srgbClr val="2B2A2A"/>
                </a:solidFill>
                <a:effectLst/>
                <a:latin typeface="Open Sans" panose="020B0604020202020204" pitchFamily="34" charset="0"/>
              </a:rPr>
              <a:t>4) The Stanford NER software (Finkel et al., 2005), uses linear chain CRFs in their NER engine. Here they identify three classes of NERs viz., Person, Organization and Location. IIIT Summer School</a:t>
            </a:r>
            <a:endParaRPr lang="en-IN" dirty="0"/>
          </a:p>
        </p:txBody>
      </p:sp>
    </p:spTree>
    <p:extLst>
      <p:ext uri="{BB962C8B-B14F-4D97-AF65-F5344CB8AC3E}">
        <p14:creationId xmlns:p14="http://schemas.microsoft.com/office/powerpoint/2010/main" val="2699731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18"/>
        <p:cNvGrpSpPr/>
        <p:nvPr/>
      </p:nvGrpSpPr>
      <p:grpSpPr>
        <a:xfrm>
          <a:off x="0" y="0"/>
          <a:ext cx="0" cy="0"/>
          <a:chOff x="0" y="0"/>
          <a:chExt cx="0" cy="0"/>
        </a:xfrm>
      </p:grpSpPr>
      <p:sp>
        <p:nvSpPr>
          <p:cNvPr id="119" name="Google Shape;119;p16"/>
          <p:cNvSpPr/>
          <p:nvPr/>
        </p:nvSpPr>
        <p:spPr>
          <a:xfrm>
            <a:off x="67057" y="137160"/>
            <a:ext cx="12057889" cy="64008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16"/>
          <p:cNvSpPr txBox="1">
            <a:spLocks noGrp="1"/>
          </p:cNvSpPr>
          <p:nvPr>
            <p:ph type="title"/>
          </p:nvPr>
        </p:nvSpPr>
        <p:spPr>
          <a:xfrm>
            <a:off x="768197" y="158622"/>
            <a:ext cx="4241800" cy="505267"/>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200" dirty="0">
                <a:solidFill>
                  <a:srgbClr val="0D0D0D"/>
                </a:solidFill>
              </a:rPr>
              <a:t>FEATURES OF NER</a:t>
            </a:r>
            <a:endParaRPr sz="3200" dirty="0"/>
          </a:p>
        </p:txBody>
      </p:sp>
      <p:sp>
        <p:nvSpPr>
          <p:cNvPr id="121" name="Google Shape;121;p16"/>
          <p:cNvSpPr txBox="1"/>
          <p:nvPr/>
        </p:nvSpPr>
        <p:spPr>
          <a:xfrm>
            <a:off x="3131947" y="1360677"/>
            <a:ext cx="5859780" cy="4293870"/>
          </a:xfrm>
          <a:prstGeom prst="rect">
            <a:avLst/>
          </a:prstGeom>
          <a:noFill/>
          <a:ln>
            <a:noFill/>
          </a:ln>
        </p:spPr>
        <p:txBody>
          <a:bodyPr spcFirstLastPara="1" wrap="square" lIns="0" tIns="13325" rIns="0" bIns="0" anchor="t" anchorCtr="0">
            <a:spAutoFit/>
          </a:bodyPr>
          <a:lstStyle/>
          <a:p>
            <a:pPr marL="299085" marR="0" lvl="0" indent="-287019" algn="l" rtl="0">
              <a:lnSpc>
                <a:spcPct val="100000"/>
              </a:lnSpc>
              <a:spcBef>
                <a:spcPts val="0"/>
              </a:spcBef>
              <a:spcAft>
                <a:spcPts val="0"/>
              </a:spcAft>
              <a:buClr>
                <a:schemeClr val="dk1"/>
              </a:buClr>
              <a:buSzPts val="2000"/>
              <a:buFont typeface="Noto Sans Symbols"/>
              <a:buChar char="⮚"/>
            </a:pPr>
            <a:r>
              <a:rPr lang="en-US" sz="2000" b="1">
                <a:solidFill>
                  <a:schemeClr val="dk1"/>
                </a:solidFill>
                <a:latin typeface="Times New Roman"/>
                <a:ea typeface="Times New Roman"/>
                <a:cs typeface="Times New Roman"/>
                <a:sym typeface="Times New Roman"/>
              </a:rPr>
              <a:t>WORD LEVEL FEATURES</a:t>
            </a:r>
            <a:endParaRPr sz="2000">
              <a:solidFill>
                <a:schemeClr val="dk1"/>
              </a:solidFill>
              <a:latin typeface="Times New Roman"/>
              <a:ea typeface="Times New Roman"/>
              <a:cs typeface="Times New Roman"/>
              <a:sym typeface="Times New Roman"/>
            </a:endParaRPr>
          </a:p>
          <a:p>
            <a:pPr marL="1137285" marR="0" lvl="1" indent="-668020"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Digit Pattern</a:t>
            </a:r>
            <a:endParaRPr sz="2000" b="0" i="0" u="none" strike="noStrike" cap="none">
              <a:solidFill>
                <a:schemeClr val="dk1"/>
              </a:solidFill>
              <a:latin typeface="Times New Roman"/>
              <a:ea typeface="Times New Roman"/>
              <a:cs typeface="Times New Roman"/>
              <a:sym typeface="Times New Roman"/>
            </a:endParaRPr>
          </a:p>
          <a:p>
            <a:pPr marL="1137285" marR="0" lvl="1" indent="-668020"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Common Word Ending</a:t>
            </a:r>
            <a:endParaRPr sz="2000" b="0" i="0" u="none" strike="noStrike" cap="none">
              <a:solidFill>
                <a:schemeClr val="dk1"/>
              </a:solidFill>
              <a:latin typeface="Times New Roman"/>
              <a:ea typeface="Times New Roman"/>
              <a:cs typeface="Times New Roman"/>
              <a:sym typeface="Times New Roman"/>
            </a:endParaRPr>
          </a:p>
          <a:p>
            <a:pPr marL="1137285" marR="0" lvl="1" indent="-668020"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Functions Over Words</a:t>
            </a:r>
            <a:endParaRPr sz="2000" b="0" i="0" u="none" strike="noStrike" cap="none">
              <a:solidFill>
                <a:schemeClr val="dk1"/>
              </a:solidFill>
              <a:latin typeface="Times New Roman"/>
              <a:ea typeface="Times New Roman"/>
              <a:cs typeface="Times New Roman"/>
              <a:sym typeface="Times New Roman"/>
            </a:endParaRPr>
          </a:p>
          <a:p>
            <a:pPr marL="1137285" marR="0" lvl="1" indent="-668020"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Patterns</a:t>
            </a:r>
            <a:endParaRPr sz="2000" b="0" i="0" u="none" strike="noStrike" cap="none">
              <a:solidFill>
                <a:schemeClr val="dk1"/>
              </a:solidFill>
              <a:latin typeface="Times New Roman"/>
              <a:ea typeface="Times New Roman"/>
              <a:cs typeface="Times New Roman"/>
              <a:sym typeface="Times New Roman"/>
            </a:endParaRPr>
          </a:p>
          <a:p>
            <a:pPr marL="299085" marR="0" lvl="0" indent="-287019" algn="l" rtl="0">
              <a:lnSpc>
                <a:spcPct val="100000"/>
              </a:lnSpc>
              <a:spcBef>
                <a:spcPts val="0"/>
              </a:spcBef>
              <a:spcAft>
                <a:spcPts val="0"/>
              </a:spcAft>
              <a:buClr>
                <a:schemeClr val="dk1"/>
              </a:buClr>
              <a:buSzPts val="2000"/>
              <a:buFont typeface="Noto Sans Symbols"/>
              <a:buChar char="⮚"/>
            </a:pPr>
            <a:r>
              <a:rPr lang="en-US" sz="2000" b="1">
                <a:solidFill>
                  <a:schemeClr val="dk1"/>
                </a:solidFill>
                <a:latin typeface="Times New Roman"/>
                <a:ea typeface="Times New Roman"/>
                <a:cs typeface="Times New Roman"/>
                <a:sym typeface="Times New Roman"/>
              </a:rPr>
              <a:t>LIST LOOK UP FEATURES</a:t>
            </a:r>
            <a:endParaRPr sz="2000">
              <a:solidFill>
                <a:schemeClr val="dk1"/>
              </a:solidFill>
              <a:latin typeface="Times New Roman"/>
              <a:ea typeface="Times New Roman"/>
              <a:cs typeface="Times New Roman"/>
              <a:sym typeface="Times New Roman"/>
            </a:endParaRPr>
          </a:p>
          <a:p>
            <a:pPr marL="1137285" marR="0" lvl="1" indent="-668020"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General Dictionary</a:t>
            </a:r>
            <a:endParaRPr sz="2000" b="0" i="0" u="none" strike="noStrike" cap="none">
              <a:solidFill>
                <a:schemeClr val="dk1"/>
              </a:solidFill>
              <a:latin typeface="Times New Roman"/>
              <a:ea typeface="Times New Roman"/>
              <a:cs typeface="Times New Roman"/>
              <a:sym typeface="Times New Roman"/>
            </a:endParaRPr>
          </a:p>
          <a:p>
            <a:pPr marL="1132840" marR="0" lvl="1" indent="-662939"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Words that are of Typical Organization Names</a:t>
            </a:r>
            <a:endParaRPr sz="2000" b="0" i="0" u="none" strike="noStrike" cap="none">
              <a:solidFill>
                <a:schemeClr val="dk1"/>
              </a:solidFill>
              <a:latin typeface="Times New Roman"/>
              <a:ea typeface="Times New Roman"/>
              <a:cs typeface="Times New Roman"/>
              <a:sym typeface="Times New Roman"/>
            </a:endParaRPr>
          </a:p>
          <a:p>
            <a:pPr marL="1137285" marR="0" lvl="1" indent="-668020"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On the List Look Up Techniques</a:t>
            </a:r>
            <a:endParaRPr sz="2000" b="0" i="0" u="none" strike="noStrike" cap="none">
              <a:solidFill>
                <a:schemeClr val="dk1"/>
              </a:solidFill>
              <a:latin typeface="Times New Roman"/>
              <a:ea typeface="Times New Roman"/>
              <a:cs typeface="Times New Roman"/>
              <a:sym typeface="Times New Roman"/>
            </a:endParaRPr>
          </a:p>
          <a:p>
            <a:pPr marL="457200" marR="0" lvl="1" indent="0" algn="l" rtl="0">
              <a:lnSpc>
                <a:spcPct val="100000"/>
              </a:lnSpc>
              <a:spcBef>
                <a:spcPts val="45"/>
              </a:spcBef>
              <a:spcAft>
                <a:spcPts val="0"/>
              </a:spcAft>
              <a:buClr>
                <a:schemeClr val="dk1"/>
              </a:buClr>
              <a:buSzPts val="2050"/>
              <a:buFont typeface="Arial"/>
              <a:buNone/>
            </a:pPr>
            <a:endParaRPr sz="2050" b="0" i="0" u="none" strike="noStrike" cap="none">
              <a:solidFill>
                <a:schemeClr val="dk1"/>
              </a:solidFill>
              <a:latin typeface="Times New Roman"/>
              <a:ea typeface="Times New Roman"/>
              <a:cs typeface="Times New Roman"/>
              <a:sym typeface="Times New Roman"/>
            </a:endParaRPr>
          </a:p>
          <a:p>
            <a:pPr marL="299085" marR="0" lvl="0" indent="-287019" algn="l" rtl="0">
              <a:lnSpc>
                <a:spcPct val="100000"/>
              </a:lnSpc>
              <a:spcBef>
                <a:spcPts val="0"/>
              </a:spcBef>
              <a:spcAft>
                <a:spcPts val="0"/>
              </a:spcAft>
              <a:buClr>
                <a:schemeClr val="dk1"/>
              </a:buClr>
              <a:buSzPts val="2000"/>
              <a:buFont typeface="Noto Sans Symbols"/>
              <a:buChar char="⮚"/>
            </a:pPr>
            <a:r>
              <a:rPr lang="en-US" sz="2000" b="1">
                <a:solidFill>
                  <a:schemeClr val="dk1"/>
                </a:solidFill>
                <a:latin typeface="Times New Roman"/>
                <a:ea typeface="Times New Roman"/>
                <a:cs typeface="Times New Roman"/>
                <a:sym typeface="Times New Roman"/>
              </a:rPr>
              <a:t>DOCUMENT AND CORPUS FEATURES</a:t>
            </a:r>
            <a:endParaRPr sz="2000">
              <a:solidFill>
                <a:schemeClr val="dk1"/>
              </a:solidFill>
              <a:latin typeface="Times New Roman"/>
              <a:ea typeface="Times New Roman"/>
              <a:cs typeface="Times New Roman"/>
              <a:sym typeface="Times New Roman"/>
            </a:endParaRPr>
          </a:p>
          <a:p>
            <a:pPr marL="1137285" marR="0" lvl="1" indent="-668020"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Multiple Occurrences and Multiple Casing</a:t>
            </a:r>
            <a:endParaRPr sz="2000" b="0" i="0" u="none" strike="noStrike" cap="none">
              <a:solidFill>
                <a:schemeClr val="dk1"/>
              </a:solidFill>
              <a:latin typeface="Times New Roman"/>
              <a:ea typeface="Times New Roman"/>
              <a:cs typeface="Times New Roman"/>
              <a:sym typeface="Times New Roman"/>
            </a:endParaRPr>
          </a:p>
          <a:p>
            <a:pPr marL="1137285" marR="0" lvl="1" indent="-668020"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Document Meta – Information</a:t>
            </a:r>
            <a:endParaRPr sz="2000" b="0" i="0" u="none" strike="noStrike" cap="none">
              <a:solidFill>
                <a:schemeClr val="dk1"/>
              </a:solidFill>
              <a:latin typeface="Times New Roman"/>
              <a:ea typeface="Times New Roman"/>
              <a:cs typeface="Times New Roman"/>
              <a:sym typeface="Times New Roman"/>
            </a:endParaRPr>
          </a:p>
          <a:p>
            <a:pPr marL="1137285" marR="0" lvl="1" indent="-668020"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Statistics For Multiword Units</a:t>
            </a:r>
            <a:endParaRPr sz="2000" b="0" i="0" u="none" strike="noStrike" cap="none">
              <a:solidFill>
                <a:schemeClr val="dk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advTm="46186"/>
    </mc:Choice>
    <mc:Fallback xmlns="">
      <p:transition spd="slow" advTm="46186"/>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25"/>
        <p:cNvGrpSpPr/>
        <p:nvPr/>
      </p:nvGrpSpPr>
      <p:grpSpPr>
        <a:xfrm>
          <a:off x="0" y="0"/>
          <a:ext cx="0" cy="0"/>
          <a:chOff x="0" y="0"/>
          <a:chExt cx="0" cy="0"/>
        </a:xfrm>
      </p:grpSpPr>
      <p:sp>
        <p:nvSpPr>
          <p:cNvPr id="126" name="Google Shape;126;p17"/>
          <p:cNvSpPr txBox="1">
            <a:spLocks noGrp="1"/>
          </p:cNvSpPr>
          <p:nvPr>
            <p:ph type="title"/>
          </p:nvPr>
        </p:nvSpPr>
        <p:spPr>
          <a:xfrm>
            <a:off x="3094482" y="422909"/>
            <a:ext cx="6426200" cy="505267"/>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200" dirty="0">
                <a:solidFill>
                  <a:srgbClr val="44536A"/>
                </a:solidFill>
              </a:rPr>
              <a:t>WHAT ACTUALLY HAPPENS!</a:t>
            </a:r>
            <a:endParaRPr sz="3200" dirty="0"/>
          </a:p>
        </p:txBody>
      </p:sp>
      <p:sp>
        <p:nvSpPr>
          <p:cNvPr id="127" name="Google Shape;127;p17"/>
          <p:cNvSpPr/>
          <p:nvPr/>
        </p:nvSpPr>
        <p:spPr>
          <a:xfrm>
            <a:off x="1336547" y="1463039"/>
            <a:ext cx="2138680" cy="1965960"/>
          </a:xfrm>
          <a:custGeom>
            <a:avLst/>
            <a:gdLst/>
            <a:ahLst/>
            <a:cxnLst/>
            <a:rect l="l" t="t" r="r" b="b"/>
            <a:pathLst>
              <a:path w="2138679" h="1965960" extrusionOk="0">
                <a:moveTo>
                  <a:pt x="1069086" y="0"/>
                </a:moveTo>
                <a:lnTo>
                  <a:pt x="1018760" y="1069"/>
                </a:lnTo>
                <a:lnTo>
                  <a:pt x="969033" y="4247"/>
                </a:lnTo>
                <a:lnTo>
                  <a:pt x="919957" y="9486"/>
                </a:lnTo>
                <a:lnTo>
                  <a:pt x="871582" y="16739"/>
                </a:lnTo>
                <a:lnTo>
                  <a:pt x="823959" y="25959"/>
                </a:lnTo>
                <a:lnTo>
                  <a:pt x="777141" y="37097"/>
                </a:lnTo>
                <a:lnTo>
                  <a:pt x="731178" y="50109"/>
                </a:lnTo>
                <a:lnTo>
                  <a:pt x="686122" y="64945"/>
                </a:lnTo>
                <a:lnTo>
                  <a:pt x="642024" y="81559"/>
                </a:lnTo>
                <a:lnTo>
                  <a:pt x="598936" y="99904"/>
                </a:lnTo>
                <a:lnTo>
                  <a:pt x="556908" y="119932"/>
                </a:lnTo>
                <a:lnTo>
                  <a:pt x="515993" y="141597"/>
                </a:lnTo>
                <a:lnTo>
                  <a:pt x="476241" y="164850"/>
                </a:lnTo>
                <a:lnTo>
                  <a:pt x="437704" y="189646"/>
                </a:lnTo>
                <a:lnTo>
                  <a:pt x="400434" y="215937"/>
                </a:lnTo>
                <a:lnTo>
                  <a:pt x="364481" y="243675"/>
                </a:lnTo>
                <a:lnTo>
                  <a:pt x="329897" y="272813"/>
                </a:lnTo>
                <a:lnTo>
                  <a:pt x="296733" y="303305"/>
                </a:lnTo>
                <a:lnTo>
                  <a:pt x="265040" y="335102"/>
                </a:lnTo>
                <a:lnTo>
                  <a:pt x="234871" y="368159"/>
                </a:lnTo>
                <a:lnTo>
                  <a:pt x="206276" y="402427"/>
                </a:lnTo>
                <a:lnTo>
                  <a:pt x="179307" y="437860"/>
                </a:lnTo>
                <a:lnTo>
                  <a:pt x="154014" y="474409"/>
                </a:lnTo>
                <a:lnTo>
                  <a:pt x="130450" y="512029"/>
                </a:lnTo>
                <a:lnTo>
                  <a:pt x="108666" y="550672"/>
                </a:lnTo>
                <a:lnTo>
                  <a:pt x="88712" y="590291"/>
                </a:lnTo>
                <a:lnTo>
                  <a:pt x="70641" y="630838"/>
                </a:lnTo>
                <a:lnTo>
                  <a:pt x="54504" y="672266"/>
                </a:lnTo>
                <a:lnTo>
                  <a:pt x="40352" y="714529"/>
                </a:lnTo>
                <a:lnTo>
                  <a:pt x="28236" y="757579"/>
                </a:lnTo>
                <a:lnTo>
                  <a:pt x="18208" y="801368"/>
                </a:lnTo>
                <a:lnTo>
                  <a:pt x="10319" y="845850"/>
                </a:lnTo>
                <a:lnTo>
                  <a:pt x="4620" y="890977"/>
                </a:lnTo>
                <a:lnTo>
                  <a:pt x="1163" y="936703"/>
                </a:lnTo>
                <a:lnTo>
                  <a:pt x="0" y="982980"/>
                </a:lnTo>
                <a:lnTo>
                  <a:pt x="1163" y="1029256"/>
                </a:lnTo>
                <a:lnTo>
                  <a:pt x="4620" y="1074982"/>
                </a:lnTo>
                <a:lnTo>
                  <a:pt x="10319" y="1120109"/>
                </a:lnTo>
                <a:lnTo>
                  <a:pt x="18208" y="1164591"/>
                </a:lnTo>
                <a:lnTo>
                  <a:pt x="28236" y="1208380"/>
                </a:lnTo>
                <a:lnTo>
                  <a:pt x="40352" y="1251430"/>
                </a:lnTo>
                <a:lnTo>
                  <a:pt x="54504" y="1293693"/>
                </a:lnTo>
                <a:lnTo>
                  <a:pt x="70641" y="1335121"/>
                </a:lnTo>
                <a:lnTo>
                  <a:pt x="88712" y="1375668"/>
                </a:lnTo>
                <a:lnTo>
                  <a:pt x="108666" y="1415287"/>
                </a:lnTo>
                <a:lnTo>
                  <a:pt x="130450" y="1453930"/>
                </a:lnTo>
                <a:lnTo>
                  <a:pt x="154014" y="1491550"/>
                </a:lnTo>
                <a:lnTo>
                  <a:pt x="179307" y="1528099"/>
                </a:lnTo>
                <a:lnTo>
                  <a:pt x="206276" y="1563532"/>
                </a:lnTo>
                <a:lnTo>
                  <a:pt x="234871" y="1597800"/>
                </a:lnTo>
                <a:lnTo>
                  <a:pt x="265040" y="1630857"/>
                </a:lnTo>
                <a:lnTo>
                  <a:pt x="296733" y="1662654"/>
                </a:lnTo>
                <a:lnTo>
                  <a:pt x="329897" y="1693146"/>
                </a:lnTo>
                <a:lnTo>
                  <a:pt x="364481" y="1722284"/>
                </a:lnTo>
                <a:lnTo>
                  <a:pt x="400434" y="1750022"/>
                </a:lnTo>
                <a:lnTo>
                  <a:pt x="437704" y="1776313"/>
                </a:lnTo>
                <a:lnTo>
                  <a:pt x="476241" y="1801109"/>
                </a:lnTo>
                <a:lnTo>
                  <a:pt x="515993" y="1824362"/>
                </a:lnTo>
                <a:lnTo>
                  <a:pt x="556908" y="1846027"/>
                </a:lnTo>
                <a:lnTo>
                  <a:pt x="598936" y="1866055"/>
                </a:lnTo>
                <a:lnTo>
                  <a:pt x="642024" y="1884400"/>
                </a:lnTo>
                <a:lnTo>
                  <a:pt x="686122" y="1901014"/>
                </a:lnTo>
                <a:lnTo>
                  <a:pt x="731178" y="1915850"/>
                </a:lnTo>
                <a:lnTo>
                  <a:pt x="777141" y="1928862"/>
                </a:lnTo>
                <a:lnTo>
                  <a:pt x="823959" y="1940000"/>
                </a:lnTo>
                <a:lnTo>
                  <a:pt x="871582" y="1949220"/>
                </a:lnTo>
                <a:lnTo>
                  <a:pt x="919957" y="1956473"/>
                </a:lnTo>
                <a:lnTo>
                  <a:pt x="969033" y="1961712"/>
                </a:lnTo>
                <a:lnTo>
                  <a:pt x="1018760" y="1964890"/>
                </a:lnTo>
                <a:lnTo>
                  <a:pt x="1069086" y="1965960"/>
                </a:lnTo>
                <a:lnTo>
                  <a:pt x="1119411" y="1964890"/>
                </a:lnTo>
                <a:lnTo>
                  <a:pt x="1169138" y="1961712"/>
                </a:lnTo>
                <a:lnTo>
                  <a:pt x="1218214" y="1956473"/>
                </a:lnTo>
                <a:lnTo>
                  <a:pt x="1266589" y="1949220"/>
                </a:lnTo>
                <a:lnTo>
                  <a:pt x="1314212" y="1940000"/>
                </a:lnTo>
                <a:lnTo>
                  <a:pt x="1361030" y="1928862"/>
                </a:lnTo>
                <a:lnTo>
                  <a:pt x="1406993" y="1915850"/>
                </a:lnTo>
                <a:lnTo>
                  <a:pt x="1452049" y="1901014"/>
                </a:lnTo>
                <a:lnTo>
                  <a:pt x="1496147" y="1884400"/>
                </a:lnTo>
                <a:lnTo>
                  <a:pt x="1539235" y="1866055"/>
                </a:lnTo>
                <a:lnTo>
                  <a:pt x="1581263" y="1846027"/>
                </a:lnTo>
                <a:lnTo>
                  <a:pt x="1622178" y="1824362"/>
                </a:lnTo>
                <a:lnTo>
                  <a:pt x="1661930" y="1801109"/>
                </a:lnTo>
                <a:lnTo>
                  <a:pt x="1700467" y="1776313"/>
                </a:lnTo>
                <a:lnTo>
                  <a:pt x="1737737" y="1750022"/>
                </a:lnTo>
                <a:lnTo>
                  <a:pt x="1773690" y="1722284"/>
                </a:lnTo>
                <a:lnTo>
                  <a:pt x="1808274" y="1693146"/>
                </a:lnTo>
                <a:lnTo>
                  <a:pt x="1841438" y="1662654"/>
                </a:lnTo>
                <a:lnTo>
                  <a:pt x="1873131" y="1630857"/>
                </a:lnTo>
                <a:lnTo>
                  <a:pt x="1903300" y="1597800"/>
                </a:lnTo>
                <a:lnTo>
                  <a:pt x="1931895" y="1563532"/>
                </a:lnTo>
                <a:lnTo>
                  <a:pt x="1958864" y="1528099"/>
                </a:lnTo>
                <a:lnTo>
                  <a:pt x="1984157" y="1491550"/>
                </a:lnTo>
                <a:lnTo>
                  <a:pt x="2007721" y="1453930"/>
                </a:lnTo>
                <a:lnTo>
                  <a:pt x="2029505" y="1415287"/>
                </a:lnTo>
                <a:lnTo>
                  <a:pt x="2049459" y="1375668"/>
                </a:lnTo>
                <a:lnTo>
                  <a:pt x="2067530" y="1335121"/>
                </a:lnTo>
                <a:lnTo>
                  <a:pt x="2083667" y="1293693"/>
                </a:lnTo>
                <a:lnTo>
                  <a:pt x="2097819" y="1251430"/>
                </a:lnTo>
                <a:lnTo>
                  <a:pt x="2109935" y="1208380"/>
                </a:lnTo>
                <a:lnTo>
                  <a:pt x="2119963" y="1164591"/>
                </a:lnTo>
                <a:lnTo>
                  <a:pt x="2127852" y="1120109"/>
                </a:lnTo>
                <a:lnTo>
                  <a:pt x="2133551" y="1074982"/>
                </a:lnTo>
                <a:lnTo>
                  <a:pt x="2137008" y="1029256"/>
                </a:lnTo>
                <a:lnTo>
                  <a:pt x="2138172" y="982980"/>
                </a:lnTo>
                <a:lnTo>
                  <a:pt x="2137008" y="936703"/>
                </a:lnTo>
                <a:lnTo>
                  <a:pt x="2133551" y="890977"/>
                </a:lnTo>
                <a:lnTo>
                  <a:pt x="2127852" y="845850"/>
                </a:lnTo>
                <a:lnTo>
                  <a:pt x="2119963" y="801368"/>
                </a:lnTo>
                <a:lnTo>
                  <a:pt x="2109935" y="757579"/>
                </a:lnTo>
                <a:lnTo>
                  <a:pt x="2097819" y="714529"/>
                </a:lnTo>
                <a:lnTo>
                  <a:pt x="2083667" y="672266"/>
                </a:lnTo>
                <a:lnTo>
                  <a:pt x="2067530" y="630838"/>
                </a:lnTo>
                <a:lnTo>
                  <a:pt x="2049459" y="590291"/>
                </a:lnTo>
                <a:lnTo>
                  <a:pt x="2029505" y="550672"/>
                </a:lnTo>
                <a:lnTo>
                  <a:pt x="2007721" y="512029"/>
                </a:lnTo>
                <a:lnTo>
                  <a:pt x="1984157" y="474409"/>
                </a:lnTo>
                <a:lnTo>
                  <a:pt x="1958864" y="437860"/>
                </a:lnTo>
                <a:lnTo>
                  <a:pt x="1931895" y="402427"/>
                </a:lnTo>
                <a:lnTo>
                  <a:pt x="1903300" y="368159"/>
                </a:lnTo>
                <a:lnTo>
                  <a:pt x="1873131" y="335102"/>
                </a:lnTo>
                <a:lnTo>
                  <a:pt x="1841438" y="303305"/>
                </a:lnTo>
                <a:lnTo>
                  <a:pt x="1808274" y="272813"/>
                </a:lnTo>
                <a:lnTo>
                  <a:pt x="1773690" y="243675"/>
                </a:lnTo>
                <a:lnTo>
                  <a:pt x="1737737" y="215937"/>
                </a:lnTo>
                <a:lnTo>
                  <a:pt x="1700467" y="189646"/>
                </a:lnTo>
                <a:lnTo>
                  <a:pt x="1661930" y="164850"/>
                </a:lnTo>
                <a:lnTo>
                  <a:pt x="1622178" y="141597"/>
                </a:lnTo>
                <a:lnTo>
                  <a:pt x="1581263" y="119932"/>
                </a:lnTo>
                <a:lnTo>
                  <a:pt x="1539235" y="99904"/>
                </a:lnTo>
                <a:lnTo>
                  <a:pt x="1496147" y="81559"/>
                </a:lnTo>
                <a:lnTo>
                  <a:pt x="1452049" y="64945"/>
                </a:lnTo>
                <a:lnTo>
                  <a:pt x="1406993" y="50109"/>
                </a:lnTo>
                <a:lnTo>
                  <a:pt x="1361030" y="37097"/>
                </a:lnTo>
                <a:lnTo>
                  <a:pt x="1314212" y="25959"/>
                </a:lnTo>
                <a:lnTo>
                  <a:pt x="1266589" y="16739"/>
                </a:lnTo>
                <a:lnTo>
                  <a:pt x="1218214" y="9486"/>
                </a:lnTo>
                <a:lnTo>
                  <a:pt x="1169138" y="4247"/>
                </a:lnTo>
                <a:lnTo>
                  <a:pt x="1119411" y="1069"/>
                </a:lnTo>
                <a:lnTo>
                  <a:pt x="1069086" y="0"/>
                </a:lnTo>
                <a:close/>
              </a:path>
            </a:pathLst>
          </a:custGeom>
          <a:solidFill>
            <a:srgbClr val="DAE2F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28" name="Google Shape;128;p17"/>
          <p:cNvGrpSpPr/>
          <p:nvPr/>
        </p:nvGrpSpPr>
        <p:grpSpPr>
          <a:xfrm>
            <a:off x="3619499" y="2179319"/>
            <a:ext cx="1068705" cy="521334"/>
            <a:chOff x="3619499" y="2179319"/>
            <a:chExt cx="1068705" cy="521334"/>
          </a:xfrm>
        </p:grpSpPr>
        <p:sp>
          <p:nvSpPr>
            <p:cNvPr id="129" name="Google Shape;129;p17"/>
            <p:cNvSpPr/>
            <p:nvPr/>
          </p:nvSpPr>
          <p:spPr>
            <a:xfrm>
              <a:off x="3619499" y="2179319"/>
              <a:ext cx="1068705" cy="521334"/>
            </a:xfrm>
            <a:custGeom>
              <a:avLst/>
              <a:gdLst/>
              <a:ahLst/>
              <a:cxnLst/>
              <a:rect l="l" t="t" r="r" b="b"/>
              <a:pathLst>
                <a:path w="1068704" h="521335" extrusionOk="0">
                  <a:moveTo>
                    <a:pt x="807720" y="0"/>
                  </a:moveTo>
                  <a:lnTo>
                    <a:pt x="807720" y="130301"/>
                  </a:lnTo>
                  <a:lnTo>
                    <a:pt x="0" y="130301"/>
                  </a:lnTo>
                  <a:lnTo>
                    <a:pt x="0" y="390905"/>
                  </a:lnTo>
                  <a:lnTo>
                    <a:pt x="807720" y="390905"/>
                  </a:lnTo>
                  <a:lnTo>
                    <a:pt x="807720" y="521207"/>
                  </a:lnTo>
                  <a:lnTo>
                    <a:pt x="1068324" y="260603"/>
                  </a:lnTo>
                  <a:lnTo>
                    <a:pt x="807720" y="0"/>
                  </a:lnTo>
                  <a:close/>
                </a:path>
              </a:pathLst>
            </a:custGeom>
            <a:solidFill>
              <a:srgbClr val="4471C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0" name="Google Shape;130;p17"/>
            <p:cNvSpPr/>
            <p:nvPr/>
          </p:nvSpPr>
          <p:spPr>
            <a:xfrm>
              <a:off x="3619499" y="2179319"/>
              <a:ext cx="1068705" cy="521334"/>
            </a:xfrm>
            <a:custGeom>
              <a:avLst/>
              <a:gdLst/>
              <a:ahLst/>
              <a:cxnLst/>
              <a:rect l="l" t="t" r="r" b="b"/>
              <a:pathLst>
                <a:path w="1068704" h="521335" extrusionOk="0">
                  <a:moveTo>
                    <a:pt x="0" y="130301"/>
                  </a:moveTo>
                  <a:lnTo>
                    <a:pt x="807720" y="130301"/>
                  </a:lnTo>
                  <a:lnTo>
                    <a:pt x="807720" y="0"/>
                  </a:lnTo>
                  <a:lnTo>
                    <a:pt x="1068324" y="260603"/>
                  </a:lnTo>
                  <a:lnTo>
                    <a:pt x="807720" y="521207"/>
                  </a:lnTo>
                  <a:lnTo>
                    <a:pt x="807720" y="390905"/>
                  </a:lnTo>
                  <a:lnTo>
                    <a:pt x="0" y="390905"/>
                  </a:lnTo>
                  <a:lnTo>
                    <a:pt x="0" y="130301"/>
                  </a:lnTo>
                  <a:close/>
                </a:path>
              </a:pathLst>
            </a:custGeom>
            <a:noFill/>
            <a:ln w="12175"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1" name="Google Shape;131;p17"/>
          <p:cNvSpPr/>
          <p:nvPr/>
        </p:nvSpPr>
        <p:spPr>
          <a:xfrm>
            <a:off x="8456676" y="1386839"/>
            <a:ext cx="2138680" cy="1965960"/>
          </a:xfrm>
          <a:custGeom>
            <a:avLst/>
            <a:gdLst/>
            <a:ahLst/>
            <a:cxnLst/>
            <a:rect l="l" t="t" r="r" b="b"/>
            <a:pathLst>
              <a:path w="2138679" h="1965960" extrusionOk="0">
                <a:moveTo>
                  <a:pt x="1069085" y="0"/>
                </a:moveTo>
                <a:lnTo>
                  <a:pt x="1018760" y="1069"/>
                </a:lnTo>
                <a:lnTo>
                  <a:pt x="969033" y="4247"/>
                </a:lnTo>
                <a:lnTo>
                  <a:pt x="919957" y="9486"/>
                </a:lnTo>
                <a:lnTo>
                  <a:pt x="871582" y="16739"/>
                </a:lnTo>
                <a:lnTo>
                  <a:pt x="823959" y="25959"/>
                </a:lnTo>
                <a:lnTo>
                  <a:pt x="777141" y="37097"/>
                </a:lnTo>
                <a:lnTo>
                  <a:pt x="731178" y="50109"/>
                </a:lnTo>
                <a:lnTo>
                  <a:pt x="686122" y="64945"/>
                </a:lnTo>
                <a:lnTo>
                  <a:pt x="642024" y="81559"/>
                </a:lnTo>
                <a:lnTo>
                  <a:pt x="598936" y="99904"/>
                </a:lnTo>
                <a:lnTo>
                  <a:pt x="556908" y="119932"/>
                </a:lnTo>
                <a:lnTo>
                  <a:pt x="515993" y="141597"/>
                </a:lnTo>
                <a:lnTo>
                  <a:pt x="476241" y="164850"/>
                </a:lnTo>
                <a:lnTo>
                  <a:pt x="437704" y="189646"/>
                </a:lnTo>
                <a:lnTo>
                  <a:pt x="400434" y="215937"/>
                </a:lnTo>
                <a:lnTo>
                  <a:pt x="364481" y="243675"/>
                </a:lnTo>
                <a:lnTo>
                  <a:pt x="329897" y="272813"/>
                </a:lnTo>
                <a:lnTo>
                  <a:pt x="296733" y="303305"/>
                </a:lnTo>
                <a:lnTo>
                  <a:pt x="265040" y="335102"/>
                </a:lnTo>
                <a:lnTo>
                  <a:pt x="234871" y="368159"/>
                </a:lnTo>
                <a:lnTo>
                  <a:pt x="206276" y="402427"/>
                </a:lnTo>
                <a:lnTo>
                  <a:pt x="179307" y="437860"/>
                </a:lnTo>
                <a:lnTo>
                  <a:pt x="154014" y="474409"/>
                </a:lnTo>
                <a:lnTo>
                  <a:pt x="130450" y="512029"/>
                </a:lnTo>
                <a:lnTo>
                  <a:pt x="108666" y="550672"/>
                </a:lnTo>
                <a:lnTo>
                  <a:pt x="88712" y="590291"/>
                </a:lnTo>
                <a:lnTo>
                  <a:pt x="70641" y="630838"/>
                </a:lnTo>
                <a:lnTo>
                  <a:pt x="54504" y="672266"/>
                </a:lnTo>
                <a:lnTo>
                  <a:pt x="40352" y="714529"/>
                </a:lnTo>
                <a:lnTo>
                  <a:pt x="28236" y="757579"/>
                </a:lnTo>
                <a:lnTo>
                  <a:pt x="18208" y="801368"/>
                </a:lnTo>
                <a:lnTo>
                  <a:pt x="10319" y="845850"/>
                </a:lnTo>
                <a:lnTo>
                  <a:pt x="4620" y="890977"/>
                </a:lnTo>
                <a:lnTo>
                  <a:pt x="1163" y="936703"/>
                </a:lnTo>
                <a:lnTo>
                  <a:pt x="0" y="982980"/>
                </a:lnTo>
                <a:lnTo>
                  <a:pt x="1163" y="1029256"/>
                </a:lnTo>
                <a:lnTo>
                  <a:pt x="4620" y="1074982"/>
                </a:lnTo>
                <a:lnTo>
                  <a:pt x="10319" y="1120109"/>
                </a:lnTo>
                <a:lnTo>
                  <a:pt x="18208" y="1164591"/>
                </a:lnTo>
                <a:lnTo>
                  <a:pt x="28236" y="1208380"/>
                </a:lnTo>
                <a:lnTo>
                  <a:pt x="40352" y="1251430"/>
                </a:lnTo>
                <a:lnTo>
                  <a:pt x="54504" y="1293693"/>
                </a:lnTo>
                <a:lnTo>
                  <a:pt x="70641" y="1335121"/>
                </a:lnTo>
                <a:lnTo>
                  <a:pt x="88712" y="1375668"/>
                </a:lnTo>
                <a:lnTo>
                  <a:pt x="108666" y="1415287"/>
                </a:lnTo>
                <a:lnTo>
                  <a:pt x="130450" y="1453930"/>
                </a:lnTo>
                <a:lnTo>
                  <a:pt x="154014" y="1491550"/>
                </a:lnTo>
                <a:lnTo>
                  <a:pt x="179307" y="1528099"/>
                </a:lnTo>
                <a:lnTo>
                  <a:pt x="206276" y="1563532"/>
                </a:lnTo>
                <a:lnTo>
                  <a:pt x="234871" y="1597800"/>
                </a:lnTo>
                <a:lnTo>
                  <a:pt x="265040" y="1630857"/>
                </a:lnTo>
                <a:lnTo>
                  <a:pt x="296733" y="1662654"/>
                </a:lnTo>
                <a:lnTo>
                  <a:pt x="329897" y="1693146"/>
                </a:lnTo>
                <a:lnTo>
                  <a:pt x="364481" y="1722284"/>
                </a:lnTo>
                <a:lnTo>
                  <a:pt x="400434" y="1750022"/>
                </a:lnTo>
                <a:lnTo>
                  <a:pt x="437704" y="1776313"/>
                </a:lnTo>
                <a:lnTo>
                  <a:pt x="476241" y="1801109"/>
                </a:lnTo>
                <a:lnTo>
                  <a:pt x="515993" y="1824362"/>
                </a:lnTo>
                <a:lnTo>
                  <a:pt x="556908" y="1846027"/>
                </a:lnTo>
                <a:lnTo>
                  <a:pt x="598936" y="1866055"/>
                </a:lnTo>
                <a:lnTo>
                  <a:pt x="642024" y="1884400"/>
                </a:lnTo>
                <a:lnTo>
                  <a:pt x="686122" y="1901014"/>
                </a:lnTo>
                <a:lnTo>
                  <a:pt x="731178" y="1915850"/>
                </a:lnTo>
                <a:lnTo>
                  <a:pt x="777141" y="1928862"/>
                </a:lnTo>
                <a:lnTo>
                  <a:pt x="823959" y="1940000"/>
                </a:lnTo>
                <a:lnTo>
                  <a:pt x="871582" y="1949220"/>
                </a:lnTo>
                <a:lnTo>
                  <a:pt x="919957" y="1956473"/>
                </a:lnTo>
                <a:lnTo>
                  <a:pt x="969033" y="1961712"/>
                </a:lnTo>
                <a:lnTo>
                  <a:pt x="1018760" y="1964890"/>
                </a:lnTo>
                <a:lnTo>
                  <a:pt x="1069085" y="1965960"/>
                </a:lnTo>
                <a:lnTo>
                  <a:pt x="1119411" y="1964890"/>
                </a:lnTo>
                <a:lnTo>
                  <a:pt x="1169138" y="1961712"/>
                </a:lnTo>
                <a:lnTo>
                  <a:pt x="1218214" y="1956473"/>
                </a:lnTo>
                <a:lnTo>
                  <a:pt x="1266589" y="1949220"/>
                </a:lnTo>
                <a:lnTo>
                  <a:pt x="1314212" y="1940000"/>
                </a:lnTo>
                <a:lnTo>
                  <a:pt x="1361030" y="1928862"/>
                </a:lnTo>
                <a:lnTo>
                  <a:pt x="1406993" y="1915850"/>
                </a:lnTo>
                <a:lnTo>
                  <a:pt x="1452049" y="1901014"/>
                </a:lnTo>
                <a:lnTo>
                  <a:pt x="1496147" y="1884400"/>
                </a:lnTo>
                <a:lnTo>
                  <a:pt x="1539235" y="1866055"/>
                </a:lnTo>
                <a:lnTo>
                  <a:pt x="1581263" y="1846027"/>
                </a:lnTo>
                <a:lnTo>
                  <a:pt x="1622178" y="1824362"/>
                </a:lnTo>
                <a:lnTo>
                  <a:pt x="1661930" y="1801109"/>
                </a:lnTo>
                <a:lnTo>
                  <a:pt x="1700467" y="1776313"/>
                </a:lnTo>
                <a:lnTo>
                  <a:pt x="1737737" y="1750022"/>
                </a:lnTo>
                <a:lnTo>
                  <a:pt x="1773690" y="1722284"/>
                </a:lnTo>
                <a:lnTo>
                  <a:pt x="1808274" y="1693146"/>
                </a:lnTo>
                <a:lnTo>
                  <a:pt x="1841438" y="1662654"/>
                </a:lnTo>
                <a:lnTo>
                  <a:pt x="1873131" y="1630857"/>
                </a:lnTo>
                <a:lnTo>
                  <a:pt x="1903300" y="1597800"/>
                </a:lnTo>
                <a:lnTo>
                  <a:pt x="1931895" y="1563532"/>
                </a:lnTo>
                <a:lnTo>
                  <a:pt x="1958864" y="1528099"/>
                </a:lnTo>
                <a:lnTo>
                  <a:pt x="1984157" y="1491550"/>
                </a:lnTo>
                <a:lnTo>
                  <a:pt x="2007721" y="1453930"/>
                </a:lnTo>
                <a:lnTo>
                  <a:pt x="2029505" y="1415287"/>
                </a:lnTo>
                <a:lnTo>
                  <a:pt x="2049459" y="1375668"/>
                </a:lnTo>
                <a:lnTo>
                  <a:pt x="2067530" y="1335121"/>
                </a:lnTo>
                <a:lnTo>
                  <a:pt x="2083667" y="1293693"/>
                </a:lnTo>
                <a:lnTo>
                  <a:pt x="2097819" y="1251430"/>
                </a:lnTo>
                <a:lnTo>
                  <a:pt x="2109935" y="1208380"/>
                </a:lnTo>
                <a:lnTo>
                  <a:pt x="2119963" y="1164591"/>
                </a:lnTo>
                <a:lnTo>
                  <a:pt x="2127852" y="1120109"/>
                </a:lnTo>
                <a:lnTo>
                  <a:pt x="2133551" y="1074982"/>
                </a:lnTo>
                <a:lnTo>
                  <a:pt x="2137008" y="1029256"/>
                </a:lnTo>
                <a:lnTo>
                  <a:pt x="2138172" y="982980"/>
                </a:lnTo>
                <a:lnTo>
                  <a:pt x="2137008" y="936703"/>
                </a:lnTo>
                <a:lnTo>
                  <a:pt x="2133551" y="890977"/>
                </a:lnTo>
                <a:lnTo>
                  <a:pt x="2127852" y="845850"/>
                </a:lnTo>
                <a:lnTo>
                  <a:pt x="2119963" y="801368"/>
                </a:lnTo>
                <a:lnTo>
                  <a:pt x="2109935" y="757579"/>
                </a:lnTo>
                <a:lnTo>
                  <a:pt x="2097819" y="714529"/>
                </a:lnTo>
                <a:lnTo>
                  <a:pt x="2083667" y="672266"/>
                </a:lnTo>
                <a:lnTo>
                  <a:pt x="2067530" y="630838"/>
                </a:lnTo>
                <a:lnTo>
                  <a:pt x="2049459" y="590291"/>
                </a:lnTo>
                <a:lnTo>
                  <a:pt x="2029505" y="550672"/>
                </a:lnTo>
                <a:lnTo>
                  <a:pt x="2007721" y="512029"/>
                </a:lnTo>
                <a:lnTo>
                  <a:pt x="1984157" y="474409"/>
                </a:lnTo>
                <a:lnTo>
                  <a:pt x="1958864" y="437860"/>
                </a:lnTo>
                <a:lnTo>
                  <a:pt x="1931895" y="402427"/>
                </a:lnTo>
                <a:lnTo>
                  <a:pt x="1903300" y="368159"/>
                </a:lnTo>
                <a:lnTo>
                  <a:pt x="1873131" y="335102"/>
                </a:lnTo>
                <a:lnTo>
                  <a:pt x="1841438" y="303305"/>
                </a:lnTo>
                <a:lnTo>
                  <a:pt x="1808274" y="272813"/>
                </a:lnTo>
                <a:lnTo>
                  <a:pt x="1773690" y="243675"/>
                </a:lnTo>
                <a:lnTo>
                  <a:pt x="1737737" y="215937"/>
                </a:lnTo>
                <a:lnTo>
                  <a:pt x="1700467" y="189646"/>
                </a:lnTo>
                <a:lnTo>
                  <a:pt x="1661930" y="164850"/>
                </a:lnTo>
                <a:lnTo>
                  <a:pt x="1622178" y="141597"/>
                </a:lnTo>
                <a:lnTo>
                  <a:pt x="1581263" y="119932"/>
                </a:lnTo>
                <a:lnTo>
                  <a:pt x="1539235" y="99904"/>
                </a:lnTo>
                <a:lnTo>
                  <a:pt x="1496147" y="81559"/>
                </a:lnTo>
                <a:lnTo>
                  <a:pt x="1452049" y="64945"/>
                </a:lnTo>
                <a:lnTo>
                  <a:pt x="1406993" y="50109"/>
                </a:lnTo>
                <a:lnTo>
                  <a:pt x="1361030" y="37097"/>
                </a:lnTo>
                <a:lnTo>
                  <a:pt x="1314212" y="25959"/>
                </a:lnTo>
                <a:lnTo>
                  <a:pt x="1266589" y="16739"/>
                </a:lnTo>
                <a:lnTo>
                  <a:pt x="1218214" y="9486"/>
                </a:lnTo>
                <a:lnTo>
                  <a:pt x="1169138" y="4247"/>
                </a:lnTo>
                <a:lnTo>
                  <a:pt x="1119411" y="1069"/>
                </a:lnTo>
                <a:lnTo>
                  <a:pt x="1069085" y="0"/>
                </a:lnTo>
                <a:close/>
              </a:path>
            </a:pathLst>
          </a:custGeom>
          <a:solidFill>
            <a:srgbClr val="DAE2F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32" name="Google Shape;132;p17"/>
          <p:cNvGrpSpPr/>
          <p:nvPr/>
        </p:nvGrpSpPr>
        <p:grpSpPr>
          <a:xfrm>
            <a:off x="8456676" y="4558284"/>
            <a:ext cx="2138680" cy="1965960"/>
            <a:chOff x="8456676" y="4558284"/>
            <a:chExt cx="2138680" cy="1965960"/>
          </a:xfrm>
        </p:grpSpPr>
        <p:sp>
          <p:nvSpPr>
            <p:cNvPr id="133" name="Google Shape;133;p17"/>
            <p:cNvSpPr/>
            <p:nvPr/>
          </p:nvSpPr>
          <p:spPr>
            <a:xfrm>
              <a:off x="8456676" y="4558284"/>
              <a:ext cx="2138680" cy="1965960"/>
            </a:xfrm>
            <a:custGeom>
              <a:avLst/>
              <a:gdLst/>
              <a:ahLst/>
              <a:cxnLst/>
              <a:rect l="l" t="t" r="r" b="b"/>
              <a:pathLst>
                <a:path w="2138679" h="1965959" extrusionOk="0">
                  <a:moveTo>
                    <a:pt x="1069085" y="0"/>
                  </a:moveTo>
                  <a:lnTo>
                    <a:pt x="1018760" y="1069"/>
                  </a:lnTo>
                  <a:lnTo>
                    <a:pt x="969033" y="4247"/>
                  </a:lnTo>
                  <a:lnTo>
                    <a:pt x="919957" y="9486"/>
                  </a:lnTo>
                  <a:lnTo>
                    <a:pt x="871582" y="16739"/>
                  </a:lnTo>
                  <a:lnTo>
                    <a:pt x="823959" y="25959"/>
                  </a:lnTo>
                  <a:lnTo>
                    <a:pt x="777141" y="37097"/>
                  </a:lnTo>
                  <a:lnTo>
                    <a:pt x="731178" y="50109"/>
                  </a:lnTo>
                  <a:lnTo>
                    <a:pt x="686122" y="64945"/>
                  </a:lnTo>
                  <a:lnTo>
                    <a:pt x="642024" y="81559"/>
                  </a:lnTo>
                  <a:lnTo>
                    <a:pt x="598936" y="99904"/>
                  </a:lnTo>
                  <a:lnTo>
                    <a:pt x="556908" y="119932"/>
                  </a:lnTo>
                  <a:lnTo>
                    <a:pt x="515993" y="141597"/>
                  </a:lnTo>
                  <a:lnTo>
                    <a:pt x="476241" y="164850"/>
                  </a:lnTo>
                  <a:lnTo>
                    <a:pt x="437704" y="189646"/>
                  </a:lnTo>
                  <a:lnTo>
                    <a:pt x="400434" y="215937"/>
                  </a:lnTo>
                  <a:lnTo>
                    <a:pt x="364481" y="243675"/>
                  </a:lnTo>
                  <a:lnTo>
                    <a:pt x="329897" y="272813"/>
                  </a:lnTo>
                  <a:lnTo>
                    <a:pt x="296733" y="303305"/>
                  </a:lnTo>
                  <a:lnTo>
                    <a:pt x="265040" y="335102"/>
                  </a:lnTo>
                  <a:lnTo>
                    <a:pt x="234871" y="368159"/>
                  </a:lnTo>
                  <a:lnTo>
                    <a:pt x="206276" y="402427"/>
                  </a:lnTo>
                  <a:lnTo>
                    <a:pt x="179307" y="437860"/>
                  </a:lnTo>
                  <a:lnTo>
                    <a:pt x="154014" y="474409"/>
                  </a:lnTo>
                  <a:lnTo>
                    <a:pt x="130450" y="512029"/>
                  </a:lnTo>
                  <a:lnTo>
                    <a:pt x="108666" y="550672"/>
                  </a:lnTo>
                  <a:lnTo>
                    <a:pt x="88712" y="590291"/>
                  </a:lnTo>
                  <a:lnTo>
                    <a:pt x="70641" y="630838"/>
                  </a:lnTo>
                  <a:lnTo>
                    <a:pt x="54504" y="672266"/>
                  </a:lnTo>
                  <a:lnTo>
                    <a:pt x="40352" y="714529"/>
                  </a:lnTo>
                  <a:lnTo>
                    <a:pt x="28236" y="757579"/>
                  </a:lnTo>
                  <a:lnTo>
                    <a:pt x="18208" y="801368"/>
                  </a:lnTo>
                  <a:lnTo>
                    <a:pt x="10319" y="845850"/>
                  </a:lnTo>
                  <a:lnTo>
                    <a:pt x="4620" y="890977"/>
                  </a:lnTo>
                  <a:lnTo>
                    <a:pt x="1163" y="936703"/>
                  </a:lnTo>
                  <a:lnTo>
                    <a:pt x="0" y="982980"/>
                  </a:lnTo>
                  <a:lnTo>
                    <a:pt x="1163" y="1029253"/>
                  </a:lnTo>
                  <a:lnTo>
                    <a:pt x="4620" y="1074976"/>
                  </a:lnTo>
                  <a:lnTo>
                    <a:pt x="10319" y="1120101"/>
                  </a:lnTo>
                  <a:lnTo>
                    <a:pt x="18208" y="1164581"/>
                  </a:lnTo>
                  <a:lnTo>
                    <a:pt x="28236" y="1208368"/>
                  </a:lnTo>
                  <a:lnTo>
                    <a:pt x="40352" y="1251417"/>
                  </a:lnTo>
                  <a:lnTo>
                    <a:pt x="54504" y="1293678"/>
                  </a:lnTo>
                  <a:lnTo>
                    <a:pt x="70641" y="1335106"/>
                  </a:lnTo>
                  <a:lnTo>
                    <a:pt x="88712" y="1375652"/>
                  </a:lnTo>
                  <a:lnTo>
                    <a:pt x="108666" y="1415270"/>
                  </a:lnTo>
                  <a:lnTo>
                    <a:pt x="130450" y="1453913"/>
                  </a:lnTo>
                  <a:lnTo>
                    <a:pt x="154014" y="1491533"/>
                  </a:lnTo>
                  <a:lnTo>
                    <a:pt x="179307" y="1528083"/>
                  </a:lnTo>
                  <a:lnTo>
                    <a:pt x="206276" y="1563516"/>
                  </a:lnTo>
                  <a:lnTo>
                    <a:pt x="234871" y="1597784"/>
                  </a:lnTo>
                  <a:lnTo>
                    <a:pt x="265040" y="1630841"/>
                  </a:lnTo>
                  <a:lnTo>
                    <a:pt x="296733" y="1662640"/>
                  </a:lnTo>
                  <a:lnTo>
                    <a:pt x="329897" y="1693132"/>
                  </a:lnTo>
                  <a:lnTo>
                    <a:pt x="364481" y="1722271"/>
                  </a:lnTo>
                  <a:lnTo>
                    <a:pt x="400434" y="1750010"/>
                  </a:lnTo>
                  <a:lnTo>
                    <a:pt x="437704" y="1776302"/>
                  </a:lnTo>
                  <a:lnTo>
                    <a:pt x="476241" y="1801099"/>
                  </a:lnTo>
                  <a:lnTo>
                    <a:pt x="515993" y="1824354"/>
                  </a:lnTo>
                  <a:lnTo>
                    <a:pt x="556908" y="1846019"/>
                  </a:lnTo>
                  <a:lnTo>
                    <a:pt x="598936" y="1866049"/>
                  </a:lnTo>
                  <a:lnTo>
                    <a:pt x="642024" y="1884394"/>
                  </a:lnTo>
                  <a:lnTo>
                    <a:pt x="686122" y="1901010"/>
                  </a:lnTo>
                  <a:lnTo>
                    <a:pt x="731178" y="1915847"/>
                  </a:lnTo>
                  <a:lnTo>
                    <a:pt x="777141" y="1928859"/>
                  </a:lnTo>
                  <a:lnTo>
                    <a:pt x="823959" y="1939998"/>
                  </a:lnTo>
                  <a:lnTo>
                    <a:pt x="871582" y="1949219"/>
                  </a:lnTo>
                  <a:lnTo>
                    <a:pt x="919957" y="1956472"/>
                  </a:lnTo>
                  <a:lnTo>
                    <a:pt x="969033" y="1961711"/>
                  </a:lnTo>
                  <a:lnTo>
                    <a:pt x="1018760" y="1964890"/>
                  </a:lnTo>
                  <a:lnTo>
                    <a:pt x="1069085" y="1965960"/>
                  </a:lnTo>
                  <a:lnTo>
                    <a:pt x="1119411" y="1964890"/>
                  </a:lnTo>
                  <a:lnTo>
                    <a:pt x="1169138" y="1961711"/>
                  </a:lnTo>
                  <a:lnTo>
                    <a:pt x="1218214" y="1956472"/>
                  </a:lnTo>
                  <a:lnTo>
                    <a:pt x="1266589" y="1949219"/>
                  </a:lnTo>
                  <a:lnTo>
                    <a:pt x="1314212" y="1939998"/>
                  </a:lnTo>
                  <a:lnTo>
                    <a:pt x="1361030" y="1928859"/>
                  </a:lnTo>
                  <a:lnTo>
                    <a:pt x="1406993" y="1915847"/>
                  </a:lnTo>
                  <a:lnTo>
                    <a:pt x="1452049" y="1901010"/>
                  </a:lnTo>
                  <a:lnTo>
                    <a:pt x="1496147" y="1884394"/>
                  </a:lnTo>
                  <a:lnTo>
                    <a:pt x="1539235" y="1866049"/>
                  </a:lnTo>
                  <a:lnTo>
                    <a:pt x="1581263" y="1846019"/>
                  </a:lnTo>
                  <a:lnTo>
                    <a:pt x="1622178" y="1824354"/>
                  </a:lnTo>
                  <a:lnTo>
                    <a:pt x="1661930" y="1801099"/>
                  </a:lnTo>
                  <a:lnTo>
                    <a:pt x="1700467" y="1776302"/>
                  </a:lnTo>
                  <a:lnTo>
                    <a:pt x="1737737" y="1750010"/>
                  </a:lnTo>
                  <a:lnTo>
                    <a:pt x="1773690" y="1722271"/>
                  </a:lnTo>
                  <a:lnTo>
                    <a:pt x="1808274" y="1693132"/>
                  </a:lnTo>
                  <a:lnTo>
                    <a:pt x="1841438" y="1662640"/>
                  </a:lnTo>
                  <a:lnTo>
                    <a:pt x="1873131" y="1630841"/>
                  </a:lnTo>
                  <a:lnTo>
                    <a:pt x="1903300" y="1597784"/>
                  </a:lnTo>
                  <a:lnTo>
                    <a:pt x="1931895" y="1563516"/>
                  </a:lnTo>
                  <a:lnTo>
                    <a:pt x="1958864" y="1528083"/>
                  </a:lnTo>
                  <a:lnTo>
                    <a:pt x="1984157" y="1491533"/>
                  </a:lnTo>
                  <a:lnTo>
                    <a:pt x="2007721" y="1453913"/>
                  </a:lnTo>
                  <a:lnTo>
                    <a:pt x="2029505" y="1415270"/>
                  </a:lnTo>
                  <a:lnTo>
                    <a:pt x="2049459" y="1375652"/>
                  </a:lnTo>
                  <a:lnTo>
                    <a:pt x="2067530" y="1335106"/>
                  </a:lnTo>
                  <a:lnTo>
                    <a:pt x="2083667" y="1293678"/>
                  </a:lnTo>
                  <a:lnTo>
                    <a:pt x="2097819" y="1251417"/>
                  </a:lnTo>
                  <a:lnTo>
                    <a:pt x="2109935" y="1208368"/>
                  </a:lnTo>
                  <a:lnTo>
                    <a:pt x="2119963" y="1164581"/>
                  </a:lnTo>
                  <a:lnTo>
                    <a:pt x="2127852" y="1120101"/>
                  </a:lnTo>
                  <a:lnTo>
                    <a:pt x="2133551" y="1074976"/>
                  </a:lnTo>
                  <a:lnTo>
                    <a:pt x="2137008" y="1029253"/>
                  </a:lnTo>
                  <a:lnTo>
                    <a:pt x="2138172" y="982980"/>
                  </a:lnTo>
                  <a:lnTo>
                    <a:pt x="2137008" y="936703"/>
                  </a:lnTo>
                  <a:lnTo>
                    <a:pt x="2133551" y="890977"/>
                  </a:lnTo>
                  <a:lnTo>
                    <a:pt x="2127852" y="845850"/>
                  </a:lnTo>
                  <a:lnTo>
                    <a:pt x="2119963" y="801368"/>
                  </a:lnTo>
                  <a:lnTo>
                    <a:pt x="2109935" y="757579"/>
                  </a:lnTo>
                  <a:lnTo>
                    <a:pt x="2097819" y="714529"/>
                  </a:lnTo>
                  <a:lnTo>
                    <a:pt x="2083667" y="672266"/>
                  </a:lnTo>
                  <a:lnTo>
                    <a:pt x="2067530" y="630838"/>
                  </a:lnTo>
                  <a:lnTo>
                    <a:pt x="2049459" y="590291"/>
                  </a:lnTo>
                  <a:lnTo>
                    <a:pt x="2029505" y="550672"/>
                  </a:lnTo>
                  <a:lnTo>
                    <a:pt x="2007721" y="512029"/>
                  </a:lnTo>
                  <a:lnTo>
                    <a:pt x="1984157" y="474409"/>
                  </a:lnTo>
                  <a:lnTo>
                    <a:pt x="1958864" y="437860"/>
                  </a:lnTo>
                  <a:lnTo>
                    <a:pt x="1931895" y="402427"/>
                  </a:lnTo>
                  <a:lnTo>
                    <a:pt x="1903300" y="368159"/>
                  </a:lnTo>
                  <a:lnTo>
                    <a:pt x="1873131" y="335102"/>
                  </a:lnTo>
                  <a:lnTo>
                    <a:pt x="1841438" y="303305"/>
                  </a:lnTo>
                  <a:lnTo>
                    <a:pt x="1808274" y="272813"/>
                  </a:lnTo>
                  <a:lnTo>
                    <a:pt x="1773690" y="243675"/>
                  </a:lnTo>
                  <a:lnTo>
                    <a:pt x="1737737" y="215937"/>
                  </a:lnTo>
                  <a:lnTo>
                    <a:pt x="1700467" y="189646"/>
                  </a:lnTo>
                  <a:lnTo>
                    <a:pt x="1661930" y="164850"/>
                  </a:lnTo>
                  <a:lnTo>
                    <a:pt x="1622178" y="141597"/>
                  </a:lnTo>
                  <a:lnTo>
                    <a:pt x="1581263" y="119932"/>
                  </a:lnTo>
                  <a:lnTo>
                    <a:pt x="1539235" y="99904"/>
                  </a:lnTo>
                  <a:lnTo>
                    <a:pt x="1496147" y="81559"/>
                  </a:lnTo>
                  <a:lnTo>
                    <a:pt x="1452049" y="64945"/>
                  </a:lnTo>
                  <a:lnTo>
                    <a:pt x="1406993" y="50109"/>
                  </a:lnTo>
                  <a:lnTo>
                    <a:pt x="1361030" y="37097"/>
                  </a:lnTo>
                  <a:lnTo>
                    <a:pt x="1314212" y="25959"/>
                  </a:lnTo>
                  <a:lnTo>
                    <a:pt x="1266589" y="16739"/>
                  </a:lnTo>
                  <a:lnTo>
                    <a:pt x="1218214" y="9486"/>
                  </a:lnTo>
                  <a:lnTo>
                    <a:pt x="1169138" y="4247"/>
                  </a:lnTo>
                  <a:lnTo>
                    <a:pt x="1119411" y="1069"/>
                  </a:lnTo>
                  <a:lnTo>
                    <a:pt x="1069085" y="0"/>
                  </a:lnTo>
                  <a:close/>
                </a:path>
              </a:pathLst>
            </a:custGeom>
            <a:solidFill>
              <a:srgbClr val="DAE2F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 name="Google Shape;134;p17"/>
            <p:cNvSpPr/>
            <p:nvPr/>
          </p:nvSpPr>
          <p:spPr>
            <a:xfrm>
              <a:off x="8456676" y="4558284"/>
              <a:ext cx="2138680" cy="1965960"/>
            </a:xfrm>
            <a:custGeom>
              <a:avLst/>
              <a:gdLst/>
              <a:ahLst/>
              <a:cxnLst/>
              <a:rect l="l" t="t" r="r" b="b"/>
              <a:pathLst>
                <a:path w="2138679" h="1965959" extrusionOk="0">
                  <a:moveTo>
                    <a:pt x="0" y="982980"/>
                  </a:moveTo>
                  <a:lnTo>
                    <a:pt x="1163" y="936703"/>
                  </a:lnTo>
                  <a:lnTo>
                    <a:pt x="4620" y="890977"/>
                  </a:lnTo>
                  <a:lnTo>
                    <a:pt x="10319" y="845850"/>
                  </a:lnTo>
                  <a:lnTo>
                    <a:pt x="18208" y="801368"/>
                  </a:lnTo>
                  <a:lnTo>
                    <a:pt x="28236" y="757579"/>
                  </a:lnTo>
                  <a:lnTo>
                    <a:pt x="40352" y="714529"/>
                  </a:lnTo>
                  <a:lnTo>
                    <a:pt x="54504" y="672266"/>
                  </a:lnTo>
                  <a:lnTo>
                    <a:pt x="70641" y="630838"/>
                  </a:lnTo>
                  <a:lnTo>
                    <a:pt x="88712" y="590291"/>
                  </a:lnTo>
                  <a:lnTo>
                    <a:pt x="108666" y="550672"/>
                  </a:lnTo>
                  <a:lnTo>
                    <a:pt x="130450" y="512029"/>
                  </a:lnTo>
                  <a:lnTo>
                    <a:pt x="154014" y="474409"/>
                  </a:lnTo>
                  <a:lnTo>
                    <a:pt x="179307" y="437860"/>
                  </a:lnTo>
                  <a:lnTo>
                    <a:pt x="206276" y="402427"/>
                  </a:lnTo>
                  <a:lnTo>
                    <a:pt x="234871" y="368159"/>
                  </a:lnTo>
                  <a:lnTo>
                    <a:pt x="265040" y="335102"/>
                  </a:lnTo>
                  <a:lnTo>
                    <a:pt x="296733" y="303305"/>
                  </a:lnTo>
                  <a:lnTo>
                    <a:pt x="329897" y="272813"/>
                  </a:lnTo>
                  <a:lnTo>
                    <a:pt x="364481" y="243675"/>
                  </a:lnTo>
                  <a:lnTo>
                    <a:pt x="400434" y="215937"/>
                  </a:lnTo>
                  <a:lnTo>
                    <a:pt x="437704" y="189646"/>
                  </a:lnTo>
                  <a:lnTo>
                    <a:pt x="476241" y="164850"/>
                  </a:lnTo>
                  <a:lnTo>
                    <a:pt x="515993" y="141597"/>
                  </a:lnTo>
                  <a:lnTo>
                    <a:pt x="556908" y="119932"/>
                  </a:lnTo>
                  <a:lnTo>
                    <a:pt x="598936" y="99904"/>
                  </a:lnTo>
                  <a:lnTo>
                    <a:pt x="642024" y="81559"/>
                  </a:lnTo>
                  <a:lnTo>
                    <a:pt x="686122" y="64945"/>
                  </a:lnTo>
                  <a:lnTo>
                    <a:pt x="731178" y="50109"/>
                  </a:lnTo>
                  <a:lnTo>
                    <a:pt x="777141" y="37097"/>
                  </a:lnTo>
                  <a:lnTo>
                    <a:pt x="823959" y="25959"/>
                  </a:lnTo>
                  <a:lnTo>
                    <a:pt x="871582" y="16739"/>
                  </a:lnTo>
                  <a:lnTo>
                    <a:pt x="919957" y="9486"/>
                  </a:lnTo>
                  <a:lnTo>
                    <a:pt x="969033" y="4247"/>
                  </a:lnTo>
                  <a:lnTo>
                    <a:pt x="1018760" y="1069"/>
                  </a:lnTo>
                  <a:lnTo>
                    <a:pt x="1069085" y="0"/>
                  </a:lnTo>
                  <a:lnTo>
                    <a:pt x="1119411" y="1069"/>
                  </a:lnTo>
                  <a:lnTo>
                    <a:pt x="1169138" y="4247"/>
                  </a:lnTo>
                  <a:lnTo>
                    <a:pt x="1218214" y="9486"/>
                  </a:lnTo>
                  <a:lnTo>
                    <a:pt x="1266589" y="16739"/>
                  </a:lnTo>
                  <a:lnTo>
                    <a:pt x="1314212" y="25959"/>
                  </a:lnTo>
                  <a:lnTo>
                    <a:pt x="1361030" y="37097"/>
                  </a:lnTo>
                  <a:lnTo>
                    <a:pt x="1406993" y="50109"/>
                  </a:lnTo>
                  <a:lnTo>
                    <a:pt x="1452049" y="64945"/>
                  </a:lnTo>
                  <a:lnTo>
                    <a:pt x="1496147" y="81559"/>
                  </a:lnTo>
                  <a:lnTo>
                    <a:pt x="1539235" y="99904"/>
                  </a:lnTo>
                  <a:lnTo>
                    <a:pt x="1581263" y="119932"/>
                  </a:lnTo>
                  <a:lnTo>
                    <a:pt x="1622178" y="141597"/>
                  </a:lnTo>
                  <a:lnTo>
                    <a:pt x="1661930" y="164850"/>
                  </a:lnTo>
                  <a:lnTo>
                    <a:pt x="1700467" y="189646"/>
                  </a:lnTo>
                  <a:lnTo>
                    <a:pt x="1737737" y="215937"/>
                  </a:lnTo>
                  <a:lnTo>
                    <a:pt x="1773690" y="243675"/>
                  </a:lnTo>
                  <a:lnTo>
                    <a:pt x="1808274" y="272813"/>
                  </a:lnTo>
                  <a:lnTo>
                    <a:pt x="1841438" y="303305"/>
                  </a:lnTo>
                  <a:lnTo>
                    <a:pt x="1873131" y="335102"/>
                  </a:lnTo>
                  <a:lnTo>
                    <a:pt x="1903300" y="368159"/>
                  </a:lnTo>
                  <a:lnTo>
                    <a:pt x="1931895" y="402427"/>
                  </a:lnTo>
                  <a:lnTo>
                    <a:pt x="1958864" y="437860"/>
                  </a:lnTo>
                  <a:lnTo>
                    <a:pt x="1984157" y="474409"/>
                  </a:lnTo>
                  <a:lnTo>
                    <a:pt x="2007721" y="512029"/>
                  </a:lnTo>
                  <a:lnTo>
                    <a:pt x="2029505" y="550672"/>
                  </a:lnTo>
                  <a:lnTo>
                    <a:pt x="2049459" y="590291"/>
                  </a:lnTo>
                  <a:lnTo>
                    <a:pt x="2067530" y="630838"/>
                  </a:lnTo>
                  <a:lnTo>
                    <a:pt x="2083667" y="672266"/>
                  </a:lnTo>
                  <a:lnTo>
                    <a:pt x="2097819" y="714529"/>
                  </a:lnTo>
                  <a:lnTo>
                    <a:pt x="2109935" y="757579"/>
                  </a:lnTo>
                  <a:lnTo>
                    <a:pt x="2119963" y="801368"/>
                  </a:lnTo>
                  <a:lnTo>
                    <a:pt x="2127852" y="845850"/>
                  </a:lnTo>
                  <a:lnTo>
                    <a:pt x="2133551" y="890977"/>
                  </a:lnTo>
                  <a:lnTo>
                    <a:pt x="2137008" y="936703"/>
                  </a:lnTo>
                  <a:lnTo>
                    <a:pt x="2138172" y="982980"/>
                  </a:lnTo>
                  <a:lnTo>
                    <a:pt x="2137008" y="1029253"/>
                  </a:lnTo>
                  <a:lnTo>
                    <a:pt x="2133551" y="1074976"/>
                  </a:lnTo>
                  <a:lnTo>
                    <a:pt x="2127852" y="1120101"/>
                  </a:lnTo>
                  <a:lnTo>
                    <a:pt x="2119963" y="1164581"/>
                  </a:lnTo>
                  <a:lnTo>
                    <a:pt x="2109935" y="1208368"/>
                  </a:lnTo>
                  <a:lnTo>
                    <a:pt x="2097819" y="1251417"/>
                  </a:lnTo>
                  <a:lnTo>
                    <a:pt x="2083667" y="1293678"/>
                  </a:lnTo>
                  <a:lnTo>
                    <a:pt x="2067530" y="1335106"/>
                  </a:lnTo>
                  <a:lnTo>
                    <a:pt x="2049459" y="1375652"/>
                  </a:lnTo>
                  <a:lnTo>
                    <a:pt x="2029505" y="1415270"/>
                  </a:lnTo>
                  <a:lnTo>
                    <a:pt x="2007721" y="1453913"/>
                  </a:lnTo>
                  <a:lnTo>
                    <a:pt x="1984157" y="1491533"/>
                  </a:lnTo>
                  <a:lnTo>
                    <a:pt x="1958864" y="1528083"/>
                  </a:lnTo>
                  <a:lnTo>
                    <a:pt x="1931895" y="1563516"/>
                  </a:lnTo>
                  <a:lnTo>
                    <a:pt x="1903300" y="1597784"/>
                  </a:lnTo>
                  <a:lnTo>
                    <a:pt x="1873131" y="1630841"/>
                  </a:lnTo>
                  <a:lnTo>
                    <a:pt x="1841438" y="1662640"/>
                  </a:lnTo>
                  <a:lnTo>
                    <a:pt x="1808274" y="1693132"/>
                  </a:lnTo>
                  <a:lnTo>
                    <a:pt x="1773690" y="1722271"/>
                  </a:lnTo>
                  <a:lnTo>
                    <a:pt x="1737737" y="1750010"/>
                  </a:lnTo>
                  <a:lnTo>
                    <a:pt x="1700467" y="1776302"/>
                  </a:lnTo>
                  <a:lnTo>
                    <a:pt x="1661930" y="1801099"/>
                  </a:lnTo>
                  <a:lnTo>
                    <a:pt x="1622178" y="1824354"/>
                  </a:lnTo>
                  <a:lnTo>
                    <a:pt x="1581263" y="1846019"/>
                  </a:lnTo>
                  <a:lnTo>
                    <a:pt x="1539235" y="1866049"/>
                  </a:lnTo>
                  <a:lnTo>
                    <a:pt x="1496147" y="1884394"/>
                  </a:lnTo>
                  <a:lnTo>
                    <a:pt x="1452049" y="1901010"/>
                  </a:lnTo>
                  <a:lnTo>
                    <a:pt x="1406993" y="1915847"/>
                  </a:lnTo>
                  <a:lnTo>
                    <a:pt x="1361030" y="1928859"/>
                  </a:lnTo>
                  <a:lnTo>
                    <a:pt x="1314212" y="1939998"/>
                  </a:lnTo>
                  <a:lnTo>
                    <a:pt x="1266589" y="1949219"/>
                  </a:lnTo>
                  <a:lnTo>
                    <a:pt x="1218214" y="1956472"/>
                  </a:lnTo>
                  <a:lnTo>
                    <a:pt x="1169138" y="1961711"/>
                  </a:lnTo>
                  <a:lnTo>
                    <a:pt x="1119411" y="1964890"/>
                  </a:lnTo>
                  <a:lnTo>
                    <a:pt x="1069085" y="1965960"/>
                  </a:lnTo>
                  <a:lnTo>
                    <a:pt x="1018760" y="1964890"/>
                  </a:lnTo>
                  <a:lnTo>
                    <a:pt x="969033" y="1961711"/>
                  </a:lnTo>
                  <a:lnTo>
                    <a:pt x="919957" y="1956472"/>
                  </a:lnTo>
                  <a:lnTo>
                    <a:pt x="871582" y="1949219"/>
                  </a:lnTo>
                  <a:lnTo>
                    <a:pt x="823959" y="1939998"/>
                  </a:lnTo>
                  <a:lnTo>
                    <a:pt x="777141" y="1928859"/>
                  </a:lnTo>
                  <a:lnTo>
                    <a:pt x="731178" y="1915847"/>
                  </a:lnTo>
                  <a:lnTo>
                    <a:pt x="686122" y="1901010"/>
                  </a:lnTo>
                  <a:lnTo>
                    <a:pt x="642024" y="1884394"/>
                  </a:lnTo>
                  <a:lnTo>
                    <a:pt x="598936" y="1866049"/>
                  </a:lnTo>
                  <a:lnTo>
                    <a:pt x="556908" y="1846019"/>
                  </a:lnTo>
                  <a:lnTo>
                    <a:pt x="515993" y="1824354"/>
                  </a:lnTo>
                  <a:lnTo>
                    <a:pt x="476241" y="1801099"/>
                  </a:lnTo>
                  <a:lnTo>
                    <a:pt x="437704" y="1776302"/>
                  </a:lnTo>
                  <a:lnTo>
                    <a:pt x="400434" y="1750010"/>
                  </a:lnTo>
                  <a:lnTo>
                    <a:pt x="364481" y="1722271"/>
                  </a:lnTo>
                  <a:lnTo>
                    <a:pt x="329897" y="1693132"/>
                  </a:lnTo>
                  <a:lnTo>
                    <a:pt x="296733" y="1662640"/>
                  </a:lnTo>
                  <a:lnTo>
                    <a:pt x="265040" y="1630841"/>
                  </a:lnTo>
                  <a:lnTo>
                    <a:pt x="234871" y="1597784"/>
                  </a:lnTo>
                  <a:lnTo>
                    <a:pt x="206276" y="1563516"/>
                  </a:lnTo>
                  <a:lnTo>
                    <a:pt x="179307" y="1528083"/>
                  </a:lnTo>
                  <a:lnTo>
                    <a:pt x="154014" y="1491533"/>
                  </a:lnTo>
                  <a:lnTo>
                    <a:pt x="130450" y="1453913"/>
                  </a:lnTo>
                  <a:lnTo>
                    <a:pt x="108666" y="1415270"/>
                  </a:lnTo>
                  <a:lnTo>
                    <a:pt x="88712" y="1375652"/>
                  </a:lnTo>
                  <a:lnTo>
                    <a:pt x="70641" y="1335106"/>
                  </a:lnTo>
                  <a:lnTo>
                    <a:pt x="54504" y="1293678"/>
                  </a:lnTo>
                  <a:lnTo>
                    <a:pt x="40352" y="1251417"/>
                  </a:lnTo>
                  <a:lnTo>
                    <a:pt x="28236" y="1208368"/>
                  </a:lnTo>
                  <a:lnTo>
                    <a:pt x="18208" y="1164581"/>
                  </a:lnTo>
                  <a:lnTo>
                    <a:pt x="10319" y="1120101"/>
                  </a:lnTo>
                  <a:lnTo>
                    <a:pt x="4620" y="1074976"/>
                  </a:lnTo>
                  <a:lnTo>
                    <a:pt x="1163" y="1029253"/>
                  </a:lnTo>
                  <a:lnTo>
                    <a:pt x="0" y="982980"/>
                  </a:lnTo>
                  <a:close/>
                </a:path>
              </a:pathLst>
            </a:custGeom>
            <a:noFill/>
            <a:ln w="12175" cap="flat" cmpd="sng">
              <a:solidFill>
                <a:srgbClr val="DAE2F3"/>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5" name="Google Shape;135;p17"/>
          <p:cNvSpPr/>
          <p:nvPr/>
        </p:nvSpPr>
        <p:spPr>
          <a:xfrm>
            <a:off x="4876800" y="1463039"/>
            <a:ext cx="2138680" cy="1965960"/>
          </a:xfrm>
          <a:custGeom>
            <a:avLst/>
            <a:gdLst/>
            <a:ahLst/>
            <a:cxnLst/>
            <a:rect l="l" t="t" r="r" b="b"/>
            <a:pathLst>
              <a:path w="2138679" h="1965960" extrusionOk="0">
                <a:moveTo>
                  <a:pt x="1069086" y="0"/>
                </a:moveTo>
                <a:lnTo>
                  <a:pt x="1018760" y="1069"/>
                </a:lnTo>
                <a:lnTo>
                  <a:pt x="969033" y="4247"/>
                </a:lnTo>
                <a:lnTo>
                  <a:pt x="919957" y="9486"/>
                </a:lnTo>
                <a:lnTo>
                  <a:pt x="871582" y="16739"/>
                </a:lnTo>
                <a:lnTo>
                  <a:pt x="823959" y="25959"/>
                </a:lnTo>
                <a:lnTo>
                  <a:pt x="777141" y="37097"/>
                </a:lnTo>
                <a:lnTo>
                  <a:pt x="731178" y="50109"/>
                </a:lnTo>
                <a:lnTo>
                  <a:pt x="686122" y="64945"/>
                </a:lnTo>
                <a:lnTo>
                  <a:pt x="642024" y="81559"/>
                </a:lnTo>
                <a:lnTo>
                  <a:pt x="598936" y="99904"/>
                </a:lnTo>
                <a:lnTo>
                  <a:pt x="556908" y="119932"/>
                </a:lnTo>
                <a:lnTo>
                  <a:pt x="515993" y="141597"/>
                </a:lnTo>
                <a:lnTo>
                  <a:pt x="476241" y="164850"/>
                </a:lnTo>
                <a:lnTo>
                  <a:pt x="437704" y="189646"/>
                </a:lnTo>
                <a:lnTo>
                  <a:pt x="400434" y="215937"/>
                </a:lnTo>
                <a:lnTo>
                  <a:pt x="364481" y="243675"/>
                </a:lnTo>
                <a:lnTo>
                  <a:pt x="329897" y="272813"/>
                </a:lnTo>
                <a:lnTo>
                  <a:pt x="296733" y="303305"/>
                </a:lnTo>
                <a:lnTo>
                  <a:pt x="265040" y="335102"/>
                </a:lnTo>
                <a:lnTo>
                  <a:pt x="234871" y="368159"/>
                </a:lnTo>
                <a:lnTo>
                  <a:pt x="206276" y="402427"/>
                </a:lnTo>
                <a:lnTo>
                  <a:pt x="179307" y="437860"/>
                </a:lnTo>
                <a:lnTo>
                  <a:pt x="154014" y="474409"/>
                </a:lnTo>
                <a:lnTo>
                  <a:pt x="130450" y="512029"/>
                </a:lnTo>
                <a:lnTo>
                  <a:pt x="108666" y="550672"/>
                </a:lnTo>
                <a:lnTo>
                  <a:pt x="88712" y="590291"/>
                </a:lnTo>
                <a:lnTo>
                  <a:pt x="70641" y="630838"/>
                </a:lnTo>
                <a:lnTo>
                  <a:pt x="54504" y="672266"/>
                </a:lnTo>
                <a:lnTo>
                  <a:pt x="40352" y="714529"/>
                </a:lnTo>
                <a:lnTo>
                  <a:pt x="28236" y="757579"/>
                </a:lnTo>
                <a:lnTo>
                  <a:pt x="18208" y="801368"/>
                </a:lnTo>
                <a:lnTo>
                  <a:pt x="10319" y="845850"/>
                </a:lnTo>
                <a:lnTo>
                  <a:pt x="4620" y="890977"/>
                </a:lnTo>
                <a:lnTo>
                  <a:pt x="1163" y="936703"/>
                </a:lnTo>
                <a:lnTo>
                  <a:pt x="0" y="982980"/>
                </a:lnTo>
                <a:lnTo>
                  <a:pt x="1163" y="1029256"/>
                </a:lnTo>
                <a:lnTo>
                  <a:pt x="4620" y="1074982"/>
                </a:lnTo>
                <a:lnTo>
                  <a:pt x="10319" y="1120109"/>
                </a:lnTo>
                <a:lnTo>
                  <a:pt x="18208" y="1164591"/>
                </a:lnTo>
                <a:lnTo>
                  <a:pt x="28236" y="1208380"/>
                </a:lnTo>
                <a:lnTo>
                  <a:pt x="40352" y="1251430"/>
                </a:lnTo>
                <a:lnTo>
                  <a:pt x="54504" y="1293693"/>
                </a:lnTo>
                <a:lnTo>
                  <a:pt x="70641" y="1335121"/>
                </a:lnTo>
                <a:lnTo>
                  <a:pt x="88712" y="1375668"/>
                </a:lnTo>
                <a:lnTo>
                  <a:pt x="108666" y="1415287"/>
                </a:lnTo>
                <a:lnTo>
                  <a:pt x="130450" y="1453930"/>
                </a:lnTo>
                <a:lnTo>
                  <a:pt x="154014" y="1491550"/>
                </a:lnTo>
                <a:lnTo>
                  <a:pt x="179307" y="1528099"/>
                </a:lnTo>
                <a:lnTo>
                  <a:pt x="206276" y="1563532"/>
                </a:lnTo>
                <a:lnTo>
                  <a:pt x="234871" y="1597800"/>
                </a:lnTo>
                <a:lnTo>
                  <a:pt x="265040" y="1630857"/>
                </a:lnTo>
                <a:lnTo>
                  <a:pt x="296733" y="1662654"/>
                </a:lnTo>
                <a:lnTo>
                  <a:pt x="329897" y="1693146"/>
                </a:lnTo>
                <a:lnTo>
                  <a:pt x="364481" y="1722284"/>
                </a:lnTo>
                <a:lnTo>
                  <a:pt x="400434" y="1750022"/>
                </a:lnTo>
                <a:lnTo>
                  <a:pt x="437704" y="1776313"/>
                </a:lnTo>
                <a:lnTo>
                  <a:pt x="476241" y="1801109"/>
                </a:lnTo>
                <a:lnTo>
                  <a:pt x="515993" y="1824362"/>
                </a:lnTo>
                <a:lnTo>
                  <a:pt x="556908" y="1846027"/>
                </a:lnTo>
                <a:lnTo>
                  <a:pt x="598936" y="1866055"/>
                </a:lnTo>
                <a:lnTo>
                  <a:pt x="642024" y="1884400"/>
                </a:lnTo>
                <a:lnTo>
                  <a:pt x="686122" y="1901014"/>
                </a:lnTo>
                <a:lnTo>
                  <a:pt x="731178" y="1915850"/>
                </a:lnTo>
                <a:lnTo>
                  <a:pt x="777141" y="1928862"/>
                </a:lnTo>
                <a:lnTo>
                  <a:pt x="823959" y="1940000"/>
                </a:lnTo>
                <a:lnTo>
                  <a:pt x="871582" y="1949220"/>
                </a:lnTo>
                <a:lnTo>
                  <a:pt x="919957" y="1956473"/>
                </a:lnTo>
                <a:lnTo>
                  <a:pt x="969033" y="1961712"/>
                </a:lnTo>
                <a:lnTo>
                  <a:pt x="1018760" y="1964890"/>
                </a:lnTo>
                <a:lnTo>
                  <a:pt x="1069086" y="1965960"/>
                </a:lnTo>
                <a:lnTo>
                  <a:pt x="1119411" y="1964890"/>
                </a:lnTo>
                <a:lnTo>
                  <a:pt x="1169138" y="1961712"/>
                </a:lnTo>
                <a:lnTo>
                  <a:pt x="1218214" y="1956473"/>
                </a:lnTo>
                <a:lnTo>
                  <a:pt x="1266589" y="1949220"/>
                </a:lnTo>
                <a:lnTo>
                  <a:pt x="1314212" y="1940000"/>
                </a:lnTo>
                <a:lnTo>
                  <a:pt x="1361030" y="1928862"/>
                </a:lnTo>
                <a:lnTo>
                  <a:pt x="1406993" y="1915850"/>
                </a:lnTo>
                <a:lnTo>
                  <a:pt x="1452049" y="1901014"/>
                </a:lnTo>
                <a:lnTo>
                  <a:pt x="1496147" y="1884400"/>
                </a:lnTo>
                <a:lnTo>
                  <a:pt x="1539235" y="1866055"/>
                </a:lnTo>
                <a:lnTo>
                  <a:pt x="1581263" y="1846027"/>
                </a:lnTo>
                <a:lnTo>
                  <a:pt x="1622178" y="1824362"/>
                </a:lnTo>
                <a:lnTo>
                  <a:pt x="1661930" y="1801109"/>
                </a:lnTo>
                <a:lnTo>
                  <a:pt x="1700467" y="1776313"/>
                </a:lnTo>
                <a:lnTo>
                  <a:pt x="1737737" y="1750022"/>
                </a:lnTo>
                <a:lnTo>
                  <a:pt x="1773690" y="1722284"/>
                </a:lnTo>
                <a:lnTo>
                  <a:pt x="1808274" y="1693146"/>
                </a:lnTo>
                <a:lnTo>
                  <a:pt x="1841438" y="1662654"/>
                </a:lnTo>
                <a:lnTo>
                  <a:pt x="1873131" y="1630857"/>
                </a:lnTo>
                <a:lnTo>
                  <a:pt x="1903300" y="1597800"/>
                </a:lnTo>
                <a:lnTo>
                  <a:pt x="1931895" y="1563532"/>
                </a:lnTo>
                <a:lnTo>
                  <a:pt x="1958864" y="1528099"/>
                </a:lnTo>
                <a:lnTo>
                  <a:pt x="1984157" y="1491550"/>
                </a:lnTo>
                <a:lnTo>
                  <a:pt x="2007721" y="1453930"/>
                </a:lnTo>
                <a:lnTo>
                  <a:pt x="2029505" y="1415287"/>
                </a:lnTo>
                <a:lnTo>
                  <a:pt x="2049459" y="1375668"/>
                </a:lnTo>
                <a:lnTo>
                  <a:pt x="2067530" y="1335121"/>
                </a:lnTo>
                <a:lnTo>
                  <a:pt x="2083667" y="1293693"/>
                </a:lnTo>
                <a:lnTo>
                  <a:pt x="2097819" y="1251430"/>
                </a:lnTo>
                <a:lnTo>
                  <a:pt x="2109935" y="1208380"/>
                </a:lnTo>
                <a:lnTo>
                  <a:pt x="2119963" y="1164591"/>
                </a:lnTo>
                <a:lnTo>
                  <a:pt x="2127852" y="1120109"/>
                </a:lnTo>
                <a:lnTo>
                  <a:pt x="2133551" y="1074982"/>
                </a:lnTo>
                <a:lnTo>
                  <a:pt x="2137008" y="1029256"/>
                </a:lnTo>
                <a:lnTo>
                  <a:pt x="2138172" y="982980"/>
                </a:lnTo>
                <a:lnTo>
                  <a:pt x="2137008" y="936703"/>
                </a:lnTo>
                <a:lnTo>
                  <a:pt x="2133551" y="890977"/>
                </a:lnTo>
                <a:lnTo>
                  <a:pt x="2127852" y="845850"/>
                </a:lnTo>
                <a:lnTo>
                  <a:pt x="2119963" y="801368"/>
                </a:lnTo>
                <a:lnTo>
                  <a:pt x="2109935" y="757579"/>
                </a:lnTo>
                <a:lnTo>
                  <a:pt x="2097819" y="714529"/>
                </a:lnTo>
                <a:lnTo>
                  <a:pt x="2083667" y="672266"/>
                </a:lnTo>
                <a:lnTo>
                  <a:pt x="2067530" y="630838"/>
                </a:lnTo>
                <a:lnTo>
                  <a:pt x="2049459" y="590291"/>
                </a:lnTo>
                <a:lnTo>
                  <a:pt x="2029505" y="550672"/>
                </a:lnTo>
                <a:lnTo>
                  <a:pt x="2007721" y="512029"/>
                </a:lnTo>
                <a:lnTo>
                  <a:pt x="1984157" y="474409"/>
                </a:lnTo>
                <a:lnTo>
                  <a:pt x="1958864" y="437860"/>
                </a:lnTo>
                <a:lnTo>
                  <a:pt x="1931895" y="402427"/>
                </a:lnTo>
                <a:lnTo>
                  <a:pt x="1903300" y="368159"/>
                </a:lnTo>
                <a:lnTo>
                  <a:pt x="1873131" y="335102"/>
                </a:lnTo>
                <a:lnTo>
                  <a:pt x="1841438" y="303305"/>
                </a:lnTo>
                <a:lnTo>
                  <a:pt x="1808274" y="272813"/>
                </a:lnTo>
                <a:lnTo>
                  <a:pt x="1773690" y="243675"/>
                </a:lnTo>
                <a:lnTo>
                  <a:pt x="1737737" y="215937"/>
                </a:lnTo>
                <a:lnTo>
                  <a:pt x="1700467" y="189646"/>
                </a:lnTo>
                <a:lnTo>
                  <a:pt x="1661930" y="164850"/>
                </a:lnTo>
                <a:lnTo>
                  <a:pt x="1622178" y="141597"/>
                </a:lnTo>
                <a:lnTo>
                  <a:pt x="1581263" y="119932"/>
                </a:lnTo>
                <a:lnTo>
                  <a:pt x="1539235" y="99904"/>
                </a:lnTo>
                <a:lnTo>
                  <a:pt x="1496147" y="81559"/>
                </a:lnTo>
                <a:lnTo>
                  <a:pt x="1452049" y="64945"/>
                </a:lnTo>
                <a:lnTo>
                  <a:pt x="1406993" y="50109"/>
                </a:lnTo>
                <a:lnTo>
                  <a:pt x="1361030" y="37097"/>
                </a:lnTo>
                <a:lnTo>
                  <a:pt x="1314212" y="25959"/>
                </a:lnTo>
                <a:lnTo>
                  <a:pt x="1266589" y="16739"/>
                </a:lnTo>
                <a:lnTo>
                  <a:pt x="1218214" y="9486"/>
                </a:lnTo>
                <a:lnTo>
                  <a:pt x="1169138" y="4247"/>
                </a:lnTo>
                <a:lnTo>
                  <a:pt x="1119411" y="1069"/>
                </a:lnTo>
                <a:lnTo>
                  <a:pt x="1069086" y="0"/>
                </a:lnTo>
                <a:close/>
              </a:path>
            </a:pathLst>
          </a:custGeom>
          <a:solidFill>
            <a:srgbClr val="DAE2F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36" name="Google Shape;136;p17"/>
          <p:cNvGrpSpPr/>
          <p:nvPr/>
        </p:nvGrpSpPr>
        <p:grpSpPr>
          <a:xfrm>
            <a:off x="7203948" y="2179319"/>
            <a:ext cx="1068705" cy="521334"/>
            <a:chOff x="7203948" y="2179319"/>
            <a:chExt cx="1068705" cy="521334"/>
          </a:xfrm>
        </p:grpSpPr>
        <p:sp>
          <p:nvSpPr>
            <p:cNvPr id="137" name="Google Shape;137;p17"/>
            <p:cNvSpPr/>
            <p:nvPr/>
          </p:nvSpPr>
          <p:spPr>
            <a:xfrm>
              <a:off x="7203948" y="2179319"/>
              <a:ext cx="1068705" cy="521334"/>
            </a:xfrm>
            <a:custGeom>
              <a:avLst/>
              <a:gdLst/>
              <a:ahLst/>
              <a:cxnLst/>
              <a:rect l="l" t="t" r="r" b="b"/>
              <a:pathLst>
                <a:path w="1068704" h="521335" extrusionOk="0">
                  <a:moveTo>
                    <a:pt x="807720" y="0"/>
                  </a:moveTo>
                  <a:lnTo>
                    <a:pt x="807720" y="130301"/>
                  </a:lnTo>
                  <a:lnTo>
                    <a:pt x="0" y="130301"/>
                  </a:lnTo>
                  <a:lnTo>
                    <a:pt x="0" y="390905"/>
                  </a:lnTo>
                  <a:lnTo>
                    <a:pt x="807720" y="390905"/>
                  </a:lnTo>
                  <a:lnTo>
                    <a:pt x="807720" y="521207"/>
                  </a:lnTo>
                  <a:lnTo>
                    <a:pt x="1068324" y="260603"/>
                  </a:lnTo>
                  <a:lnTo>
                    <a:pt x="807720" y="0"/>
                  </a:lnTo>
                  <a:close/>
                </a:path>
              </a:pathLst>
            </a:custGeom>
            <a:solidFill>
              <a:srgbClr val="4471C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17"/>
            <p:cNvSpPr/>
            <p:nvPr/>
          </p:nvSpPr>
          <p:spPr>
            <a:xfrm>
              <a:off x="7203948" y="2179319"/>
              <a:ext cx="1068705" cy="521334"/>
            </a:xfrm>
            <a:custGeom>
              <a:avLst/>
              <a:gdLst/>
              <a:ahLst/>
              <a:cxnLst/>
              <a:rect l="l" t="t" r="r" b="b"/>
              <a:pathLst>
                <a:path w="1068704" h="521335" extrusionOk="0">
                  <a:moveTo>
                    <a:pt x="0" y="130301"/>
                  </a:moveTo>
                  <a:lnTo>
                    <a:pt x="807720" y="130301"/>
                  </a:lnTo>
                  <a:lnTo>
                    <a:pt x="807720" y="0"/>
                  </a:lnTo>
                  <a:lnTo>
                    <a:pt x="1068324" y="260603"/>
                  </a:lnTo>
                  <a:lnTo>
                    <a:pt x="807720" y="521207"/>
                  </a:lnTo>
                  <a:lnTo>
                    <a:pt x="807720" y="390905"/>
                  </a:lnTo>
                  <a:lnTo>
                    <a:pt x="0" y="390905"/>
                  </a:lnTo>
                  <a:lnTo>
                    <a:pt x="0" y="130301"/>
                  </a:lnTo>
                  <a:close/>
                </a:path>
              </a:pathLst>
            </a:custGeom>
            <a:noFill/>
            <a:ln w="12175"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39" name="Google Shape;139;p17"/>
          <p:cNvGrpSpPr/>
          <p:nvPr/>
        </p:nvGrpSpPr>
        <p:grpSpPr>
          <a:xfrm>
            <a:off x="9252203" y="3489960"/>
            <a:ext cx="548640" cy="931544"/>
            <a:chOff x="9252203" y="3489960"/>
            <a:chExt cx="548640" cy="931544"/>
          </a:xfrm>
        </p:grpSpPr>
        <p:sp>
          <p:nvSpPr>
            <p:cNvPr id="140" name="Google Shape;140;p17"/>
            <p:cNvSpPr/>
            <p:nvPr/>
          </p:nvSpPr>
          <p:spPr>
            <a:xfrm>
              <a:off x="9252203" y="3489960"/>
              <a:ext cx="548640" cy="931544"/>
            </a:xfrm>
            <a:custGeom>
              <a:avLst/>
              <a:gdLst/>
              <a:ahLst/>
              <a:cxnLst/>
              <a:rect l="l" t="t" r="r" b="b"/>
              <a:pathLst>
                <a:path w="548640" h="931545" extrusionOk="0">
                  <a:moveTo>
                    <a:pt x="411479" y="0"/>
                  </a:moveTo>
                  <a:lnTo>
                    <a:pt x="137160" y="0"/>
                  </a:lnTo>
                  <a:lnTo>
                    <a:pt x="137160" y="656844"/>
                  </a:lnTo>
                  <a:lnTo>
                    <a:pt x="0" y="656844"/>
                  </a:lnTo>
                  <a:lnTo>
                    <a:pt x="274320" y="931163"/>
                  </a:lnTo>
                  <a:lnTo>
                    <a:pt x="548640" y="656844"/>
                  </a:lnTo>
                  <a:lnTo>
                    <a:pt x="411479" y="656844"/>
                  </a:lnTo>
                  <a:lnTo>
                    <a:pt x="411479" y="0"/>
                  </a:lnTo>
                  <a:close/>
                </a:path>
              </a:pathLst>
            </a:custGeom>
            <a:solidFill>
              <a:srgbClr val="4471C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17"/>
            <p:cNvSpPr/>
            <p:nvPr/>
          </p:nvSpPr>
          <p:spPr>
            <a:xfrm>
              <a:off x="9252203" y="3489960"/>
              <a:ext cx="548640" cy="931544"/>
            </a:xfrm>
            <a:custGeom>
              <a:avLst/>
              <a:gdLst/>
              <a:ahLst/>
              <a:cxnLst/>
              <a:rect l="l" t="t" r="r" b="b"/>
              <a:pathLst>
                <a:path w="548640" h="931545" extrusionOk="0">
                  <a:moveTo>
                    <a:pt x="0" y="656844"/>
                  </a:moveTo>
                  <a:lnTo>
                    <a:pt x="137160" y="656844"/>
                  </a:lnTo>
                  <a:lnTo>
                    <a:pt x="137160" y="0"/>
                  </a:lnTo>
                  <a:lnTo>
                    <a:pt x="411479" y="0"/>
                  </a:lnTo>
                  <a:lnTo>
                    <a:pt x="411479" y="656844"/>
                  </a:lnTo>
                  <a:lnTo>
                    <a:pt x="548640" y="656844"/>
                  </a:lnTo>
                  <a:lnTo>
                    <a:pt x="274320" y="931163"/>
                  </a:lnTo>
                  <a:lnTo>
                    <a:pt x="0" y="656844"/>
                  </a:lnTo>
                  <a:close/>
                </a:path>
              </a:pathLst>
            </a:custGeom>
            <a:noFill/>
            <a:ln w="12175"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42" name="Google Shape;142;p17"/>
          <p:cNvGrpSpPr/>
          <p:nvPr/>
        </p:nvGrpSpPr>
        <p:grpSpPr>
          <a:xfrm>
            <a:off x="7203948" y="5282184"/>
            <a:ext cx="1068705" cy="520065"/>
            <a:chOff x="7203948" y="5282184"/>
            <a:chExt cx="1068705" cy="520065"/>
          </a:xfrm>
        </p:grpSpPr>
        <p:sp>
          <p:nvSpPr>
            <p:cNvPr id="143" name="Google Shape;143;p17"/>
            <p:cNvSpPr/>
            <p:nvPr/>
          </p:nvSpPr>
          <p:spPr>
            <a:xfrm>
              <a:off x="7203948" y="5282184"/>
              <a:ext cx="1068705" cy="520065"/>
            </a:xfrm>
            <a:custGeom>
              <a:avLst/>
              <a:gdLst/>
              <a:ahLst/>
              <a:cxnLst/>
              <a:rect l="l" t="t" r="r" b="b"/>
              <a:pathLst>
                <a:path w="1068704" h="520064" extrusionOk="0">
                  <a:moveTo>
                    <a:pt x="259842" y="0"/>
                  </a:moveTo>
                  <a:lnTo>
                    <a:pt x="0" y="259841"/>
                  </a:lnTo>
                  <a:lnTo>
                    <a:pt x="259842" y="519683"/>
                  </a:lnTo>
                  <a:lnTo>
                    <a:pt x="259842" y="389762"/>
                  </a:lnTo>
                  <a:lnTo>
                    <a:pt x="1068324" y="389762"/>
                  </a:lnTo>
                  <a:lnTo>
                    <a:pt x="1068324" y="129920"/>
                  </a:lnTo>
                  <a:lnTo>
                    <a:pt x="259842" y="129920"/>
                  </a:lnTo>
                  <a:lnTo>
                    <a:pt x="259842" y="0"/>
                  </a:lnTo>
                  <a:close/>
                </a:path>
              </a:pathLst>
            </a:custGeom>
            <a:solidFill>
              <a:srgbClr val="4471C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 name="Google Shape;144;p17"/>
            <p:cNvSpPr/>
            <p:nvPr/>
          </p:nvSpPr>
          <p:spPr>
            <a:xfrm>
              <a:off x="7203948" y="5282184"/>
              <a:ext cx="1068705" cy="520065"/>
            </a:xfrm>
            <a:custGeom>
              <a:avLst/>
              <a:gdLst/>
              <a:ahLst/>
              <a:cxnLst/>
              <a:rect l="l" t="t" r="r" b="b"/>
              <a:pathLst>
                <a:path w="1068704" h="520064" extrusionOk="0">
                  <a:moveTo>
                    <a:pt x="0" y="259841"/>
                  </a:moveTo>
                  <a:lnTo>
                    <a:pt x="259842" y="0"/>
                  </a:lnTo>
                  <a:lnTo>
                    <a:pt x="259842" y="129920"/>
                  </a:lnTo>
                  <a:lnTo>
                    <a:pt x="1068324" y="129920"/>
                  </a:lnTo>
                  <a:lnTo>
                    <a:pt x="1068324" y="389762"/>
                  </a:lnTo>
                  <a:lnTo>
                    <a:pt x="259842" y="389762"/>
                  </a:lnTo>
                  <a:lnTo>
                    <a:pt x="259842" y="519683"/>
                  </a:lnTo>
                  <a:lnTo>
                    <a:pt x="0" y="259841"/>
                  </a:lnTo>
                  <a:close/>
                </a:path>
              </a:pathLst>
            </a:custGeom>
            <a:noFill/>
            <a:ln w="12175"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45" name="Google Shape;145;p17"/>
          <p:cNvSpPr txBox="1"/>
          <p:nvPr/>
        </p:nvSpPr>
        <p:spPr>
          <a:xfrm>
            <a:off x="1675638" y="2110232"/>
            <a:ext cx="1397635" cy="635635"/>
          </a:xfrm>
          <a:prstGeom prst="rect">
            <a:avLst/>
          </a:prstGeom>
          <a:noFill/>
          <a:ln>
            <a:noFill/>
          </a:ln>
        </p:spPr>
        <p:txBody>
          <a:bodyPr spcFirstLastPara="1" wrap="square" lIns="0" tIns="13325" rIns="0" bIns="0" anchor="t" anchorCtr="0">
            <a:spAutoFit/>
          </a:bodyPr>
          <a:lstStyle/>
          <a:p>
            <a:pPr marL="76200" marR="5080" lvl="0" indent="-64135" algn="l" rtl="0">
              <a:lnSpc>
                <a:spcPct val="100000"/>
              </a:lnSpc>
              <a:spcBef>
                <a:spcPts val="0"/>
              </a:spcBef>
              <a:spcAft>
                <a:spcPts val="0"/>
              </a:spcAft>
              <a:buNone/>
            </a:pPr>
            <a:r>
              <a:rPr lang="en-US" sz="2000" b="1">
                <a:solidFill>
                  <a:schemeClr val="dk1"/>
                </a:solidFill>
                <a:latin typeface="Times New Roman"/>
                <a:ea typeface="Times New Roman"/>
                <a:cs typeface="Times New Roman"/>
                <a:sym typeface="Times New Roman"/>
              </a:rPr>
              <a:t>SENTENCE  SLPITTER</a:t>
            </a:r>
            <a:endParaRPr sz="2000">
              <a:solidFill>
                <a:schemeClr val="dk1"/>
              </a:solidFill>
              <a:latin typeface="Times New Roman"/>
              <a:ea typeface="Times New Roman"/>
              <a:cs typeface="Times New Roman"/>
              <a:sym typeface="Times New Roman"/>
            </a:endParaRPr>
          </a:p>
        </p:txBody>
      </p:sp>
      <p:sp>
        <p:nvSpPr>
          <p:cNvPr id="146" name="Google Shape;146;p17"/>
          <p:cNvSpPr txBox="1"/>
          <p:nvPr/>
        </p:nvSpPr>
        <p:spPr>
          <a:xfrm>
            <a:off x="5200015" y="2203831"/>
            <a:ext cx="1560195" cy="330835"/>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000" b="1">
                <a:solidFill>
                  <a:schemeClr val="dk1"/>
                </a:solidFill>
                <a:latin typeface="Times New Roman"/>
                <a:ea typeface="Times New Roman"/>
                <a:cs typeface="Times New Roman"/>
                <a:sym typeface="Times New Roman"/>
              </a:rPr>
              <a:t>TOKENIZER</a:t>
            </a:r>
            <a:endParaRPr sz="2000">
              <a:solidFill>
                <a:schemeClr val="dk1"/>
              </a:solidFill>
              <a:latin typeface="Times New Roman"/>
              <a:ea typeface="Times New Roman"/>
              <a:cs typeface="Times New Roman"/>
              <a:sym typeface="Times New Roman"/>
            </a:endParaRPr>
          </a:p>
        </p:txBody>
      </p:sp>
      <p:sp>
        <p:nvSpPr>
          <p:cNvPr id="147" name="Google Shape;147;p17"/>
          <p:cNvSpPr txBox="1"/>
          <p:nvPr/>
        </p:nvSpPr>
        <p:spPr>
          <a:xfrm>
            <a:off x="8944736" y="1956307"/>
            <a:ext cx="1110615" cy="940435"/>
          </a:xfrm>
          <a:prstGeom prst="rect">
            <a:avLst/>
          </a:prstGeom>
          <a:noFill/>
          <a:ln>
            <a:noFill/>
          </a:ln>
        </p:spPr>
        <p:txBody>
          <a:bodyPr spcFirstLastPara="1" wrap="square" lIns="0" tIns="13325" rIns="0" bIns="0" anchor="t" anchorCtr="0">
            <a:spAutoFit/>
          </a:bodyPr>
          <a:lstStyle/>
          <a:p>
            <a:pPr marL="12700" marR="5080" lvl="0" indent="0" algn="just" rtl="0">
              <a:lnSpc>
                <a:spcPct val="100000"/>
              </a:lnSpc>
              <a:spcBef>
                <a:spcPts val="0"/>
              </a:spcBef>
              <a:spcAft>
                <a:spcPts val="0"/>
              </a:spcAft>
              <a:buNone/>
            </a:pPr>
            <a:r>
              <a:rPr lang="en-US" sz="2000" b="1">
                <a:solidFill>
                  <a:schemeClr val="dk1"/>
                </a:solidFill>
                <a:latin typeface="Times New Roman"/>
                <a:ea typeface="Times New Roman"/>
                <a:cs typeface="Times New Roman"/>
                <a:sym typeface="Times New Roman"/>
              </a:rPr>
              <a:t>PART OF  SPEECH  TAGGER</a:t>
            </a:r>
            <a:endParaRPr sz="2000">
              <a:solidFill>
                <a:schemeClr val="dk1"/>
              </a:solidFill>
              <a:latin typeface="Times New Roman"/>
              <a:ea typeface="Times New Roman"/>
              <a:cs typeface="Times New Roman"/>
              <a:sym typeface="Times New Roman"/>
            </a:endParaRPr>
          </a:p>
        </p:txBody>
      </p:sp>
      <p:sp>
        <p:nvSpPr>
          <p:cNvPr id="148" name="Google Shape;148;p17"/>
          <p:cNvSpPr txBox="1"/>
          <p:nvPr/>
        </p:nvSpPr>
        <p:spPr>
          <a:xfrm>
            <a:off x="8712834" y="5367020"/>
            <a:ext cx="1605915" cy="33083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b="1">
                <a:solidFill>
                  <a:schemeClr val="dk1"/>
                </a:solidFill>
                <a:latin typeface="Times New Roman"/>
                <a:ea typeface="Times New Roman"/>
                <a:cs typeface="Times New Roman"/>
                <a:sym typeface="Times New Roman"/>
              </a:rPr>
              <a:t>GAZETTEER</a:t>
            </a:r>
            <a:endParaRPr sz="2000">
              <a:solidFill>
                <a:schemeClr val="dk1"/>
              </a:solidFill>
              <a:latin typeface="Times New Roman"/>
              <a:ea typeface="Times New Roman"/>
              <a:cs typeface="Times New Roman"/>
              <a:sym typeface="Times New Roman"/>
            </a:endParaRPr>
          </a:p>
        </p:txBody>
      </p:sp>
      <p:grpSp>
        <p:nvGrpSpPr>
          <p:cNvPr id="149" name="Google Shape;149;p17"/>
          <p:cNvGrpSpPr/>
          <p:nvPr/>
        </p:nvGrpSpPr>
        <p:grpSpPr>
          <a:xfrm>
            <a:off x="4876799" y="4579619"/>
            <a:ext cx="2138680" cy="1965960"/>
            <a:chOff x="4876799" y="4579619"/>
            <a:chExt cx="2138680" cy="1965960"/>
          </a:xfrm>
        </p:grpSpPr>
        <p:sp>
          <p:nvSpPr>
            <p:cNvPr id="150" name="Google Shape;150;p17"/>
            <p:cNvSpPr/>
            <p:nvPr/>
          </p:nvSpPr>
          <p:spPr>
            <a:xfrm>
              <a:off x="4876799" y="4579619"/>
              <a:ext cx="2138680" cy="1965960"/>
            </a:xfrm>
            <a:custGeom>
              <a:avLst/>
              <a:gdLst/>
              <a:ahLst/>
              <a:cxnLst/>
              <a:rect l="l" t="t" r="r" b="b"/>
              <a:pathLst>
                <a:path w="2138679" h="1965959" extrusionOk="0">
                  <a:moveTo>
                    <a:pt x="1069086" y="0"/>
                  </a:moveTo>
                  <a:lnTo>
                    <a:pt x="1018760" y="1069"/>
                  </a:lnTo>
                  <a:lnTo>
                    <a:pt x="969033" y="4247"/>
                  </a:lnTo>
                  <a:lnTo>
                    <a:pt x="919957" y="9486"/>
                  </a:lnTo>
                  <a:lnTo>
                    <a:pt x="871582" y="16739"/>
                  </a:lnTo>
                  <a:lnTo>
                    <a:pt x="823959" y="25959"/>
                  </a:lnTo>
                  <a:lnTo>
                    <a:pt x="777141" y="37097"/>
                  </a:lnTo>
                  <a:lnTo>
                    <a:pt x="731178" y="50109"/>
                  </a:lnTo>
                  <a:lnTo>
                    <a:pt x="686122" y="64945"/>
                  </a:lnTo>
                  <a:lnTo>
                    <a:pt x="642024" y="81559"/>
                  </a:lnTo>
                  <a:lnTo>
                    <a:pt x="598936" y="99904"/>
                  </a:lnTo>
                  <a:lnTo>
                    <a:pt x="556908" y="119932"/>
                  </a:lnTo>
                  <a:lnTo>
                    <a:pt x="515993" y="141597"/>
                  </a:lnTo>
                  <a:lnTo>
                    <a:pt x="476241" y="164850"/>
                  </a:lnTo>
                  <a:lnTo>
                    <a:pt x="437704" y="189646"/>
                  </a:lnTo>
                  <a:lnTo>
                    <a:pt x="400434" y="215937"/>
                  </a:lnTo>
                  <a:lnTo>
                    <a:pt x="364481" y="243675"/>
                  </a:lnTo>
                  <a:lnTo>
                    <a:pt x="329897" y="272813"/>
                  </a:lnTo>
                  <a:lnTo>
                    <a:pt x="296733" y="303305"/>
                  </a:lnTo>
                  <a:lnTo>
                    <a:pt x="265040" y="335102"/>
                  </a:lnTo>
                  <a:lnTo>
                    <a:pt x="234871" y="368159"/>
                  </a:lnTo>
                  <a:lnTo>
                    <a:pt x="206276" y="402427"/>
                  </a:lnTo>
                  <a:lnTo>
                    <a:pt x="179307" y="437860"/>
                  </a:lnTo>
                  <a:lnTo>
                    <a:pt x="154014" y="474409"/>
                  </a:lnTo>
                  <a:lnTo>
                    <a:pt x="130450" y="512029"/>
                  </a:lnTo>
                  <a:lnTo>
                    <a:pt x="108666" y="550672"/>
                  </a:lnTo>
                  <a:lnTo>
                    <a:pt x="88712" y="590291"/>
                  </a:lnTo>
                  <a:lnTo>
                    <a:pt x="70641" y="630838"/>
                  </a:lnTo>
                  <a:lnTo>
                    <a:pt x="54504" y="672266"/>
                  </a:lnTo>
                  <a:lnTo>
                    <a:pt x="40352" y="714529"/>
                  </a:lnTo>
                  <a:lnTo>
                    <a:pt x="28236" y="757579"/>
                  </a:lnTo>
                  <a:lnTo>
                    <a:pt x="18208" y="801368"/>
                  </a:lnTo>
                  <a:lnTo>
                    <a:pt x="10319" y="845850"/>
                  </a:lnTo>
                  <a:lnTo>
                    <a:pt x="4620" y="890977"/>
                  </a:lnTo>
                  <a:lnTo>
                    <a:pt x="1163" y="936703"/>
                  </a:lnTo>
                  <a:lnTo>
                    <a:pt x="0" y="982979"/>
                  </a:lnTo>
                  <a:lnTo>
                    <a:pt x="1163" y="1029253"/>
                  </a:lnTo>
                  <a:lnTo>
                    <a:pt x="4620" y="1074976"/>
                  </a:lnTo>
                  <a:lnTo>
                    <a:pt x="10319" y="1120101"/>
                  </a:lnTo>
                  <a:lnTo>
                    <a:pt x="18208" y="1164581"/>
                  </a:lnTo>
                  <a:lnTo>
                    <a:pt x="28236" y="1208368"/>
                  </a:lnTo>
                  <a:lnTo>
                    <a:pt x="40352" y="1251417"/>
                  </a:lnTo>
                  <a:lnTo>
                    <a:pt x="54504" y="1293678"/>
                  </a:lnTo>
                  <a:lnTo>
                    <a:pt x="70641" y="1335106"/>
                  </a:lnTo>
                  <a:lnTo>
                    <a:pt x="88712" y="1375652"/>
                  </a:lnTo>
                  <a:lnTo>
                    <a:pt x="108666" y="1415270"/>
                  </a:lnTo>
                  <a:lnTo>
                    <a:pt x="130450" y="1453913"/>
                  </a:lnTo>
                  <a:lnTo>
                    <a:pt x="154014" y="1491533"/>
                  </a:lnTo>
                  <a:lnTo>
                    <a:pt x="179307" y="1528083"/>
                  </a:lnTo>
                  <a:lnTo>
                    <a:pt x="206276" y="1563516"/>
                  </a:lnTo>
                  <a:lnTo>
                    <a:pt x="234871" y="1597784"/>
                  </a:lnTo>
                  <a:lnTo>
                    <a:pt x="265040" y="1630841"/>
                  </a:lnTo>
                  <a:lnTo>
                    <a:pt x="296733" y="1662640"/>
                  </a:lnTo>
                  <a:lnTo>
                    <a:pt x="329897" y="1693132"/>
                  </a:lnTo>
                  <a:lnTo>
                    <a:pt x="364481" y="1722271"/>
                  </a:lnTo>
                  <a:lnTo>
                    <a:pt x="400434" y="1750010"/>
                  </a:lnTo>
                  <a:lnTo>
                    <a:pt x="437704" y="1776302"/>
                  </a:lnTo>
                  <a:lnTo>
                    <a:pt x="476241" y="1801099"/>
                  </a:lnTo>
                  <a:lnTo>
                    <a:pt x="515993" y="1824354"/>
                  </a:lnTo>
                  <a:lnTo>
                    <a:pt x="556908" y="1846019"/>
                  </a:lnTo>
                  <a:lnTo>
                    <a:pt x="598936" y="1866049"/>
                  </a:lnTo>
                  <a:lnTo>
                    <a:pt x="642024" y="1884394"/>
                  </a:lnTo>
                  <a:lnTo>
                    <a:pt x="686122" y="1901010"/>
                  </a:lnTo>
                  <a:lnTo>
                    <a:pt x="731178" y="1915847"/>
                  </a:lnTo>
                  <a:lnTo>
                    <a:pt x="777141" y="1928859"/>
                  </a:lnTo>
                  <a:lnTo>
                    <a:pt x="823959" y="1939998"/>
                  </a:lnTo>
                  <a:lnTo>
                    <a:pt x="871582" y="1949219"/>
                  </a:lnTo>
                  <a:lnTo>
                    <a:pt x="919957" y="1956472"/>
                  </a:lnTo>
                  <a:lnTo>
                    <a:pt x="969033" y="1961711"/>
                  </a:lnTo>
                  <a:lnTo>
                    <a:pt x="1018760" y="1964890"/>
                  </a:lnTo>
                  <a:lnTo>
                    <a:pt x="1069086" y="1965959"/>
                  </a:lnTo>
                  <a:lnTo>
                    <a:pt x="1119411" y="1964890"/>
                  </a:lnTo>
                  <a:lnTo>
                    <a:pt x="1169138" y="1961711"/>
                  </a:lnTo>
                  <a:lnTo>
                    <a:pt x="1218214" y="1956472"/>
                  </a:lnTo>
                  <a:lnTo>
                    <a:pt x="1266589" y="1949219"/>
                  </a:lnTo>
                  <a:lnTo>
                    <a:pt x="1314212" y="1939998"/>
                  </a:lnTo>
                  <a:lnTo>
                    <a:pt x="1361030" y="1928859"/>
                  </a:lnTo>
                  <a:lnTo>
                    <a:pt x="1406993" y="1915847"/>
                  </a:lnTo>
                  <a:lnTo>
                    <a:pt x="1452049" y="1901010"/>
                  </a:lnTo>
                  <a:lnTo>
                    <a:pt x="1496147" y="1884394"/>
                  </a:lnTo>
                  <a:lnTo>
                    <a:pt x="1539235" y="1866049"/>
                  </a:lnTo>
                  <a:lnTo>
                    <a:pt x="1581263" y="1846019"/>
                  </a:lnTo>
                  <a:lnTo>
                    <a:pt x="1622178" y="1824354"/>
                  </a:lnTo>
                  <a:lnTo>
                    <a:pt x="1661930" y="1801099"/>
                  </a:lnTo>
                  <a:lnTo>
                    <a:pt x="1700467" y="1776302"/>
                  </a:lnTo>
                  <a:lnTo>
                    <a:pt x="1737737" y="1750010"/>
                  </a:lnTo>
                  <a:lnTo>
                    <a:pt x="1773690" y="1722271"/>
                  </a:lnTo>
                  <a:lnTo>
                    <a:pt x="1808274" y="1693132"/>
                  </a:lnTo>
                  <a:lnTo>
                    <a:pt x="1841438" y="1662640"/>
                  </a:lnTo>
                  <a:lnTo>
                    <a:pt x="1873131" y="1630841"/>
                  </a:lnTo>
                  <a:lnTo>
                    <a:pt x="1903300" y="1597784"/>
                  </a:lnTo>
                  <a:lnTo>
                    <a:pt x="1931895" y="1563516"/>
                  </a:lnTo>
                  <a:lnTo>
                    <a:pt x="1958864" y="1528083"/>
                  </a:lnTo>
                  <a:lnTo>
                    <a:pt x="1984157" y="1491533"/>
                  </a:lnTo>
                  <a:lnTo>
                    <a:pt x="2007721" y="1453913"/>
                  </a:lnTo>
                  <a:lnTo>
                    <a:pt x="2029505" y="1415270"/>
                  </a:lnTo>
                  <a:lnTo>
                    <a:pt x="2049459" y="1375652"/>
                  </a:lnTo>
                  <a:lnTo>
                    <a:pt x="2067530" y="1335106"/>
                  </a:lnTo>
                  <a:lnTo>
                    <a:pt x="2083667" y="1293678"/>
                  </a:lnTo>
                  <a:lnTo>
                    <a:pt x="2097819" y="1251417"/>
                  </a:lnTo>
                  <a:lnTo>
                    <a:pt x="2109935" y="1208368"/>
                  </a:lnTo>
                  <a:lnTo>
                    <a:pt x="2119963" y="1164581"/>
                  </a:lnTo>
                  <a:lnTo>
                    <a:pt x="2127852" y="1120101"/>
                  </a:lnTo>
                  <a:lnTo>
                    <a:pt x="2133551" y="1074976"/>
                  </a:lnTo>
                  <a:lnTo>
                    <a:pt x="2137008" y="1029253"/>
                  </a:lnTo>
                  <a:lnTo>
                    <a:pt x="2138172" y="982979"/>
                  </a:lnTo>
                  <a:lnTo>
                    <a:pt x="2137008" y="936703"/>
                  </a:lnTo>
                  <a:lnTo>
                    <a:pt x="2133551" y="890977"/>
                  </a:lnTo>
                  <a:lnTo>
                    <a:pt x="2127852" y="845850"/>
                  </a:lnTo>
                  <a:lnTo>
                    <a:pt x="2119963" y="801368"/>
                  </a:lnTo>
                  <a:lnTo>
                    <a:pt x="2109935" y="757579"/>
                  </a:lnTo>
                  <a:lnTo>
                    <a:pt x="2097819" y="714529"/>
                  </a:lnTo>
                  <a:lnTo>
                    <a:pt x="2083667" y="672266"/>
                  </a:lnTo>
                  <a:lnTo>
                    <a:pt x="2067530" y="630838"/>
                  </a:lnTo>
                  <a:lnTo>
                    <a:pt x="2049459" y="590291"/>
                  </a:lnTo>
                  <a:lnTo>
                    <a:pt x="2029505" y="550672"/>
                  </a:lnTo>
                  <a:lnTo>
                    <a:pt x="2007721" y="512029"/>
                  </a:lnTo>
                  <a:lnTo>
                    <a:pt x="1984157" y="474409"/>
                  </a:lnTo>
                  <a:lnTo>
                    <a:pt x="1958864" y="437860"/>
                  </a:lnTo>
                  <a:lnTo>
                    <a:pt x="1931895" y="402427"/>
                  </a:lnTo>
                  <a:lnTo>
                    <a:pt x="1903300" y="368159"/>
                  </a:lnTo>
                  <a:lnTo>
                    <a:pt x="1873131" y="335102"/>
                  </a:lnTo>
                  <a:lnTo>
                    <a:pt x="1841438" y="303305"/>
                  </a:lnTo>
                  <a:lnTo>
                    <a:pt x="1808274" y="272813"/>
                  </a:lnTo>
                  <a:lnTo>
                    <a:pt x="1773690" y="243675"/>
                  </a:lnTo>
                  <a:lnTo>
                    <a:pt x="1737737" y="215937"/>
                  </a:lnTo>
                  <a:lnTo>
                    <a:pt x="1700467" y="189646"/>
                  </a:lnTo>
                  <a:lnTo>
                    <a:pt x="1661930" y="164850"/>
                  </a:lnTo>
                  <a:lnTo>
                    <a:pt x="1622178" y="141597"/>
                  </a:lnTo>
                  <a:lnTo>
                    <a:pt x="1581263" y="119932"/>
                  </a:lnTo>
                  <a:lnTo>
                    <a:pt x="1539235" y="99904"/>
                  </a:lnTo>
                  <a:lnTo>
                    <a:pt x="1496147" y="81559"/>
                  </a:lnTo>
                  <a:lnTo>
                    <a:pt x="1452049" y="64945"/>
                  </a:lnTo>
                  <a:lnTo>
                    <a:pt x="1406993" y="50109"/>
                  </a:lnTo>
                  <a:lnTo>
                    <a:pt x="1361030" y="37097"/>
                  </a:lnTo>
                  <a:lnTo>
                    <a:pt x="1314212" y="25959"/>
                  </a:lnTo>
                  <a:lnTo>
                    <a:pt x="1266589" y="16739"/>
                  </a:lnTo>
                  <a:lnTo>
                    <a:pt x="1218214" y="9486"/>
                  </a:lnTo>
                  <a:lnTo>
                    <a:pt x="1169138" y="4247"/>
                  </a:lnTo>
                  <a:lnTo>
                    <a:pt x="1119411" y="1069"/>
                  </a:lnTo>
                  <a:lnTo>
                    <a:pt x="1069086" y="0"/>
                  </a:lnTo>
                  <a:close/>
                </a:path>
              </a:pathLst>
            </a:custGeom>
            <a:solidFill>
              <a:srgbClr val="DAE2F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 name="Google Shape;151;p17"/>
            <p:cNvSpPr/>
            <p:nvPr/>
          </p:nvSpPr>
          <p:spPr>
            <a:xfrm>
              <a:off x="4876799" y="4579619"/>
              <a:ext cx="2138680" cy="1965960"/>
            </a:xfrm>
            <a:custGeom>
              <a:avLst/>
              <a:gdLst/>
              <a:ahLst/>
              <a:cxnLst/>
              <a:rect l="l" t="t" r="r" b="b"/>
              <a:pathLst>
                <a:path w="2138679" h="1965959" extrusionOk="0">
                  <a:moveTo>
                    <a:pt x="0" y="982979"/>
                  </a:moveTo>
                  <a:lnTo>
                    <a:pt x="1163" y="936703"/>
                  </a:lnTo>
                  <a:lnTo>
                    <a:pt x="4620" y="890977"/>
                  </a:lnTo>
                  <a:lnTo>
                    <a:pt x="10319" y="845850"/>
                  </a:lnTo>
                  <a:lnTo>
                    <a:pt x="18208" y="801368"/>
                  </a:lnTo>
                  <a:lnTo>
                    <a:pt x="28236" y="757579"/>
                  </a:lnTo>
                  <a:lnTo>
                    <a:pt x="40352" y="714529"/>
                  </a:lnTo>
                  <a:lnTo>
                    <a:pt x="54504" y="672266"/>
                  </a:lnTo>
                  <a:lnTo>
                    <a:pt x="70641" y="630838"/>
                  </a:lnTo>
                  <a:lnTo>
                    <a:pt x="88712" y="590291"/>
                  </a:lnTo>
                  <a:lnTo>
                    <a:pt x="108666" y="550672"/>
                  </a:lnTo>
                  <a:lnTo>
                    <a:pt x="130450" y="512029"/>
                  </a:lnTo>
                  <a:lnTo>
                    <a:pt x="154014" y="474409"/>
                  </a:lnTo>
                  <a:lnTo>
                    <a:pt x="179307" y="437860"/>
                  </a:lnTo>
                  <a:lnTo>
                    <a:pt x="206276" y="402427"/>
                  </a:lnTo>
                  <a:lnTo>
                    <a:pt x="234871" y="368159"/>
                  </a:lnTo>
                  <a:lnTo>
                    <a:pt x="265040" y="335102"/>
                  </a:lnTo>
                  <a:lnTo>
                    <a:pt x="296733" y="303305"/>
                  </a:lnTo>
                  <a:lnTo>
                    <a:pt x="329897" y="272813"/>
                  </a:lnTo>
                  <a:lnTo>
                    <a:pt x="364481" y="243675"/>
                  </a:lnTo>
                  <a:lnTo>
                    <a:pt x="400434" y="215937"/>
                  </a:lnTo>
                  <a:lnTo>
                    <a:pt x="437704" y="189646"/>
                  </a:lnTo>
                  <a:lnTo>
                    <a:pt x="476241" y="164850"/>
                  </a:lnTo>
                  <a:lnTo>
                    <a:pt x="515993" y="141597"/>
                  </a:lnTo>
                  <a:lnTo>
                    <a:pt x="556908" y="119932"/>
                  </a:lnTo>
                  <a:lnTo>
                    <a:pt x="598936" y="99904"/>
                  </a:lnTo>
                  <a:lnTo>
                    <a:pt x="642024" y="81559"/>
                  </a:lnTo>
                  <a:lnTo>
                    <a:pt x="686122" y="64945"/>
                  </a:lnTo>
                  <a:lnTo>
                    <a:pt x="731178" y="50109"/>
                  </a:lnTo>
                  <a:lnTo>
                    <a:pt x="777141" y="37097"/>
                  </a:lnTo>
                  <a:lnTo>
                    <a:pt x="823959" y="25959"/>
                  </a:lnTo>
                  <a:lnTo>
                    <a:pt x="871582" y="16739"/>
                  </a:lnTo>
                  <a:lnTo>
                    <a:pt x="919957" y="9486"/>
                  </a:lnTo>
                  <a:lnTo>
                    <a:pt x="969033" y="4247"/>
                  </a:lnTo>
                  <a:lnTo>
                    <a:pt x="1018760" y="1069"/>
                  </a:lnTo>
                  <a:lnTo>
                    <a:pt x="1069086" y="0"/>
                  </a:lnTo>
                  <a:lnTo>
                    <a:pt x="1119411" y="1069"/>
                  </a:lnTo>
                  <a:lnTo>
                    <a:pt x="1169138" y="4247"/>
                  </a:lnTo>
                  <a:lnTo>
                    <a:pt x="1218214" y="9486"/>
                  </a:lnTo>
                  <a:lnTo>
                    <a:pt x="1266589" y="16739"/>
                  </a:lnTo>
                  <a:lnTo>
                    <a:pt x="1314212" y="25959"/>
                  </a:lnTo>
                  <a:lnTo>
                    <a:pt x="1361030" y="37097"/>
                  </a:lnTo>
                  <a:lnTo>
                    <a:pt x="1406993" y="50109"/>
                  </a:lnTo>
                  <a:lnTo>
                    <a:pt x="1452049" y="64945"/>
                  </a:lnTo>
                  <a:lnTo>
                    <a:pt x="1496147" y="81559"/>
                  </a:lnTo>
                  <a:lnTo>
                    <a:pt x="1539235" y="99904"/>
                  </a:lnTo>
                  <a:lnTo>
                    <a:pt x="1581263" y="119932"/>
                  </a:lnTo>
                  <a:lnTo>
                    <a:pt x="1622178" y="141597"/>
                  </a:lnTo>
                  <a:lnTo>
                    <a:pt x="1661930" y="164850"/>
                  </a:lnTo>
                  <a:lnTo>
                    <a:pt x="1700467" y="189646"/>
                  </a:lnTo>
                  <a:lnTo>
                    <a:pt x="1737737" y="215937"/>
                  </a:lnTo>
                  <a:lnTo>
                    <a:pt x="1773690" y="243675"/>
                  </a:lnTo>
                  <a:lnTo>
                    <a:pt x="1808274" y="272813"/>
                  </a:lnTo>
                  <a:lnTo>
                    <a:pt x="1841438" y="303305"/>
                  </a:lnTo>
                  <a:lnTo>
                    <a:pt x="1873131" y="335102"/>
                  </a:lnTo>
                  <a:lnTo>
                    <a:pt x="1903300" y="368159"/>
                  </a:lnTo>
                  <a:lnTo>
                    <a:pt x="1931895" y="402427"/>
                  </a:lnTo>
                  <a:lnTo>
                    <a:pt x="1958864" y="437860"/>
                  </a:lnTo>
                  <a:lnTo>
                    <a:pt x="1984157" y="474409"/>
                  </a:lnTo>
                  <a:lnTo>
                    <a:pt x="2007721" y="512029"/>
                  </a:lnTo>
                  <a:lnTo>
                    <a:pt x="2029505" y="550672"/>
                  </a:lnTo>
                  <a:lnTo>
                    <a:pt x="2049459" y="590291"/>
                  </a:lnTo>
                  <a:lnTo>
                    <a:pt x="2067530" y="630838"/>
                  </a:lnTo>
                  <a:lnTo>
                    <a:pt x="2083667" y="672266"/>
                  </a:lnTo>
                  <a:lnTo>
                    <a:pt x="2097819" y="714529"/>
                  </a:lnTo>
                  <a:lnTo>
                    <a:pt x="2109935" y="757579"/>
                  </a:lnTo>
                  <a:lnTo>
                    <a:pt x="2119963" y="801368"/>
                  </a:lnTo>
                  <a:lnTo>
                    <a:pt x="2127852" y="845850"/>
                  </a:lnTo>
                  <a:lnTo>
                    <a:pt x="2133551" y="890977"/>
                  </a:lnTo>
                  <a:lnTo>
                    <a:pt x="2137008" y="936703"/>
                  </a:lnTo>
                  <a:lnTo>
                    <a:pt x="2138172" y="982979"/>
                  </a:lnTo>
                  <a:lnTo>
                    <a:pt x="2137008" y="1029253"/>
                  </a:lnTo>
                  <a:lnTo>
                    <a:pt x="2133551" y="1074976"/>
                  </a:lnTo>
                  <a:lnTo>
                    <a:pt x="2127852" y="1120101"/>
                  </a:lnTo>
                  <a:lnTo>
                    <a:pt x="2119963" y="1164581"/>
                  </a:lnTo>
                  <a:lnTo>
                    <a:pt x="2109935" y="1208368"/>
                  </a:lnTo>
                  <a:lnTo>
                    <a:pt x="2097819" y="1251417"/>
                  </a:lnTo>
                  <a:lnTo>
                    <a:pt x="2083667" y="1293678"/>
                  </a:lnTo>
                  <a:lnTo>
                    <a:pt x="2067530" y="1335106"/>
                  </a:lnTo>
                  <a:lnTo>
                    <a:pt x="2049459" y="1375652"/>
                  </a:lnTo>
                  <a:lnTo>
                    <a:pt x="2029505" y="1415270"/>
                  </a:lnTo>
                  <a:lnTo>
                    <a:pt x="2007721" y="1453913"/>
                  </a:lnTo>
                  <a:lnTo>
                    <a:pt x="1984157" y="1491533"/>
                  </a:lnTo>
                  <a:lnTo>
                    <a:pt x="1958864" y="1528083"/>
                  </a:lnTo>
                  <a:lnTo>
                    <a:pt x="1931895" y="1563516"/>
                  </a:lnTo>
                  <a:lnTo>
                    <a:pt x="1903300" y="1597784"/>
                  </a:lnTo>
                  <a:lnTo>
                    <a:pt x="1873131" y="1630841"/>
                  </a:lnTo>
                  <a:lnTo>
                    <a:pt x="1841438" y="1662640"/>
                  </a:lnTo>
                  <a:lnTo>
                    <a:pt x="1808274" y="1693132"/>
                  </a:lnTo>
                  <a:lnTo>
                    <a:pt x="1773690" y="1722271"/>
                  </a:lnTo>
                  <a:lnTo>
                    <a:pt x="1737737" y="1750010"/>
                  </a:lnTo>
                  <a:lnTo>
                    <a:pt x="1700467" y="1776302"/>
                  </a:lnTo>
                  <a:lnTo>
                    <a:pt x="1661930" y="1801099"/>
                  </a:lnTo>
                  <a:lnTo>
                    <a:pt x="1622178" y="1824354"/>
                  </a:lnTo>
                  <a:lnTo>
                    <a:pt x="1581263" y="1846019"/>
                  </a:lnTo>
                  <a:lnTo>
                    <a:pt x="1539235" y="1866049"/>
                  </a:lnTo>
                  <a:lnTo>
                    <a:pt x="1496147" y="1884394"/>
                  </a:lnTo>
                  <a:lnTo>
                    <a:pt x="1452049" y="1901010"/>
                  </a:lnTo>
                  <a:lnTo>
                    <a:pt x="1406993" y="1915847"/>
                  </a:lnTo>
                  <a:lnTo>
                    <a:pt x="1361030" y="1928859"/>
                  </a:lnTo>
                  <a:lnTo>
                    <a:pt x="1314212" y="1939998"/>
                  </a:lnTo>
                  <a:lnTo>
                    <a:pt x="1266589" y="1949219"/>
                  </a:lnTo>
                  <a:lnTo>
                    <a:pt x="1218214" y="1956472"/>
                  </a:lnTo>
                  <a:lnTo>
                    <a:pt x="1169138" y="1961711"/>
                  </a:lnTo>
                  <a:lnTo>
                    <a:pt x="1119411" y="1964890"/>
                  </a:lnTo>
                  <a:lnTo>
                    <a:pt x="1069086" y="1965959"/>
                  </a:lnTo>
                  <a:lnTo>
                    <a:pt x="1018760" y="1964890"/>
                  </a:lnTo>
                  <a:lnTo>
                    <a:pt x="969033" y="1961711"/>
                  </a:lnTo>
                  <a:lnTo>
                    <a:pt x="919957" y="1956472"/>
                  </a:lnTo>
                  <a:lnTo>
                    <a:pt x="871582" y="1949219"/>
                  </a:lnTo>
                  <a:lnTo>
                    <a:pt x="823959" y="1939998"/>
                  </a:lnTo>
                  <a:lnTo>
                    <a:pt x="777141" y="1928859"/>
                  </a:lnTo>
                  <a:lnTo>
                    <a:pt x="731178" y="1915847"/>
                  </a:lnTo>
                  <a:lnTo>
                    <a:pt x="686122" y="1901010"/>
                  </a:lnTo>
                  <a:lnTo>
                    <a:pt x="642024" y="1884394"/>
                  </a:lnTo>
                  <a:lnTo>
                    <a:pt x="598936" y="1866049"/>
                  </a:lnTo>
                  <a:lnTo>
                    <a:pt x="556908" y="1846019"/>
                  </a:lnTo>
                  <a:lnTo>
                    <a:pt x="515993" y="1824354"/>
                  </a:lnTo>
                  <a:lnTo>
                    <a:pt x="476241" y="1801099"/>
                  </a:lnTo>
                  <a:lnTo>
                    <a:pt x="437704" y="1776302"/>
                  </a:lnTo>
                  <a:lnTo>
                    <a:pt x="400434" y="1750010"/>
                  </a:lnTo>
                  <a:lnTo>
                    <a:pt x="364481" y="1722271"/>
                  </a:lnTo>
                  <a:lnTo>
                    <a:pt x="329897" y="1693132"/>
                  </a:lnTo>
                  <a:lnTo>
                    <a:pt x="296733" y="1662640"/>
                  </a:lnTo>
                  <a:lnTo>
                    <a:pt x="265040" y="1630841"/>
                  </a:lnTo>
                  <a:lnTo>
                    <a:pt x="234871" y="1597784"/>
                  </a:lnTo>
                  <a:lnTo>
                    <a:pt x="206276" y="1563516"/>
                  </a:lnTo>
                  <a:lnTo>
                    <a:pt x="179307" y="1528083"/>
                  </a:lnTo>
                  <a:lnTo>
                    <a:pt x="154014" y="1491533"/>
                  </a:lnTo>
                  <a:lnTo>
                    <a:pt x="130450" y="1453913"/>
                  </a:lnTo>
                  <a:lnTo>
                    <a:pt x="108666" y="1415270"/>
                  </a:lnTo>
                  <a:lnTo>
                    <a:pt x="88712" y="1375652"/>
                  </a:lnTo>
                  <a:lnTo>
                    <a:pt x="70641" y="1335106"/>
                  </a:lnTo>
                  <a:lnTo>
                    <a:pt x="54504" y="1293678"/>
                  </a:lnTo>
                  <a:lnTo>
                    <a:pt x="40352" y="1251417"/>
                  </a:lnTo>
                  <a:lnTo>
                    <a:pt x="28236" y="1208368"/>
                  </a:lnTo>
                  <a:lnTo>
                    <a:pt x="18208" y="1164581"/>
                  </a:lnTo>
                  <a:lnTo>
                    <a:pt x="10319" y="1120101"/>
                  </a:lnTo>
                  <a:lnTo>
                    <a:pt x="4620" y="1074976"/>
                  </a:lnTo>
                  <a:lnTo>
                    <a:pt x="1163" y="1029253"/>
                  </a:lnTo>
                  <a:lnTo>
                    <a:pt x="0" y="982979"/>
                  </a:lnTo>
                  <a:close/>
                </a:path>
              </a:pathLst>
            </a:custGeom>
            <a:noFill/>
            <a:ln w="12175" cap="flat" cmpd="sng">
              <a:solidFill>
                <a:srgbClr val="DAE2F3"/>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52" name="Google Shape;152;p17"/>
          <p:cNvGrpSpPr/>
          <p:nvPr/>
        </p:nvGrpSpPr>
        <p:grpSpPr>
          <a:xfrm>
            <a:off x="1292351" y="4486655"/>
            <a:ext cx="2138680" cy="1965960"/>
            <a:chOff x="1292351" y="4486655"/>
            <a:chExt cx="2138680" cy="1965960"/>
          </a:xfrm>
        </p:grpSpPr>
        <p:sp>
          <p:nvSpPr>
            <p:cNvPr id="153" name="Google Shape;153;p17"/>
            <p:cNvSpPr/>
            <p:nvPr/>
          </p:nvSpPr>
          <p:spPr>
            <a:xfrm>
              <a:off x="1292351" y="4486655"/>
              <a:ext cx="2138680" cy="1965960"/>
            </a:xfrm>
            <a:custGeom>
              <a:avLst/>
              <a:gdLst/>
              <a:ahLst/>
              <a:cxnLst/>
              <a:rect l="l" t="t" r="r" b="b"/>
              <a:pathLst>
                <a:path w="2138679" h="1965960" extrusionOk="0">
                  <a:moveTo>
                    <a:pt x="1069086" y="0"/>
                  </a:moveTo>
                  <a:lnTo>
                    <a:pt x="1018760" y="1069"/>
                  </a:lnTo>
                  <a:lnTo>
                    <a:pt x="969033" y="4247"/>
                  </a:lnTo>
                  <a:lnTo>
                    <a:pt x="919957" y="9486"/>
                  </a:lnTo>
                  <a:lnTo>
                    <a:pt x="871582" y="16739"/>
                  </a:lnTo>
                  <a:lnTo>
                    <a:pt x="823959" y="25959"/>
                  </a:lnTo>
                  <a:lnTo>
                    <a:pt x="777141" y="37097"/>
                  </a:lnTo>
                  <a:lnTo>
                    <a:pt x="731178" y="50109"/>
                  </a:lnTo>
                  <a:lnTo>
                    <a:pt x="686122" y="64945"/>
                  </a:lnTo>
                  <a:lnTo>
                    <a:pt x="642024" y="81559"/>
                  </a:lnTo>
                  <a:lnTo>
                    <a:pt x="598936" y="99904"/>
                  </a:lnTo>
                  <a:lnTo>
                    <a:pt x="556908" y="119932"/>
                  </a:lnTo>
                  <a:lnTo>
                    <a:pt x="515993" y="141597"/>
                  </a:lnTo>
                  <a:lnTo>
                    <a:pt x="476241" y="164850"/>
                  </a:lnTo>
                  <a:lnTo>
                    <a:pt x="437704" y="189646"/>
                  </a:lnTo>
                  <a:lnTo>
                    <a:pt x="400434" y="215937"/>
                  </a:lnTo>
                  <a:lnTo>
                    <a:pt x="364481" y="243675"/>
                  </a:lnTo>
                  <a:lnTo>
                    <a:pt x="329897" y="272813"/>
                  </a:lnTo>
                  <a:lnTo>
                    <a:pt x="296733" y="303305"/>
                  </a:lnTo>
                  <a:lnTo>
                    <a:pt x="265040" y="335102"/>
                  </a:lnTo>
                  <a:lnTo>
                    <a:pt x="234871" y="368159"/>
                  </a:lnTo>
                  <a:lnTo>
                    <a:pt x="206276" y="402427"/>
                  </a:lnTo>
                  <a:lnTo>
                    <a:pt x="179307" y="437860"/>
                  </a:lnTo>
                  <a:lnTo>
                    <a:pt x="154014" y="474409"/>
                  </a:lnTo>
                  <a:lnTo>
                    <a:pt x="130450" y="512029"/>
                  </a:lnTo>
                  <a:lnTo>
                    <a:pt x="108666" y="550672"/>
                  </a:lnTo>
                  <a:lnTo>
                    <a:pt x="88712" y="590291"/>
                  </a:lnTo>
                  <a:lnTo>
                    <a:pt x="70641" y="630838"/>
                  </a:lnTo>
                  <a:lnTo>
                    <a:pt x="54504" y="672266"/>
                  </a:lnTo>
                  <a:lnTo>
                    <a:pt x="40352" y="714529"/>
                  </a:lnTo>
                  <a:lnTo>
                    <a:pt x="28236" y="757579"/>
                  </a:lnTo>
                  <a:lnTo>
                    <a:pt x="18208" y="801368"/>
                  </a:lnTo>
                  <a:lnTo>
                    <a:pt x="10319" y="845850"/>
                  </a:lnTo>
                  <a:lnTo>
                    <a:pt x="4620" y="890977"/>
                  </a:lnTo>
                  <a:lnTo>
                    <a:pt x="1163" y="936703"/>
                  </a:lnTo>
                  <a:lnTo>
                    <a:pt x="0" y="982980"/>
                  </a:lnTo>
                  <a:lnTo>
                    <a:pt x="1163" y="1029253"/>
                  </a:lnTo>
                  <a:lnTo>
                    <a:pt x="4620" y="1074976"/>
                  </a:lnTo>
                  <a:lnTo>
                    <a:pt x="10319" y="1120101"/>
                  </a:lnTo>
                  <a:lnTo>
                    <a:pt x="18208" y="1164581"/>
                  </a:lnTo>
                  <a:lnTo>
                    <a:pt x="28236" y="1208368"/>
                  </a:lnTo>
                  <a:lnTo>
                    <a:pt x="40352" y="1251417"/>
                  </a:lnTo>
                  <a:lnTo>
                    <a:pt x="54504" y="1293678"/>
                  </a:lnTo>
                  <a:lnTo>
                    <a:pt x="70641" y="1335106"/>
                  </a:lnTo>
                  <a:lnTo>
                    <a:pt x="88712" y="1375652"/>
                  </a:lnTo>
                  <a:lnTo>
                    <a:pt x="108666" y="1415270"/>
                  </a:lnTo>
                  <a:lnTo>
                    <a:pt x="130450" y="1453913"/>
                  </a:lnTo>
                  <a:lnTo>
                    <a:pt x="154014" y="1491533"/>
                  </a:lnTo>
                  <a:lnTo>
                    <a:pt x="179307" y="1528083"/>
                  </a:lnTo>
                  <a:lnTo>
                    <a:pt x="206276" y="1563516"/>
                  </a:lnTo>
                  <a:lnTo>
                    <a:pt x="234871" y="1597784"/>
                  </a:lnTo>
                  <a:lnTo>
                    <a:pt x="265040" y="1630841"/>
                  </a:lnTo>
                  <a:lnTo>
                    <a:pt x="296733" y="1662640"/>
                  </a:lnTo>
                  <a:lnTo>
                    <a:pt x="329897" y="1693132"/>
                  </a:lnTo>
                  <a:lnTo>
                    <a:pt x="364481" y="1722271"/>
                  </a:lnTo>
                  <a:lnTo>
                    <a:pt x="400434" y="1750010"/>
                  </a:lnTo>
                  <a:lnTo>
                    <a:pt x="437704" y="1776302"/>
                  </a:lnTo>
                  <a:lnTo>
                    <a:pt x="476241" y="1801099"/>
                  </a:lnTo>
                  <a:lnTo>
                    <a:pt x="515993" y="1824354"/>
                  </a:lnTo>
                  <a:lnTo>
                    <a:pt x="556908" y="1846019"/>
                  </a:lnTo>
                  <a:lnTo>
                    <a:pt x="598936" y="1866049"/>
                  </a:lnTo>
                  <a:lnTo>
                    <a:pt x="642024" y="1884394"/>
                  </a:lnTo>
                  <a:lnTo>
                    <a:pt x="686122" y="1901010"/>
                  </a:lnTo>
                  <a:lnTo>
                    <a:pt x="731178" y="1915847"/>
                  </a:lnTo>
                  <a:lnTo>
                    <a:pt x="777141" y="1928859"/>
                  </a:lnTo>
                  <a:lnTo>
                    <a:pt x="823959" y="1939998"/>
                  </a:lnTo>
                  <a:lnTo>
                    <a:pt x="871582" y="1949219"/>
                  </a:lnTo>
                  <a:lnTo>
                    <a:pt x="919957" y="1956472"/>
                  </a:lnTo>
                  <a:lnTo>
                    <a:pt x="969033" y="1961711"/>
                  </a:lnTo>
                  <a:lnTo>
                    <a:pt x="1018760" y="1964890"/>
                  </a:lnTo>
                  <a:lnTo>
                    <a:pt x="1069086" y="1965960"/>
                  </a:lnTo>
                  <a:lnTo>
                    <a:pt x="1119411" y="1964890"/>
                  </a:lnTo>
                  <a:lnTo>
                    <a:pt x="1169138" y="1961711"/>
                  </a:lnTo>
                  <a:lnTo>
                    <a:pt x="1218214" y="1956472"/>
                  </a:lnTo>
                  <a:lnTo>
                    <a:pt x="1266589" y="1949219"/>
                  </a:lnTo>
                  <a:lnTo>
                    <a:pt x="1314212" y="1939998"/>
                  </a:lnTo>
                  <a:lnTo>
                    <a:pt x="1361030" y="1928859"/>
                  </a:lnTo>
                  <a:lnTo>
                    <a:pt x="1406993" y="1915847"/>
                  </a:lnTo>
                  <a:lnTo>
                    <a:pt x="1452049" y="1901010"/>
                  </a:lnTo>
                  <a:lnTo>
                    <a:pt x="1496147" y="1884394"/>
                  </a:lnTo>
                  <a:lnTo>
                    <a:pt x="1539235" y="1866049"/>
                  </a:lnTo>
                  <a:lnTo>
                    <a:pt x="1581263" y="1846019"/>
                  </a:lnTo>
                  <a:lnTo>
                    <a:pt x="1622178" y="1824354"/>
                  </a:lnTo>
                  <a:lnTo>
                    <a:pt x="1661930" y="1801099"/>
                  </a:lnTo>
                  <a:lnTo>
                    <a:pt x="1700467" y="1776302"/>
                  </a:lnTo>
                  <a:lnTo>
                    <a:pt x="1737737" y="1750010"/>
                  </a:lnTo>
                  <a:lnTo>
                    <a:pt x="1773690" y="1722271"/>
                  </a:lnTo>
                  <a:lnTo>
                    <a:pt x="1808274" y="1693132"/>
                  </a:lnTo>
                  <a:lnTo>
                    <a:pt x="1841438" y="1662640"/>
                  </a:lnTo>
                  <a:lnTo>
                    <a:pt x="1873131" y="1630841"/>
                  </a:lnTo>
                  <a:lnTo>
                    <a:pt x="1903300" y="1597784"/>
                  </a:lnTo>
                  <a:lnTo>
                    <a:pt x="1931895" y="1563516"/>
                  </a:lnTo>
                  <a:lnTo>
                    <a:pt x="1958864" y="1528083"/>
                  </a:lnTo>
                  <a:lnTo>
                    <a:pt x="1984157" y="1491533"/>
                  </a:lnTo>
                  <a:lnTo>
                    <a:pt x="2007721" y="1453913"/>
                  </a:lnTo>
                  <a:lnTo>
                    <a:pt x="2029505" y="1415270"/>
                  </a:lnTo>
                  <a:lnTo>
                    <a:pt x="2049459" y="1375652"/>
                  </a:lnTo>
                  <a:lnTo>
                    <a:pt x="2067530" y="1335106"/>
                  </a:lnTo>
                  <a:lnTo>
                    <a:pt x="2083667" y="1293678"/>
                  </a:lnTo>
                  <a:lnTo>
                    <a:pt x="2097819" y="1251417"/>
                  </a:lnTo>
                  <a:lnTo>
                    <a:pt x="2109935" y="1208368"/>
                  </a:lnTo>
                  <a:lnTo>
                    <a:pt x="2119963" y="1164581"/>
                  </a:lnTo>
                  <a:lnTo>
                    <a:pt x="2127852" y="1120101"/>
                  </a:lnTo>
                  <a:lnTo>
                    <a:pt x="2133551" y="1074976"/>
                  </a:lnTo>
                  <a:lnTo>
                    <a:pt x="2137008" y="1029253"/>
                  </a:lnTo>
                  <a:lnTo>
                    <a:pt x="2138172" y="982980"/>
                  </a:lnTo>
                  <a:lnTo>
                    <a:pt x="2137008" y="936703"/>
                  </a:lnTo>
                  <a:lnTo>
                    <a:pt x="2133551" y="890977"/>
                  </a:lnTo>
                  <a:lnTo>
                    <a:pt x="2127852" y="845850"/>
                  </a:lnTo>
                  <a:lnTo>
                    <a:pt x="2119963" y="801368"/>
                  </a:lnTo>
                  <a:lnTo>
                    <a:pt x="2109935" y="757579"/>
                  </a:lnTo>
                  <a:lnTo>
                    <a:pt x="2097819" y="714529"/>
                  </a:lnTo>
                  <a:lnTo>
                    <a:pt x="2083667" y="672266"/>
                  </a:lnTo>
                  <a:lnTo>
                    <a:pt x="2067530" y="630838"/>
                  </a:lnTo>
                  <a:lnTo>
                    <a:pt x="2049459" y="590291"/>
                  </a:lnTo>
                  <a:lnTo>
                    <a:pt x="2029505" y="550672"/>
                  </a:lnTo>
                  <a:lnTo>
                    <a:pt x="2007721" y="512029"/>
                  </a:lnTo>
                  <a:lnTo>
                    <a:pt x="1984157" y="474409"/>
                  </a:lnTo>
                  <a:lnTo>
                    <a:pt x="1958864" y="437860"/>
                  </a:lnTo>
                  <a:lnTo>
                    <a:pt x="1931895" y="402427"/>
                  </a:lnTo>
                  <a:lnTo>
                    <a:pt x="1903300" y="368159"/>
                  </a:lnTo>
                  <a:lnTo>
                    <a:pt x="1873131" y="335102"/>
                  </a:lnTo>
                  <a:lnTo>
                    <a:pt x="1841438" y="303305"/>
                  </a:lnTo>
                  <a:lnTo>
                    <a:pt x="1808274" y="272813"/>
                  </a:lnTo>
                  <a:lnTo>
                    <a:pt x="1773690" y="243675"/>
                  </a:lnTo>
                  <a:lnTo>
                    <a:pt x="1737737" y="215937"/>
                  </a:lnTo>
                  <a:lnTo>
                    <a:pt x="1700467" y="189646"/>
                  </a:lnTo>
                  <a:lnTo>
                    <a:pt x="1661930" y="164850"/>
                  </a:lnTo>
                  <a:lnTo>
                    <a:pt x="1622178" y="141597"/>
                  </a:lnTo>
                  <a:lnTo>
                    <a:pt x="1581263" y="119932"/>
                  </a:lnTo>
                  <a:lnTo>
                    <a:pt x="1539235" y="99904"/>
                  </a:lnTo>
                  <a:lnTo>
                    <a:pt x="1496147" y="81559"/>
                  </a:lnTo>
                  <a:lnTo>
                    <a:pt x="1452049" y="64945"/>
                  </a:lnTo>
                  <a:lnTo>
                    <a:pt x="1406993" y="50109"/>
                  </a:lnTo>
                  <a:lnTo>
                    <a:pt x="1361030" y="37097"/>
                  </a:lnTo>
                  <a:lnTo>
                    <a:pt x="1314212" y="25959"/>
                  </a:lnTo>
                  <a:lnTo>
                    <a:pt x="1266589" y="16739"/>
                  </a:lnTo>
                  <a:lnTo>
                    <a:pt x="1218214" y="9486"/>
                  </a:lnTo>
                  <a:lnTo>
                    <a:pt x="1169138" y="4247"/>
                  </a:lnTo>
                  <a:lnTo>
                    <a:pt x="1119411" y="1069"/>
                  </a:lnTo>
                  <a:lnTo>
                    <a:pt x="1069086" y="0"/>
                  </a:lnTo>
                  <a:close/>
                </a:path>
              </a:pathLst>
            </a:custGeom>
            <a:solidFill>
              <a:srgbClr val="DAE2F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 name="Google Shape;154;p17"/>
            <p:cNvSpPr/>
            <p:nvPr/>
          </p:nvSpPr>
          <p:spPr>
            <a:xfrm>
              <a:off x="1292351" y="4486655"/>
              <a:ext cx="2138680" cy="1965960"/>
            </a:xfrm>
            <a:custGeom>
              <a:avLst/>
              <a:gdLst/>
              <a:ahLst/>
              <a:cxnLst/>
              <a:rect l="l" t="t" r="r" b="b"/>
              <a:pathLst>
                <a:path w="2138679" h="1965960" extrusionOk="0">
                  <a:moveTo>
                    <a:pt x="0" y="982980"/>
                  </a:moveTo>
                  <a:lnTo>
                    <a:pt x="1163" y="936703"/>
                  </a:lnTo>
                  <a:lnTo>
                    <a:pt x="4620" y="890977"/>
                  </a:lnTo>
                  <a:lnTo>
                    <a:pt x="10319" y="845850"/>
                  </a:lnTo>
                  <a:lnTo>
                    <a:pt x="18208" y="801368"/>
                  </a:lnTo>
                  <a:lnTo>
                    <a:pt x="28236" y="757579"/>
                  </a:lnTo>
                  <a:lnTo>
                    <a:pt x="40352" y="714529"/>
                  </a:lnTo>
                  <a:lnTo>
                    <a:pt x="54504" y="672266"/>
                  </a:lnTo>
                  <a:lnTo>
                    <a:pt x="70641" y="630838"/>
                  </a:lnTo>
                  <a:lnTo>
                    <a:pt x="88712" y="590291"/>
                  </a:lnTo>
                  <a:lnTo>
                    <a:pt x="108666" y="550672"/>
                  </a:lnTo>
                  <a:lnTo>
                    <a:pt x="130450" y="512029"/>
                  </a:lnTo>
                  <a:lnTo>
                    <a:pt x="154014" y="474409"/>
                  </a:lnTo>
                  <a:lnTo>
                    <a:pt x="179307" y="437860"/>
                  </a:lnTo>
                  <a:lnTo>
                    <a:pt x="206276" y="402427"/>
                  </a:lnTo>
                  <a:lnTo>
                    <a:pt x="234871" y="368159"/>
                  </a:lnTo>
                  <a:lnTo>
                    <a:pt x="265040" y="335102"/>
                  </a:lnTo>
                  <a:lnTo>
                    <a:pt x="296733" y="303305"/>
                  </a:lnTo>
                  <a:lnTo>
                    <a:pt x="329897" y="272813"/>
                  </a:lnTo>
                  <a:lnTo>
                    <a:pt x="364481" y="243675"/>
                  </a:lnTo>
                  <a:lnTo>
                    <a:pt x="400434" y="215937"/>
                  </a:lnTo>
                  <a:lnTo>
                    <a:pt x="437704" y="189646"/>
                  </a:lnTo>
                  <a:lnTo>
                    <a:pt x="476241" y="164850"/>
                  </a:lnTo>
                  <a:lnTo>
                    <a:pt x="515993" y="141597"/>
                  </a:lnTo>
                  <a:lnTo>
                    <a:pt x="556908" y="119932"/>
                  </a:lnTo>
                  <a:lnTo>
                    <a:pt x="598936" y="99904"/>
                  </a:lnTo>
                  <a:lnTo>
                    <a:pt x="642024" y="81559"/>
                  </a:lnTo>
                  <a:lnTo>
                    <a:pt x="686122" y="64945"/>
                  </a:lnTo>
                  <a:lnTo>
                    <a:pt x="731178" y="50109"/>
                  </a:lnTo>
                  <a:lnTo>
                    <a:pt x="777141" y="37097"/>
                  </a:lnTo>
                  <a:lnTo>
                    <a:pt x="823959" y="25959"/>
                  </a:lnTo>
                  <a:lnTo>
                    <a:pt x="871582" y="16739"/>
                  </a:lnTo>
                  <a:lnTo>
                    <a:pt x="919957" y="9486"/>
                  </a:lnTo>
                  <a:lnTo>
                    <a:pt x="969033" y="4247"/>
                  </a:lnTo>
                  <a:lnTo>
                    <a:pt x="1018760" y="1069"/>
                  </a:lnTo>
                  <a:lnTo>
                    <a:pt x="1069086" y="0"/>
                  </a:lnTo>
                  <a:lnTo>
                    <a:pt x="1119411" y="1069"/>
                  </a:lnTo>
                  <a:lnTo>
                    <a:pt x="1169138" y="4247"/>
                  </a:lnTo>
                  <a:lnTo>
                    <a:pt x="1218214" y="9486"/>
                  </a:lnTo>
                  <a:lnTo>
                    <a:pt x="1266589" y="16739"/>
                  </a:lnTo>
                  <a:lnTo>
                    <a:pt x="1314212" y="25959"/>
                  </a:lnTo>
                  <a:lnTo>
                    <a:pt x="1361030" y="37097"/>
                  </a:lnTo>
                  <a:lnTo>
                    <a:pt x="1406993" y="50109"/>
                  </a:lnTo>
                  <a:lnTo>
                    <a:pt x="1452049" y="64945"/>
                  </a:lnTo>
                  <a:lnTo>
                    <a:pt x="1496147" y="81559"/>
                  </a:lnTo>
                  <a:lnTo>
                    <a:pt x="1539235" y="99904"/>
                  </a:lnTo>
                  <a:lnTo>
                    <a:pt x="1581263" y="119932"/>
                  </a:lnTo>
                  <a:lnTo>
                    <a:pt x="1622178" y="141597"/>
                  </a:lnTo>
                  <a:lnTo>
                    <a:pt x="1661930" y="164850"/>
                  </a:lnTo>
                  <a:lnTo>
                    <a:pt x="1700467" y="189646"/>
                  </a:lnTo>
                  <a:lnTo>
                    <a:pt x="1737737" y="215937"/>
                  </a:lnTo>
                  <a:lnTo>
                    <a:pt x="1773690" y="243675"/>
                  </a:lnTo>
                  <a:lnTo>
                    <a:pt x="1808274" y="272813"/>
                  </a:lnTo>
                  <a:lnTo>
                    <a:pt x="1841438" y="303305"/>
                  </a:lnTo>
                  <a:lnTo>
                    <a:pt x="1873131" y="335102"/>
                  </a:lnTo>
                  <a:lnTo>
                    <a:pt x="1903300" y="368159"/>
                  </a:lnTo>
                  <a:lnTo>
                    <a:pt x="1931895" y="402427"/>
                  </a:lnTo>
                  <a:lnTo>
                    <a:pt x="1958864" y="437860"/>
                  </a:lnTo>
                  <a:lnTo>
                    <a:pt x="1984157" y="474409"/>
                  </a:lnTo>
                  <a:lnTo>
                    <a:pt x="2007721" y="512029"/>
                  </a:lnTo>
                  <a:lnTo>
                    <a:pt x="2029505" y="550672"/>
                  </a:lnTo>
                  <a:lnTo>
                    <a:pt x="2049459" y="590291"/>
                  </a:lnTo>
                  <a:lnTo>
                    <a:pt x="2067530" y="630838"/>
                  </a:lnTo>
                  <a:lnTo>
                    <a:pt x="2083667" y="672266"/>
                  </a:lnTo>
                  <a:lnTo>
                    <a:pt x="2097819" y="714529"/>
                  </a:lnTo>
                  <a:lnTo>
                    <a:pt x="2109935" y="757579"/>
                  </a:lnTo>
                  <a:lnTo>
                    <a:pt x="2119963" y="801368"/>
                  </a:lnTo>
                  <a:lnTo>
                    <a:pt x="2127852" y="845850"/>
                  </a:lnTo>
                  <a:lnTo>
                    <a:pt x="2133551" y="890977"/>
                  </a:lnTo>
                  <a:lnTo>
                    <a:pt x="2137008" y="936703"/>
                  </a:lnTo>
                  <a:lnTo>
                    <a:pt x="2138172" y="982980"/>
                  </a:lnTo>
                  <a:lnTo>
                    <a:pt x="2137008" y="1029253"/>
                  </a:lnTo>
                  <a:lnTo>
                    <a:pt x="2133551" y="1074976"/>
                  </a:lnTo>
                  <a:lnTo>
                    <a:pt x="2127852" y="1120101"/>
                  </a:lnTo>
                  <a:lnTo>
                    <a:pt x="2119963" y="1164581"/>
                  </a:lnTo>
                  <a:lnTo>
                    <a:pt x="2109935" y="1208368"/>
                  </a:lnTo>
                  <a:lnTo>
                    <a:pt x="2097819" y="1251417"/>
                  </a:lnTo>
                  <a:lnTo>
                    <a:pt x="2083667" y="1293678"/>
                  </a:lnTo>
                  <a:lnTo>
                    <a:pt x="2067530" y="1335106"/>
                  </a:lnTo>
                  <a:lnTo>
                    <a:pt x="2049459" y="1375652"/>
                  </a:lnTo>
                  <a:lnTo>
                    <a:pt x="2029505" y="1415270"/>
                  </a:lnTo>
                  <a:lnTo>
                    <a:pt x="2007721" y="1453913"/>
                  </a:lnTo>
                  <a:lnTo>
                    <a:pt x="1984157" y="1491533"/>
                  </a:lnTo>
                  <a:lnTo>
                    <a:pt x="1958864" y="1528083"/>
                  </a:lnTo>
                  <a:lnTo>
                    <a:pt x="1931895" y="1563516"/>
                  </a:lnTo>
                  <a:lnTo>
                    <a:pt x="1903300" y="1597784"/>
                  </a:lnTo>
                  <a:lnTo>
                    <a:pt x="1873131" y="1630841"/>
                  </a:lnTo>
                  <a:lnTo>
                    <a:pt x="1841438" y="1662640"/>
                  </a:lnTo>
                  <a:lnTo>
                    <a:pt x="1808274" y="1693132"/>
                  </a:lnTo>
                  <a:lnTo>
                    <a:pt x="1773690" y="1722271"/>
                  </a:lnTo>
                  <a:lnTo>
                    <a:pt x="1737737" y="1750010"/>
                  </a:lnTo>
                  <a:lnTo>
                    <a:pt x="1700467" y="1776302"/>
                  </a:lnTo>
                  <a:lnTo>
                    <a:pt x="1661930" y="1801099"/>
                  </a:lnTo>
                  <a:lnTo>
                    <a:pt x="1622178" y="1824354"/>
                  </a:lnTo>
                  <a:lnTo>
                    <a:pt x="1581263" y="1846019"/>
                  </a:lnTo>
                  <a:lnTo>
                    <a:pt x="1539235" y="1866049"/>
                  </a:lnTo>
                  <a:lnTo>
                    <a:pt x="1496147" y="1884394"/>
                  </a:lnTo>
                  <a:lnTo>
                    <a:pt x="1452049" y="1901010"/>
                  </a:lnTo>
                  <a:lnTo>
                    <a:pt x="1406993" y="1915847"/>
                  </a:lnTo>
                  <a:lnTo>
                    <a:pt x="1361030" y="1928859"/>
                  </a:lnTo>
                  <a:lnTo>
                    <a:pt x="1314212" y="1939998"/>
                  </a:lnTo>
                  <a:lnTo>
                    <a:pt x="1266589" y="1949219"/>
                  </a:lnTo>
                  <a:lnTo>
                    <a:pt x="1218214" y="1956472"/>
                  </a:lnTo>
                  <a:lnTo>
                    <a:pt x="1169138" y="1961711"/>
                  </a:lnTo>
                  <a:lnTo>
                    <a:pt x="1119411" y="1964890"/>
                  </a:lnTo>
                  <a:lnTo>
                    <a:pt x="1069086" y="1965960"/>
                  </a:lnTo>
                  <a:lnTo>
                    <a:pt x="1018760" y="1964890"/>
                  </a:lnTo>
                  <a:lnTo>
                    <a:pt x="969033" y="1961711"/>
                  </a:lnTo>
                  <a:lnTo>
                    <a:pt x="919957" y="1956472"/>
                  </a:lnTo>
                  <a:lnTo>
                    <a:pt x="871582" y="1949219"/>
                  </a:lnTo>
                  <a:lnTo>
                    <a:pt x="823959" y="1939998"/>
                  </a:lnTo>
                  <a:lnTo>
                    <a:pt x="777141" y="1928859"/>
                  </a:lnTo>
                  <a:lnTo>
                    <a:pt x="731178" y="1915847"/>
                  </a:lnTo>
                  <a:lnTo>
                    <a:pt x="686122" y="1901010"/>
                  </a:lnTo>
                  <a:lnTo>
                    <a:pt x="642024" y="1884394"/>
                  </a:lnTo>
                  <a:lnTo>
                    <a:pt x="598936" y="1866049"/>
                  </a:lnTo>
                  <a:lnTo>
                    <a:pt x="556908" y="1846019"/>
                  </a:lnTo>
                  <a:lnTo>
                    <a:pt x="515993" y="1824354"/>
                  </a:lnTo>
                  <a:lnTo>
                    <a:pt x="476241" y="1801099"/>
                  </a:lnTo>
                  <a:lnTo>
                    <a:pt x="437704" y="1776302"/>
                  </a:lnTo>
                  <a:lnTo>
                    <a:pt x="400434" y="1750010"/>
                  </a:lnTo>
                  <a:lnTo>
                    <a:pt x="364481" y="1722271"/>
                  </a:lnTo>
                  <a:lnTo>
                    <a:pt x="329897" y="1693132"/>
                  </a:lnTo>
                  <a:lnTo>
                    <a:pt x="296733" y="1662640"/>
                  </a:lnTo>
                  <a:lnTo>
                    <a:pt x="265040" y="1630841"/>
                  </a:lnTo>
                  <a:lnTo>
                    <a:pt x="234871" y="1597784"/>
                  </a:lnTo>
                  <a:lnTo>
                    <a:pt x="206276" y="1563516"/>
                  </a:lnTo>
                  <a:lnTo>
                    <a:pt x="179307" y="1528083"/>
                  </a:lnTo>
                  <a:lnTo>
                    <a:pt x="154014" y="1491533"/>
                  </a:lnTo>
                  <a:lnTo>
                    <a:pt x="130450" y="1453913"/>
                  </a:lnTo>
                  <a:lnTo>
                    <a:pt x="108666" y="1415270"/>
                  </a:lnTo>
                  <a:lnTo>
                    <a:pt x="88712" y="1375652"/>
                  </a:lnTo>
                  <a:lnTo>
                    <a:pt x="70641" y="1335106"/>
                  </a:lnTo>
                  <a:lnTo>
                    <a:pt x="54504" y="1293678"/>
                  </a:lnTo>
                  <a:lnTo>
                    <a:pt x="40352" y="1251417"/>
                  </a:lnTo>
                  <a:lnTo>
                    <a:pt x="28236" y="1208368"/>
                  </a:lnTo>
                  <a:lnTo>
                    <a:pt x="18208" y="1164581"/>
                  </a:lnTo>
                  <a:lnTo>
                    <a:pt x="10319" y="1120101"/>
                  </a:lnTo>
                  <a:lnTo>
                    <a:pt x="4620" y="1074976"/>
                  </a:lnTo>
                  <a:lnTo>
                    <a:pt x="1163" y="1029253"/>
                  </a:lnTo>
                  <a:lnTo>
                    <a:pt x="0" y="982980"/>
                  </a:lnTo>
                  <a:close/>
                </a:path>
              </a:pathLst>
            </a:custGeom>
            <a:noFill/>
            <a:ln w="12175" cap="flat" cmpd="sng">
              <a:solidFill>
                <a:srgbClr val="DAE2F3"/>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55" name="Google Shape;155;p17"/>
          <p:cNvGrpSpPr/>
          <p:nvPr/>
        </p:nvGrpSpPr>
        <p:grpSpPr>
          <a:xfrm>
            <a:off x="3619499" y="5301995"/>
            <a:ext cx="1062355" cy="521334"/>
            <a:chOff x="3619499" y="5301995"/>
            <a:chExt cx="1062355" cy="521334"/>
          </a:xfrm>
        </p:grpSpPr>
        <p:sp>
          <p:nvSpPr>
            <p:cNvPr id="156" name="Google Shape;156;p17"/>
            <p:cNvSpPr/>
            <p:nvPr/>
          </p:nvSpPr>
          <p:spPr>
            <a:xfrm>
              <a:off x="3619499" y="5301995"/>
              <a:ext cx="1062355" cy="521334"/>
            </a:xfrm>
            <a:custGeom>
              <a:avLst/>
              <a:gdLst/>
              <a:ahLst/>
              <a:cxnLst/>
              <a:rect l="l" t="t" r="r" b="b"/>
              <a:pathLst>
                <a:path w="1062354" h="521335" extrusionOk="0">
                  <a:moveTo>
                    <a:pt x="260603" y="0"/>
                  </a:moveTo>
                  <a:lnTo>
                    <a:pt x="0" y="260603"/>
                  </a:lnTo>
                  <a:lnTo>
                    <a:pt x="260603" y="521207"/>
                  </a:lnTo>
                  <a:lnTo>
                    <a:pt x="260603" y="390905"/>
                  </a:lnTo>
                  <a:lnTo>
                    <a:pt x="1062227" y="390905"/>
                  </a:lnTo>
                  <a:lnTo>
                    <a:pt x="1062227" y="130301"/>
                  </a:lnTo>
                  <a:lnTo>
                    <a:pt x="260603" y="130301"/>
                  </a:lnTo>
                  <a:lnTo>
                    <a:pt x="260603" y="0"/>
                  </a:lnTo>
                  <a:close/>
                </a:path>
              </a:pathLst>
            </a:custGeom>
            <a:solidFill>
              <a:srgbClr val="4471C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17"/>
            <p:cNvSpPr/>
            <p:nvPr/>
          </p:nvSpPr>
          <p:spPr>
            <a:xfrm>
              <a:off x="3619499" y="5301995"/>
              <a:ext cx="1062355" cy="521334"/>
            </a:xfrm>
            <a:custGeom>
              <a:avLst/>
              <a:gdLst/>
              <a:ahLst/>
              <a:cxnLst/>
              <a:rect l="l" t="t" r="r" b="b"/>
              <a:pathLst>
                <a:path w="1062354" h="521335" extrusionOk="0">
                  <a:moveTo>
                    <a:pt x="0" y="260603"/>
                  </a:moveTo>
                  <a:lnTo>
                    <a:pt x="260603" y="0"/>
                  </a:lnTo>
                  <a:lnTo>
                    <a:pt x="260603" y="130301"/>
                  </a:lnTo>
                  <a:lnTo>
                    <a:pt x="1062227" y="130301"/>
                  </a:lnTo>
                  <a:lnTo>
                    <a:pt x="1062227" y="390905"/>
                  </a:lnTo>
                  <a:lnTo>
                    <a:pt x="260603" y="390905"/>
                  </a:lnTo>
                  <a:lnTo>
                    <a:pt x="260603" y="521207"/>
                  </a:lnTo>
                  <a:lnTo>
                    <a:pt x="0" y="260603"/>
                  </a:lnTo>
                  <a:close/>
                </a:path>
              </a:pathLst>
            </a:custGeom>
            <a:noFill/>
            <a:ln w="12175"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58" name="Google Shape;158;p17"/>
          <p:cNvSpPr txBox="1"/>
          <p:nvPr/>
        </p:nvSpPr>
        <p:spPr>
          <a:xfrm>
            <a:off x="1721611" y="5233542"/>
            <a:ext cx="1337945" cy="635635"/>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US" sz="2000" b="1">
                <a:solidFill>
                  <a:schemeClr val="dk1"/>
                </a:solidFill>
                <a:latin typeface="Times New Roman"/>
                <a:ea typeface="Times New Roman"/>
                <a:cs typeface="Times New Roman"/>
                <a:sym typeface="Times New Roman"/>
              </a:rPr>
              <a:t>ORTHO-  MATCHER</a:t>
            </a:r>
            <a:endParaRPr sz="2000">
              <a:solidFill>
                <a:schemeClr val="dk1"/>
              </a:solidFill>
              <a:latin typeface="Times New Roman"/>
              <a:ea typeface="Times New Roman"/>
              <a:cs typeface="Times New Roman"/>
              <a:sym typeface="Times New Roman"/>
            </a:endParaRPr>
          </a:p>
        </p:txBody>
      </p:sp>
      <p:sp>
        <p:nvSpPr>
          <p:cNvPr id="159" name="Google Shape;159;p17"/>
          <p:cNvSpPr txBox="1"/>
          <p:nvPr/>
        </p:nvSpPr>
        <p:spPr>
          <a:xfrm>
            <a:off x="5319776" y="5233542"/>
            <a:ext cx="1397635" cy="635635"/>
          </a:xfrm>
          <a:prstGeom prst="rect">
            <a:avLst/>
          </a:prstGeom>
          <a:noFill/>
          <a:ln>
            <a:noFill/>
          </a:ln>
        </p:spPr>
        <p:txBody>
          <a:bodyPr spcFirstLastPara="1" wrap="square" lIns="0" tIns="12700" rIns="0" bIns="0" anchor="t" anchorCtr="0">
            <a:spAutoFit/>
          </a:bodyPr>
          <a:lstStyle/>
          <a:p>
            <a:pPr marL="198120" marR="5080" lvl="0" indent="-186055" algn="l" rtl="0">
              <a:lnSpc>
                <a:spcPct val="100000"/>
              </a:lnSpc>
              <a:spcBef>
                <a:spcPts val="0"/>
              </a:spcBef>
              <a:spcAft>
                <a:spcPts val="0"/>
              </a:spcAft>
              <a:buNone/>
            </a:pPr>
            <a:r>
              <a:rPr lang="en-US" sz="2000" b="1">
                <a:solidFill>
                  <a:schemeClr val="dk1"/>
                </a:solidFill>
                <a:latin typeface="Times New Roman"/>
                <a:ea typeface="Times New Roman"/>
                <a:cs typeface="Times New Roman"/>
                <a:sym typeface="Times New Roman"/>
              </a:rPr>
              <a:t>SEMANTIC  TAGGER</a:t>
            </a:r>
            <a:endParaRPr sz="2000">
              <a:solidFill>
                <a:schemeClr val="dk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advTm="1060"/>
    </mc:Choice>
    <mc:Fallback xmlns="">
      <p:transition spd="slow" advTm="1060"/>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63"/>
        <p:cNvGrpSpPr/>
        <p:nvPr/>
      </p:nvGrpSpPr>
      <p:grpSpPr>
        <a:xfrm>
          <a:off x="0" y="0"/>
          <a:ext cx="0" cy="0"/>
          <a:chOff x="0" y="0"/>
          <a:chExt cx="0" cy="0"/>
        </a:xfrm>
      </p:grpSpPr>
      <p:sp>
        <p:nvSpPr>
          <p:cNvPr id="164" name="Google Shape;164;p18"/>
          <p:cNvSpPr/>
          <p:nvPr/>
        </p:nvSpPr>
        <p:spPr>
          <a:xfrm>
            <a:off x="225931" y="148157"/>
            <a:ext cx="11913494" cy="68209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 name="Google Shape;165;p18"/>
          <p:cNvSpPr txBox="1">
            <a:spLocks noGrp="1"/>
          </p:cNvSpPr>
          <p:nvPr>
            <p:ph type="title"/>
          </p:nvPr>
        </p:nvSpPr>
        <p:spPr>
          <a:xfrm>
            <a:off x="606348" y="253949"/>
            <a:ext cx="3889452" cy="39179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dirty="0">
                <a:solidFill>
                  <a:srgbClr val="000000"/>
                </a:solidFill>
              </a:rPr>
              <a:t>TECHNIQUES OF NER</a:t>
            </a:r>
            <a:endParaRPr sz="2400" dirty="0"/>
          </a:p>
        </p:txBody>
      </p:sp>
      <p:grpSp>
        <p:nvGrpSpPr>
          <p:cNvPr id="166" name="Google Shape;166;p18"/>
          <p:cNvGrpSpPr/>
          <p:nvPr/>
        </p:nvGrpSpPr>
        <p:grpSpPr>
          <a:xfrm>
            <a:off x="841248" y="836675"/>
            <a:ext cx="10739755" cy="1934083"/>
            <a:chOff x="841248" y="836675"/>
            <a:chExt cx="10739755" cy="1934083"/>
          </a:xfrm>
        </p:grpSpPr>
        <p:sp>
          <p:nvSpPr>
            <p:cNvPr id="167" name="Google Shape;167;p18"/>
            <p:cNvSpPr/>
            <p:nvPr/>
          </p:nvSpPr>
          <p:spPr>
            <a:xfrm>
              <a:off x="5686044" y="836675"/>
              <a:ext cx="772795" cy="817244"/>
            </a:xfrm>
            <a:custGeom>
              <a:avLst/>
              <a:gdLst/>
              <a:ahLst/>
              <a:cxnLst/>
              <a:rect l="l" t="t" r="r" b="b"/>
              <a:pathLst>
                <a:path w="772795" h="817244" extrusionOk="0">
                  <a:moveTo>
                    <a:pt x="579501" y="0"/>
                  </a:moveTo>
                  <a:lnTo>
                    <a:pt x="193166" y="0"/>
                  </a:lnTo>
                  <a:lnTo>
                    <a:pt x="193166" y="430529"/>
                  </a:lnTo>
                  <a:lnTo>
                    <a:pt x="0" y="430529"/>
                  </a:lnTo>
                  <a:lnTo>
                    <a:pt x="386333" y="816863"/>
                  </a:lnTo>
                  <a:lnTo>
                    <a:pt x="772667" y="430529"/>
                  </a:lnTo>
                  <a:lnTo>
                    <a:pt x="579501" y="430529"/>
                  </a:lnTo>
                  <a:lnTo>
                    <a:pt x="579501" y="0"/>
                  </a:lnTo>
                  <a:close/>
                </a:path>
              </a:pathLst>
            </a:custGeom>
            <a:solidFill>
              <a:srgbClr val="4471C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18"/>
            <p:cNvSpPr/>
            <p:nvPr/>
          </p:nvSpPr>
          <p:spPr>
            <a:xfrm>
              <a:off x="5686044" y="836675"/>
              <a:ext cx="772795" cy="817244"/>
            </a:xfrm>
            <a:custGeom>
              <a:avLst/>
              <a:gdLst/>
              <a:ahLst/>
              <a:cxnLst/>
              <a:rect l="l" t="t" r="r" b="b"/>
              <a:pathLst>
                <a:path w="772795" h="817244" extrusionOk="0">
                  <a:moveTo>
                    <a:pt x="0" y="430529"/>
                  </a:moveTo>
                  <a:lnTo>
                    <a:pt x="193166" y="430529"/>
                  </a:lnTo>
                  <a:lnTo>
                    <a:pt x="193166" y="0"/>
                  </a:lnTo>
                  <a:lnTo>
                    <a:pt x="579501" y="0"/>
                  </a:lnTo>
                  <a:lnTo>
                    <a:pt x="579501" y="430529"/>
                  </a:lnTo>
                  <a:lnTo>
                    <a:pt x="772667" y="430529"/>
                  </a:lnTo>
                  <a:lnTo>
                    <a:pt x="386333" y="816863"/>
                  </a:lnTo>
                  <a:lnTo>
                    <a:pt x="0" y="430529"/>
                  </a:lnTo>
                  <a:close/>
                </a:path>
              </a:pathLst>
            </a:custGeom>
            <a:noFill/>
            <a:ln w="12175"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18"/>
            <p:cNvSpPr/>
            <p:nvPr/>
          </p:nvSpPr>
          <p:spPr>
            <a:xfrm>
              <a:off x="879347" y="1653539"/>
              <a:ext cx="10663555" cy="14604"/>
            </a:xfrm>
            <a:custGeom>
              <a:avLst/>
              <a:gdLst/>
              <a:ahLst/>
              <a:cxnLst/>
              <a:rect l="l" t="t" r="r" b="b"/>
              <a:pathLst>
                <a:path w="10663555" h="14605" extrusionOk="0">
                  <a:moveTo>
                    <a:pt x="0" y="14097"/>
                  </a:moveTo>
                  <a:lnTo>
                    <a:pt x="10663301" y="0"/>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18"/>
            <p:cNvSpPr/>
            <p:nvPr/>
          </p:nvSpPr>
          <p:spPr>
            <a:xfrm>
              <a:off x="841248" y="1653539"/>
              <a:ext cx="10739755" cy="518159"/>
            </a:xfrm>
            <a:custGeom>
              <a:avLst/>
              <a:gdLst/>
              <a:ahLst/>
              <a:cxnLst/>
              <a:rect l="l" t="t" r="r" b="b"/>
              <a:pathLst>
                <a:path w="10739755" h="518160" extrusionOk="0">
                  <a:moveTo>
                    <a:pt x="76200" y="441706"/>
                  </a:moveTo>
                  <a:lnTo>
                    <a:pt x="44450" y="441706"/>
                  </a:lnTo>
                  <a:lnTo>
                    <a:pt x="44450" y="0"/>
                  </a:lnTo>
                  <a:lnTo>
                    <a:pt x="31750" y="0"/>
                  </a:lnTo>
                  <a:lnTo>
                    <a:pt x="31750" y="441706"/>
                  </a:lnTo>
                  <a:lnTo>
                    <a:pt x="0" y="441706"/>
                  </a:lnTo>
                  <a:lnTo>
                    <a:pt x="38100" y="517906"/>
                  </a:lnTo>
                  <a:lnTo>
                    <a:pt x="69850" y="454406"/>
                  </a:lnTo>
                  <a:lnTo>
                    <a:pt x="76200" y="441706"/>
                  </a:lnTo>
                  <a:close/>
                </a:path>
                <a:path w="10739755" h="518160" extrusionOk="0">
                  <a:moveTo>
                    <a:pt x="3325368" y="441706"/>
                  </a:moveTo>
                  <a:lnTo>
                    <a:pt x="3293618" y="441706"/>
                  </a:lnTo>
                  <a:lnTo>
                    <a:pt x="3293618" y="0"/>
                  </a:lnTo>
                  <a:lnTo>
                    <a:pt x="3280918" y="0"/>
                  </a:lnTo>
                  <a:lnTo>
                    <a:pt x="3280918" y="441706"/>
                  </a:lnTo>
                  <a:lnTo>
                    <a:pt x="3249168" y="441706"/>
                  </a:lnTo>
                  <a:lnTo>
                    <a:pt x="3287268" y="517906"/>
                  </a:lnTo>
                  <a:lnTo>
                    <a:pt x="3319018" y="454406"/>
                  </a:lnTo>
                  <a:lnTo>
                    <a:pt x="3325368" y="441706"/>
                  </a:lnTo>
                  <a:close/>
                </a:path>
                <a:path w="10739755" h="518160" extrusionOk="0">
                  <a:moveTo>
                    <a:pt x="7510272" y="441706"/>
                  </a:moveTo>
                  <a:lnTo>
                    <a:pt x="7478522" y="441706"/>
                  </a:lnTo>
                  <a:lnTo>
                    <a:pt x="7478522" y="0"/>
                  </a:lnTo>
                  <a:lnTo>
                    <a:pt x="7465822" y="0"/>
                  </a:lnTo>
                  <a:lnTo>
                    <a:pt x="7465822" y="441706"/>
                  </a:lnTo>
                  <a:lnTo>
                    <a:pt x="7434072" y="441706"/>
                  </a:lnTo>
                  <a:lnTo>
                    <a:pt x="7472172" y="517906"/>
                  </a:lnTo>
                  <a:lnTo>
                    <a:pt x="7503922" y="454406"/>
                  </a:lnTo>
                  <a:lnTo>
                    <a:pt x="7510272" y="441706"/>
                  </a:lnTo>
                  <a:close/>
                </a:path>
                <a:path w="10739755" h="518160" extrusionOk="0">
                  <a:moveTo>
                    <a:pt x="10739628" y="441706"/>
                  </a:moveTo>
                  <a:lnTo>
                    <a:pt x="10707878" y="441706"/>
                  </a:lnTo>
                  <a:lnTo>
                    <a:pt x="10707878" y="0"/>
                  </a:lnTo>
                  <a:lnTo>
                    <a:pt x="10695178" y="0"/>
                  </a:lnTo>
                  <a:lnTo>
                    <a:pt x="10695178" y="441706"/>
                  </a:lnTo>
                  <a:lnTo>
                    <a:pt x="10663428" y="441706"/>
                  </a:lnTo>
                  <a:lnTo>
                    <a:pt x="10701528" y="517906"/>
                  </a:lnTo>
                  <a:lnTo>
                    <a:pt x="10733278" y="454406"/>
                  </a:lnTo>
                  <a:lnTo>
                    <a:pt x="10739628" y="441706"/>
                  </a:lnTo>
                  <a:close/>
                </a:path>
              </a:pathLst>
            </a:custGeom>
            <a:solidFill>
              <a:srgbClr val="4471C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1" name="Google Shape;171;p18"/>
            <p:cNvSpPr/>
            <p:nvPr/>
          </p:nvSpPr>
          <p:spPr>
            <a:xfrm>
              <a:off x="6957059" y="2165603"/>
              <a:ext cx="2667000" cy="605155"/>
            </a:xfrm>
            <a:custGeom>
              <a:avLst/>
              <a:gdLst/>
              <a:ahLst/>
              <a:cxnLst/>
              <a:rect l="l" t="t" r="r" b="b"/>
              <a:pathLst>
                <a:path w="2667000" h="605155" extrusionOk="0">
                  <a:moveTo>
                    <a:pt x="2667000" y="0"/>
                  </a:moveTo>
                  <a:lnTo>
                    <a:pt x="0" y="0"/>
                  </a:lnTo>
                  <a:lnTo>
                    <a:pt x="0" y="605027"/>
                  </a:lnTo>
                  <a:lnTo>
                    <a:pt x="2667000" y="605027"/>
                  </a:lnTo>
                  <a:lnTo>
                    <a:pt x="2667000" y="0"/>
                  </a:lnTo>
                  <a:close/>
                </a:path>
              </a:pathLst>
            </a:custGeom>
            <a:solidFill>
              <a:srgbClr val="4471C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72" name="Google Shape;172;p18"/>
          <p:cNvSpPr txBox="1"/>
          <p:nvPr/>
        </p:nvSpPr>
        <p:spPr>
          <a:xfrm>
            <a:off x="265175" y="2165604"/>
            <a:ext cx="2344420" cy="605155"/>
          </a:xfrm>
          <a:prstGeom prst="rect">
            <a:avLst/>
          </a:prstGeom>
          <a:solidFill>
            <a:srgbClr val="4471C4"/>
          </a:solidFill>
          <a:ln w="12175" cap="flat" cmpd="sng">
            <a:solidFill>
              <a:srgbClr val="2E528F"/>
            </a:solidFill>
            <a:prstDash val="solid"/>
            <a:round/>
            <a:headEnd type="none" w="sm" len="sm"/>
            <a:tailEnd type="none" w="sm" len="sm"/>
          </a:ln>
        </p:spPr>
        <p:txBody>
          <a:bodyPr spcFirstLastPara="1" wrap="square" lIns="0" tIns="154300" rIns="0" bIns="0" anchor="t" anchorCtr="0">
            <a:spAutoFit/>
          </a:bodyPr>
          <a:lstStyle/>
          <a:p>
            <a:pPr marL="304800" marR="0" lvl="0" indent="0" algn="l" rtl="0">
              <a:lnSpc>
                <a:spcPct val="100000"/>
              </a:lnSpc>
              <a:spcBef>
                <a:spcPts val="0"/>
              </a:spcBef>
              <a:spcAft>
                <a:spcPts val="0"/>
              </a:spcAft>
              <a:buNone/>
            </a:pPr>
            <a:r>
              <a:rPr lang="en-US" sz="2000" b="1">
                <a:solidFill>
                  <a:srgbClr val="FFFFFF"/>
                </a:solidFill>
                <a:latin typeface="Times New Roman"/>
                <a:ea typeface="Times New Roman"/>
                <a:cs typeface="Times New Roman"/>
                <a:sym typeface="Times New Roman"/>
              </a:rPr>
              <a:t>RULE BASED</a:t>
            </a:r>
            <a:endParaRPr sz="2000">
              <a:solidFill>
                <a:schemeClr val="dk1"/>
              </a:solidFill>
              <a:latin typeface="Times New Roman"/>
              <a:ea typeface="Times New Roman"/>
              <a:cs typeface="Times New Roman"/>
              <a:sym typeface="Times New Roman"/>
            </a:endParaRPr>
          </a:p>
        </p:txBody>
      </p:sp>
      <p:sp>
        <p:nvSpPr>
          <p:cNvPr id="173" name="Google Shape;173;p18"/>
          <p:cNvSpPr txBox="1"/>
          <p:nvPr/>
        </p:nvSpPr>
        <p:spPr>
          <a:xfrm>
            <a:off x="6957059" y="2165604"/>
            <a:ext cx="2667000" cy="605155"/>
          </a:xfrm>
          <a:prstGeom prst="rect">
            <a:avLst/>
          </a:prstGeom>
          <a:noFill/>
          <a:ln w="12175" cap="flat" cmpd="sng">
            <a:solidFill>
              <a:srgbClr val="2E528F"/>
            </a:solidFill>
            <a:prstDash val="solid"/>
            <a:round/>
            <a:headEnd type="none" w="sm" len="sm"/>
            <a:tailEnd type="none" w="sm" len="sm"/>
          </a:ln>
        </p:spPr>
        <p:txBody>
          <a:bodyPr spcFirstLastPara="1" wrap="square" lIns="0" tIns="137150" rIns="0" bIns="0" anchor="t" anchorCtr="0">
            <a:spAutoFit/>
          </a:bodyPr>
          <a:lstStyle/>
          <a:p>
            <a:pPr marL="207645" marR="0" lvl="0" indent="0" algn="l" rtl="0">
              <a:lnSpc>
                <a:spcPct val="100000"/>
              </a:lnSpc>
              <a:spcBef>
                <a:spcPts val="0"/>
              </a:spcBef>
              <a:spcAft>
                <a:spcPts val="0"/>
              </a:spcAft>
              <a:buNone/>
            </a:pPr>
            <a:r>
              <a:rPr lang="en-US" sz="2000" b="1">
                <a:solidFill>
                  <a:srgbClr val="FFFFFF"/>
                </a:solidFill>
                <a:latin typeface="Times New Roman"/>
                <a:ea typeface="Times New Roman"/>
                <a:cs typeface="Times New Roman"/>
                <a:sym typeface="Times New Roman"/>
              </a:rPr>
              <a:t>SEMI-SUPERVISED</a:t>
            </a:r>
            <a:endParaRPr sz="2000">
              <a:solidFill>
                <a:schemeClr val="dk1"/>
              </a:solidFill>
              <a:latin typeface="Times New Roman"/>
              <a:ea typeface="Times New Roman"/>
              <a:cs typeface="Times New Roman"/>
              <a:sym typeface="Times New Roman"/>
            </a:endParaRPr>
          </a:p>
        </p:txBody>
      </p:sp>
      <p:sp>
        <p:nvSpPr>
          <p:cNvPr id="174" name="Google Shape;174;p18"/>
          <p:cNvSpPr txBox="1"/>
          <p:nvPr/>
        </p:nvSpPr>
        <p:spPr>
          <a:xfrm>
            <a:off x="2906267" y="2165604"/>
            <a:ext cx="2344420" cy="605155"/>
          </a:xfrm>
          <a:prstGeom prst="rect">
            <a:avLst/>
          </a:prstGeom>
          <a:solidFill>
            <a:srgbClr val="4471C4"/>
          </a:solidFill>
          <a:ln w="12175" cap="flat" cmpd="sng">
            <a:solidFill>
              <a:srgbClr val="2E528F"/>
            </a:solidFill>
            <a:prstDash val="solid"/>
            <a:round/>
            <a:headEnd type="none" w="sm" len="sm"/>
            <a:tailEnd type="none" w="sm" len="sm"/>
          </a:ln>
        </p:spPr>
        <p:txBody>
          <a:bodyPr spcFirstLastPara="1" wrap="square" lIns="0" tIns="154300" rIns="0" bIns="0" anchor="t" anchorCtr="0">
            <a:spAutoFit/>
          </a:bodyPr>
          <a:lstStyle/>
          <a:p>
            <a:pPr marL="493394" marR="0" lvl="0" indent="0" algn="l" rtl="0">
              <a:lnSpc>
                <a:spcPct val="100000"/>
              </a:lnSpc>
              <a:spcBef>
                <a:spcPts val="0"/>
              </a:spcBef>
              <a:spcAft>
                <a:spcPts val="0"/>
              </a:spcAft>
              <a:buNone/>
            </a:pPr>
            <a:r>
              <a:rPr lang="en-US" sz="2000" b="1">
                <a:solidFill>
                  <a:srgbClr val="FFFFFF"/>
                </a:solidFill>
                <a:latin typeface="Times New Roman"/>
                <a:ea typeface="Times New Roman"/>
                <a:cs typeface="Times New Roman"/>
                <a:sym typeface="Times New Roman"/>
              </a:rPr>
              <a:t>SUPERVISED</a:t>
            </a:r>
            <a:endParaRPr sz="2000">
              <a:solidFill>
                <a:schemeClr val="dk1"/>
              </a:solidFill>
              <a:latin typeface="Times New Roman"/>
              <a:ea typeface="Times New Roman"/>
              <a:cs typeface="Times New Roman"/>
              <a:sym typeface="Times New Roman"/>
            </a:endParaRPr>
          </a:p>
        </p:txBody>
      </p:sp>
      <p:sp>
        <p:nvSpPr>
          <p:cNvPr id="175" name="Google Shape;175;p18"/>
          <p:cNvSpPr txBox="1"/>
          <p:nvPr/>
        </p:nvSpPr>
        <p:spPr>
          <a:xfrm>
            <a:off x="9832847" y="2165604"/>
            <a:ext cx="2345690" cy="605155"/>
          </a:xfrm>
          <a:prstGeom prst="rect">
            <a:avLst/>
          </a:prstGeom>
          <a:solidFill>
            <a:srgbClr val="4471C4"/>
          </a:solidFill>
          <a:ln w="12175" cap="flat" cmpd="sng">
            <a:solidFill>
              <a:srgbClr val="2E528F"/>
            </a:solidFill>
            <a:prstDash val="solid"/>
            <a:round/>
            <a:headEnd type="none" w="sm" len="sm"/>
            <a:tailEnd type="none" w="sm" len="sm"/>
          </a:ln>
        </p:spPr>
        <p:txBody>
          <a:bodyPr spcFirstLastPara="1" wrap="square" lIns="0" tIns="139700" rIns="0" bIns="0" anchor="t" anchorCtr="0">
            <a:spAutoFit/>
          </a:bodyPr>
          <a:lstStyle/>
          <a:p>
            <a:pPr marL="174625" marR="0" lvl="0" indent="0" algn="l" rtl="0">
              <a:lnSpc>
                <a:spcPct val="100000"/>
              </a:lnSpc>
              <a:spcBef>
                <a:spcPts val="0"/>
              </a:spcBef>
              <a:spcAft>
                <a:spcPts val="0"/>
              </a:spcAft>
              <a:buNone/>
            </a:pPr>
            <a:r>
              <a:rPr lang="en-US" sz="2000" b="1">
                <a:solidFill>
                  <a:srgbClr val="FFFFFF"/>
                </a:solidFill>
                <a:latin typeface="Times New Roman"/>
                <a:ea typeface="Times New Roman"/>
                <a:cs typeface="Times New Roman"/>
                <a:sym typeface="Times New Roman"/>
              </a:rPr>
              <a:t>UNSUPERVISED</a:t>
            </a:r>
            <a:endParaRPr sz="2000">
              <a:solidFill>
                <a:schemeClr val="dk1"/>
              </a:solidFill>
              <a:latin typeface="Times New Roman"/>
              <a:ea typeface="Times New Roman"/>
              <a:cs typeface="Times New Roman"/>
              <a:sym typeface="Times New Roman"/>
            </a:endParaRPr>
          </a:p>
        </p:txBody>
      </p:sp>
      <p:sp>
        <p:nvSpPr>
          <p:cNvPr id="176" name="Google Shape;176;p18"/>
          <p:cNvSpPr/>
          <p:nvPr/>
        </p:nvSpPr>
        <p:spPr>
          <a:xfrm>
            <a:off x="1399032" y="2729483"/>
            <a:ext cx="9706610" cy="661670"/>
          </a:xfrm>
          <a:custGeom>
            <a:avLst/>
            <a:gdLst/>
            <a:ahLst/>
            <a:cxnLst/>
            <a:rect l="l" t="t" r="r" b="b"/>
            <a:pathLst>
              <a:path w="9706610" h="661670" extrusionOk="0">
                <a:moveTo>
                  <a:pt x="76200" y="585343"/>
                </a:moveTo>
                <a:lnTo>
                  <a:pt x="44450" y="585343"/>
                </a:lnTo>
                <a:lnTo>
                  <a:pt x="44450" y="41148"/>
                </a:lnTo>
                <a:lnTo>
                  <a:pt x="31750" y="41148"/>
                </a:lnTo>
                <a:lnTo>
                  <a:pt x="31750" y="585343"/>
                </a:lnTo>
                <a:lnTo>
                  <a:pt x="0" y="585343"/>
                </a:lnTo>
                <a:lnTo>
                  <a:pt x="38100" y="661543"/>
                </a:lnTo>
                <a:lnTo>
                  <a:pt x="69850" y="598043"/>
                </a:lnTo>
                <a:lnTo>
                  <a:pt x="76200" y="585343"/>
                </a:lnTo>
                <a:close/>
              </a:path>
              <a:path w="9706610" h="661670" extrusionOk="0">
                <a:moveTo>
                  <a:pt x="2761488" y="583819"/>
                </a:moveTo>
                <a:lnTo>
                  <a:pt x="2729738" y="583819"/>
                </a:lnTo>
                <a:lnTo>
                  <a:pt x="2729738" y="39624"/>
                </a:lnTo>
                <a:lnTo>
                  <a:pt x="2717038" y="39624"/>
                </a:lnTo>
                <a:lnTo>
                  <a:pt x="2717038" y="583819"/>
                </a:lnTo>
                <a:lnTo>
                  <a:pt x="2685288" y="583819"/>
                </a:lnTo>
                <a:lnTo>
                  <a:pt x="2723388" y="660019"/>
                </a:lnTo>
                <a:lnTo>
                  <a:pt x="2755138" y="596519"/>
                </a:lnTo>
                <a:lnTo>
                  <a:pt x="2761488" y="583819"/>
                </a:lnTo>
                <a:close/>
              </a:path>
              <a:path w="9706610" h="661670" extrusionOk="0">
                <a:moveTo>
                  <a:pt x="6935724" y="544195"/>
                </a:moveTo>
                <a:lnTo>
                  <a:pt x="6903974" y="544195"/>
                </a:lnTo>
                <a:lnTo>
                  <a:pt x="6903974" y="0"/>
                </a:lnTo>
                <a:lnTo>
                  <a:pt x="6891274" y="0"/>
                </a:lnTo>
                <a:lnTo>
                  <a:pt x="6891274" y="544195"/>
                </a:lnTo>
                <a:lnTo>
                  <a:pt x="6859524" y="544195"/>
                </a:lnTo>
                <a:lnTo>
                  <a:pt x="6897624" y="620395"/>
                </a:lnTo>
                <a:lnTo>
                  <a:pt x="6929374" y="556895"/>
                </a:lnTo>
                <a:lnTo>
                  <a:pt x="6935724" y="544195"/>
                </a:lnTo>
                <a:close/>
              </a:path>
              <a:path w="9706610" h="661670" extrusionOk="0">
                <a:moveTo>
                  <a:pt x="9706356" y="579247"/>
                </a:moveTo>
                <a:lnTo>
                  <a:pt x="9674606" y="579247"/>
                </a:lnTo>
                <a:lnTo>
                  <a:pt x="9674606" y="35052"/>
                </a:lnTo>
                <a:lnTo>
                  <a:pt x="9661906" y="35052"/>
                </a:lnTo>
                <a:lnTo>
                  <a:pt x="9661906" y="579247"/>
                </a:lnTo>
                <a:lnTo>
                  <a:pt x="9630156" y="579247"/>
                </a:lnTo>
                <a:lnTo>
                  <a:pt x="9668256" y="655447"/>
                </a:lnTo>
                <a:lnTo>
                  <a:pt x="9700006" y="591947"/>
                </a:lnTo>
                <a:lnTo>
                  <a:pt x="9706356" y="579247"/>
                </a:lnTo>
                <a:close/>
              </a:path>
            </a:pathLst>
          </a:custGeom>
          <a:solidFill>
            <a:srgbClr val="4471C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 name="Google Shape;177;p18"/>
          <p:cNvSpPr txBox="1"/>
          <p:nvPr/>
        </p:nvSpPr>
        <p:spPr>
          <a:xfrm>
            <a:off x="265175" y="3384803"/>
            <a:ext cx="2414270" cy="2316480"/>
          </a:xfrm>
          <a:prstGeom prst="rect">
            <a:avLst/>
          </a:prstGeom>
          <a:solidFill>
            <a:srgbClr val="4471C4"/>
          </a:solidFill>
          <a:ln w="12175" cap="flat" cmpd="sng">
            <a:solidFill>
              <a:srgbClr val="2E528F"/>
            </a:solidFill>
            <a:prstDash val="solid"/>
            <a:round/>
            <a:headEnd type="none" w="sm" len="sm"/>
            <a:tailEnd type="none" w="sm" len="sm"/>
          </a:ln>
        </p:spPr>
        <p:txBody>
          <a:bodyPr spcFirstLastPara="1" wrap="square" lIns="0" tIns="226675" rIns="0" bIns="0" anchor="t" anchorCtr="0">
            <a:spAutoFit/>
          </a:bodyPr>
          <a:lstStyle/>
          <a:p>
            <a:pPr marL="485140" marR="0" lvl="0" indent="-287020" algn="l" rtl="0">
              <a:lnSpc>
                <a:spcPct val="100000"/>
              </a:lnSpc>
              <a:spcBef>
                <a:spcPts val="0"/>
              </a:spcBef>
              <a:spcAft>
                <a:spcPts val="0"/>
              </a:spcAft>
              <a:buClr>
                <a:srgbClr val="FFFFFF"/>
              </a:buClr>
              <a:buSzPts val="1800"/>
              <a:buFont typeface="Arial"/>
              <a:buChar char="•"/>
            </a:pPr>
            <a:r>
              <a:rPr lang="en-US" sz="1800" b="1">
                <a:solidFill>
                  <a:srgbClr val="FFFFFF"/>
                </a:solidFill>
                <a:latin typeface="Times New Roman"/>
                <a:ea typeface="Times New Roman"/>
                <a:cs typeface="Times New Roman"/>
                <a:sym typeface="Times New Roman"/>
              </a:rPr>
              <a:t>DICTIONARIES</a:t>
            </a:r>
            <a:endParaRPr sz="1800">
              <a:solidFill>
                <a:schemeClr val="dk1"/>
              </a:solidFill>
              <a:latin typeface="Times New Roman"/>
              <a:ea typeface="Times New Roman"/>
              <a:cs typeface="Times New Roman"/>
              <a:sym typeface="Times New Roman"/>
            </a:endParaRPr>
          </a:p>
          <a:p>
            <a:pPr marL="485140" marR="331470" lvl="0" indent="-287020" algn="l" rtl="0">
              <a:lnSpc>
                <a:spcPct val="100000"/>
              </a:lnSpc>
              <a:spcBef>
                <a:spcPts val="0"/>
              </a:spcBef>
              <a:spcAft>
                <a:spcPts val="0"/>
              </a:spcAft>
              <a:buClr>
                <a:srgbClr val="FFFFFF"/>
              </a:buClr>
              <a:buSzPts val="1800"/>
              <a:buFont typeface="Arial"/>
              <a:buChar char="•"/>
            </a:pPr>
            <a:r>
              <a:rPr lang="en-US" sz="1800" b="1">
                <a:solidFill>
                  <a:srgbClr val="FFFFFF"/>
                </a:solidFill>
                <a:latin typeface="Times New Roman"/>
                <a:ea typeface="Times New Roman"/>
                <a:cs typeface="Times New Roman"/>
                <a:sym typeface="Times New Roman"/>
              </a:rPr>
              <a:t>REGULAR  EXPRESSIONS</a:t>
            </a:r>
            <a:endParaRPr sz="1800">
              <a:solidFill>
                <a:schemeClr val="dk1"/>
              </a:solidFill>
              <a:latin typeface="Times New Roman"/>
              <a:ea typeface="Times New Roman"/>
              <a:cs typeface="Times New Roman"/>
              <a:sym typeface="Times New Roman"/>
            </a:endParaRPr>
          </a:p>
          <a:p>
            <a:pPr marL="485140" marR="523875" lvl="0" indent="-287020" algn="l" rtl="0">
              <a:lnSpc>
                <a:spcPct val="100000"/>
              </a:lnSpc>
              <a:spcBef>
                <a:spcPts val="0"/>
              </a:spcBef>
              <a:spcAft>
                <a:spcPts val="0"/>
              </a:spcAft>
              <a:buClr>
                <a:srgbClr val="FFFFFF"/>
              </a:buClr>
              <a:buSzPts val="1800"/>
              <a:buFont typeface="Arial"/>
              <a:buChar char="•"/>
            </a:pPr>
            <a:r>
              <a:rPr lang="en-US" sz="1800" b="1">
                <a:solidFill>
                  <a:srgbClr val="FFFFFF"/>
                </a:solidFill>
                <a:latin typeface="Times New Roman"/>
                <a:ea typeface="Times New Roman"/>
                <a:cs typeface="Times New Roman"/>
                <a:sym typeface="Times New Roman"/>
              </a:rPr>
              <a:t>CONTEXT  FREE  GRAMMARS</a:t>
            </a:r>
            <a:endParaRPr sz="1800">
              <a:solidFill>
                <a:schemeClr val="dk1"/>
              </a:solidFill>
              <a:latin typeface="Times New Roman"/>
              <a:ea typeface="Times New Roman"/>
              <a:cs typeface="Times New Roman"/>
              <a:sym typeface="Times New Roman"/>
            </a:endParaRPr>
          </a:p>
        </p:txBody>
      </p:sp>
      <p:sp>
        <p:nvSpPr>
          <p:cNvPr id="178" name="Google Shape;178;p18"/>
          <p:cNvSpPr txBox="1"/>
          <p:nvPr/>
        </p:nvSpPr>
        <p:spPr>
          <a:xfrm>
            <a:off x="7086600" y="3326891"/>
            <a:ext cx="2336800" cy="833755"/>
          </a:xfrm>
          <a:prstGeom prst="rect">
            <a:avLst/>
          </a:prstGeom>
          <a:solidFill>
            <a:srgbClr val="4471C4"/>
          </a:solidFill>
          <a:ln w="12175" cap="flat" cmpd="sng">
            <a:solidFill>
              <a:srgbClr val="2E528F"/>
            </a:solidFill>
            <a:prstDash val="solid"/>
            <a:round/>
            <a:headEnd type="none" w="sm" len="sm"/>
            <a:tailEnd type="none" w="sm" len="sm"/>
          </a:ln>
        </p:spPr>
        <p:txBody>
          <a:bodyPr spcFirstLastPara="1" wrap="square" lIns="0" tIns="116200" rIns="0" bIns="0" anchor="t" anchorCtr="0">
            <a:spAutoFit/>
          </a:bodyPr>
          <a:lstStyle/>
          <a:p>
            <a:pPr marL="532765" marR="0" lvl="0" indent="-287020" algn="l" rtl="0">
              <a:lnSpc>
                <a:spcPct val="100000"/>
              </a:lnSpc>
              <a:spcBef>
                <a:spcPts val="0"/>
              </a:spcBef>
              <a:spcAft>
                <a:spcPts val="0"/>
              </a:spcAft>
              <a:buClr>
                <a:srgbClr val="FFFFFF"/>
              </a:buClr>
              <a:buSzPts val="1800"/>
              <a:buFont typeface="Arial"/>
              <a:buChar char="•"/>
            </a:pPr>
            <a:r>
              <a:rPr lang="en-US" sz="1800" b="1">
                <a:solidFill>
                  <a:srgbClr val="FFFFFF"/>
                </a:solidFill>
                <a:latin typeface="Times New Roman"/>
                <a:ea typeface="Times New Roman"/>
                <a:cs typeface="Times New Roman"/>
                <a:sym typeface="Times New Roman"/>
              </a:rPr>
              <a:t>BOOTSTRAPP-</a:t>
            </a:r>
            <a:endParaRPr sz="1800">
              <a:solidFill>
                <a:schemeClr val="dk1"/>
              </a:solidFill>
              <a:latin typeface="Times New Roman"/>
              <a:ea typeface="Times New Roman"/>
              <a:cs typeface="Times New Roman"/>
              <a:sym typeface="Times New Roman"/>
            </a:endParaRPr>
          </a:p>
          <a:p>
            <a:pPr marL="532765" marR="0" lvl="0" indent="0" algn="l" rtl="0">
              <a:lnSpc>
                <a:spcPct val="100000"/>
              </a:lnSpc>
              <a:spcBef>
                <a:spcPts val="5"/>
              </a:spcBef>
              <a:spcAft>
                <a:spcPts val="0"/>
              </a:spcAft>
              <a:buNone/>
            </a:pPr>
            <a:r>
              <a:rPr lang="en-US" sz="1800" b="1">
                <a:solidFill>
                  <a:srgbClr val="FFFFFF"/>
                </a:solidFill>
                <a:latin typeface="Times New Roman"/>
                <a:ea typeface="Times New Roman"/>
                <a:cs typeface="Times New Roman"/>
                <a:sym typeface="Times New Roman"/>
              </a:rPr>
              <a:t>ING BASED</a:t>
            </a:r>
            <a:endParaRPr sz="1800">
              <a:solidFill>
                <a:schemeClr val="dk1"/>
              </a:solidFill>
              <a:latin typeface="Times New Roman"/>
              <a:ea typeface="Times New Roman"/>
              <a:cs typeface="Times New Roman"/>
              <a:sym typeface="Times New Roman"/>
            </a:endParaRPr>
          </a:p>
        </p:txBody>
      </p:sp>
      <p:sp>
        <p:nvSpPr>
          <p:cNvPr id="179" name="Google Shape;179;p18"/>
          <p:cNvSpPr txBox="1"/>
          <p:nvPr/>
        </p:nvSpPr>
        <p:spPr>
          <a:xfrm>
            <a:off x="2779776" y="3384803"/>
            <a:ext cx="2948940" cy="3063240"/>
          </a:xfrm>
          <a:prstGeom prst="rect">
            <a:avLst/>
          </a:prstGeom>
          <a:solidFill>
            <a:srgbClr val="4471C4"/>
          </a:solidFill>
          <a:ln w="12175" cap="flat" cmpd="sng">
            <a:solidFill>
              <a:srgbClr val="2E528F"/>
            </a:solidFill>
            <a:prstDash val="solid"/>
            <a:round/>
            <a:headEnd type="none" w="sm" len="sm"/>
            <a:tailEnd type="none" w="sm" len="sm"/>
          </a:ln>
        </p:spPr>
        <p:txBody>
          <a:bodyPr spcFirstLastPara="1" wrap="square" lIns="0" tIns="134600" rIns="0" bIns="0" anchor="t" anchorCtr="0">
            <a:spAutoFit/>
          </a:bodyPr>
          <a:lstStyle/>
          <a:p>
            <a:pPr marL="391160" marR="602615" lvl="0" indent="-287019" algn="l" rtl="0">
              <a:lnSpc>
                <a:spcPct val="100000"/>
              </a:lnSpc>
              <a:spcBef>
                <a:spcPts val="0"/>
              </a:spcBef>
              <a:spcAft>
                <a:spcPts val="0"/>
              </a:spcAft>
              <a:buClr>
                <a:srgbClr val="FFFFFF"/>
              </a:buClr>
              <a:buSzPts val="1800"/>
              <a:buFont typeface="Arial"/>
              <a:buChar char="•"/>
            </a:pPr>
            <a:r>
              <a:rPr lang="en-US" sz="1800">
                <a:solidFill>
                  <a:srgbClr val="FFFFFF"/>
                </a:solidFill>
                <a:latin typeface="Times New Roman"/>
                <a:ea typeface="Times New Roman"/>
                <a:cs typeface="Times New Roman"/>
                <a:sym typeface="Times New Roman"/>
              </a:rPr>
              <a:t>HIDDEN MARKOV  MODEL</a:t>
            </a:r>
            <a:endParaRPr sz="1800">
              <a:solidFill>
                <a:schemeClr val="dk1"/>
              </a:solidFill>
              <a:latin typeface="Times New Roman"/>
              <a:ea typeface="Times New Roman"/>
              <a:cs typeface="Times New Roman"/>
              <a:sym typeface="Times New Roman"/>
            </a:endParaRPr>
          </a:p>
          <a:p>
            <a:pPr marL="391160" marR="532765" lvl="0" indent="-287019" algn="l" rtl="0">
              <a:lnSpc>
                <a:spcPct val="100000"/>
              </a:lnSpc>
              <a:spcBef>
                <a:spcPts val="0"/>
              </a:spcBef>
              <a:spcAft>
                <a:spcPts val="0"/>
              </a:spcAft>
              <a:buClr>
                <a:srgbClr val="FFFFFF"/>
              </a:buClr>
              <a:buSzPts val="1800"/>
              <a:buFont typeface="Arial"/>
              <a:buChar char="•"/>
            </a:pPr>
            <a:r>
              <a:rPr lang="en-US" sz="1800">
                <a:solidFill>
                  <a:srgbClr val="FFFFFF"/>
                </a:solidFill>
                <a:latin typeface="Times New Roman"/>
                <a:ea typeface="Times New Roman"/>
                <a:cs typeface="Times New Roman"/>
                <a:sym typeface="Times New Roman"/>
              </a:rPr>
              <a:t>MAXIMUM  ENTROPHY BASED  MODEL</a:t>
            </a:r>
            <a:endParaRPr sz="1800">
              <a:solidFill>
                <a:schemeClr val="dk1"/>
              </a:solidFill>
              <a:latin typeface="Times New Roman"/>
              <a:ea typeface="Times New Roman"/>
              <a:cs typeface="Times New Roman"/>
              <a:sym typeface="Times New Roman"/>
            </a:endParaRPr>
          </a:p>
          <a:p>
            <a:pPr marL="391160" marR="601345" lvl="0" indent="-287019" algn="l" rtl="0">
              <a:lnSpc>
                <a:spcPct val="100000"/>
              </a:lnSpc>
              <a:spcBef>
                <a:spcPts val="0"/>
              </a:spcBef>
              <a:spcAft>
                <a:spcPts val="0"/>
              </a:spcAft>
              <a:buClr>
                <a:srgbClr val="FFFFFF"/>
              </a:buClr>
              <a:buSzPts val="1800"/>
              <a:buFont typeface="Arial"/>
              <a:buChar char="•"/>
            </a:pPr>
            <a:r>
              <a:rPr lang="en-US" sz="1800">
                <a:solidFill>
                  <a:srgbClr val="FFFFFF"/>
                </a:solidFill>
                <a:latin typeface="Times New Roman"/>
                <a:ea typeface="Times New Roman"/>
                <a:cs typeface="Times New Roman"/>
                <a:sym typeface="Times New Roman"/>
              </a:rPr>
              <a:t>SUPPORT VECTOR  MACHINE MODEL</a:t>
            </a:r>
            <a:endParaRPr sz="1800">
              <a:solidFill>
                <a:schemeClr val="dk1"/>
              </a:solidFill>
              <a:latin typeface="Times New Roman"/>
              <a:ea typeface="Times New Roman"/>
              <a:cs typeface="Times New Roman"/>
              <a:sym typeface="Times New Roman"/>
            </a:endParaRPr>
          </a:p>
          <a:p>
            <a:pPr marL="391160" marR="829310" lvl="0" indent="-287019" algn="l" rtl="0">
              <a:lnSpc>
                <a:spcPct val="100000"/>
              </a:lnSpc>
              <a:spcBef>
                <a:spcPts val="0"/>
              </a:spcBef>
              <a:spcAft>
                <a:spcPts val="0"/>
              </a:spcAft>
              <a:buClr>
                <a:srgbClr val="FFFFFF"/>
              </a:buClr>
              <a:buSzPts val="1800"/>
              <a:buFont typeface="Arial"/>
              <a:buChar char="•"/>
            </a:pPr>
            <a:r>
              <a:rPr lang="en-US" sz="1800">
                <a:solidFill>
                  <a:srgbClr val="FFFFFF"/>
                </a:solidFill>
                <a:latin typeface="Times New Roman"/>
                <a:ea typeface="Times New Roman"/>
                <a:cs typeface="Times New Roman"/>
                <a:sym typeface="Times New Roman"/>
              </a:rPr>
              <a:t>CONDITIONAL  RANDOM FIELD  MODEL</a:t>
            </a:r>
            <a:endParaRPr sz="1800">
              <a:solidFill>
                <a:schemeClr val="dk1"/>
              </a:solidFill>
              <a:latin typeface="Times New Roman"/>
              <a:ea typeface="Times New Roman"/>
              <a:cs typeface="Times New Roman"/>
              <a:sym typeface="Times New Roman"/>
            </a:endParaRPr>
          </a:p>
        </p:txBody>
      </p:sp>
      <p:sp>
        <p:nvSpPr>
          <p:cNvPr id="180" name="Google Shape;180;p18"/>
          <p:cNvSpPr txBox="1"/>
          <p:nvPr/>
        </p:nvSpPr>
        <p:spPr>
          <a:xfrm>
            <a:off x="9915143" y="3349752"/>
            <a:ext cx="2086610" cy="1780539"/>
          </a:xfrm>
          <a:prstGeom prst="rect">
            <a:avLst/>
          </a:prstGeom>
          <a:solidFill>
            <a:srgbClr val="4471C4"/>
          </a:solidFill>
          <a:ln w="12175" cap="flat" cmpd="sng">
            <a:solidFill>
              <a:srgbClr val="2E528F"/>
            </a:solidFill>
            <a:prstDash val="solid"/>
            <a:round/>
            <a:headEnd type="none" w="sm" len="sm"/>
            <a:tailEnd type="none" w="sm" len="sm"/>
          </a:ln>
        </p:spPr>
        <p:txBody>
          <a:bodyPr spcFirstLastPara="1" wrap="square" lIns="0" tIns="169525" rIns="0" bIns="0" anchor="t" anchorCtr="0">
            <a:spAutoFit/>
          </a:bodyPr>
          <a:lstStyle/>
          <a:p>
            <a:pPr marL="529590" marR="505459" lvl="0" indent="-287020" algn="l" rtl="0">
              <a:lnSpc>
                <a:spcPct val="100000"/>
              </a:lnSpc>
              <a:spcBef>
                <a:spcPts val="0"/>
              </a:spcBef>
              <a:spcAft>
                <a:spcPts val="0"/>
              </a:spcAft>
              <a:buClr>
                <a:srgbClr val="FFFFFF"/>
              </a:buClr>
              <a:buSzPts val="1800"/>
              <a:buFont typeface="Arial"/>
              <a:buChar char="•"/>
            </a:pPr>
            <a:r>
              <a:rPr lang="en-US" sz="1800" b="1">
                <a:solidFill>
                  <a:srgbClr val="FFFFFF"/>
                </a:solidFill>
                <a:latin typeface="Times New Roman"/>
                <a:ea typeface="Times New Roman"/>
                <a:cs typeface="Times New Roman"/>
                <a:sym typeface="Times New Roman"/>
              </a:rPr>
              <a:t>KNOW IT  ALL</a:t>
            </a:r>
            <a:endParaRPr sz="1800">
              <a:solidFill>
                <a:schemeClr val="dk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advTm="33870"/>
    </mc:Choice>
    <mc:Fallback xmlns="">
      <p:transition spd="slow" advTm="33870"/>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84"/>
        <p:cNvGrpSpPr/>
        <p:nvPr/>
      </p:nvGrpSpPr>
      <p:grpSpPr>
        <a:xfrm>
          <a:off x="0" y="0"/>
          <a:ext cx="0" cy="0"/>
          <a:chOff x="0" y="0"/>
          <a:chExt cx="0" cy="0"/>
        </a:xfrm>
      </p:grpSpPr>
      <p:sp>
        <p:nvSpPr>
          <p:cNvPr id="185" name="Google Shape;185;p19"/>
          <p:cNvSpPr/>
          <p:nvPr/>
        </p:nvSpPr>
        <p:spPr>
          <a:xfrm>
            <a:off x="989068" y="1022406"/>
            <a:ext cx="10351015" cy="527933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2000" advTm="621"/>
    </mc:Choice>
    <mc:Fallback xmlns="">
      <p:transition spd="slow" advTm="621"/>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89"/>
        <p:cNvGrpSpPr/>
        <p:nvPr/>
      </p:nvGrpSpPr>
      <p:grpSpPr>
        <a:xfrm>
          <a:off x="0" y="0"/>
          <a:ext cx="0" cy="0"/>
          <a:chOff x="0" y="0"/>
          <a:chExt cx="0" cy="0"/>
        </a:xfrm>
      </p:grpSpPr>
      <p:grpSp>
        <p:nvGrpSpPr>
          <p:cNvPr id="190" name="Google Shape;190;p20"/>
          <p:cNvGrpSpPr/>
          <p:nvPr/>
        </p:nvGrpSpPr>
        <p:grpSpPr>
          <a:xfrm>
            <a:off x="352043" y="169164"/>
            <a:ext cx="11661775" cy="1054735"/>
            <a:chOff x="352043" y="169164"/>
            <a:chExt cx="11661775" cy="1054735"/>
          </a:xfrm>
        </p:grpSpPr>
        <p:sp>
          <p:nvSpPr>
            <p:cNvPr id="191" name="Google Shape;191;p20"/>
            <p:cNvSpPr/>
            <p:nvPr/>
          </p:nvSpPr>
          <p:spPr>
            <a:xfrm>
              <a:off x="352043" y="169164"/>
              <a:ext cx="11661775" cy="1054735"/>
            </a:xfrm>
            <a:custGeom>
              <a:avLst/>
              <a:gdLst/>
              <a:ahLst/>
              <a:cxnLst/>
              <a:rect l="l" t="t" r="r" b="b"/>
              <a:pathLst>
                <a:path w="11661775" h="1054735" extrusionOk="0">
                  <a:moveTo>
                    <a:pt x="11661648" y="0"/>
                  </a:moveTo>
                  <a:lnTo>
                    <a:pt x="0" y="0"/>
                  </a:lnTo>
                  <a:lnTo>
                    <a:pt x="0" y="997711"/>
                  </a:lnTo>
                  <a:lnTo>
                    <a:pt x="426561" y="1010671"/>
                  </a:lnTo>
                  <a:lnTo>
                    <a:pt x="911111" y="1023801"/>
                  </a:lnTo>
                  <a:lnTo>
                    <a:pt x="1367638" y="1034415"/>
                  </a:lnTo>
                  <a:lnTo>
                    <a:pt x="1728034" y="1041437"/>
                  </a:lnTo>
                  <a:lnTo>
                    <a:pt x="2071375" y="1046886"/>
                  </a:lnTo>
                  <a:lnTo>
                    <a:pt x="2398754" y="1050839"/>
                  </a:lnTo>
                  <a:lnTo>
                    <a:pt x="2772078" y="1053721"/>
                  </a:lnTo>
                  <a:lnTo>
                    <a:pt x="3125881" y="1054699"/>
                  </a:lnTo>
                  <a:lnTo>
                    <a:pt x="3462051" y="1053909"/>
                  </a:lnTo>
                  <a:lnTo>
                    <a:pt x="3782478" y="1051487"/>
                  </a:lnTo>
                  <a:lnTo>
                    <a:pt x="4089051" y="1047568"/>
                  </a:lnTo>
                  <a:lnTo>
                    <a:pt x="4431730" y="1041286"/>
                  </a:lnTo>
                  <a:lnTo>
                    <a:pt x="4761124" y="1033368"/>
                  </a:lnTo>
                  <a:lnTo>
                    <a:pt x="5125154" y="1022591"/>
                  </a:lnTo>
                  <a:lnTo>
                    <a:pt x="5611985" y="1005335"/>
                  </a:lnTo>
                  <a:lnTo>
                    <a:pt x="7277987" y="936989"/>
                  </a:lnTo>
                  <a:lnTo>
                    <a:pt x="7931560" y="913359"/>
                  </a:lnTo>
                  <a:lnTo>
                    <a:pt x="8421843" y="898341"/>
                  </a:lnTo>
                  <a:lnTo>
                    <a:pt x="8889569" y="886340"/>
                  </a:lnTo>
                  <a:lnTo>
                    <a:pt x="9327144" y="877145"/>
                  </a:lnTo>
                  <a:lnTo>
                    <a:pt x="9794291" y="869393"/>
                  </a:lnTo>
                  <a:lnTo>
                    <a:pt x="10220513" y="864062"/>
                  </a:lnTo>
                  <a:lnTo>
                    <a:pt x="10672553" y="860085"/>
                  </a:lnTo>
                  <a:lnTo>
                    <a:pt x="11152302" y="857600"/>
                  </a:lnTo>
                  <a:lnTo>
                    <a:pt x="11661648" y="856741"/>
                  </a:lnTo>
                  <a:lnTo>
                    <a:pt x="11661648"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2" name="Google Shape;192;p20"/>
            <p:cNvSpPr/>
            <p:nvPr/>
          </p:nvSpPr>
          <p:spPr>
            <a:xfrm>
              <a:off x="352043" y="169164"/>
              <a:ext cx="11661775" cy="1054735"/>
            </a:xfrm>
            <a:custGeom>
              <a:avLst/>
              <a:gdLst/>
              <a:ahLst/>
              <a:cxnLst/>
              <a:rect l="l" t="t" r="r" b="b"/>
              <a:pathLst>
                <a:path w="11661775" h="1054735" extrusionOk="0">
                  <a:moveTo>
                    <a:pt x="0" y="0"/>
                  </a:moveTo>
                  <a:lnTo>
                    <a:pt x="11661648" y="0"/>
                  </a:lnTo>
                  <a:lnTo>
                    <a:pt x="11661648" y="856741"/>
                  </a:lnTo>
                  <a:lnTo>
                    <a:pt x="11574621" y="856766"/>
                  </a:lnTo>
                  <a:lnTo>
                    <a:pt x="11488460" y="856839"/>
                  </a:lnTo>
                  <a:lnTo>
                    <a:pt x="11403157" y="856959"/>
                  </a:lnTo>
                  <a:lnTo>
                    <a:pt x="11318702" y="857126"/>
                  </a:lnTo>
                  <a:lnTo>
                    <a:pt x="11235086" y="857340"/>
                  </a:lnTo>
                  <a:lnTo>
                    <a:pt x="11152302" y="857600"/>
                  </a:lnTo>
                  <a:lnTo>
                    <a:pt x="11070339" y="857905"/>
                  </a:lnTo>
                  <a:lnTo>
                    <a:pt x="10989190" y="858255"/>
                  </a:lnTo>
                  <a:lnTo>
                    <a:pt x="10908846" y="858648"/>
                  </a:lnTo>
                  <a:lnTo>
                    <a:pt x="10829297" y="859085"/>
                  </a:lnTo>
                  <a:lnTo>
                    <a:pt x="10750536" y="859564"/>
                  </a:lnTo>
                  <a:lnTo>
                    <a:pt x="10672553" y="860085"/>
                  </a:lnTo>
                  <a:lnTo>
                    <a:pt x="10595340" y="860648"/>
                  </a:lnTo>
                  <a:lnTo>
                    <a:pt x="10518888" y="861252"/>
                  </a:lnTo>
                  <a:lnTo>
                    <a:pt x="10443187" y="861896"/>
                  </a:lnTo>
                  <a:lnTo>
                    <a:pt x="10368231" y="862579"/>
                  </a:lnTo>
                  <a:lnTo>
                    <a:pt x="10294009" y="863301"/>
                  </a:lnTo>
                  <a:lnTo>
                    <a:pt x="10220513" y="864062"/>
                  </a:lnTo>
                  <a:lnTo>
                    <a:pt x="10147734" y="864860"/>
                  </a:lnTo>
                  <a:lnTo>
                    <a:pt x="10075663" y="865695"/>
                  </a:lnTo>
                  <a:lnTo>
                    <a:pt x="10004293" y="866567"/>
                  </a:lnTo>
                  <a:lnTo>
                    <a:pt x="9933613" y="867474"/>
                  </a:lnTo>
                  <a:lnTo>
                    <a:pt x="9863615" y="868416"/>
                  </a:lnTo>
                  <a:lnTo>
                    <a:pt x="9794291" y="869393"/>
                  </a:lnTo>
                  <a:lnTo>
                    <a:pt x="9725632" y="870404"/>
                  </a:lnTo>
                  <a:lnTo>
                    <a:pt x="9657628" y="871448"/>
                  </a:lnTo>
                  <a:lnTo>
                    <a:pt x="9590272" y="872525"/>
                  </a:lnTo>
                  <a:lnTo>
                    <a:pt x="9523554" y="873633"/>
                  </a:lnTo>
                  <a:lnTo>
                    <a:pt x="9457466" y="874773"/>
                  </a:lnTo>
                  <a:lnTo>
                    <a:pt x="9391999" y="875944"/>
                  </a:lnTo>
                  <a:lnTo>
                    <a:pt x="9327144" y="877145"/>
                  </a:lnTo>
                  <a:lnTo>
                    <a:pt x="9262893" y="878375"/>
                  </a:lnTo>
                  <a:lnTo>
                    <a:pt x="9199237" y="879634"/>
                  </a:lnTo>
                  <a:lnTo>
                    <a:pt x="9136166" y="880921"/>
                  </a:lnTo>
                  <a:lnTo>
                    <a:pt x="9073673" y="882236"/>
                  </a:lnTo>
                  <a:lnTo>
                    <a:pt x="9011748" y="883578"/>
                  </a:lnTo>
                  <a:lnTo>
                    <a:pt x="8950383" y="884946"/>
                  </a:lnTo>
                  <a:lnTo>
                    <a:pt x="8889569" y="886340"/>
                  </a:lnTo>
                  <a:lnTo>
                    <a:pt x="8829297" y="887759"/>
                  </a:lnTo>
                  <a:lnTo>
                    <a:pt x="8769559" y="889203"/>
                  </a:lnTo>
                  <a:lnTo>
                    <a:pt x="8710345" y="890670"/>
                  </a:lnTo>
                  <a:lnTo>
                    <a:pt x="8651648" y="892160"/>
                  </a:lnTo>
                  <a:lnTo>
                    <a:pt x="8593458" y="893673"/>
                  </a:lnTo>
                  <a:lnTo>
                    <a:pt x="8535766" y="895208"/>
                  </a:lnTo>
                  <a:lnTo>
                    <a:pt x="8478564" y="896764"/>
                  </a:lnTo>
                  <a:lnTo>
                    <a:pt x="8421843" y="898341"/>
                  </a:lnTo>
                  <a:lnTo>
                    <a:pt x="8365595" y="899938"/>
                  </a:lnTo>
                  <a:lnTo>
                    <a:pt x="8309810" y="901554"/>
                  </a:lnTo>
                  <a:lnTo>
                    <a:pt x="8254480" y="903190"/>
                  </a:lnTo>
                  <a:lnTo>
                    <a:pt x="8199596" y="904843"/>
                  </a:lnTo>
                  <a:lnTo>
                    <a:pt x="8145149" y="906514"/>
                  </a:lnTo>
                  <a:lnTo>
                    <a:pt x="8091131" y="908201"/>
                  </a:lnTo>
                  <a:lnTo>
                    <a:pt x="8037532" y="909905"/>
                  </a:lnTo>
                  <a:lnTo>
                    <a:pt x="7984345" y="911625"/>
                  </a:lnTo>
                  <a:lnTo>
                    <a:pt x="7931560" y="913359"/>
                  </a:lnTo>
                  <a:lnTo>
                    <a:pt x="7879169" y="915108"/>
                  </a:lnTo>
                  <a:lnTo>
                    <a:pt x="7827162" y="916871"/>
                  </a:lnTo>
                  <a:lnTo>
                    <a:pt x="7775532" y="918647"/>
                  </a:lnTo>
                  <a:lnTo>
                    <a:pt x="7724268" y="920435"/>
                  </a:lnTo>
                  <a:lnTo>
                    <a:pt x="7673364" y="922235"/>
                  </a:lnTo>
                  <a:lnTo>
                    <a:pt x="7622809" y="924047"/>
                  </a:lnTo>
                  <a:lnTo>
                    <a:pt x="7572596" y="925869"/>
                  </a:lnTo>
                  <a:lnTo>
                    <a:pt x="7522714" y="927701"/>
                  </a:lnTo>
                  <a:lnTo>
                    <a:pt x="7473157" y="929542"/>
                  </a:lnTo>
                  <a:lnTo>
                    <a:pt x="7423914" y="931392"/>
                  </a:lnTo>
                  <a:lnTo>
                    <a:pt x="7374977" y="933251"/>
                  </a:lnTo>
                  <a:lnTo>
                    <a:pt x="7326338" y="935116"/>
                  </a:lnTo>
                  <a:lnTo>
                    <a:pt x="7277987" y="936989"/>
                  </a:lnTo>
                  <a:lnTo>
                    <a:pt x="7229917" y="938868"/>
                  </a:lnTo>
                  <a:lnTo>
                    <a:pt x="7182117" y="940752"/>
                  </a:lnTo>
                  <a:lnTo>
                    <a:pt x="7134580" y="942641"/>
                  </a:lnTo>
                  <a:lnTo>
                    <a:pt x="7087296" y="944535"/>
                  </a:lnTo>
                  <a:lnTo>
                    <a:pt x="7040257" y="946432"/>
                  </a:lnTo>
                  <a:lnTo>
                    <a:pt x="6993455" y="948333"/>
                  </a:lnTo>
                  <a:lnTo>
                    <a:pt x="6946880" y="950235"/>
                  </a:lnTo>
                  <a:lnTo>
                    <a:pt x="6900523" y="952140"/>
                  </a:lnTo>
                  <a:lnTo>
                    <a:pt x="6854377" y="954046"/>
                  </a:lnTo>
                  <a:lnTo>
                    <a:pt x="6808431" y="955952"/>
                  </a:lnTo>
                  <a:lnTo>
                    <a:pt x="6762678" y="957858"/>
                  </a:lnTo>
                  <a:lnTo>
                    <a:pt x="6717109" y="959764"/>
                  </a:lnTo>
                  <a:lnTo>
                    <a:pt x="6671714" y="961668"/>
                  </a:lnTo>
                  <a:lnTo>
                    <a:pt x="6626486" y="963570"/>
                  </a:lnTo>
                  <a:lnTo>
                    <a:pt x="6581415" y="965470"/>
                  </a:lnTo>
                  <a:lnTo>
                    <a:pt x="6536493" y="967367"/>
                  </a:lnTo>
                  <a:lnTo>
                    <a:pt x="6491711" y="969259"/>
                  </a:lnTo>
                  <a:lnTo>
                    <a:pt x="6447060" y="971147"/>
                  </a:lnTo>
                  <a:lnTo>
                    <a:pt x="6402531" y="973030"/>
                  </a:lnTo>
                  <a:lnTo>
                    <a:pt x="6358117" y="974908"/>
                  </a:lnTo>
                  <a:lnTo>
                    <a:pt x="6313807" y="976779"/>
                  </a:lnTo>
                  <a:lnTo>
                    <a:pt x="6269593" y="978642"/>
                  </a:lnTo>
                  <a:lnTo>
                    <a:pt x="6225467" y="980499"/>
                  </a:lnTo>
                  <a:lnTo>
                    <a:pt x="6181419" y="982347"/>
                  </a:lnTo>
                  <a:lnTo>
                    <a:pt x="6137442" y="984186"/>
                  </a:lnTo>
                  <a:lnTo>
                    <a:pt x="6093525" y="986016"/>
                  </a:lnTo>
                  <a:lnTo>
                    <a:pt x="6049662" y="987835"/>
                  </a:lnTo>
                  <a:lnTo>
                    <a:pt x="6005842" y="989644"/>
                  </a:lnTo>
                  <a:lnTo>
                    <a:pt x="5962056" y="991441"/>
                  </a:lnTo>
                  <a:lnTo>
                    <a:pt x="5918298" y="993227"/>
                  </a:lnTo>
                  <a:lnTo>
                    <a:pt x="5874556" y="995000"/>
                  </a:lnTo>
                  <a:lnTo>
                    <a:pt x="5830824" y="996759"/>
                  </a:lnTo>
                  <a:lnTo>
                    <a:pt x="5787091" y="998505"/>
                  </a:lnTo>
                  <a:lnTo>
                    <a:pt x="5743349" y="1000236"/>
                  </a:lnTo>
                  <a:lnTo>
                    <a:pt x="5699591" y="1001951"/>
                  </a:lnTo>
                  <a:lnTo>
                    <a:pt x="5655805" y="1003651"/>
                  </a:lnTo>
                  <a:lnTo>
                    <a:pt x="5611985" y="1005335"/>
                  </a:lnTo>
                  <a:lnTo>
                    <a:pt x="5568122" y="1007002"/>
                  </a:lnTo>
                  <a:lnTo>
                    <a:pt x="5524205" y="1008651"/>
                  </a:lnTo>
                  <a:lnTo>
                    <a:pt x="5480228" y="1010281"/>
                  </a:lnTo>
                  <a:lnTo>
                    <a:pt x="5436180" y="1011893"/>
                  </a:lnTo>
                  <a:lnTo>
                    <a:pt x="5392054" y="1013485"/>
                  </a:lnTo>
                  <a:lnTo>
                    <a:pt x="5347840" y="1015057"/>
                  </a:lnTo>
                  <a:lnTo>
                    <a:pt x="5303530" y="1016608"/>
                  </a:lnTo>
                  <a:lnTo>
                    <a:pt x="5259116" y="1018138"/>
                  </a:lnTo>
                  <a:lnTo>
                    <a:pt x="5214587" y="1019645"/>
                  </a:lnTo>
                  <a:lnTo>
                    <a:pt x="5169936" y="1021130"/>
                  </a:lnTo>
                  <a:lnTo>
                    <a:pt x="5125154" y="1022591"/>
                  </a:lnTo>
                  <a:lnTo>
                    <a:pt x="5080232" y="1024029"/>
                  </a:lnTo>
                  <a:lnTo>
                    <a:pt x="5035161" y="1025442"/>
                  </a:lnTo>
                  <a:lnTo>
                    <a:pt x="4989933" y="1026830"/>
                  </a:lnTo>
                  <a:lnTo>
                    <a:pt x="4944538" y="1028191"/>
                  </a:lnTo>
                  <a:lnTo>
                    <a:pt x="4898969" y="1029527"/>
                  </a:lnTo>
                  <a:lnTo>
                    <a:pt x="4853216" y="1030835"/>
                  </a:lnTo>
                  <a:lnTo>
                    <a:pt x="4807270" y="1032116"/>
                  </a:lnTo>
                  <a:lnTo>
                    <a:pt x="4761124" y="1033368"/>
                  </a:lnTo>
                  <a:lnTo>
                    <a:pt x="4714767" y="1034591"/>
                  </a:lnTo>
                  <a:lnTo>
                    <a:pt x="4668192" y="1035785"/>
                  </a:lnTo>
                  <a:lnTo>
                    <a:pt x="4621390" y="1036948"/>
                  </a:lnTo>
                  <a:lnTo>
                    <a:pt x="4574351" y="1038080"/>
                  </a:lnTo>
                  <a:lnTo>
                    <a:pt x="4527067" y="1039181"/>
                  </a:lnTo>
                  <a:lnTo>
                    <a:pt x="4479530" y="1040250"/>
                  </a:lnTo>
                  <a:lnTo>
                    <a:pt x="4431730" y="1041286"/>
                  </a:lnTo>
                  <a:lnTo>
                    <a:pt x="4383660" y="1042289"/>
                  </a:lnTo>
                  <a:lnTo>
                    <a:pt x="4335309" y="1043257"/>
                  </a:lnTo>
                  <a:lnTo>
                    <a:pt x="4286670" y="1044191"/>
                  </a:lnTo>
                  <a:lnTo>
                    <a:pt x="4237733" y="1045090"/>
                  </a:lnTo>
                  <a:lnTo>
                    <a:pt x="4188490" y="1045953"/>
                  </a:lnTo>
                  <a:lnTo>
                    <a:pt x="4138933" y="1046779"/>
                  </a:lnTo>
                  <a:lnTo>
                    <a:pt x="4089051" y="1047568"/>
                  </a:lnTo>
                  <a:lnTo>
                    <a:pt x="4038838" y="1048319"/>
                  </a:lnTo>
                  <a:lnTo>
                    <a:pt x="3988283" y="1049032"/>
                  </a:lnTo>
                  <a:lnTo>
                    <a:pt x="3937379" y="1049706"/>
                  </a:lnTo>
                  <a:lnTo>
                    <a:pt x="3886115" y="1050340"/>
                  </a:lnTo>
                  <a:lnTo>
                    <a:pt x="3834485" y="1050934"/>
                  </a:lnTo>
                  <a:lnTo>
                    <a:pt x="3782478" y="1051487"/>
                  </a:lnTo>
                  <a:lnTo>
                    <a:pt x="3730087" y="1051998"/>
                  </a:lnTo>
                  <a:lnTo>
                    <a:pt x="3677302" y="1052467"/>
                  </a:lnTo>
                  <a:lnTo>
                    <a:pt x="3624115" y="1052893"/>
                  </a:lnTo>
                  <a:lnTo>
                    <a:pt x="3570516" y="1053276"/>
                  </a:lnTo>
                  <a:lnTo>
                    <a:pt x="3516498" y="1053615"/>
                  </a:lnTo>
                  <a:lnTo>
                    <a:pt x="3462051" y="1053909"/>
                  </a:lnTo>
                  <a:lnTo>
                    <a:pt x="3407167" y="1054158"/>
                  </a:lnTo>
                  <a:lnTo>
                    <a:pt x="3351837" y="1054360"/>
                  </a:lnTo>
                  <a:lnTo>
                    <a:pt x="3296052" y="1054517"/>
                  </a:lnTo>
                  <a:lnTo>
                    <a:pt x="3239804" y="1054625"/>
                  </a:lnTo>
                  <a:lnTo>
                    <a:pt x="3183083" y="1054686"/>
                  </a:lnTo>
                  <a:lnTo>
                    <a:pt x="3125881" y="1054699"/>
                  </a:lnTo>
                  <a:lnTo>
                    <a:pt x="3068189" y="1054662"/>
                  </a:lnTo>
                  <a:lnTo>
                    <a:pt x="3009999" y="1054576"/>
                  </a:lnTo>
                  <a:lnTo>
                    <a:pt x="2951302" y="1054440"/>
                  </a:lnTo>
                  <a:lnTo>
                    <a:pt x="2892088" y="1054252"/>
                  </a:lnTo>
                  <a:lnTo>
                    <a:pt x="2832350" y="1054013"/>
                  </a:lnTo>
                  <a:lnTo>
                    <a:pt x="2772078" y="1053721"/>
                  </a:lnTo>
                  <a:lnTo>
                    <a:pt x="2711264" y="1053377"/>
                  </a:lnTo>
                  <a:lnTo>
                    <a:pt x="2649899" y="1052979"/>
                  </a:lnTo>
                  <a:lnTo>
                    <a:pt x="2587974" y="1052527"/>
                  </a:lnTo>
                  <a:lnTo>
                    <a:pt x="2525481" y="1052020"/>
                  </a:lnTo>
                  <a:lnTo>
                    <a:pt x="2462410" y="1051458"/>
                  </a:lnTo>
                  <a:lnTo>
                    <a:pt x="2398754" y="1050839"/>
                  </a:lnTo>
                  <a:lnTo>
                    <a:pt x="2334503" y="1050164"/>
                  </a:lnTo>
                  <a:lnTo>
                    <a:pt x="2269648" y="1049432"/>
                  </a:lnTo>
                  <a:lnTo>
                    <a:pt x="2204181" y="1048642"/>
                  </a:lnTo>
                  <a:lnTo>
                    <a:pt x="2138093" y="1047793"/>
                  </a:lnTo>
                  <a:lnTo>
                    <a:pt x="2071375" y="1046886"/>
                  </a:lnTo>
                  <a:lnTo>
                    <a:pt x="2004019" y="1045918"/>
                  </a:lnTo>
                  <a:lnTo>
                    <a:pt x="1936015" y="1044890"/>
                  </a:lnTo>
                  <a:lnTo>
                    <a:pt x="1867356" y="1043801"/>
                  </a:lnTo>
                  <a:lnTo>
                    <a:pt x="1798032" y="1042650"/>
                  </a:lnTo>
                  <a:lnTo>
                    <a:pt x="1728034" y="1041437"/>
                  </a:lnTo>
                  <a:lnTo>
                    <a:pt x="1657354" y="1040161"/>
                  </a:lnTo>
                  <a:lnTo>
                    <a:pt x="1585984" y="1038821"/>
                  </a:lnTo>
                  <a:lnTo>
                    <a:pt x="1513913" y="1037418"/>
                  </a:lnTo>
                  <a:lnTo>
                    <a:pt x="1441134" y="1035949"/>
                  </a:lnTo>
                  <a:lnTo>
                    <a:pt x="1367638" y="1034415"/>
                  </a:lnTo>
                  <a:lnTo>
                    <a:pt x="1293416" y="1032815"/>
                  </a:lnTo>
                  <a:lnTo>
                    <a:pt x="1218460" y="1031148"/>
                  </a:lnTo>
                  <a:lnTo>
                    <a:pt x="1142759" y="1029414"/>
                  </a:lnTo>
                  <a:lnTo>
                    <a:pt x="1066307" y="1027611"/>
                  </a:lnTo>
                  <a:lnTo>
                    <a:pt x="989094" y="1025741"/>
                  </a:lnTo>
                  <a:lnTo>
                    <a:pt x="911111" y="1023801"/>
                  </a:lnTo>
                  <a:lnTo>
                    <a:pt x="832350" y="1021791"/>
                  </a:lnTo>
                  <a:lnTo>
                    <a:pt x="752801" y="1019710"/>
                  </a:lnTo>
                  <a:lnTo>
                    <a:pt x="672457" y="1017559"/>
                  </a:lnTo>
                  <a:lnTo>
                    <a:pt x="591308" y="1015336"/>
                  </a:lnTo>
                  <a:lnTo>
                    <a:pt x="509345" y="1013040"/>
                  </a:lnTo>
                  <a:lnTo>
                    <a:pt x="426561" y="1010671"/>
                  </a:lnTo>
                  <a:lnTo>
                    <a:pt x="342945" y="1008229"/>
                  </a:lnTo>
                  <a:lnTo>
                    <a:pt x="258490" y="1005713"/>
                  </a:lnTo>
                  <a:lnTo>
                    <a:pt x="173187" y="1003121"/>
                  </a:lnTo>
                  <a:lnTo>
                    <a:pt x="87026" y="1000455"/>
                  </a:lnTo>
                  <a:lnTo>
                    <a:pt x="0" y="997711"/>
                  </a:lnTo>
                  <a:lnTo>
                    <a:pt x="0" y="0"/>
                  </a:lnTo>
                  <a:close/>
                </a:path>
              </a:pathLst>
            </a:custGeom>
            <a:noFill/>
            <a:ln w="12175"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3" name="Google Shape;193;p20"/>
          <p:cNvSpPr txBox="1">
            <a:spLocks noGrp="1"/>
          </p:cNvSpPr>
          <p:nvPr>
            <p:ph type="title"/>
          </p:nvPr>
        </p:nvSpPr>
        <p:spPr>
          <a:xfrm>
            <a:off x="1654555" y="299465"/>
            <a:ext cx="8809990"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600" dirty="0"/>
              <a:t>CONDITONAL RANDOM FIELD MODEL</a:t>
            </a:r>
            <a:endParaRPr sz="3600" dirty="0"/>
          </a:p>
        </p:txBody>
      </p:sp>
      <p:sp>
        <p:nvSpPr>
          <p:cNvPr id="194" name="Google Shape;194;p20"/>
          <p:cNvSpPr txBox="1"/>
          <p:nvPr/>
        </p:nvSpPr>
        <p:spPr>
          <a:xfrm>
            <a:off x="1265300" y="1869694"/>
            <a:ext cx="9199245" cy="3317875"/>
          </a:xfrm>
          <a:prstGeom prst="rect">
            <a:avLst/>
          </a:prstGeom>
          <a:noFill/>
          <a:ln>
            <a:noFill/>
          </a:ln>
        </p:spPr>
        <p:txBody>
          <a:bodyPr spcFirstLastPara="1" wrap="square" lIns="0" tIns="12700" rIns="0" bIns="0" anchor="t" anchorCtr="0">
            <a:spAutoFit/>
          </a:bodyPr>
          <a:lstStyle/>
          <a:p>
            <a:pPr marL="299085" marR="0" lvl="0" indent="-287019" algn="l" rtl="0">
              <a:lnSpc>
                <a:spcPct val="100000"/>
              </a:lnSpc>
              <a:spcBef>
                <a:spcPts val="0"/>
              </a:spcBef>
              <a:spcAft>
                <a:spcPts val="0"/>
              </a:spcAft>
              <a:buClr>
                <a:schemeClr val="dk1"/>
              </a:buClr>
              <a:buSzPts val="2400"/>
              <a:buFont typeface="Courier New"/>
              <a:buChar char="o"/>
            </a:pPr>
            <a:r>
              <a:rPr lang="en-US" sz="2400">
                <a:solidFill>
                  <a:schemeClr val="dk1"/>
                </a:solidFill>
                <a:latin typeface="Times New Roman"/>
                <a:ea typeface="Times New Roman"/>
                <a:cs typeface="Times New Roman"/>
                <a:sym typeface="Times New Roman"/>
              </a:rPr>
              <a:t>It is a machine learning algorithm</a:t>
            </a:r>
            <a:endParaRPr sz="2400">
              <a:solidFill>
                <a:schemeClr val="dk1"/>
              </a:solidFill>
              <a:latin typeface="Times New Roman"/>
              <a:ea typeface="Times New Roman"/>
              <a:cs typeface="Times New Roman"/>
              <a:sym typeface="Times New Roman"/>
            </a:endParaRPr>
          </a:p>
          <a:p>
            <a:pPr marL="0" marR="0" lvl="0" indent="0" algn="l" rtl="0">
              <a:lnSpc>
                <a:spcPct val="100000"/>
              </a:lnSpc>
              <a:spcBef>
                <a:spcPts val="5"/>
              </a:spcBef>
              <a:spcAft>
                <a:spcPts val="0"/>
              </a:spcAft>
              <a:buClr>
                <a:schemeClr val="dk1"/>
              </a:buClr>
              <a:buSzPts val="2500"/>
              <a:buFont typeface="Courier New"/>
              <a:buNone/>
            </a:pPr>
            <a:endParaRPr sz="2500">
              <a:solidFill>
                <a:schemeClr val="dk1"/>
              </a:solidFill>
              <a:latin typeface="Times New Roman"/>
              <a:ea typeface="Times New Roman"/>
              <a:cs typeface="Times New Roman"/>
              <a:sym typeface="Times New Roman"/>
            </a:endParaRPr>
          </a:p>
          <a:p>
            <a:pPr marL="299085" marR="0" lvl="0" indent="-287019" algn="l" rtl="0">
              <a:lnSpc>
                <a:spcPct val="100000"/>
              </a:lnSpc>
              <a:spcBef>
                <a:spcPts val="0"/>
              </a:spcBef>
              <a:spcAft>
                <a:spcPts val="0"/>
              </a:spcAft>
              <a:buClr>
                <a:schemeClr val="dk1"/>
              </a:buClr>
              <a:buSzPts val="2400"/>
              <a:buFont typeface="Courier New"/>
              <a:buChar char="o"/>
            </a:pPr>
            <a:r>
              <a:rPr lang="en-US" sz="2400">
                <a:solidFill>
                  <a:schemeClr val="dk1"/>
                </a:solidFill>
                <a:latin typeface="Times New Roman"/>
                <a:ea typeface="Times New Roman"/>
                <a:cs typeface="Times New Roman"/>
                <a:sym typeface="Times New Roman"/>
              </a:rPr>
              <a:t>Uses statistics and prediction</a:t>
            </a:r>
            <a:endParaRPr sz="2400">
              <a:solidFill>
                <a:schemeClr val="dk1"/>
              </a:solidFill>
              <a:latin typeface="Times New Roman"/>
              <a:ea typeface="Times New Roman"/>
              <a:cs typeface="Times New Roman"/>
              <a:sym typeface="Times New Roman"/>
            </a:endParaRPr>
          </a:p>
          <a:p>
            <a:pPr marL="0" marR="0" lvl="0" indent="0" algn="l" rtl="0">
              <a:lnSpc>
                <a:spcPct val="100000"/>
              </a:lnSpc>
              <a:spcBef>
                <a:spcPts val="5"/>
              </a:spcBef>
              <a:spcAft>
                <a:spcPts val="0"/>
              </a:spcAft>
              <a:buClr>
                <a:schemeClr val="dk1"/>
              </a:buClr>
              <a:buSzPts val="2500"/>
              <a:buFont typeface="Courier New"/>
              <a:buNone/>
            </a:pPr>
            <a:endParaRPr sz="2500">
              <a:solidFill>
                <a:schemeClr val="dk1"/>
              </a:solidFill>
              <a:latin typeface="Times New Roman"/>
              <a:ea typeface="Times New Roman"/>
              <a:cs typeface="Times New Roman"/>
              <a:sym typeface="Times New Roman"/>
            </a:endParaRPr>
          </a:p>
          <a:p>
            <a:pPr marL="299085" marR="0" lvl="0" indent="-287019" algn="l" rtl="0">
              <a:lnSpc>
                <a:spcPct val="100000"/>
              </a:lnSpc>
              <a:spcBef>
                <a:spcPts val="0"/>
              </a:spcBef>
              <a:spcAft>
                <a:spcPts val="0"/>
              </a:spcAft>
              <a:buClr>
                <a:schemeClr val="dk1"/>
              </a:buClr>
              <a:buSzPts val="2400"/>
              <a:buFont typeface="Courier New"/>
              <a:buChar char="o"/>
            </a:pPr>
            <a:r>
              <a:rPr lang="en-US" sz="2400">
                <a:solidFill>
                  <a:schemeClr val="dk1"/>
                </a:solidFill>
                <a:latin typeface="Times New Roman"/>
                <a:ea typeface="Times New Roman"/>
                <a:cs typeface="Times New Roman"/>
                <a:sym typeface="Times New Roman"/>
              </a:rPr>
              <a:t>Evaluates the complete sequence of input data as one instance</a:t>
            </a:r>
            <a:endParaRPr sz="2400">
              <a:solidFill>
                <a:schemeClr val="dk1"/>
              </a:solidFill>
              <a:latin typeface="Times New Roman"/>
              <a:ea typeface="Times New Roman"/>
              <a:cs typeface="Times New Roman"/>
              <a:sym typeface="Times New Roman"/>
            </a:endParaRPr>
          </a:p>
          <a:p>
            <a:pPr marL="0" marR="0" lvl="0" indent="0" algn="l" rtl="0">
              <a:lnSpc>
                <a:spcPct val="100000"/>
              </a:lnSpc>
              <a:spcBef>
                <a:spcPts val="5"/>
              </a:spcBef>
              <a:spcAft>
                <a:spcPts val="0"/>
              </a:spcAft>
              <a:buClr>
                <a:schemeClr val="dk1"/>
              </a:buClr>
              <a:buSzPts val="2500"/>
              <a:buFont typeface="Courier New"/>
              <a:buNone/>
            </a:pPr>
            <a:endParaRPr sz="2500">
              <a:solidFill>
                <a:schemeClr val="dk1"/>
              </a:solidFill>
              <a:latin typeface="Times New Roman"/>
              <a:ea typeface="Times New Roman"/>
              <a:cs typeface="Times New Roman"/>
              <a:sym typeface="Times New Roman"/>
            </a:endParaRPr>
          </a:p>
          <a:p>
            <a:pPr marL="299085" marR="0" lvl="0" indent="-287019" algn="l" rtl="0">
              <a:lnSpc>
                <a:spcPct val="100000"/>
              </a:lnSpc>
              <a:spcBef>
                <a:spcPts val="0"/>
              </a:spcBef>
              <a:spcAft>
                <a:spcPts val="0"/>
              </a:spcAft>
              <a:buClr>
                <a:schemeClr val="dk1"/>
              </a:buClr>
              <a:buSzPts val="2400"/>
              <a:buFont typeface="Courier New"/>
              <a:buChar char="o"/>
            </a:pPr>
            <a:r>
              <a:rPr lang="en-US" sz="2400">
                <a:solidFill>
                  <a:schemeClr val="dk1"/>
                </a:solidFill>
                <a:latin typeface="Times New Roman"/>
                <a:ea typeface="Times New Roman"/>
                <a:cs typeface="Times New Roman"/>
                <a:sym typeface="Times New Roman"/>
              </a:rPr>
              <a:t>It uses the states and transitions features</a:t>
            </a:r>
            <a:endParaRPr sz="2400">
              <a:solidFill>
                <a:schemeClr val="dk1"/>
              </a:solidFill>
              <a:latin typeface="Times New Roman"/>
              <a:ea typeface="Times New Roman"/>
              <a:cs typeface="Times New Roman"/>
              <a:sym typeface="Times New Roman"/>
            </a:endParaRPr>
          </a:p>
          <a:p>
            <a:pPr marL="0" marR="0" lvl="0" indent="0" algn="l" rtl="0">
              <a:lnSpc>
                <a:spcPct val="100000"/>
              </a:lnSpc>
              <a:spcBef>
                <a:spcPts val="10"/>
              </a:spcBef>
              <a:spcAft>
                <a:spcPts val="0"/>
              </a:spcAft>
              <a:buClr>
                <a:schemeClr val="dk1"/>
              </a:buClr>
              <a:buSzPts val="2500"/>
              <a:buFont typeface="Courier New"/>
              <a:buNone/>
            </a:pPr>
            <a:endParaRPr sz="2500">
              <a:solidFill>
                <a:schemeClr val="dk1"/>
              </a:solidFill>
              <a:latin typeface="Times New Roman"/>
              <a:ea typeface="Times New Roman"/>
              <a:cs typeface="Times New Roman"/>
              <a:sym typeface="Times New Roman"/>
            </a:endParaRPr>
          </a:p>
          <a:p>
            <a:pPr marL="299085" marR="0" lvl="0" indent="-287019" algn="l" rtl="0">
              <a:lnSpc>
                <a:spcPct val="100000"/>
              </a:lnSpc>
              <a:spcBef>
                <a:spcPts val="0"/>
              </a:spcBef>
              <a:spcAft>
                <a:spcPts val="0"/>
              </a:spcAft>
              <a:buClr>
                <a:schemeClr val="dk1"/>
              </a:buClr>
              <a:buSzPts val="2400"/>
              <a:buFont typeface="Courier New"/>
              <a:buChar char="o"/>
            </a:pPr>
            <a:r>
              <a:rPr lang="en-US" sz="2400">
                <a:solidFill>
                  <a:schemeClr val="dk1"/>
                </a:solidFill>
                <a:latin typeface="Times New Roman"/>
                <a:ea typeface="Times New Roman"/>
                <a:cs typeface="Times New Roman"/>
                <a:sym typeface="Times New Roman"/>
              </a:rPr>
              <a:t>The input sequence decides the state to which the transition will be made</a:t>
            </a:r>
            <a:endParaRPr sz="2400">
              <a:solidFill>
                <a:schemeClr val="dk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advTm="42533"/>
    </mc:Choice>
    <mc:Fallback xmlns="">
      <p:transition spd="slow" advTm="42533"/>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98"/>
        <p:cNvGrpSpPr/>
        <p:nvPr/>
      </p:nvGrpSpPr>
      <p:grpSpPr>
        <a:xfrm>
          <a:off x="0" y="0"/>
          <a:ext cx="0" cy="0"/>
          <a:chOff x="0" y="0"/>
          <a:chExt cx="0" cy="0"/>
        </a:xfrm>
      </p:grpSpPr>
      <p:grpSp>
        <p:nvGrpSpPr>
          <p:cNvPr id="199" name="Google Shape;199;p21"/>
          <p:cNvGrpSpPr/>
          <p:nvPr/>
        </p:nvGrpSpPr>
        <p:grpSpPr>
          <a:xfrm>
            <a:off x="509015" y="105156"/>
            <a:ext cx="9831606" cy="6330695"/>
            <a:chOff x="509015" y="105156"/>
            <a:chExt cx="9831606" cy="6330695"/>
          </a:xfrm>
        </p:grpSpPr>
        <p:sp>
          <p:nvSpPr>
            <p:cNvPr id="200" name="Google Shape;200;p21"/>
            <p:cNvSpPr/>
            <p:nvPr/>
          </p:nvSpPr>
          <p:spPr>
            <a:xfrm>
              <a:off x="509015" y="105156"/>
              <a:ext cx="2729865" cy="1125220"/>
            </a:xfrm>
            <a:custGeom>
              <a:avLst/>
              <a:gdLst/>
              <a:ahLst/>
              <a:cxnLst/>
              <a:rect l="l" t="t" r="r" b="b"/>
              <a:pathLst>
                <a:path w="2729865" h="1125220" extrusionOk="0">
                  <a:moveTo>
                    <a:pt x="2167128" y="0"/>
                  </a:moveTo>
                  <a:lnTo>
                    <a:pt x="2167128" y="281178"/>
                  </a:lnTo>
                  <a:lnTo>
                    <a:pt x="0" y="281178"/>
                  </a:lnTo>
                  <a:lnTo>
                    <a:pt x="0" y="843534"/>
                  </a:lnTo>
                  <a:lnTo>
                    <a:pt x="2167128" y="843534"/>
                  </a:lnTo>
                  <a:lnTo>
                    <a:pt x="2167128" y="1124712"/>
                  </a:lnTo>
                  <a:lnTo>
                    <a:pt x="2729484" y="562356"/>
                  </a:lnTo>
                  <a:lnTo>
                    <a:pt x="2167128"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21"/>
            <p:cNvSpPr/>
            <p:nvPr/>
          </p:nvSpPr>
          <p:spPr>
            <a:xfrm>
              <a:off x="509015" y="105156"/>
              <a:ext cx="2729865" cy="1125220"/>
            </a:xfrm>
            <a:custGeom>
              <a:avLst/>
              <a:gdLst/>
              <a:ahLst/>
              <a:cxnLst/>
              <a:rect l="l" t="t" r="r" b="b"/>
              <a:pathLst>
                <a:path w="2729865" h="1125220" extrusionOk="0">
                  <a:moveTo>
                    <a:pt x="0" y="281178"/>
                  </a:moveTo>
                  <a:lnTo>
                    <a:pt x="2167128" y="281178"/>
                  </a:lnTo>
                  <a:lnTo>
                    <a:pt x="2167128" y="0"/>
                  </a:lnTo>
                  <a:lnTo>
                    <a:pt x="2729484" y="562356"/>
                  </a:lnTo>
                  <a:lnTo>
                    <a:pt x="2167128" y="1124712"/>
                  </a:lnTo>
                  <a:lnTo>
                    <a:pt x="2167128" y="843534"/>
                  </a:lnTo>
                  <a:lnTo>
                    <a:pt x="0" y="843534"/>
                  </a:lnTo>
                  <a:lnTo>
                    <a:pt x="0" y="281178"/>
                  </a:lnTo>
                  <a:close/>
                </a:path>
              </a:pathLst>
            </a:custGeom>
            <a:noFill/>
            <a:ln w="12175"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 name="Google Shape;202;p21"/>
            <p:cNvSpPr/>
            <p:nvPr/>
          </p:nvSpPr>
          <p:spPr>
            <a:xfrm>
              <a:off x="1895697" y="1266443"/>
              <a:ext cx="8444924" cy="516940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03" name="Google Shape;203;p21"/>
          <p:cNvSpPr txBox="1">
            <a:spLocks noGrp="1"/>
          </p:cNvSpPr>
          <p:nvPr>
            <p:ph type="title"/>
          </p:nvPr>
        </p:nvSpPr>
        <p:spPr>
          <a:xfrm>
            <a:off x="3884421" y="393903"/>
            <a:ext cx="5335779" cy="51435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200" dirty="0">
                <a:solidFill>
                  <a:srgbClr val="FF0000"/>
                </a:solidFill>
              </a:rPr>
              <a:t>MATHEMATICAL MODEL</a:t>
            </a:r>
            <a:endParaRPr sz="3200" dirty="0"/>
          </a:p>
        </p:txBody>
      </p:sp>
    </p:spTree>
  </p:cSld>
  <p:clrMapOvr>
    <a:masterClrMapping/>
  </p:clrMapOvr>
  <mc:AlternateContent xmlns:mc="http://schemas.openxmlformats.org/markup-compatibility/2006" xmlns:p14="http://schemas.microsoft.com/office/powerpoint/2010/main">
    <mc:Choice Requires="p14">
      <p:transition spd="slow" p14:dur="2000" advTm="38598"/>
    </mc:Choice>
    <mc:Fallback xmlns="">
      <p:transition spd="slow" advTm="38598"/>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207"/>
        <p:cNvGrpSpPr/>
        <p:nvPr/>
      </p:nvGrpSpPr>
      <p:grpSpPr>
        <a:xfrm>
          <a:off x="0" y="0"/>
          <a:ext cx="0" cy="0"/>
          <a:chOff x="0" y="0"/>
          <a:chExt cx="0" cy="0"/>
        </a:xfrm>
      </p:grpSpPr>
      <p:grpSp>
        <p:nvGrpSpPr>
          <p:cNvPr id="208" name="Google Shape;208;p22"/>
          <p:cNvGrpSpPr/>
          <p:nvPr/>
        </p:nvGrpSpPr>
        <p:grpSpPr>
          <a:xfrm>
            <a:off x="225552" y="239268"/>
            <a:ext cx="3108960" cy="1068705"/>
            <a:chOff x="225552" y="239268"/>
            <a:chExt cx="3108960" cy="1068705"/>
          </a:xfrm>
        </p:grpSpPr>
        <p:sp>
          <p:nvSpPr>
            <p:cNvPr id="209" name="Google Shape;209;p22"/>
            <p:cNvSpPr/>
            <p:nvPr/>
          </p:nvSpPr>
          <p:spPr>
            <a:xfrm>
              <a:off x="225552" y="239268"/>
              <a:ext cx="3108960" cy="1068705"/>
            </a:xfrm>
            <a:custGeom>
              <a:avLst/>
              <a:gdLst/>
              <a:ahLst/>
              <a:cxnLst/>
              <a:rect l="l" t="t" r="r" b="b"/>
              <a:pathLst>
                <a:path w="3108960" h="1068705" extrusionOk="0">
                  <a:moveTo>
                    <a:pt x="2574798" y="0"/>
                  </a:moveTo>
                  <a:lnTo>
                    <a:pt x="2574798" y="267080"/>
                  </a:lnTo>
                  <a:lnTo>
                    <a:pt x="0" y="267080"/>
                  </a:lnTo>
                  <a:lnTo>
                    <a:pt x="0" y="801242"/>
                  </a:lnTo>
                  <a:lnTo>
                    <a:pt x="2574798" y="801242"/>
                  </a:lnTo>
                  <a:lnTo>
                    <a:pt x="2574798" y="1068323"/>
                  </a:lnTo>
                  <a:lnTo>
                    <a:pt x="3108960" y="534161"/>
                  </a:lnTo>
                  <a:lnTo>
                    <a:pt x="2574798"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0" name="Google Shape;210;p22"/>
            <p:cNvSpPr/>
            <p:nvPr/>
          </p:nvSpPr>
          <p:spPr>
            <a:xfrm>
              <a:off x="225552" y="239268"/>
              <a:ext cx="3108960" cy="1068705"/>
            </a:xfrm>
            <a:custGeom>
              <a:avLst/>
              <a:gdLst/>
              <a:ahLst/>
              <a:cxnLst/>
              <a:rect l="l" t="t" r="r" b="b"/>
              <a:pathLst>
                <a:path w="3108960" h="1068705" extrusionOk="0">
                  <a:moveTo>
                    <a:pt x="0" y="267080"/>
                  </a:moveTo>
                  <a:lnTo>
                    <a:pt x="2574798" y="267080"/>
                  </a:lnTo>
                  <a:lnTo>
                    <a:pt x="2574798" y="0"/>
                  </a:lnTo>
                  <a:lnTo>
                    <a:pt x="3108960" y="534161"/>
                  </a:lnTo>
                  <a:lnTo>
                    <a:pt x="2574798" y="1068323"/>
                  </a:lnTo>
                  <a:lnTo>
                    <a:pt x="2574798" y="801242"/>
                  </a:lnTo>
                  <a:lnTo>
                    <a:pt x="0" y="801242"/>
                  </a:lnTo>
                  <a:lnTo>
                    <a:pt x="0" y="267080"/>
                  </a:lnTo>
                  <a:close/>
                </a:path>
              </a:pathLst>
            </a:custGeom>
            <a:noFill/>
            <a:ln w="12175"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11" name="Google Shape;211;p22"/>
          <p:cNvSpPr txBox="1">
            <a:spLocks noGrp="1"/>
          </p:cNvSpPr>
          <p:nvPr>
            <p:ph type="title"/>
          </p:nvPr>
        </p:nvSpPr>
        <p:spPr>
          <a:xfrm>
            <a:off x="3539744" y="568197"/>
            <a:ext cx="8415858" cy="443711"/>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800" dirty="0">
                <a:solidFill>
                  <a:srgbClr val="FF0000"/>
                </a:solidFill>
              </a:rPr>
              <a:t>ADVANTAGES  OF CRF</a:t>
            </a:r>
            <a:endParaRPr sz="2800" dirty="0"/>
          </a:p>
        </p:txBody>
      </p:sp>
      <p:sp>
        <p:nvSpPr>
          <p:cNvPr id="212" name="Google Shape;212;p22"/>
          <p:cNvSpPr txBox="1"/>
          <p:nvPr/>
        </p:nvSpPr>
        <p:spPr>
          <a:xfrm>
            <a:off x="303987" y="1520088"/>
            <a:ext cx="11651615" cy="3866515"/>
          </a:xfrm>
          <a:prstGeom prst="rect">
            <a:avLst/>
          </a:prstGeom>
          <a:noFill/>
          <a:ln>
            <a:noFill/>
          </a:ln>
        </p:spPr>
        <p:txBody>
          <a:bodyPr spcFirstLastPara="1" wrap="square" lIns="0" tIns="226050" rIns="0" bIns="0" anchor="t" anchorCtr="0">
            <a:spAutoFit/>
          </a:bodyPr>
          <a:lstStyle/>
          <a:p>
            <a:pPr marL="299085" marR="0" lvl="0" indent="-287019" algn="l" rtl="0">
              <a:lnSpc>
                <a:spcPct val="100000"/>
              </a:lnSpc>
              <a:spcBef>
                <a:spcPts val="0"/>
              </a:spcBef>
              <a:spcAft>
                <a:spcPts val="0"/>
              </a:spcAft>
              <a:buClr>
                <a:schemeClr val="dk1"/>
              </a:buClr>
              <a:buSzPts val="2700"/>
              <a:buFont typeface="Noto Sans Symbols"/>
              <a:buChar char="⮚"/>
            </a:pPr>
            <a:r>
              <a:rPr lang="en-US" sz="2800" dirty="0">
                <a:solidFill>
                  <a:schemeClr val="dk1"/>
                </a:solidFill>
                <a:latin typeface="Times New Roman"/>
                <a:ea typeface="Times New Roman"/>
                <a:cs typeface="Times New Roman"/>
                <a:sym typeface="Times New Roman"/>
              </a:rPr>
              <a:t>ADVANTAGE:</a:t>
            </a:r>
            <a:endParaRPr sz="2800" dirty="0">
              <a:solidFill>
                <a:schemeClr val="dk1"/>
              </a:solidFill>
              <a:latin typeface="Times New Roman"/>
              <a:ea typeface="Times New Roman"/>
              <a:cs typeface="Times New Roman"/>
              <a:sym typeface="Times New Roman"/>
            </a:endParaRPr>
          </a:p>
          <a:p>
            <a:pPr marL="1289685" marR="0" lvl="1" indent="-820419" algn="l" rtl="0">
              <a:lnSpc>
                <a:spcPct val="100000"/>
              </a:lnSpc>
              <a:spcBef>
                <a:spcPts val="1680"/>
              </a:spcBef>
              <a:spcAft>
                <a:spcPts val="0"/>
              </a:spcAft>
              <a:buClr>
                <a:schemeClr val="dk1"/>
              </a:buClr>
              <a:buSzPts val="2800"/>
              <a:buFont typeface="Arial"/>
              <a:buChar char="•"/>
            </a:pPr>
            <a:r>
              <a:rPr lang="en-US" sz="2800" b="0" i="0" u="none" strike="noStrike" cap="none" dirty="0">
                <a:solidFill>
                  <a:schemeClr val="dk1"/>
                </a:solidFill>
                <a:latin typeface="Times New Roman"/>
                <a:ea typeface="Times New Roman"/>
                <a:cs typeface="Times New Roman"/>
                <a:sym typeface="Times New Roman"/>
              </a:rPr>
              <a:t>Does everything by its own</a:t>
            </a:r>
            <a:endParaRPr sz="2800" b="0" i="0" u="none" strike="noStrike" cap="none" dirty="0">
              <a:solidFill>
                <a:schemeClr val="dk1"/>
              </a:solidFill>
              <a:latin typeface="Times New Roman"/>
              <a:ea typeface="Times New Roman"/>
              <a:cs typeface="Times New Roman"/>
              <a:sym typeface="Times New Roman"/>
            </a:endParaRPr>
          </a:p>
          <a:p>
            <a:pPr marL="1289685" marR="0" lvl="1" indent="-820419" algn="l" rtl="0">
              <a:lnSpc>
                <a:spcPct val="100000"/>
              </a:lnSpc>
              <a:spcBef>
                <a:spcPts val="1680"/>
              </a:spcBef>
              <a:spcAft>
                <a:spcPts val="0"/>
              </a:spcAft>
              <a:buClr>
                <a:schemeClr val="dk1"/>
              </a:buClr>
              <a:buSzPts val="2800"/>
              <a:buFont typeface="Arial"/>
              <a:buChar char="•"/>
            </a:pPr>
            <a:r>
              <a:rPr lang="en-US" sz="2800" b="0" i="0" u="none" strike="noStrike" cap="none" dirty="0">
                <a:solidFill>
                  <a:schemeClr val="dk1"/>
                </a:solidFill>
                <a:latin typeface="Times New Roman"/>
                <a:ea typeface="Times New Roman"/>
                <a:cs typeface="Times New Roman"/>
                <a:sym typeface="Times New Roman"/>
              </a:rPr>
              <a:t>No need to provide any set data set(label bias problem avoided)</a:t>
            </a:r>
            <a:endParaRPr sz="2800" b="0" i="0" u="none" strike="noStrike" cap="none" dirty="0">
              <a:solidFill>
                <a:schemeClr val="dk1"/>
              </a:solidFill>
              <a:latin typeface="Times New Roman"/>
              <a:ea typeface="Times New Roman"/>
              <a:cs typeface="Times New Roman"/>
              <a:sym typeface="Times New Roman"/>
            </a:endParaRPr>
          </a:p>
          <a:p>
            <a:pPr marL="1289685" marR="0" lvl="1" indent="-820419" algn="l" rtl="0">
              <a:lnSpc>
                <a:spcPct val="100000"/>
              </a:lnSpc>
              <a:spcBef>
                <a:spcPts val="1680"/>
              </a:spcBef>
              <a:spcAft>
                <a:spcPts val="0"/>
              </a:spcAft>
              <a:buClr>
                <a:schemeClr val="dk1"/>
              </a:buClr>
              <a:buSzPts val="2800"/>
              <a:buFont typeface="Arial"/>
              <a:buChar char="•"/>
            </a:pPr>
            <a:r>
              <a:rPr lang="en-US" sz="2800" b="0" i="0" u="none" strike="noStrike" cap="none" dirty="0">
                <a:solidFill>
                  <a:schemeClr val="dk1"/>
                </a:solidFill>
                <a:latin typeface="Times New Roman"/>
                <a:ea typeface="Times New Roman"/>
                <a:cs typeface="Times New Roman"/>
                <a:sym typeface="Times New Roman"/>
              </a:rPr>
              <a:t>Evaluation is done based on POS tagging</a:t>
            </a:r>
            <a:endParaRPr sz="2800" b="0" i="0" u="none" strike="noStrike" cap="none" dirty="0">
              <a:solidFill>
                <a:schemeClr val="dk1"/>
              </a:solidFill>
              <a:latin typeface="Times New Roman"/>
              <a:ea typeface="Times New Roman"/>
              <a:cs typeface="Times New Roman"/>
              <a:sym typeface="Times New Roman"/>
            </a:endParaRPr>
          </a:p>
          <a:p>
            <a:pPr marL="1289685" marR="0" lvl="1" indent="-820419" algn="l" rtl="0">
              <a:lnSpc>
                <a:spcPct val="100000"/>
              </a:lnSpc>
              <a:spcBef>
                <a:spcPts val="1680"/>
              </a:spcBef>
              <a:spcAft>
                <a:spcPts val="0"/>
              </a:spcAft>
              <a:buClr>
                <a:schemeClr val="dk1"/>
              </a:buClr>
              <a:buSzPts val="2800"/>
              <a:buFont typeface="Arial"/>
              <a:buChar char="•"/>
            </a:pPr>
            <a:r>
              <a:rPr lang="en-US" sz="2800" b="0" i="0" u="none" strike="noStrike" cap="none" dirty="0">
                <a:solidFill>
                  <a:schemeClr val="dk1"/>
                </a:solidFill>
                <a:latin typeface="Times New Roman"/>
                <a:ea typeface="Times New Roman"/>
                <a:cs typeface="Times New Roman"/>
                <a:sym typeface="Times New Roman"/>
              </a:rPr>
              <a:t>Due to the conditional nature, independent assumptions can be evaluated</a:t>
            </a:r>
            <a:endParaRPr sz="2800" b="0" i="0" u="none" strike="noStrike" cap="none" dirty="0">
              <a:solidFill>
                <a:schemeClr val="dk1"/>
              </a:solidFill>
              <a:latin typeface="Times New Roman"/>
              <a:ea typeface="Times New Roman"/>
              <a:cs typeface="Times New Roman"/>
              <a:sym typeface="Times New Roman"/>
            </a:endParaRPr>
          </a:p>
          <a:p>
            <a:pPr marL="1289685" marR="0" lvl="1" indent="-820419" algn="l" rtl="0">
              <a:lnSpc>
                <a:spcPct val="100000"/>
              </a:lnSpc>
              <a:spcBef>
                <a:spcPts val="1685"/>
              </a:spcBef>
              <a:spcAft>
                <a:spcPts val="0"/>
              </a:spcAft>
              <a:buClr>
                <a:schemeClr val="dk1"/>
              </a:buClr>
              <a:buSzPts val="2800"/>
              <a:buFont typeface="Arial"/>
              <a:buChar char="•"/>
            </a:pPr>
            <a:r>
              <a:rPr lang="en-US" sz="2800" b="0" i="0" u="none" strike="noStrike" cap="none" dirty="0">
                <a:solidFill>
                  <a:schemeClr val="dk1"/>
                </a:solidFill>
                <a:latin typeface="Times New Roman"/>
                <a:ea typeface="Times New Roman"/>
                <a:cs typeface="Times New Roman"/>
                <a:sym typeface="Times New Roman"/>
              </a:rPr>
              <a:t>Heavily used in real time applications</a:t>
            </a:r>
            <a:endParaRPr sz="28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advTm="639"/>
    </mc:Choice>
    <mc:Fallback xmlns="">
      <p:transition spd="slow" advTm="639"/>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3"/>
          <p:cNvSpPr txBox="1">
            <a:spLocks noGrp="1"/>
          </p:cNvSpPr>
          <p:nvPr>
            <p:ph type="ctrTitle"/>
          </p:nvPr>
        </p:nvSpPr>
        <p:spPr>
          <a:xfrm>
            <a:off x="1261871" y="511809"/>
            <a:ext cx="9668256" cy="513715"/>
          </a:xfrm>
          <a:prstGeom prst="rect">
            <a:avLst/>
          </a:prstGeom>
          <a:noFill/>
          <a:ln>
            <a:noFill/>
          </a:ln>
        </p:spPr>
        <p:txBody>
          <a:bodyPr spcFirstLastPara="1" wrap="square" lIns="0" tIns="13325" rIns="0" bIns="0" anchor="t" anchorCtr="0">
            <a:spAutoFit/>
          </a:bodyPr>
          <a:lstStyle/>
          <a:p>
            <a:pPr marL="3014980" lvl="0" indent="0" algn="l" rtl="0">
              <a:lnSpc>
                <a:spcPct val="100000"/>
              </a:lnSpc>
              <a:spcBef>
                <a:spcPts val="0"/>
              </a:spcBef>
              <a:spcAft>
                <a:spcPts val="0"/>
              </a:spcAft>
              <a:buNone/>
            </a:pPr>
            <a:r>
              <a:rPr lang="en-US"/>
              <a:t>IMPLEMENTING CRF IN PYTHON</a:t>
            </a:r>
            <a:endParaRPr/>
          </a:p>
        </p:txBody>
      </p:sp>
      <p:grpSp>
        <p:nvGrpSpPr>
          <p:cNvPr id="218" name="Google Shape;218;p23"/>
          <p:cNvGrpSpPr/>
          <p:nvPr/>
        </p:nvGrpSpPr>
        <p:grpSpPr>
          <a:xfrm>
            <a:off x="8369532" y="1307534"/>
            <a:ext cx="2842895" cy="1203960"/>
            <a:chOff x="8369532" y="1307534"/>
            <a:chExt cx="2842895" cy="1203960"/>
          </a:xfrm>
        </p:grpSpPr>
        <p:sp>
          <p:nvSpPr>
            <p:cNvPr id="219" name="Google Shape;219;p23"/>
            <p:cNvSpPr/>
            <p:nvPr/>
          </p:nvSpPr>
          <p:spPr>
            <a:xfrm>
              <a:off x="8369532" y="1307534"/>
              <a:ext cx="2842895" cy="1203960"/>
            </a:xfrm>
            <a:custGeom>
              <a:avLst/>
              <a:gdLst/>
              <a:ahLst/>
              <a:cxnLst/>
              <a:rect l="l" t="t" r="r" b="b"/>
              <a:pathLst>
                <a:path w="2842895" h="1203960" extrusionOk="0">
                  <a:moveTo>
                    <a:pt x="1418083" y="0"/>
                  </a:moveTo>
                  <a:lnTo>
                    <a:pt x="1363219" y="464"/>
                  </a:lnTo>
                  <a:lnTo>
                    <a:pt x="1308539" y="1723"/>
                  </a:lnTo>
                  <a:lnTo>
                    <a:pt x="1254106" y="3769"/>
                  </a:lnTo>
                  <a:lnTo>
                    <a:pt x="1199982" y="6595"/>
                  </a:lnTo>
                  <a:lnTo>
                    <a:pt x="1146230" y="10196"/>
                  </a:lnTo>
                  <a:lnTo>
                    <a:pt x="1092911" y="14564"/>
                  </a:lnTo>
                  <a:lnTo>
                    <a:pt x="1040088" y="19694"/>
                  </a:lnTo>
                  <a:lnTo>
                    <a:pt x="987824" y="25578"/>
                  </a:lnTo>
                  <a:lnTo>
                    <a:pt x="936179" y="32210"/>
                  </a:lnTo>
                  <a:lnTo>
                    <a:pt x="885218" y="39584"/>
                  </a:lnTo>
                  <a:lnTo>
                    <a:pt x="835001" y="47693"/>
                  </a:lnTo>
                  <a:lnTo>
                    <a:pt x="785592" y="56530"/>
                  </a:lnTo>
                  <a:lnTo>
                    <a:pt x="737052" y="66090"/>
                  </a:lnTo>
                  <a:lnTo>
                    <a:pt x="689444" y="76365"/>
                  </a:lnTo>
                  <a:lnTo>
                    <a:pt x="642830" y="87349"/>
                  </a:lnTo>
                  <a:lnTo>
                    <a:pt x="597272" y="99035"/>
                  </a:lnTo>
                  <a:lnTo>
                    <a:pt x="552833" y="111418"/>
                  </a:lnTo>
                  <a:lnTo>
                    <a:pt x="509575" y="124490"/>
                  </a:lnTo>
                  <a:lnTo>
                    <a:pt x="467560" y="138245"/>
                  </a:lnTo>
                  <a:lnTo>
                    <a:pt x="426850" y="152676"/>
                  </a:lnTo>
                  <a:lnTo>
                    <a:pt x="387508" y="167778"/>
                  </a:lnTo>
                  <a:lnTo>
                    <a:pt x="349596" y="183542"/>
                  </a:lnTo>
                  <a:lnTo>
                    <a:pt x="313176" y="199964"/>
                  </a:lnTo>
                  <a:lnTo>
                    <a:pt x="278310" y="217036"/>
                  </a:lnTo>
                  <a:lnTo>
                    <a:pt x="213492" y="253106"/>
                  </a:lnTo>
                  <a:lnTo>
                    <a:pt x="148290" y="297198"/>
                  </a:lnTo>
                  <a:lnTo>
                    <a:pt x="116795" y="322685"/>
                  </a:lnTo>
                  <a:lnTo>
                    <a:pt x="65293" y="374599"/>
                  </a:lnTo>
                  <a:lnTo>
                    <a:pt x="28859" y="427429"/>
                  </a:lnTo>
                  <a:lnTo>
                    <a:pt x="7194" y="480772"/>
                  </a:lnTo>
                  <a:lnTo>
                    <a:pt x="0" y="534226"/>
                  </a:lnTo>
                  <a:lnTo>
                    <a:pt x="1736" y="560869"/>
                  </a:lnTo>
                  <a:lnTo>
                    <a:pt x="15688" y="613734"/>
                  </a:lnTo>
                  <a:lnTo>
                    <a:pt x="43365" y="665702"/>
                  </a:lnTo>
                  <a:lnTo>
                    <a:pt x="84467" y="716370"/>
                  </a:lnTo>
                  <a:lnTo>
                    <a:pt x="138697" y="765336"/>
                  </a:lnTo>
                  <a:lnTo>
                    <a:pt x="170642" y="789055"/>
                  </a:lnTo>
                  <a:lnTo>
                    <a:pt x="205756" y="812197"/>
                  </a:lnTo>
                  <a:lnTo>
                    <a:pt x="244003" y="834711"/>
                  </a:lnTo>
                  <a:lnTo>
                    <a:pt x="285345" y="856549"/>
                  </a:lnTo>
                  <a:lnTo>
                    <a:pt x="329745" y="877658"/>
                  </a:lnTo>
                  <a:lnTo>
                    <a:pt x="377166" y="897990"/>
                  </a:lnTo>
                  <a:lnTo>
                    <a:pt x="427570" y="917493"/>
                  </a:lnTo>
                  <a:lnTo>
                    <a:pt x="480920" y="936117"/>
                  </a:lnTo>
                  <a:lnTo>
                    <a:pt x="537178" y="953811"/>
                  </a:lnTo>
                  <a:lnTo>
                    <a:pt x="596308" y="970527"/>
                  </a:lnTo>
                  <a:lnTo>
                    <a:pt x="658272" y="986212"/>
                  </a:lnTo>
                  <a:lnTo>
                    <a:pt x="723033" y="1000816"/>
                  </a:lnTo>
                  <a:lnTo>
                    <a:pt x="829332" y="1203635"/>
                  </a:lnTo>
                  <a:lnTo>
                    <a:pt x="1237510" y="1065459"/>
                  </a:lnTo>
                  <a:lnTo>
                    <a:pt x="1296879" y="1067900"/>
                  </a:lnTo>
                  <a:lnTo>
                    <a:pt x="1356098" y="1069396"/>
                  </a:lnTo>
                  <a:lnTo>
                    <a:pt x="1415101" y="1069959"/>
                  </a:lnTo>
                  <a:lnTo>
                    <a:pt x="1473822" y="1069603"/>
                  </a:lnTo>
                  <a:lnTo>
                    <a:pt x="1532197" y="1068340"/>
                  </a:lnTo>
                  <a:lnTo>
                    <a:pt x="1590160" y="1066181"/>
                  </a:lnTo>
                  <a:lnTo>
                    <a:pt x="1647645" y="1063140"/>
                  </a:lnTo>
                  <a:lnTo>
                    <a:pt x="1704587" y="1059228"/>
                  </a:lnTo>
                  <a:lnTo>
                    <a:pt x="1760921" y="1054458"/>
                  </a:lnTo>
                  <a:lnTo>
                    <a:pt x="1816581" y="1048842"/>
                  </a:lnTo>
                  <a:lnTo>
                    <a:pt x="1871502" y="1042393"/>
                  </a:lnTo>
                  <a:lnTo>
                    <a:pt x="1925619" y="1035123"/>
                  </a:lnTo>
                  <a:lnTo>
                    <a:pt x="1978865" y="1027045"/>
                  </a:lnTo>
                  <a:lnTo>
                    <a:pt x="2031177" y="1018169"/>
                  </a:lnTo>
                  <a:lnTo>
                    <a:pt x="2082488" y="1008510"/>
                  </a:lnTo>
                  <a:lnTo>
                    <a:pt x="2132732" y="998079"/>
                  </a:lnTo>
                  <a:lnTo>
                    <a:pt x="2181846" y="986889"/>
                  </a:lnTo>
                  <a:lnTo>
                    <a:pt x="2229762" y="974952"/>
                  </a:lnTo>
                  <a:lnTo>
                    <a:pt x="2276416" y="962280"/>
                  </a:lnTo>
                  <a:lnTo>
                    <a:pt x="2321743" y="948886"/>
                  </a:lnTo>
                  <a:lnTo>
                    <a:pt x="2365676" y="934782"/>
                  </a:lnTo>
                  <a:lnTo>
                    <a:pt x="2408151" y="919980"/>
                  </a:lnTo>
                  <a:lnTo>
                    <a:pt x="2449102" y="904493"/>
                  </a:lnTo>
                  <a:lnTo>
                    <a:pt x="2488464" y="888333"/>
                  </a:lnTo>
                  <a:lnTo>
                    <a:pt x="2526172" y="871512"/>
                  </a:lnTo>
                  <a:lnTo>
                    <a:pt x="2562159" y="854043"/>
                  </a:lnTo>
                  <a:lnTo>
                    <a:pt x="2596361" y="835939"/>
                  </a:lnTo>
                  <a:lnTo>
                    <a:pt x="2659148" y="797870"/>
                  </a:lnTo>
                  <a:lnTo>
                    <a:pt x="2694522" y="772763"/>
                  </a:lnTo>
                  <a:lnTo>
                    <a:pt x="2726016" y="747276"/>
                  </a:lnTo>
                  <a:lnTo>
                    <a:pt x="2777519" y="695362"/>
                  </a:lnTo>
                  <a:lnTo>
                    <a:pt x="2813953" y="642532"/>
                  </a:lnTo>
                  <a:lnTo>
                    <a:pt x="2835618" y="589189"/>
                  </a:lnTo>
                  <a:lnTo>
                    <a:pt x="2842812" y="535735"/>
                  </a:lnTo>
                  <a:lnTo>
                    <a:pt x="2841076" y="509092"/>
                  </a:lnTo>
                  <a:lnTo>
                    <a:pt x="2827124" y="456227"/>
                  </a:lnTo>
                  <a:lnTo>
                    <a:pt x="2799447" y="404259"/>
                  </a:lnTo>
                  <a:lnTo>
                    <a:pt x="2758344" y="353591"/>
                  </a:lnTo>
                  <a:lnTo>
                    <a:pt x="2704114" y="304625"/>
                  </a:lnTo>
                  <a:lnTo>
                    <a:pt x="2672170" y="280906"/>
                  </a:lnTo>
                  <a:lnTo>
                    <a:pt x="2637055" y="257764"/>
                  </a:lnTo>
                  <a:lnTo>
                    <a:pt x="2598808" y="235250"/>
                  </a:lnTo>
                  <a:lnTo>
                    <a:pt x="2557466" y="213412"/>
                  </a:lnTo>
                  <a:lnTo>
                    <a:pt x="2513066" y="192303"/>
                  </a:lnTo>
                  <a:lnTo>
                    <a:pt x="2465646" y="171971"/>
                  </a:lnTo>
                  <a:lnTo>
                    <a:pt x="2415242" y="152468"/>
                  </a:lnTo>
                  <a:lnTo>
                    <a:pt x="2361892" y="133844"/>
                  </a:lnTo>
                  <a:lnTo>
                    <a:pt x="2305633" y="116150"/>
                  </a:lnTo>
                  <a:lnTo>
                    <a:pt x="2246503" y="99434"/>
                  </a:lnTo>
                  <a:lnTo>
                    <a:pt x="2184539" y="83749"/>
                  </a:lnTo>
                  <a:lnTo>
                    <a:pt x="2119779" y="69144"/>
                  </a:lnTo>
                  <a:lnTo>
                    <a:pt x="2068182" y="58699"/>
                  </a:lnTo>
                  <a:lnTo>
                    <a:pt x="2015960" y="49131"/>
                  </a:lnTo>
                  <a:lnTo>
                    <a:pt x="1963176" y="40436"/>
                  </a:lnTo>
                  <a:lnTo>
                    <a:pt x="1909891" y="32606"/>
                  </a:lnTo>
                  <a:lnTo>
                    <a:pt x="1856168" y="25634"/>
                  </a:lnTo>
                  <a:lnTo>
                    <a:pt x="1802069" y="19515"/>
                  </a:lnTo>
                  <a:lnTo>
                    <a:pt x="1747657" y="14242"/>
                  </a:lnTo>
                  <a:lnTo>
                    <a:pt x="1692993" y="9808"/>
                  </a:lnTo>
                  <a:lnTo>
                    <a:pt x="1638140" y="6207"/>
                  </a:lnTo>
                  <a:lnTo>
                    <a:pt x="1583160" y="3432"/>
                  </a:lnTo>
                  <a:lnTo>
                    <a:pt x="1528116" y="1477"/>
                  </a:lnTo>
                  <a:lnTo>
                    <a:pt x="1473069" y="335"/>
                  </a:lnTo>
                  <a:lnTo>
                    <a:pt x="1418083" y="0"/>
                  </a:lnTo>
                  <a:close/>
                </a:path>
              </a:pathLst>
            </a:custGeom>
            <a:solidFill>
              <a:srgbClr val="4471C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0" name="Google Shape;220;p23"/>
            <p:cNvSpPr/>
            <p:nvPr/>
          </p:nvSpPr>
          <p:spPr>
            <a:xfrm>
              <a:off x="8369532" y="1307534"/>
              <a:ext cx="2842895" cy="1203960"/>
            </a:xfrm>
            <a:custGeom>
              <a:avLst/>
              <a:gdLst/>
              <a:ahLst/>
              <a:cxnLst/>
              <a:rect l="l" t="t" r="r" b="b"/>
              <a:pathLst>
                <a:path w="2842895" h="1203960" extrusionOk="0">
                  <a:moveTo>
                    <a:pt x="829332" y="1203635"/>
                  </a:moveTo>
                  <a:lnTo>
                    <a:pt x="723033" y="1000816"/>
                  </a:lnTo>
                  <a:lnTo>
                    <a:pt x="658272" y="986212"/>
                  </a:lnTo>
                  <a:lnTo>
                    <a:pt x="596308" y="970527"/>
                  </a:lnTo>
                  <a:lnTo>
                    <a:pt x="537178" y="953811"/>
                  </a:lnTo>
                  <a:lnTo>
                    <a:pt x="480920" y="936117"/>
                  </a:lnTo>
                  <a:lnTo>
                    <a:pt x="427570" y="917493"/>
                  </a:lnTo>
                  <a:lnTo>
                    <a:pt x="377166" y="897990"/>
                  </a:lnTo>
                  <a:lnTo>
                    <a:pt x="329745" y="877658"/>
                  </a:lnTo>
                  <a:lnTo>
                    <a:pt x="285345" y="856549"/>
                  </a:lnTo>
                  <a:lnTo>
                    <a:pt x="244003" y="834711"/>
                  </a:lnTo>
                  <a:lnTo>
                    <a:pt x="205756" y="812197"/>
                  </a:lnTo>
                  <a:lnTo>
                    <a:pt x="170642" y="789055"/>
                  </a:lnTo>
                  <a:lnTo>
                    <a:pt x="138697" y="765336"/>
                  </a:lnTo>
                  <a:lnTo>
                    <a:pt x="84467" y="716370"/>
                  </a:lnTo>
                  <a:lnTo>
                    <a:pt x="43365" y="665702"/>
                  </a:lnTo>
                  <a:lnTo>
                    <a:pt x="15688" y="613734"/>
                  </a:lnTo>
                  <a:lnTo>
                    <a:pt x="1736" y="560869"/>
                  </a:lnTo>
                  <a:lnTo>
                    <a:pt x="0" y="534226"/>
                  </a:lnTo>
                  <a:lnTo>
                    <a:pt x="1806" y="507511"/>
                  </a:lnTo>
                  <a:lnTo>
                    <a:pt x="16199" y="454061"/>
                  </a:lnTo>
                  <a:lnTo>
                    <a:pt x="45211" y="400924"/>
                  </a:lnTo>
                  <a:lnTo>
                    <a:pt x="89142" y="348502"/>
                  </a:lnTo>
                  <a:lnTo>
                    <a:pt x="148290" y="297198"/>
                  </a:lnTo>
                  <a:lnTo>
                    <a:pt x="183664" y="272090"/>
                  </a:lnTo>
                  <a:lnTo>
                    <a:pt x="245062" y="234753"/>
                  </a:lnTo>
                  <a:lnTo>
                    <a:pt x="313176" y="199964"/>
                  </a:lnTo>
                  <a:lnTo>
                    <a:pt x="349596" y="183542"/>
                  </a:lnTo>
                  <a:lnTo>
                    <a:pt x="387508" y="167778"/>
                  </a:lnTo>
                  <a:lnTo>
                    <a:pt x="426850" y="152676"/>
                  </a:lnTo>
                  <a:lnTo>
                    <a:pt x="467560" y="138245"/>
                  </a:lnTo>
                  <a:lnTo>
                    <a:pt x="509575" y="124490"/>
                  </a:lnTo>
                  <a:lnTo>
                    <a:pt x="552833" y="111418"/>
                  </a:lnTo>
                  <a:lnTo>
                    <a:pt x="597272" y="99035"/>
                  </a:lnTo>
                  <a:lnTo>
                    <a:pt x="642830" y="87349"/>
                  </a:lnTo>
                  <a:lnTo>
                    <a:pt x="689444" y="76365"/>
                  </a:lnTo>
                  <a:lnTo>
                    <a:pt x="737052" y="66090"/>
                  </a:lnTo>
                  <a:lnTo>
                    <a:pt x="785592" y="56530"/>
                  </a:lnTo>
                  <a:lnTo>
                    <a:pt x="835001" y="47693"/>
                  </a:lnTo>
                  <a:lnTo>
                    <a:pt x="885218" y="39584"/>
                  </a:lnTo>
                  <a:lnTo>
                    <a:pt x="936179" y="32210"/>
                  </a:lnTo>
                  <a:lnTo>
                    <a:pt x="987824" y="25578"/>
                  </a:lnTo>
                  <a:lnTo>
                    <a:pt x="1040088" y="19694"/>
                  </a:lnTo>
                  <a:lnTo>
                    <a:pt x="1092911" y="14564"/>
                  </a:lnTo>
                  <a:lnTo>
                    <a:pt x="1146230" y="10196"/>
                  </a:lnTo>
                  <a:lnTo>
                    <a:pt x="1199982" y="6595"/>
                  </a:lnTo>
                  <a:lnTo>
                    <a:pt x="1254106" y="3769"/>
                  </a:lnTo>
                  <a:lnTo>
                    <a:pt x="1308539" y="1723"/>
                  </a:lnTo>
                  <a:lnTo>
                    <a:pt x="1363219" y="464"/>
                  </a:lnTo>
                  <a:lnTo>
                    <a:pt x="1418083" y="0"/>
                  </a:lnTo>
                  <a:lnTo>
                    <a:pt x="1473069" y="335"/>
                  </a:lnTo>
                  <a:lnTo>
                    <a:pt x="1528116" y="1477"/>
                  </a:lnTo>
                  <a:lnTo>
                    <a:pt x="1583160" y="3432"/>
                  </a:lnTo>
                  <a:lnTo>
                    <a:pt x="1638140" y="6207"/>
                  </a:lnTo>
                  <a:lnTo>
                    <a:pt x="1692993" y="9808"/>
                  </a:lnTo>
                  <a:lnTo>
                    <a:pt x="1747657" y="14242"/>
                  </a:lnTo>
                  <a:lnTo>
                    <a:pt x="1802069" y="19515"/>
                  </a:lnTo>
                  <a:lnTo>
                    <a:pt x="1856168" y="25634"/>
                  </a:lnTo>
                  <a:lnTo>
                    <a:pt x="1909891" y="32606"/>
                  </a:lnTo>
                  <a:lnTo>
                    <a:pt x="1963176" y="40436"/>
                  </a:lnTo>
                  <a:lnTo>
                    <a:pt x="2015960" y="49131"/>
                  </a:lnTo>
                  <a:lnTo>
                    <a:pt x="2068182" y="58699"/>
                  </a:lnTo>
                  <a:lnTo>
                    <a:pt x="2119779" y="69144"/>
                  </a:lnTo>
                  <a:lnTo>
                    <a:pt x="2184539" y="83749"/>
                  </a:lnTo>
                  <a:lnTo>
                    <a:pt x="2246503" y="99434"/>
                  </a:lnTo>
                  <a:lnTo>
                    <a:pt x="2305633" y="116150"/>
                  </a:lnTo>
                  <a:lnTo>
                    <a:pt x="2361892" y="133844"/>
                  </a:lnTo>
                  <a:lnTo>
                    <a:pt x="2415242" y="152468"/>
                  </a:lnTo>
                  <a:lnTo>
                    <a:pt x="2465646" y="171971"/>
                  </a:lnTo>
                  <a:lnTo>
                    <a:pt x="2513066" y="192303"/>
                  </a:lnTo>
                  <a:lnTo>
                    <a:pt x="2557466" y="213412"/>
                  </a:lnTo>
                  <a:lnTo>
                    <a:pt x="2598808" y="235250"/>
                  </a:lnTo>
                  <a:lnTo>
                    <a:pt x="2637055" y="257764"/>
                  </a:lnTo>
                  <a:lnTo>
                    <a:pt x="2672170" y="280906"/>
                  </a:lnTo>
                  <a:lnTo>
                    <a:pt x="2704114" y="304625"/>
                  </a:lnTo>
                  <a:lnTo>
                    <a:pt x="2758344" y="353591"/>
                  </a:lnTo>
                  <a:lnTo>
                    <a:pt x="2799447" y="404259"/>
                  </a:lnTo>
                  <a:lnTo>
                    <a:pt x="2827124" y="456227"/>
                  </a:lnTo>
                  <a:lnTo>
                    <a:pt x="2841076" y="509092"/>
                  </a:lnTo>
                  <a:lnTo>
                    <a:pt x="2842812" y="535735"/>
                  </a:lnTo>
                  <a:lnTo>
                    <a:pt x="2841005" y="562450"/>
                  </a:lnTo>
                  <a:lnTo>
                    <a:pt x="2826613" y="615900"/>
                  </a:lnTo>
                  <a:lnTo>
                    <a:pt x="2797601" y="669037"/>
                  </a:lnTo>
                  <a:lnTo>
                    <a:pt x="2753670" y="721459"/>
                  </a:lnTo>
                  <a:lnTo>
                    <a:pt x="2694522" y="772763"/>
                  </a:lnTo>
                  <a:lnTo>
                    <a:pt x="2659148" y="797870"/>
                  </a:lnTo>
                  <a:lnTo>
                    <a:pt x="2596361" y="835939"/>
                  </a:lnTo>
                  <a:lnTo>
                    <a:pt x="2562159" y="854043"/>
                  </a:lnTo>
                  <a:lnTo>
                    <a:pt x="2526172" y="871512"/>
                  </a:lnTo>
                  <a:lnTo>
                    <a:pt x="2488464" y="888333"/>
                  </a:lnTo>
                  <a:lnTo>
                    <a:pt x="2449102" y="904493"/>
                  </a:lnTo>
                  <a:lnTo>
                    <a:pt x="2408151" y="919980"/>
                  </a:lnTo>
                  <a:lnTo>
                    <a:pt x="2365676" y="934782"/>
                  </a:lnTo>
                  <a:lnTo>
                    <a:pt x="2321743" y="948886"/>
                  </a:lnTo>
                  <a:lnTo>
                    <a:pt x="2276416" y="962280"/>
                  </a:lnTo>
                  <a:lnTo>
                    <a:pt x="2229762" y="974952"/>
                  </a:lnTo>
                  <a:lnTo>
                    <a:pt x="2181846" y="986889"/>
                  </a:lnTo>
                  <a:lnTo>
                    <a:pt x="2132732" y="998079"/>
                  </a:lnTo>
                  <a:lnTo>
                    <a:pt x="2082488" y="1008510"/>
                  </a:lnTo>
                  <a:lnTo>
                    <a:pt x="2031177" y="1018169"/>
                  </a:lnTo>
                  <a:lnTo>
                    <a:pt x="1978865" y="1027045"/>
                  </a:lnTo>
                  <a:lnTo>
                    <a:pt x="1925619" y="1035123"/>
                  </a:lnTo>
                  <a:lnTo>
                    <a:pt x="1871502" y="1042393"/>
                  </a:lnTo>
                  <a:lnTo>
                    <a:pt x="1816581" y="1048842"/>
                  </a:lnTo>
                  <a:lnTo>
                    <a:pt x="1760921" y="1054458"/>
                  </a:lnTo>
                  <a:lnTo>
                    <a:pt x="1704587" y="1059228"/>
                  </a:lnTo>
                  <a:lnTo>
                    <a:pt x="1647645" y="1063140"/>
                  </a:lnTo>
                  <a:lnTo>
                    <a:pt x="1590160" y="1066181"/>
                  </a:lnTo>
                  <a:lnTo>
                    <a:pt x="1532197" y="1068340"/>
                  </a:lnTo>
                  <a:lnTo>
                    <a:pt x="1473822" y="1069603"/>
                  </a:lnTo>
                  <a:lnTo>
                    <a:pt x="1415101" y="1069959"/>
                  </a:lnTo>
                  <a:lnTo>
                    <a:pt x="1356098" y="1069396"/>
                  </a:lnTo>
                  <a:lnTo>
                    <a:pt x="1296879" y="1067900"/>
                  </a:lnTo>
                  <a:lnTo>
                    <a:pt x="1237510" y="1065459"/>
                  </a:lnTo>
                  <a:lnTo>
                    <a:pt x="829332" y="1203635"/>
                  </a:lnTo>
                  <a:close/>
                </a:path>
              </a:pathLst>
            </a:custGeom>
            <a:noFill/>
            <a:ln w="12175"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21" name="Google Shape;221;p23"/>
          <p:cNvSpPr txBox="1"/>
          <p:nvPr/>
        </p:nvSpPr>
        <p:spPr>
          <a:xfrm>
            <a:off x="8988679" y="1548510"/>
            <a:ext cx="1607820" cy="574675"/>
          </a:xfrm>
          <a:prstGeom prst="rect">
            <a:avLst/>
          </a:prstGeom>
          <a:noFill/>
          <a:ln>
            <a:noFill/>
          </a:ln>
        </p:spPr>
        <p:txBody>
          <a:bodyPr spcFirstLastPara="1" wrap="square" lIns="0" tIns="12700" rIns="0" bIns="0" anchor="t" anchorCtr="0">
            <a:spAutoFit/>
          </a:bodyPr>
          <a:lstStyle/>
          <a:p>
            <a:pPr marL="12700" marR="5080" lvl="0" indent="16510" algn="l" rtl="0">
              <a:lnSpc>
                <a:spcPct val="100000"/>
              </a:lnSpc>
              <a:spcBef>
                <a:spcPts val="0"/>
              </a:spcBef>
              <a:spcAft>
                <a:spcPts val="0"/>
              </a:spcAft>
              <a:buNone/>
            </a:pPr>
            <a:r>
              <a:rPr lang="en-US" sz="1800" b="1">
                <a:solidFill>
                  <a:srgbClr val="FFFFFF"/>
                </a:solidFill>
                <a:latin typeface="Times New Roman"/>
                <a:ea typeface="Times New Roman"/>
                <a:cs typeface="Times New Roman"/>
                <a:sym typeface="Times New Roman"/>
              </a:rPr>
              <a:t>COLLECTION  OF DATA SETS</a:t>
            </a:r>
            <a:endParaRPr sz="1800">
              <a:solidFill>
                <a:schemeClr val="dk1"/>
              </a:solidFill>
              <a:latin typeface="Times New Roman"/>
              <a:ea typeface="Times New Roman"/>
              <a:cs typeface="Times New Roman"/>
              <a:sym typeface="Times New Roman"/>
            </a:endParaRPr>
          </a:p>
        </p:txBody>
      </p:sp>
      <p:sp>
        <p:nvSpPr>
          <p:cNvPr id="222" name="Google Shape;222;p23"/>
          <p:cNvSpPr txBox="1"/>
          <p:nvPr/>
        </p:nvSpPr>
        <p:spPr>
          <a:xfrm>
            <a:off x="695075" y="2316900"/>
            <a:ext cx="65991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50">
                <a:solidFill>
                  <a:schemeClr val="dk1"/>
                </a:solidFill>
                <a:highlight>
                  <a:srgbClr val="FFFFFF"/>
                </a:highlight>
              </a:rPr>
              <a:t>Annotated Corpus for Named Entity Recognition using GMB(Groningen Meaning Bank) corpus for entity classification with enhanced and popular features by Natural Language Processing applied to the data set.</a:t>
            </a:r>
            <a:endParaRPr/>
          </a:p>
        </p:txBody>
      </p:sp>
      <p:sp>
        <p:nvSpPr>
          <p:cNvPr id="223" name="Google Shape;223;p23"/>
          <p:cNvSpPr txBox="1"/>
          <p:nvPr/>
        </p:nvSpPr>
        <p:spPr>
          <a:xfrm>
            <a:off x="695075" y="2888375"/>
            <a:ext cx="65991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50">
                <a:solidFill>
                  <a:schemeClr val="dk1"/>
                </a:solidFill>
                <a:highlight>
                  <a:srgbClr val="FFFFFF"/>
                </a:highlight>
              </a:rPr>
              <a:t>This is the extract from GMB corpus which is tagged, annotated and built specifically to train the classifier to predict named entities such as name, location, etc.</a:t>
            </a:r>
            <a:endParaRPr/>
          </a:p>
        </p:txBody>
      </p:sp>
      <p:sp>
        <p:nvSpPr>
          <p:cNvPr id="224" name="Google Shape;224;p23"/>
          <p:cNvSpPr txBox="1"/>
          <p:nvPr/>
        </p:nvSpPr>
        <p:spPr>
          <a:xfrm>
            <a:off x="695075" y="3459850"/>
            <a:ext cx="3000000" cy="4063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import pandas as pd</a:t>
            </a:r>
            <a:endParaRPr/>
          </a:p>
          <a:p>
            <a:pPr marL="0" lvl="0" indent="0" algn="l" rtl="0">
              <a:spcBef>
                <a:spcPts val="0"/>
              </a:spcBef>
              <a:spcAft>
                <a:spcPts val="0"/>
              </a:spcAft>
              <a:buNone/>
            </a:pPr>
            <a:r>
              <a:rPr lang="en-US"/>
              <a:t>import numpy as np</a:t>
            </a:r>
            <a:endParaRPr/>
          </a:p>
          <a:p>
            <a:pPr marL="0" lvl="0" indent="0" algn="l" rtl="0">
              <a:spcBef>
                <a:spcPts val="0"/>
              </a:spcBef>
              <a:spcAft>
                <a:spcPts val="0"/>
              </a:spcAft>
              <a:buNone/>
            </a:pPr>
            <a:endParaRPr/>
          </a:p>
          <a:p>
            <a:pPr marL="0" lvl="0" indent="0" algn="l" rtl="0">
              <a:spcBef>
                <a:spcPts val="0"/>
              </a:spcBef>
              <a:spcAft>
                <a:spcPts val="0"/>
              </a:spcAft>
              <a:buNone/>
            </a:pPr>
            <a:r>
              <a:rPr lang="en-US"/>
              <a:t>data = pd.read_csv("ner_dataset.csv", encoding="latin1")</a:t>
            </a:r>
            <a:endParaRPr/>
          </a:p>
          <a:p>
            <a:pPr marL="0" lvl="0" indent="0" algn="l" rtl="0">
              <a:spcBef>
                <a:spcPts val="0"/>
              </a:spcBef>
              <a:spcAft>
                <a:spcPts val="0"/>
              </a:spcAft>
              <a:buNone/>
            </a:pPr>
            <a:endParaRPr/>
          </a:p>
          <a:p>
            <a:pPr marL="0" lvl="0" indent="0" algn="l" rtl="0">
              <a:spcBef>
                <a:spcPts val="0"/>
              </a:spcBef>
              <a:spcAft>
                <a:spcPts val="0"/>
              </a:spcAft>
              <a:buNone/>
            </a:pPr>
            <a:r>
              <a:rPr lang="en-US"/>
              <a:t>data = data.fillna(method="ffill")</a:t>
            </a:r>
            <a:endParaRPr/>
          </a:p>
          <a:p>
            <a:pPr marL="0" lvl="0" indent="0" algn="l" rtl="0">
              <a:spcBef>
                <a:spcPts val="0"/>
              </a:spcBef>
              <a:spcAft>
                <a:spcPts val="0"/>
              </a:spcAft>
              <a:buNone/>
            </a:pPr>
            <a:endParaRPr/>
          </a:p>
          <a:p>
            <a:pPr marL="0" lvl="0" indent="0" algn="l" rtl="0">
              <a:spcBef>
                <a:spcPts val="0"/>
              </a:spcBef>
              <a:spcAft>
                <a:spcPts val="0"/>
              </a:spcAft>
              <a:buNone/>
            </a:pPr>
            <a:r>
              <a:rPr lang="en-US"/>
              <a:t>data.tail(10)</a:t>
            </a:r>
            <a:endParaRPr/>
          </a:p>
          <a:p>
            <a:pPr marL="0" lvl="0" indent="0" algn="l" rtl="0">
              <a:spcBef>
                <a:spcPts val="0"/>
              </a:spcBef>
              <a:spcAft>
                <a:spcPts val="0"/>
              </a:spcAft>
              <a:buNone/>
            </a:pPr>
            <a:r>
              <a:rPr lang="en-US"/>
              <a:t>words = list(set(data["Word"].values))</a:t>
            </a:r>
            <a:endParaRPr/>
          </a:p>
          <a:p>
            <a:pPr marL="0" lvl="0" indent="0" algn="l" rtl="0">
              <a:spcBef>
                <a:spcPts val="0"/>
              </a:spcBef>
              <a:spcAft>
                <a:spcPts val="0"/>
              </a:spcAft>
              <a:buNone/>
            </a:pPr>
            <a:endParaRPr/>
          </a:p>
          <a:p>
            <a:pPr marL="0" lvl="0" indent="0" algn="l" rtl="0">
              <a:spcBef>
                <a:spcPts val="0"/>
              </a:spcBef>
              <a:spcAft>
                <a:spcPts val="0"/>
              </a:spcAft>
              <a:buNone/>
            </a:pPr>
            <a:r>
              <a:rPr lang="en-US"/>
              <a:t>n_words = len(words); n_words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2000" advTm="16452"/>
    </mc:Choice>
    <mc:Fallback xmlns="">
      <p:transition spd="slow" advTm="16452"/>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228"/>
        <p:cNvGrpSpPr/>
        <p:nvPr/>
      </p:nvGrpSpPr>
      <p:grpSpPr>
        <a:xfrm>
          <a:off x="0" y="0"/>
          <a:ext cx="0" cy="0"/>
          <a:chOff x="0" y="0"/>
          <a:chExt cx="0" cy="0"/>
        </a:xfrm>
      </p:grpSpPr>
      <p:grpSp>
        <p:nvGrpSpPr>
          <p:cNvPr id="229" name="Google Shape;229;p24"/>
          <p:cNvGrpSpPr/>
          <p:nvPr/>
        </p:nvGrpSpPr>
        <p:grpSpPr>
          <a:xfrm>
            <a:off x="8439658" y="548554"/>
            <a:ext cx="3096260" cy="1313815"/>
            <a:chOff x="8439658" y="548554"/>
            <a:chExt cx="3096260" cy="1313815"/>
          </a:xfrm>
        </p:grpSpPr>
        <p:sp>
          <p:nvSpPr>
            <p:cNvPr id="230" name="Google Shape;230;p24"/>
            <p:cNvSpPr/>
            <p:nvPr/>
          </p:nvSpPr>
          <p:spPr>
            <a:xfrm>
              <a:off x="8439658" y="548554"/>
              <a:ext cx="3096260" cy="1313815"/>
            </a:xfrm>
            <a:custGeom>
              <a:avLst/>
              <a:gdLst/>
              <a:ahLst/>
              <a:cxnLst/>
              <a:rect l="l" t="t" r="r" b="b"/>
              <a:pathLst>
                <a:path w="3096259" h="1313814" extrusionOk="0">
                  <a:moveTo>
                    <a:pt x="1560552" y="0"/>
                  </a:moveTo>
                  <a:lnTo>
                    <a:pt x="1506186" y="212"/>
                  </a:lnTo>
                  <a:lnTo>
                    <a:pt x="1451967" y="1143"/>
                  </a:lnTo>
                  <a:lnTo>
                    <a:pt x="1397944" y="2786"/>
                  </a:lnTo>
                  <a:lnTo>
                    <a:pt x="1344169" y="5136"/>
                  </a:lnTo>
                  <a:lnTo>
                    <a:pt x="1290693" y="8188"/>
                  </a:lnTo>
                  <a:lnTo>
                    <a:pt x="1237567" y="11936"/>
                  </a:lnTo>
                  <a:lnTo>
                    <a:pt x="1184842" y="16375"/>
                  </a:lnTo>
                  <a:lnTo>
                    <a:pt x="1132569" y="21500"/>
                  </a:lnTo>
                  <a:lnTo>
                    <a:pt x="1080798" y="27305"/>
                  </a:lnTo>
                  <a:lnTo>
                    <a:pt x="1029582" y="33786"/>
                  </a:lnTo>
                  <a:lnTo>
                    <a:pt x="978970" y="40936"/>
                  </a:lnTo>
                  <a:lnTo>
                    <a:pt x="929013" y="48750"/>
                  </a:lnTo>
                  <a:lnTo>
                    <a:pt x="879764" y="57223"/>
                  </a:lnTo>
                  <a:lnTo>
                    <a:pt x="831272" y="66349"/>
                  </a:lnTo>
                  <a:lnTo>
                    <a:pt x="783589" y="76124"/>
                  </a:lnTo>
                  <a:lnTo>
                    <a:pt x="736765" y="86542"/>
                  </a:lnTo>
                  <a:lnTo>
                    <a:pt x="690852" y="97597"/>
                  </a:lnTo>
                  <a:lnTo>
                    <a:pt x="645900" y="109284"/>
                  </a:lnTo>
                  <a:lnTo>
                    <a:pt x="601961" y="121598"/>
                  </a:lnTo>
                  <a:lnTo>
                    <a:pt x="559085" y="134533"/>
                  </a:lnTo>
                  <a:lnTo>
                    <a:pt x="517323" y="148085"/>
                  </a:lnTo>
                  <a:lnTo>
                    <a:pt x="476727" y="162247"/>
                  </a:lnTo>
                  <a:lnTo>
                    <a:pt x="437347" y="177014"/>
                  </a:lnTo>
                  <a:lnTo>
                    <a:pt x="399234" y="192381"/>
                  </a:lnTo>
                  <a:lnTo>
                    <a:pt x="362439" y="208343"/>
                  </a:lnTo>
                  <a:lnTo>
                    <a:pt x="327014" y="224894"/>
                  </a:lnTo>
                  <a:lnTo>
                    <a:pt x="260475" y="259743"/>
                  </a:lnTo>
                  <a:lnTo>
                    <a:pt x="200023" y="296884"/>
                  </a:lnTo>
                  <a:lnTo>
                    <a:pt x="164733" y="321848"/>
                  </a:lnTo>
                  <a:lnTo>
                    <a:pt x="132955" y="347161"/>
                  </a:lnTo>
                  <a:lnTo>
                    <a:pt x="104661" y="372781"/>
                  </a:lnTo>
                  <a:lnTo>
                    <a:pt x="58398" y="424775"/>
                  </a:lnTo>
                  <a:lnTo>
                    <a:pt x="25697" y="477498"/>
                  </a:lnTo>
                  <a:lnTo>
                    <a:pt x="6313" y="530616"/>
                  </a:lnTo>
                  <a:lnTo>
                    <a:pt x="0" y="583797"/>
                  </a:lnTo>
                  <a:lnTo>
                    <a:pt x="1667" y="610307"/>
                  </a:lnTo>
                  <a:lnTo>
                    <a:pt x="14498" y="662957"/>
                  </a:lnTo>
                  <a:lnTo>
                    <a:pt x="39784" y="714837"/>
                  </a:lnTo>
                  <a:lnTo>
                    <a:pt x="77280" y="765613"/>
                  </a:lnTo>
                  <a:lnTo>
                    <a:pt x="126740" y="814954"/>
                  </a:lnTo>
                  <a:lnTo>
                    <a:pt x="187916" y="862526"/>
                  </a:lnTo>
                  <a:lnTo>
                    <a:pt x="222822" y="885544"/>
                  </a:lnTo>
                  <a:lnTo>
                    <a:pt x="260565" y="907995"/>
                  </a:lnTo>
                  <a:lnTo>
                    <a:pt x="301114" y="929838"/>
                  </a:lnTo>
                  <a:lnTo>
                    <a:pt x="344439" y="951030"/>
                  </a:lnTo>
                  <a:lnTo>
                    <a:pt x="390509" y="971530"/>
                  </a:lnTo>
                  <a:lnTo>
                    <a:pt x="439293" y="991296"/>
                  </a:lnTo>
                  <a:lnTo>
                    <a:pt x="490760" y="1010288"/>
                  </a:lnTo>
                  <a:lnTo>
                    <a:pt x="544880" y="1028462"/>
                  </a:lnTo>
                  <a:lnTo>
                    <a:pt x="601622" y="1045778"/>
                  </a:lnTo>
                  <a:lnTo>
                    <a:pt x="660955" y="1062193"/>
                  </a:lnTo>
                  <a:lnTo>
                    <a:pt x="722848" y="1077667"/>
                  </a:lnTo>
                  <a:lnTo>
                    <a:pt x="787271" y="1092158"/>
                  </a:lnTo>
                  <a:lnTo>
                    <a:pt x="903095" y="1313392"/>
                  </a:lnTo>
                  <a:lnTo>
                    <a:pt x="1347595" y="1162516"/>
                  </a:lnTo>
                  <a:lnTo>
                    <a:pt x="1406198" y="1164982"/>
                  </a:lnTo>
                  <a:lnTo>
                    <a:pt x="1464672" y="1166600"/>
                  </a:lnTo>
                  <a:lnTo>
                    <a:pt x="1522963" y="1167380"/>
                  </a:lnTo>
                  <a:lnTo>
                    <a:pt x="1581018" y="1167332"/>
                  </a:lnTo>
                  <a:lnTo>
                    <a:pt x="1638784" y="1166466"/>
                  </a:lnTo>
                  <a:lnTo>
                    <a:pt x="1696209" y="1164793"/>
                  </a:lnTo>
                  <a:lnTo>
                    <a:pt x="1753239" y="1162322"/>
                  </a:lnTo>
                  <a:lnTo>
                    <a:pt x="1809822" y="1159063"/>
                  </a:lnTo>
                  <a:lnTo>
                    <a:pt x="1865904" y="1155027"/>
                  </a:lnTo>
                  <a:lnTo>
                    <a:pt x="1921432" y="1150223"/>
                  </a:lnTo>
                  <a:lnTo>
                    <a:pt x="1976354" y="1144661"/>
                  </a:lnTo>
                  <a:lnTo>
                    <a:pt x="2030616" y="1138352"/>
                  </a:lnTo>
                  <a:lnTo>
                    <a:pt x="2084166" y="1131306"/>
                  </a:lnTo>
                  <a:lnTo>
                    <a:pt x="2136950" y="1123532"/>
                  </a:lnTo>
                  <a:lnTo>
                    <a:pt x="2188915" y="1115041"/>
                  </a:lnTo>
                  <a:lnTo>
                    <a:pt x="2240009" y="1105842"/>
                  </a:lnTo>
                  <a:lnTo>
                    <a:pt x="2290178" y="1095946"/>
                  </a:lnTo>
                  <a:lnTo>
                    <a:pt x="2339369" y="1085363"/>
                  </a:lnTo>
                  <a:lnTo>
                    <a:pt x="2387530" y="1074103"/>
                  </a:lnTo>
                  <a:lnTo>
                    <a:pt x="2434608" y="1062176"/>
                  </a:lnTo>
                  <a:lnTo>
                    <a:pt x="2480548" y="1049591"/>
                  </a:lnTo>
                  <a:lnTo>
                    <a:pt x="2525300" y="1036360"/>
                  </a:lnTo>
                  <a:lnTo>
                    <a:pt x="2568808" y="1022492"/>
                  </a:lnTo>
                  <a:lnTo>
                    <a:pt x="2611021" y="1007996"/>
                  </a:lnTo>
                  <a:lnTo>
                    <a:pt x="2651886" y="992884"/>
                  </a:lnTo>
                  <a:lnTo>
                    <a:pt x="2691349" y="977165"/>
                  </a:lnTo>
                  <a:lnTo>
                    <a:pt x="2729357" y="960849"/>
                  </a:lnTo>
                  <a:lnTo>
                    <a:pt x="2765858" y="943947"/>
                  </a:lnTo>
                  <a:lnTo>
                    <a:pt x="2800798" y="926467"/>
                  </a:lnTo>
                  <a:lnTo>
                    <a:pt x="2865785" y="889819"/>
                  </a:lnTo>
                  <a:lnTo>
                    <a:pt x="2931016" y="845705"/>
                  </a:lnTo>
                  <a:lnTo>
                    <a:pt x="2962793" y="820392"/>
                  </a:lnTo>
                  <a:lnTo>
                    <a:pt x="2991088" y="794772"/>
                  </a:lnTo>
                  <a:lnTo>
                    <a:pt x="3037351" y="742778"/>
                  </a:lnTo>
                  <a:lnTo>
                    <a:pt x="3070051" y="690055"/>
                  </a:lnTo>
                  <a:lnTo>
                    <a:pt x="3089436" y="636937"/>
                  </a:lnTo>
                  <a:lnTo>
                    <a:pt x="3095749" y="583756"/>
                  </a:lnTo>
                  <a:lnTo>
                    <a:pt x="3094082" y="557247"/>
                  </a:lnTo>
                  <a:lnTo>
                    <a:pt x="3081251" y="504597"/>
                  </a:lnTo>
                  <a:lnTo>
                    <a:pt x="3055965" y="452717"/>
                  </a:lnTo>
                  <a:lnTo>
                    <a:pt x="3018469" y="401940"/>
                  </a:lnTo>
                  <a:lnTo>
                    <a:pt x="2969009" y="352599"/>
                  </a:lnTo>
                  <a:lnTo>
                    <a:pt x="2907832" y="305028"/>
                  </a:lnTo>
                  <a:lnTo>
                    <a:pt x="2872927" y="282009"/>
                  </a:lnTo>
                  <a:lnTo>
                    <a:pt x="2835184" y="259558"/>
                  </a:lnTo>
                  <a:lnTo>
                    <a:pt x="2794635" y="237716"/>
                  </a:lnTo>
                  <a:lnTo>
                    <a:pt x="2751310" y="216524"/>
                  </a:lnTo>
                  <a:lnTo>
                    <a:pt x="2705240" y="196024"/>
                  </a:lnTo>
                  <a:lnTo>
                    <a:pt x="2656456" y="176257"/>
                  </a:lnTo>
                  <a:lnTo>
                    <a:pt x="2604989" y="157266"/>
                  </a:lnTo>
                  <a:lnTo>
                    <a:pt x="2550869" y="139092"/>
                  </a:lnTo>
                  <a:lnTo>
                    <a:pt x="2494127" y="121776"/>
                  </a:lnTo>
                  <a:lnTo>
                    <a:pt x="2434794" y="105360"/>
                  </a:lnTo>
                  <a:lnTo>
                    <a:pt x="2372901" y="89886"/>
                  </a:lnTo>
                  <a:lnTo>
                    <a:pt x="2308477" y="75396"/>
                  </a:lnTo>
                  <a:lnTo>
                    <a:pt x="2257417" y="64996"/>
                  </a:lnTo>
                  <a:lnTo>
                    <a:pt x="2205790" y="55389"/>
                  </a:lnTo>
                  <a:lnTo>
                    <a:pt x="2153645" y="46570"/>
                  </a:lnTo>
                  <a:lnTo>
                    <a:pt x="2101036" y="38533"/>
                  </a:lnTo>
                  <a:lnTo>
                    <a:pt x="2048012" y="31272"/>
                  </a:lnTo>
                  <a:lnTo>
                    <a:pt x="1994624" y="24783"/>
                  </a:lnTo>
                  <a:lnTo>
                    <a:pt x="1940924" y="19060"/>
                  </a:lnTo>
                  <a:lnTo>
                    <a:pt x="1886963" y="14098"/>
                  </a:lnTo>
                  <a:lnTo>
                    <a:pt x="1832790" y="9891"/>
                  </a:lnTo>
                  <a:lnTo>
                    <a:pt x="1778458" y="6434"/>
                  </a:lnTo>
                  <a:lnTo>
                    <a:pt x="1724017" y="3722"/>
                  </a:lnTo>
                  <a:lnTo>
                    <a:pt x="1669519" y="1749"/>
                  </a:lnTo>
                  <a:lnTo>
                    <a:pt x="1615014" y="510"/>
                  </a:lnTo>
                  <a:lnTo>
                    <a:pt x="1560552" y="0"/>
                  </a:lnTo>
                  <a:close/>
                </a:path>
              </a:pathLst>
            </a:custGeom>
            <a:solidFill>
              <a:srgbClr val="4471C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1" name="Google Shape;231;p24"/>
            <p:cNvSpPr/>
            <p:nvPr/>
          </p:nvSpPr>
          <p:spPr>
            <a:xfrm>
              <a:off x="8439658" y="548554"/>
              <a:ext cx="3096260" cy="1313815"/>
            </a:xfrm>
            <a:custGeom>
              <a:avLst/>
              <a:gdLst/>
              <a:ahLst/>
              <a:cxnLst/>
              <a:rect l="l" t="t" r="r" b="b"/>
              <a:pathLst>
                <a:path w="3096259" h="1313814" extrusionOk="0">
                  <a:moveTo>
                    <a:pt x="903095" y="1313392"/>
                  </a:moveTo>
                  <a:lnTo>
                    <a:pt x="787271" y="1092158"/>
                  </a:lnTo>
                  <a:lnTo>
                    <a:pt x="722848" y="1077667"/>
                  </a:lnTo>
                  <a:lnTo>
                    <a:pt x="660955" y="1062193"/>
                  </a:lnTo>
                  <a:lnTo>
                    <a:pt x="601622" y="1045778"/>
                  </a:lnTo>
                  <a:lnTo>
                    <a:pt x="544880" y="1028462"/>
                  </a:lnTo>
                  <a:lnTo>
                    <a:pt x="490760" y="1010288"/>
                  </a:lnTo>
                  <a:lnTo>
                    <a:pt x="439293" y="991296"/>
                  </a:lnTo>
                  <a:lnTo>
                    <a:pt x="390509" y="971530"/>
                  </a:lnTo>
                  <a:lnTo>
                    <a:pt x="344439" y="951030"/>
                  </a:lnTo>
                  <a:lnTo>
                    <a:pt x="301114" y="929838"/>
                  </a:lnTo>
                  <a:lnTo>
                    <a:pt x="260565" y="907995"/>
                  </a:lnTo>
                  <a:lnTo>
                    <a:pt x="222822" y="885544"/>
                  </a:lnTo>
                  <a:lnTo>
                    <a:pt x="187916" y="862526"/>
                  </a:lnTo>
                  <a:lnTo>
                    <a:pt x="155879" y="838982"/>
                  </a:lnTo>
                  <a:lnTo>
                    <a:pt x="100530" y="790484"/>
                  </a:lnTo>
                  <a:lnTo>
                    <a:pt x="57021" y="740384"/>
                  </a:lnTo>
                  <a:lnTo>
                    <a:pt x="25600" y="689014"/>
                  </a:lnTo>
                  <a:lnTo>
                    <a:pt x="6510" y="636707"/>
                  </a:lnTo>
                  <a:lnTo>
                    <a:pt x="0" y="583797"/>
                  </a:lnTo>
                  <a:lnTo>
                    <a:pt x="1538" y="557220"/>
                  </a:lnTo>
                  <a:lnTo>
                    <a:pt x="14356" y="504029"/>
                  </a:lnTo>
                  <a:lnTo>
                    <a:pt x="40368" y="451067"/>
                  </a:lnTo>
                  <a:lnTo>
                    <a:pt x="79819" y="398666"/>
                  </a:lnTo>
                  <a:lnTo>
                    <a:pt x="132955" y="347161"/>
                  </a:lnTo>
                  <a:lnTo>
                    <a:pt x="164733" y="321848"/>
                  </a:lnTo>
                  <a:lnTo>
                    <a:pt x="200023" y="296884"/>
                  </a:lnTo>
                  <a:lnTo>
                    <a:pt x="260475" y="259743"/>
                  </a:lnTo>
                  <a:lnTo>
                    <a:pt x="327014" y="224894"/>
                  </a:lnTo>
                  <a:lnTo>
                    <a:pt x="362439" y="208343"/>
                  </a:lnTo>
                  <a:lnTo>
                    <a:pt x="399234" y="192381"/>
                  </a:lnTo>
                  <a:lnTo>
                    <a:pt x="437347" y="177014"/>
                  </a:lnTo>
                  <a:lnTo>
                    <a:pt x="476727" y="162247"/>
                  </a:lnTo>
                  <a:lnTo>
                    <a:pt x="517323" y="148085"/>
                  </a:lnTo>
                  <a:lnTo>
                    <a:pt x="559085" y="134533"/>
                  </a:lnTo>
                  <a:lnTo>
                    <a:pt x="601961" y="121598"/>
                  </a:lnTo>
                  <a:lnTo>
                    <a:pt x="645900" y="109284"/>
                  </a:lnTo>
                  <a:lnTo>
                    <a:pt x="690852" y="97597"/>
                  </a:lnTo>
                  <a:lnTo>
                    <a:pt x="736765" y="86542"/>
                  </a:lnTo>
                  <a:lnTo>
                    <a:pt x="783589" y="76124"/>
                  </a:lnTo>
                  <a:lnTo>
                    <a:pt x="831272" y="66349"/>
                  </a:lnTo>
                  <a:lnTo>
                    <a:pt x="879764" y="57223"/>
                  </a:lnTo>
                  <a:lnTo>
                    <a:pt x="929013" y="48750"/>
                  </a:lnTo>
                  <a:lnTo>
                    <a:pt x="978970" y="40936"/>
                  </a:lnTo>
                  <a:lnTo>
                    <a:pt x="1029582" y="33786"/>
                  </a:lnTo>
                  <a:lnTo>
                    <a:pt x="1080798" y="27305"/>
                  </a:lnTo>
                  <a:lnTo>
                    <a:pt x="1132569" y="21500"/>
                  </a:lnTo>
                  <a:lnTo>
                    <a:pt x="1184842" y="16375"/>
                  </a:lnTo>
                  <a:lnTo>
                    <a:pt x="1237567" y="11936"/>
                  </a:lnTo>
                  <a:lnTo>
                    <a:pt x="1290693" y="8188"/>
                  </a:lnTo>
                  <a:lnTo>
                    <a:pt x="1344169" y="5136"/>
                  </a:lnTo>
                  <a:lnTo>
                    <a:pt x="1397944" y="2786"/>
                  </a:lnTo>
                  <a:lnTo>
                    <a:pt x="1451967" y="1143"/>
                  </a:lnTo>
                  <a:lnTo>
                    <a:pt x="1506186" y="212"/>
                  </a:lnTo>
                  <a:lnTo>
                    <a:pt x="1560552" y="0"/>
                  </a:lnTo>
                  <a:lnTo>
                    <a:pt x="1615014" y="510"/>
                  </a:lnTo>
                  <a:lnTo>
                    <a:pt x="1669519" y="1749"/>
                  </a:lnTo>
                  <a:lnTo>
                    <a:pt x="1724017" y="3722"/>
                  </a:lnTo>
                  <a:lnTo>
                    <a:pt x="1778458" y="6434"/>
                  </a:lnTo>
                  <a:lnTo>
                    <a:pt x="1832790" y="9891"/>
                  </a:lnTo>
                  <a:lnTo>
                    <a:pt x="1886963" y="14098"/>
                  </a:lnTo>
                  <a:lnTo>
                    <a:pt x="1940924" y="19060"/>
                  </a:lnTo>
                  <a:lnTo>
                    <a:pt x="1994624" y="24783"/>
                  </a:lnTo>
                  <a:lnTo>
                    <a:pt x="2048012" y="31272"/>
                  </a:lnTo>
                  <a:lnTo>
                    <a:pt x="2101036" y="38533"/>
                  </a:lnTo>
                  <a:lnTo>
                    <a:pt x="2153645" y="46570"/>
                  </a:lnTo>
                  <a:lnTo>
                    <a:pt x="2205790" y="55389"/>
                  </a:lnTo>
                  <a:lnTo>
                    <a:pt x="2257417" y="64996"/>
                  </a:lnTo>
                  <a:lnTo>
                    <a:pt x="2308477" y="75396"/>
                  </a:lnTo>
                  <a:lnTo>
                    <a:pt x="2372901" y="89886"/>
                  </a:lnTo>
                  <a:lnTo>
                    <a:pt x="2434794" y="105360"/>
                  </a:lnTo>
                  <a:lnTo>
                    <a:pt x="2494127" y="121776"/>
                  </a:lnTo>
                  <a:lnTo>
                    <a:pt x="2550869" y="139092"/>
                  </a:lnTo>
                  <a:lnTo>
                    <a:pt x="2604989" y="157266"/>
                  </a:lnTo>
                  <a:lnTo>
                    <a:pt x="2656456" y="176257"/>
                  </a:lnTo>
                  <a:lnTo>
                    <a:pt x="2705240" y="196024"/>
                  </a:lnTo>
                  <a:lnTo>
                    <a:pt x="2751310" y="216524"/>
                  </a:lnTo>
                  <a:lnTo>
                    <a:pt x="2794635" y="237716"/>
                  </a:lnTo>
                  <a:lnTo>
                    <a:pt x="2835184" y="259558"/>
                  </a:lnTo>
                  <a:lnTo>
                    <a:pt x="2872927" y="282009"/>
                  </a:lnTo>
                  <a:lnTo>
                    <a:pt x="2907832" y="305028"/>
                  </a:lnTo>
                  <a:lnTo>
                    <a:pt x="2939870" y="328572"/>
                  </a:lnTo>
                  <a:lnTo>
                    <a:pt x="2995219" y="377070"/>
                  </a:lnTo>
                  <a:lnTo>
                    <a:pt x="3038727" y="427170"/>
                  </a:lnTo>
                  <a:lnTo>
                    <a:pt x="3070149" y="478540"/>
                  </a:lnTo>
                  <a:lnTo>
                    <a:pt x="3089239" y="530846"/>
                  </a:lnTo>
                  <a:lnTo>
                    <a:pt x="3095749" y="583756"/>
                  </a:lnTo>
                  <a:lnTo>
                    <a:pt x="3094211" y="610334"/>
                  </a:lnTo>
                  <a:lnTo>
                    <a:pt x="3081393" y="663525"/>
                  </a:lnTo>
                  <a:lnTo>
                    <a:pt x="3055381" y="716487"/>
                  </a:lnTo>
                  <a:lnTo>
                    <a:pt x="3015930" y="768887"/>
                  </a:lnTo>
                  <a:lnTo>
                    <a:pt x="2962793" y="820392"/>
                  </a:lnTo>
                  <a:lnTo>
                    <a:pt x="2931016" y="845705"/>
                  </a:lnTo>
                  <a:lnTo>
                    <a:pt x="2895725" y="870670"/>
                  </a:lnTo>
                  <a:lnTo>
                    <a:pt x="2834125" y="908422"/>
                  </a:lnTo>
                  <a:lnTo>
                    <a:pt x="2765858" y="943947"/>
                  </a:lnTo>
                  <a:lnTo>
                    <a:pt x="2729357" y="960849"/>
                  </a:lnTo>
                  <a:lnTo>
                    <a:pt x="2691349" y="977165"/>
                  </a:lnTo>
                  <a:lnTo>
                    <a:pt x="2651886" y="992884"/>
                  </a:lnTo>
                  <a:lnTo>
                    <a:pt x="2611021" y="1007996"/>
                  </a:lnTo>
                  <a:lnTo>
                    <a:pt x="2568808" y="1022492"/>
                  </a:lnTo>
                  <a:lnTo>
                    <a:pt x="2525300" y="1036360"/>
                  </a:lnTo>
                  <a:lnTo>
                    <a:pt x="2480548" y="1049591"/>
                  </a:lnTo>
                  <a:lnTo>
                    <a:pt x="2434608" y="1062176"/>
                  </a:lnTo>
                  <a:lnTo>
                    <a:pt x="2387530" y="1074103"/>
                  </a:lnTo>
                  <a:lnTo>
                    <a:pt x="2339369" y="1085363"/>
                  </a:lnTo>
                  <a:lnTo>
                    <a:pt x="2290178" y="1095946"/>
                  </a:lnTo>
                  <a:lnTo>
                    <a:pt x="2240009" y="1105842"/>
                  </a:lnTo>
                  <a:lnTo>
                    <a:pt x="2188915" y="1115041"/>
                  </a:lnTo>
                  <a:lnTo>
                    <a:pt x="2136950" y="1123532"/>
                  </a:lnTo>
                  <a:lnTo>
                    <a:pt x="2084166" y="1131306"/>
                  </a:lnTo>
                  <a:lnTo>
                    <a:pt x="2030616" y="1138352"/>
                  </a:lnTo>
                  <a:lnTo>
                    <a:pt x="1976354" y="1144661"/>
                  </a:lnTo>
                  <a:lnTo>
                    <a:pt x="1921432" y="1150223"/>
                  </a:lnTo>
                  <a:lnTo>
                    <a:pt x="1865904" y="1155027"/>
                  </a:lnTo>
                  <a:lnTo>
                    <a:pt x="1809822" y="1159063"/>
                  </a:lnTo>
                  <a:lnTo>
                    <a:pt x="1753239" y="1162322"/>
                  </a:lnTo>
                  <a:lnTo>
                    <a:pt x="1696209" y="1164793"/>
                  </a:lnTo>
                  <a:lnTo>
                    <a:pt x="1638784" y="1166466"/>
                  </a:lnTo>
                  <a:lnTo>
                    <a:pt x="1581018" y="1167332"/>
                  </a:lnTo>
                  <a:lnTo>
                    <a:pt x="1522963" y="1167380"/>
                  </a:lnTo>
                  <a:lnTo>
                    <a:pt x="1464672" y="1166600"/>
                  </a:lnTo>
                  <a:lnTo>
                    <a:pt x="1406198" y="1164982"/>
                  </a:lnTo>
                  <a:lnTo>
                    <a:pt x="1347595" y="1162516"/>
                  </a:lnTo>
                  <a:lnTo>
                    <a:pt x="903095" y="1313392"/>
                  </a:lnTo>
                  <a:close/>
                </a:path>
              </a:pathLst>
            </a:custGeom>
            <a:noFill/>
            <a:ln w="12175"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32" name="Google Shape;232;p24"/>
          <p:cNvSpPr txBox="1">
            <a:spLocks noGrp="1"/>
          </p:cNvSpPr>
          <p:nvPr>
            <p:ph type="title"/>
          </p:nvPr>
        </p:nvSpPr>
        <p:spPr>
          <a:xfrm>
            <a:off x="9079230" y="700785"/>
            <a:ext cx="1820545" cy="848360"/>
          </a:xfrm>
          <a:prstGeom prst="rect">
            <a:avLst/>
          </a:prstGeom>
          <a:noFill/>
          <a:ln>
            <a:noFill/>
          </a:ln>
        </p:spPr>
        <p:txBody>
          <a:bodyPr spcFirstLastPara="1" wrap="square" lIns="0" tIns="12700" rIns="0" bIns="0" anchor="t" anchorCtr="0">
            <a:spAutoFit/>
          </a:bodyPr>
          <a:lstStyle/>
          <a:p>
            <a:pPr marL="370840" marR="5080" lvl="0" indent="-358140" algn="l" rtl="0">
              <a:lnSpc>
                <a:spcPct val="100000"/>
              </a:lnSpc>
              <a:spcBef>
                <a:spcPts val="0"/>
              </a:spcBef>
              <a:spcAft>
                <a:spcPts val="0"/>
              </a:spcAft>
              <a:buNone/>
            </a:pPr>
            <a:r>
              <a:rPr lang="en-US" sz="1800"/>
              <a:t>OUTPUT IN THE  FORM OF  ENTITIES</a:t>
            </a:r>
            <a:endParaRPr sz="1800"/>
          </a:p>
        </p:txBody>
      </p:sp>
      <p:sp>
        <p:nvSpPr>
          <p:cNvPr id="233" name="Google Shape;233;p24"/>
          <p:cNvSpPr txBox="1"/>
          <p:nvPr/>
        </p:nvSpPr>
        <p:spPr>
          <a:xfrm>
            <a:off x="2440475" y="231675"/>
            <a:ext cx="6780900" cy="6152400"/>
          </a:xfrm>
          <a:prstGeom prst="rect">
            <a:avLst/>
          </a:prstGeom>
          <a:noFill/>
          <a:ln>
            <a:noFill/>
          </a:ln>
        </p:spPr>
        <p:txBody>
          <a:bodyPr spcFirstLastPara="1" wrap="square" lIns="91425" tIns="91425" rIns="91425" bIns="91425" anchor="t" anchorCtr="0">
            <a:spAutoFit/>
          </a:bodyPr>
          <a:lstStyle/>
          <a:p>
            <a:pPr marL="12065" marR="5080" lvl="0" indent="1269" algn="ctr" rtl="0">
              <a:spcBef>
                <a:spcPts val="0"/>
              </a:spcBef>
              <a:spcAft>
                <a:spcPts val="0"/>
              </a:spcAft>
              <a:buNone/>
            </a:pPr>
            <a:endParaRPr sz="2800" b="1" dirty="0">
              <a:solidFill>
                <a:schemeClr val="dk1"/>
              </a:solidFill>
              <a:latin typeface="Times New Roman"/>
              <a:ea typeface="Times New Roman"/>
              <a:cs typeface="Times New Roman"/>
              <a:sym typeface="Times New Roman"/>
            </a:endParaRPr>
          </a:p>
          <a:p>
            <a:pPr marL="12065" marR="5080" lvl="0" indent="1269" algn="ctr" rtl="0">
              <a:spcBef>
                <a:spcPts val="0"/>
              </a:spcBef>
              <a:spcAft>
                <a:spcPts val="0"/>
              </a:spcAft>
              <a:buNone/>
            </a:pPr>
            <a:endParaRPr sz="2800" b="1" dirty="0">
              <a:solidFill>
                <a:schemeClr val="dk1"/>
              </a:solidFill>
              <a:latin typeface="Times New Roman"/>
              <a:ea typeface="Times New Roman"/>
              <a:cs typeface="Times New Roman"/>
              <a:sym typeface="Times New Roman"/>
            </a:endParaRPr>
          </a:p>
          <a:p>
            <a:pPr marL="12065" marR="5080" lvl="0" indent="1269" algn="ctr" rtl="0">
              <a:spcBef>
                <a:spcPts val="0"/>
              </a:spcBef>
              <a:spcAft>
                <a:spcPts val="0"/>
              </a:spcAft>
              <a:buNone/>
            </a:pPr>
            <a:endParaRPr sz="2800" b="1" dirty="0">
              <a:solidFill>
                <a:schemeClr val="dk1"/>
              </a:solidFill>
              <a:latin typeface="Times New Roman"/>
              <a:ea typeface="Times New Roman"/>
              <a:cs typeface="Times New Roman"/>
              <a:sym typeface="Times New Roman"/>
            </a:endParaRPr>
          </a:p>
          <a:p>
            <a:pPr marL="12065" marR="5080" lvl="0" indent="1269" algn="ctr" rtl="0">
              <a:spcBef>
                <a:spcPts val="0"/>
              </a:spcBef>
              <a:spcAft>
                <a:spcPts val="0"/>
              </a:spcAft>
              <a:buNone/>
            </a:pPr>
            <a:endParaRPr sz="2800" b="1" dirty="0">
              <a:solidFill>
                <a:schemeClr val="dk1"/>
              </a:solidFill>
              <a:latin typeface="Times New Roman"/>
              <a:ea typeface="Times New Roman"/>
              <a:cs typeface="Times New Roman"/>
              <a:sym typeface="Times New Roman"/>
            </a:endParaRPr>
          </a:p>
          <a:p>
            <a:pPr marL="325120" lvl="0" indent="0" algn="ctr" rtl="0">
              <a:spcBef>
                <a:spcPts val="0"/>
              </a:spcBef>
              <a:spcAft>
                <a:spcPts val="0"/>
              </a:spcAft>
              <a:buNone/>
            </a:pPr>
            <a:r>
              <a:rPr lang="en-US" sz="2000" b="1" u="sng" dirty="0">
                <a:solidFill>
                  <a:schemeClr val="dk1"/>
                </a:solidFill>
                <a:latin typeface="Times New Roman"/>
                <a:ea typeface="Times New Roman"/>
                <a:cs typeface="Times New Roman"/>
                <a:sym typeface="Times New Roman"/>
              </a:rPr>
              <a:t>OUTPUT</a:t>
            </a:r>
            <a:endParaRPr sz="2000" dirty="0">
              <a:solidFill>
                <a:schemeClr val="dk1"/>
              </a:solidFill>
              <a:latin typeface="Times New Roman"/>
              <a:ea typeface="Times New Roman"/>
              <a:cs typeface="Times New Roman"/>
              <a:sym typeface="Times New Roman"/>
            </a:endParaRPr>
          </a:p>
          <a:p>
            <a:pPr marL="0" marR="68580" lvl="0" indent="0" algn="ctr" rtl="0">
              <a:spcBef>
                <a:spcPts val="1400"/>
              </a:spcBef>
              <a:spcAft>
                <a:spcPts val="0"/>
              </a:spcAft>
              <a:buNone/>
            </a:pPr>
            <a:r>
              <a:rPr lang="en-US" sz="2400" b="1" dirty="0">
                <a:solidFill>
                  <a:schemeClr val="dk1"/>
                </a:solidFill>
                <a:latin typeface="Times New Roman"/>
                <a:ea typeface="Times New Roman"/>
                <a:cs typeface="Times New Roman"/>
                <a:sym typeface="Times New Roman"/>
              </a:rPr>
              <a:t>[ [ [ "Jim", "PERSON" ],</a:t>
            </a:r>
            <a:endParaRPr sz="2400" dirty="0">
              <a:solidFill>
                <a:schemeClr val="dk1"/>
              </a:solidFill>
              <a:latin typeface="Times New Roman"/>
              <a:ea typeface="Times New Roman"/>
              <a:cs typeface="Times New Roman"/>
              <a:sym typeface="Times New Roman"/>
            </a:endParaRPr>
          </a:p>
          <a:p>
            <a:pPr marL="436244" marR="504190" lvl="0" indent="75565" algn="ctr" rtl="0">
              <a:spcBef>
                <a:spcPts val="0"/>
              </a:spcBef>
              <a:spcAft>
                <a:spcPts val="0"/>
              </a:spcAft>
              <a:buNone/>
            </a:pPr>
            <a:r>
              <a:rPr lang="en-US" sz="2400" b="1" dirty="0">
                <a:solidFill>
                  <a:schemeClr val="dk1"/>
                </a:solidFill>
                <a:latin typeface="Times New Roman"/>
                <a:ea typeface="Times New Roman"/>
                <a:cs typeface="Times New Roman"/>
                <a:sym typeface="Times New Roman"/>
              </a:rPr>
              <a:t>[ "Stanford",  "ORGANIZATION" ],</a:t>
            </a:r>
            <a:endParaRPr sz="2400" dirty="0">
              <a:solidFill>
                <a:schemeClr val="dk1"/>
              </a:solidFill>
              <a:latin typeface="Times New Roman"/>
              <a:ea typeface="Times New Roman"/>
              <a:cs typeface="Times New Roman"/>
              <a:sym typeface="Times New Roman"/>
            </a:endParaRPr>
          </a:p>
          <a:p>
            <a:pPr marL="408305" marR="478155" lvl="0" indent="76834" algn="ctr" rtl="0">
              <a:spcBef>
                <a:spcPts val="0"/>
              </a:spcBef>
              <a:spcAft>
                <a:spcPts val="0"/>
              </a:spcAft>
              <a:buNone/>
            </a:pPr>
            <a:r>
              <a:rPr lang="en-US" sz="2400" b="1" dirty="0">
                <a:solidFill>
                  <a:schemeClr val="dk1"/>
                </a:solidFill>
                <a:latin typeface="Times New Roman"/>
                <a:ea typeface="Times New Roman"/>
                <a:cs typeface="Times New Roman"/>
                <a:sym typeface="Times New Roman"/>
              </a:rPr>
              <a:t>[ "University",  "ORGANIZATION" ],  [ "Tom", "PERSON" ],</a:t>
            </a:r>
            <a:endParaRPr sz="2400" dirty="0">
              <a:solidFill>
                <a:schemeClr val="dk1"/>
              </a:solidFill>
              <a:latin typeface="Times New Roman"/>
              <a:ea typeface="Times New Roman"/>
              <a:cs typeface="Times New Roman"/>
              <a:sym typeface="Times New Roman"/>
            </a:endParaRPr>
          </a:p>
          <a:p>
            <a:pPr marL="0" lvl="0" indent="0" algn="ctr" rtl="0">
              <a:spcBef>
                <a:spcPts val="5"/>
              </a:spcBef>
              <a:spcAft>
                <a:spcPts val="0"/>
              </a:spcAft>
              <a:buNone/>
            </a:pPr>
            <a:r>
              <a:rPr lang="en-US" sz="2400" b="1" dirty="0">
                <a:solidFill>
                  <a:schemeClr val="dk1"/>
                </a:solidFill>
                <a:latin typeface="Times New Roman"/>
                <a:ea typeface="Times New Roman"/>
                <a:cs typeface="Times New Roman"/>
                <a:sym typeface="Times New Roman"/>
              </a:rPr>
              <a:t>[ "University",</a:t>
            </a:r>
            <a:endParaRPr sz="2400" dirty="0">
              <a:solidFill>
                <a:schemeClr val="dk1"/>
              </a:solidFill>
              <a:latin typeface="Times New Roman"/>
              <a:ea typeface="Times New Roman"/>
              <a:cs typeface="Times New Roman"/>
              <a:sym typeface="Times New Roman"/>
            </a:endParaRPr>
          </a:p>
          <a:p>
            <a:pPr marL="0" marR="67945" lvl="0" indent="0" algn="ctr" rtl="0">
              <a:spcBef>
                <a:spcPts val="0"/>
              </a:spcBef>
              <a:spcAft>
                <a:spcPts val="0"/>
              </a:spcAft>
              <a:buNone/>
            </a:pPr>
            <a:r>
              <a:rPr lang="en-US" sz="2400" b="1" dirty="0">
                <a:solidFill>
                  <a:schemeClr val="dk1"/>
                </a:solidFill>
                <a:latin typeface="Times New Roman"/>
                <a:ea typeface="Times New Roman"/>
                <a:cs typeface="Times New Roman"/>
                <a:sym typeface="Times New Roman"/>
              </a:rPr>
              <a:t>"ORGANIZATION" ],</a:t>
            </a:r>
            <a:endParaRPr sz="2400"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r>
              <a:rPr lang="en-US" sz="2400" b="1" dirty="0">
                <a:solidFill>
                  <a:schemeClr val="dk1"/>
                </a:solidFill>
                <a:latin typeface="Times New Roman"/>
                <a:ea typeface="Times New Roman"/>
                <a:cs typeface="Times New Roman"/>
                <a:sym typeface="Times New Roman"/>
              </a:rPr>
              <a:t>[ "of", "ORGANIZATION" ],</a:t>
            </a:r>
            <a:endParaRPr sz="2400" dirty="0">
              <a:solidFill>
                <a:schemeClr val="dk1"/>
              </a:solidFill>
              <a:latin typeface="Times New Roman"/>
              <a:ea typeface="Times New Roman"/>
              <a:cs typeface="Times New Roman"/>
              <a:sym typeface="Times New Roman"/>
            </a:endParaRPr>
          </a:p>
          <a:p>
            <a:pPr marL="347345" marR="415925" lvl="0" indent="1270" algn="ctr" rtl="0">
              <a:spcBef>
                <a:spcPts val="0"/>
              </a:spcBef>
              <a:spcAft>
                <a:spcPts val="0"/>
              </a:spcAft>
              <a:buNone/>
            </a:pPr>
            <a:r>
              <a:rPr lang="en-US" sz="2400" b="1" dirty="0">
                <a:solidFill>
                  <a:schemeClr val="dk1"/>
                </a:solidFill>
                <a:latin typeface="Times New Roman"/>
                <a:ea typeface="Times New Roman"/>
                <a:cs typeface="Times New Roman"/>
                <a:sym typeface="Times New Roman"/>
              </a:rPr>
              <a:t>[ "Washington",  "ORGANIZATION" ] ],</a:t>
            </a:r>
            <a:endParaRPr sz="2400" dirty="0">
              <a:solidFill>
                <a:schemeClr val="dk1"/>
              </a:solidFill>
              <a:latin typeface="Times New Roman"/>
              <a:ea typeface="Times New Roman"/>
              <a:cs typeface="Times New Roman"/>
              <a:sym typeface="Times New Roman"/>
            </a:endParaRPr>
          </a:p>
          <a:p>
            <a:pPr marL="295910" marR="366395" lvl="0" indent="1905" algn="ctr" rtl="0">
              <a:spcBef>
                <a:spcPts val="0"/>
              </a:spcBef>
              <a:spcAft>
                <a:spcPts val="0"/>
              </a:spcAft>
              <a:buNone/>
            </a:pPr>
            <a:r>
              <a:rPr lang="en-US" sz="2400" b="1" dirty="0">
                <a:solidFill>
                  <a:schemeClr val="dk1"/>
                </a:solidFill>
                <a:latin typeface="Times New Roman"/>
                <a:ea typeface="Times New Roman"/>
                <a:cs typeface="Times New Roman"/>
                <a:sym typeface="Times New Roman"/>
              </a:rPr>
              <a:t>[ [ "Microsoft",  "ORGANIZATION" ] ] ]</a:t>
            </a:r>
            <a:endParaRPr sz="2400" dirty="0">
              <a:solidFill>
                <a:schemeClr val="dk1"/>
              </a:solidFill>
              <a:latin typeface="Times New Roman"/>
              <a:ea typeface="Times New Roman"/>
              <a:cs typeface="Times New Roman"/>
              <a:sym typeface="Times New Roman"/>
            </a:endParaRPr>
          </a:p>
          <a:p>
            <a:pPr marL="12065" marR="5080" lvl="0" indent="1269" algn="ctr" rtl="0">
              <a:spcBef>
                <a:spcPts val="0"/>
              </a:spcBef>
              <a:spcAft>
                <a:spcPts val="0"/>
              </a:spcAft>
              <a:buNone/>
            </a:pPr>
            <a:endParaRPr sz="2800" b="1" dirty="0">
              <a:solidFill>
                <a:schemeClr val="dk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advTm="15529"/>
    </mc:Choice>
    <mc:Fallback xmlns="">
      <p:transition spd="slow" advTm="15529"/>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52"/>
        <p:cNvGrpSpPr/>
        <p:nvPr/>
      </p:nvGrpSpPr>
      <p:grpSpPr>
        <a:xfrm>
          <a:off x="0" y="0"/>
          <a:ext cx="0" cy="0"/>
          <a:chOff x="0" y="0"/>
          <a:chExt cx="0" cy="0"/>
        </a:xfrm>
      </p:grpSpPr>
      <p:sp>
        <p:nvSpPr>
          <p:cNvPr id="53" name="Google Shape;53;p8"/>
          <p:cNvSpPr/>
          <p:nvPr/>
        </p:nvSpPr>
        <p:spPr>
          <a:xfrm>
            <a:off x="146304" y="80772"/>
            <a:ext cx="11894820" cy="63398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 name="Google Shape;54;p8"/>
          <p:cNvSpPr txBox="1">
            <a:spLocks noGrp="1"/>
          </p:cNvSpPr>
          <p:nvPr>
            <p:ph type="title"/>
          </p:nvPr>
        </p:nvSpPr>
        <p:spPr>
          <a:xfrm>
            <a:off x="374091" y="104394"/>
            <a:ext cx="4367530" cy="443711"/>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800" dirty="0">
                <a:solidFill>
                  <a:srgbClr val="000000"/>
                </a:solidFill>
              </a:rPr>
              <a:t>TABLE OF CONTENTS</a:t>
            </a:r>
            <a:endParaRPr sz="2800" dirty="0"/>
          </a:p>
        </p:txBody>
      </p:sp>
      <p:sp>
        <p:nvSpPr>
          <p:cNvPr id="55" name="Google Shape;55;p8"/>
          <p:cNvSpPr/>
          <p:nvPr/>
        </p:nvSpPr>
        <p:spPr>
          <a:xfrm>
            <a:off x="149352" y="716279"/>
            <a:ext cx="4352925" cy="6141720"/>
          </a:xfrm>
          <a:custGeom>
            <a:avLst/>
            <a:gdLst/>
            <a:ahLst/>
            <a:cxnLst/>
            <a:rect l="l" t="t" r="r" b="b"/>
            <a:pathLst>
              <a:path w="4352925" h="6141720" extrusionOk="0">
                <a:moveTo>
                  <a:pt x="4312920" y="3986022"/>
                </a:moveTo>
                <a:lnTo>
                  <a:pt x="3902202" y="3575304"/>
                </a:lnTo>
                <a:lnTo>
                  <a:pt x="3902202" y="3780663"/>
                </a:lnTo>
                <a:lnTo>
                  <a:pt x="41148" y="3780663"/>
                </a:lnTo>
                <a:lnTo>
                  <a:pt x="41148" y="4191381"/>
                </a:lnTo>
                <a:lnTo>
                  <a:pt x="3902202" y="4191381"/>
                </a:lnTo>
                <a:lnTo>
                  <a:pt x="3902202" y="4396740"/>
                </a:lnTo>
                <a:lnTo>
                  <a:pt x="4312920" y="3986022"/>
                </a:lnTo>
                <a:close/>
              </a:path>
              <a:path w="4352925" h="6141720" extrusionOk="0">
                <a:moveTo>
                  <a:pt x="4332732" y="2295144"/>
                </a:moveTo>
                <a:lnTo>
                  <a:pt x="3901440" y="1863852"/>
                </a:lnTo>
                <a:lnTo>
                  <a:pt x="3901440" y="2079498"/>
                </a:lnTo>
                <a:lnTo>
                  <a:pt x="0" y="2079498"/>
                </a:lnTo>
                <a:lnTo>
                  <a:pt x="0" y="2510790"/>
                </a:lnTo>
                <a:lnTo>
                  <a:pt x="3901440" y="2510790"/>
                </a:lnTo>
                <a:lnTo>
                  <a:pt x="3901440" y="2726436"/>
                </a:lnTo>
                <a:lnTo>
                  <a:pt x="4332732" y="2295144"/>
                </a:lnTo>
                <a:close/>
              </a:path>
              <a:path w="4352925" h="6141720" extrusionOk="0">
                <a:moveTo>
                  <a:pt x="4352544" y="4856226"/>
                </a:moveTo>
                <a:lnTo>
                  <a:pt x="3890010" y="4393692"/>
                </a:lnTo>
                <a:lnTo>
                  <a:pt x="3890010" y="4624959"/>
                </a:lnTo>
                <a:lnTo>
                  <a:pt x="41148" y="4624959"/>
                </a:lnTo>
                <a:lnTo>
                  <a:pt x="41148" y="5087493"/>
                </a:lnTo>
                <a:lnTo>
                  <a:pt x="3890010" y="5087493"/>
                </a:lnTo>
                <a:lnTo>
                  <a:pt x="3890010" y="5318760"/>
                </a:lnTo>
                <a:lnTo>
                  <a:pt x="3890772" y="5317998"/>
                </a:lnTo>
                <a:lnTo>
                  <a:pt x="3890772" y="5478780"/>
                </a:lnTo>
                <a:lnTo>
                  <a:pt x="21336" y="5478780"/>
                </a:lnTo>
                <a:lnTo>
                  <a:pt x="21336" y="5920740"/>
                </a:lnTo>
                <a:lnTo>
                  <a:pt x="3890772" y="5920740"/>
                </a:lnTo>
                <a:lnTo>
                  <a:pt x="3890772" y="6141720"/>
                </a:lnTo>
                <a:lnTo>
                  <a:pt x="4332732" y="5699760"/>
                </a:lnTo>
                <a:lnTo>
                  <a:pt x="3920871" y="5287899"/>
                </a:lnTo>
                <a:lnTo>
                  <a:pt x="4352544" y="4856226"/>
                </a:lnTo>
                <a:close/>
              </a:path>
              <a:path w="4352925" h="6141720" extrusionOk="0">
                <a:moveTo>
                  <a:pt x="4352544" y="3144012"/>
                </a:moveTo>
                <a:lnTo>
                  <a:pt x="3921252" y="2712720"/>
                </a:lnTo>
                <a:lnTo>
                  <a:pt x="3921252" y="2919984"/>
                </a:lnTo>
                <a:lnTo>
                  <a:pt x="160020" y="2919984"/>
                </a:lnTo>
                <a:lnTo>
                  <a:pt x="160020" y="2928366"/>
                </a:lnTo>
                <a:lnTo>
                  <a:pt x="0" y="2928366"/>
                </a:lnTo>
                <a:lnTo>
                  <a:pt x="0" y="3359658"/>
                </a:lnTo>
                <a:lnTo>
                  <a:pt x="160020" y="3359658"/>
                </a:lnTo>
                <a:lnTo>
                  <a:pt x="160020" y="3381756"/>
                </a:lnTo>
                <a:lnTo>
                  <a:pt x="3921252" y="3381756"/>
                </a:lnTo>
                <a:lnTo>
                  <a:pt x="3921252" y="3575304"/>
                </a:lnTo>
                <a:lnTo>
                  <a:pt x="4352544" y="3144012"/>
                </a:lnTo>
                <a:close/>
              </a:path>
              <a:path w="4352925" h="6141720" extrusionOk="0">
                <a:moveTo>
                  <a:pt x="4352544" y="1405890"/>
                </a:moveTo>
                <a:lnTo>
                  <a:pt x="3890010" y="943356"/>
                </a:lnTo>
                <a:lnTo>
                  <a:pt x="3890010" y="1174623"/>
                </a:lnTo>
                <a:lnTo>
                  <a:pt x="0" y="1174623"/>
                </a:lnTo>
                <a:lnTo>
                  <a:pt x="0" y="1637157"/>
                </a:lnTo>
                <a:lnTo>
                  <a:pt x="3890010" y="1637157"/>
                </a:lnTo>
                <a:lnTo>
                  <a:pt x="3890010" y="1868424"/>
                </a:lnTo>
                <a:lnTo>
                  <a:pt x="4352544" y="1405890"/>
                </a:lnTo>
                <a:close/>
              </a:path>
              <a:path w="4352925" h="6141720" extrusionOk="0">
                <a:moveTo>
                  <a:pt x="4352544" y="462534"/>
                </a:moveTo>
                <a:lnTo>
                  <a:pt x="3890010" y="0"/>
                </a:lnTo>
                <a:lnTo>
                  <a:pt x="3890010" y="231267"/>
                </a:lnTo>
                <a:lnTo>
                  <a:pt x="0" y="231267"/>
                </a:lnTo>
                <a:lnTo>
                  <a:pt x="0" y="693801"/>
                </a:lnTo>
                <a:lnTo>
                  <a:pt x="3890010" y="693801"/>
                </a:lnTo>
                <a:lnTo>
                  <a:pt x="3890010" y="925068"/>
                </a:lnTo>
                <a:lnTo>
                  <a:pt x="4352544" y="462534"/>
                </a:lnTo>
                <a:close/>
              </a:path>
            </a:pathLst>
          </a:custGeom>
          <a:solidFill>
            <a:srgbClr val="E7E6E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 name="Google Shape;56;p8"/>
          <p:cNvSpPr txBox="1"/>
          <p:nvPr/>
        </p:nvSpPr>
        <p:spPr>
          <a:xfrm>
            <a:off x="374091" y="984884"/>
            <a:ext cx="3336290" cy="5624830"/>
          </a:xfrm>
          <a:prstGeom prst="rect">
            <a:avLst/>
          </a:prstGeom>
          <a:noFill/>
          <a:ln>
            <a:noFill/>
          </a:ln>
        </p:spPr>
        <p:txBody>
          <a:bodyPr spcFirstLastPara="1" wrap="square" lIns="0" tIns="12700" rIns="0" bIns="0" anchor="t" anchorCtr="0">
            <a:spAutoFit/>
          </a:bodyPr>
          <a:lstStyle/>
          <a:p>
            <a:pPr marL="26669" marR="0" lvl="0" indent="0" algn="l" rtl="0">
              <a:lnSpc>
                <a:spcPct val="100000"/>
              </a:lnSpc>
              <a:spcBef>
                <a:spcPts val="0"/>
              </a:spcBef>
              <a:spcAft>
                <a:spcPts val="0"/>
              </a:spcAft>
              <a:buNone/>
            </a:pPr>
            <a:r>
              <a:rPr lang="en-US" sz="2400" b="1" dirty="0">
                <a:solidFill>
                  <a:schemeClr val="dk1"/>
                </a:solidFill>
                <a:latin typeface="Times New Roman"/>
                <a:ea typeface="Times New Roman"/>
                <a:cs typeface="Times New Roman"/>
                <a:sym typeface="Times New Roman"/>
              </a:rPr>
              <a:t>INTRODUCTION</a:t>
            </a:r>
            <a:endParaRPr sz="2400" dirty="0">
              <a:solidFill>
                <a:schemeClr val="dk1"/>
              </a:solidFill>
              <a:latin typeface="Times New Roman"/>
              <a:ea typeface="Times New Roman"/>
              <a:cs typeface="Times New Roman"/>
              <a:sym typeface="Times New Roman"/>
            </a:endParaRPr>
          </a:p>
          <a:p>
            <a:pPr marL="12700" marR="5080" lvl="0" indent="0" algn="l" rtl="0">
              <a:lnSpc>
                <a:spcPct val="234000"/>
              </a:lnSpc>
              <a:spcBef>
                <a:spcPts val="770"/>
              </a:spcBef>
              <a:spcAft>
                <a:spcPts val="0"/>
              </a:spcAft>
              <a:buNone/>
            </a:pPr>
            <a:r>
              <a:rPr lang="en-US" sz="2400" b="1" dirty="0">
                <a:solidFill>
                  <a:schemeClr val="dk1"/>
                </a:solidFill>
                <a:latin typeface="Times New Roman"/>
                <a:ea typeface="Times New Roman"/>
                <a:cs typeface="Times New Roman"/>
                <a:sym typeface="Times New Roman"/>
              </a:rPr>
              <a:t>LITERATURE SURVEY  CRF ALGORITHM  LIMITATIONS  FUTURE SCOPE  CONCLUSION  REFERENCES</a:t>
            </a:r>
            <a:endParaRPr sz="2400" dirty="0">
              <a:solidFill>
                <a:schemeClr val="dk1"/>
              </a:solidFill>
              <a:latin typeface="Times New Roman"/>
              <a:ea typeface="Times New Roman"/>
              <a:cs typeface="Times New Roman"/>
              <a:sym typeface="Times New Roman"/>
            </a:endParaRPr>
          </a:p>
        </p:txBody>
      </p:sp>
      <p:sp>
        <p:nvSpPr>
          <p:cNvPr id="57" name="Google Shape;57;p8"/>
          <p:cNvSpPr/>
          <p:nvPr/>
        </p:nvSpPr>
        <p:spPr>
          <a:xfrm>
            <a:off x="5021579" y="807719"/>
            <a:ext cx="4615180" cy="814069"/>
          </a:xfrm>
          <a:custGeom>
            <a:avLst/>
            <a:gdLst/>
            <a:ahLst/>
            <a:cxnLst/>
            <a:rect l="l" t="t" r="r" b="b"/>
            <a:pathLst>
              <a:path w="4615180" h="814069" extrusionOk="0">
                <a:moveTo>
                  <a:pt x="4479036" y="0"/>
                </a:moveTo>
                <a:lnTo>
                  <a:pt x="135636" y="0"/>
                </a:lnTo>
                <a:lnTo>
                  <a:pt x="92756" y="6912"/>
                </a:lnTo>
                <a:lnTo>
                  <a:pt x="55522" y="26164"/>
                </a:lnTo>
                <a:lnTo>
                  <a:pt x="26164" y="55522"/>
                </a:lnTo>
                <a:lnTo>
                  <a:pt x="6912" y="92756"/>
                </a:lnTo>
                <a:lnTo>
                  <a:pt x="0" y="135635"/>
                </a:lnTo>
                <a:lnTo>
                  <a:pt x="0" y="678179"/>
                </a:lnTo>
                <a:lnTo>
                  <a:pt x="6912" y="721059"/>
                </a:lnTo>
                <a:lnTo>
                  <a:pt x="26164" y="758293"/>
                </a:lnTo>
                <a:lnTo>
                  <a:pt x="55522" y="787651"/>
                </a:lnTo>
                <a:lnTo>
                  <a:pt x="92756" y="806903"/>
                </a:lnTo>
                <a:lnTo>
                  <a:pt x="135636" y="813815"/>
                </a:lnTo>
                <a:lnTo>
                  <a:pt x="4479036" y="813815"/>
                </a:lnTo>
                <a:lnTo>
                  <a:pt x="4521915" y="806903"/>
                </a:lnTo>
                <a:lnTo>
                  <a:pt x="4559149" y="787651"/>
                </a:lnTo>
                <a:lnTo>
                  <a:pt x="4588507" y="758293"/>
                </a:lnTo>
                <a:lnTo>
                  <a:pt x="4607759" y="721059"/>
                </a:lnTo>
                <a:lnTo>
                  <a:pt x="4614672" y="678179"/>
                </a:lnTo>
                <a:lnTo>
                  <a:pt x="4614672" y="135635"/>
                </a:lnTo>
                <a:lnTo>
                  <a:pt x="4607759" y="92756"/>
                </a:lnTo>
                <a:lnTo>
                  <a:pt x="4588507" y="55522"/>
                </a:lnTo>
                <a:lnTo>
                  <a:pt x="4559149" y="26164"/>
                </a:lnTo>
                <a:lnTo>
                  <a:pt x="4521915" y="6912"/>
                </a:lnTo>
                <a:lnTo>
                  <a:pt x="4479036"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 name="Google Shape;58;p8"/>
          <p:cNvSpPr txBox="1"/>
          <p:nvPr/>
        </p:nvSpPr>
        <p:spPr>
          <a:xfrm>
            <a:off x="5175884" y="749934"/>
            <a:ext cx="1995170" cy="848360"/>
          </a:xfrm>
          <a:prstGeom prst="rect">
            <a:avLst/>
          </a:prstGeom>
          <a:noFill/>
          <a:ln>
            <a:noFill/>
          </a:ln>
        </p:spPr>
        <p:txBody>
          <a:bodyPr spcFirstLastPara="1" wrap="square" lIns="0" tIns="12700" rIns="0" bIns="0" anchor="t" anchorCtr="0">
            <a:spAutoFit/>
          </a:bodyPr>
          <a:lstStyle/>
          <a:p>
            <a:pPr marL="299085" marR="0" lvl="0" indent="-287019" algn="l" rtl="0">
              <a:lnSpc>
                <a:spcPct val="100000"/>
              </a:lnSpc>
              <a:spcBef>
                <a:spcPts val="0"/>
              </a:spcBef>
              <a:spcAft>
                <a:spcPts val="0"/>
              </a:spcAft>
              <a:buClr>
                <a:schemeClr val="dk1"/>
              </a:buClr>
              <a:buSzPts val="1800"/>
              <a:buFont typeface="Arial"/>
              <a:buChar char="•"/>
            </a:pPr>
            <a:r>
              <a:rPr lang="en-US" sz="1800" b="1" dirty="0">
                <a:solidFill>
                  <a:schemeClr val="dk1"/>
                </a:solidFill>
                <a:latin typeface="Times New Roman"/>
                <a:ea typeface="Times New Roman"/>
                <a:cs typeface="Times New Roman"/>
                <a:sym typeface="Times New Roman"/>
              </a:rPr>
              <a:t>What is NER?</a:t>
            </a:r>
            <a:endParaRPr sz="1800" dirty="0">
              <a:solidFill>
                <a:schemeClr val="dk1"/>
              </a:solidFill>
              <a:latin typeface="Times New Roman"/>
              <a:ea typeface="Times New Roman"/>
              <a:cs typeface="Times New Roman"/>
              <a:sym typeface="Times New Roman"/>
            </a:endParaRPr>
          </a:p>
          <a:p>
            <a:pPr marL="299085" marR="0" lvl="0" indent="-287019" algn="l" rtl="0">
              <a:lnSpc>
                <a:spcPct val="100000"/>
              </a:lnSpc>
              <a:spcBef>
                <a:spcPts val="0"/>
              </a:spcBef>
              <a:spcAft>
                <a:spcPts val="0"/>
              </a:spcAft>
              <a:buClr>
                <a:schemeClr val="dk1"/>
              </a:buClr>
              <a:buSzPts val="1800"/>
              <a:buFont typeface="Arial"/>
              <a:buChar char="•"/>
            </a:pPr>
            <a:r>
              <a:rPr lang="en-US" sz="1800" b="1" dirty="0">
                <a:solidFill>
                  <a:schemeClr val="dk1"/>
                </a:solidFill>
                <a:latin typeface="Times New Roman"/>
                <a:ea typeface="Times New Roman"/>
                <a:cs typeface="Times New Roman"/>
                <a:sym typeface="Times New Roman"/>
              </a:rPr>
              <a:t>NER I/P and O/P</a:t>
            </a:r>
            <a:endParaRPr sz="1800" dirty="0">
              <a:solidFill>
                <a:schemeClr val="dk1"/>
              </a:solidFill>
              <a:latin typeface="Times New Roman"/>
              <a:ea typeface="Times New Roman"/>
              <a:cs typeface="Times New Roman"/>
              <a:sym typeface="Times New Roman"/>
            </a:endParaRPr>
          </a:p>
          <a:p>
            <a:pPr marL="299085" marR="0" lvl="0" indent="-287019" algn="l" rtl="0">
              <a:lnSpc>
                <a:spcPct val="100000"/>
              </a:lnSpc>
              <a:spcBef>
                <a:spcPts val="0"/>
              </a:spcBef>
              <a:spcAft>
                <a:spcPts val="0"/>
              </a:spcAft>
              <a:buClr>
                <a:schemeClr val="dk1"/>
              </a:buClr>
              <a:buSzPts val="1800"/>
              <a:buFont typeface="Arial"/>
              <a:buChar char="•"/>
            </a:pPr>
            <a:r>
              <a:rPr lang="en-US" sz="1800" b="1" dirty="0">
                <a:solidFill>
                  <a:schemeClr val="dk1"/>
                </a:solidFill>
                <a:latin typeface="Times New Roman"/>
                <a:ea typeface="Times New Roman"/>
                <a:cs typeface="Times New Roman"/>
                <a:sym typeface="Times New Roman"/>
              </a:rPr>
              <a:t>TYPES OF NE</a:t>
            </a:r>
            <a:endParaRPr sz="1800" dirty="0">
              <a:solidFill>
                <a:schemeClr val="dk1"/>
              </a:solidFill>
              <a:latin typeface="Times New Roman"/>
              <a:ea typeface="Times New Roman"/>
              <a:cs typeface="Times New Roman"/>
              <a:sym typeface="Times New Roman"/>
            </a:endParaRPr>
          </a:p>
        </p:txBody>
      </p:sp>
      <p:sp>
        <p:nvSpPr>
          <p:cNvPr id="59" name="Google Shape;59;p8"/>
          <p:cNvSpPr/>
          <p:nvPr/>
        </p:nvSpPr>
        <p:spPr>
          <a:xfrm>
            <a:off x="5059679" y="1825244"/>
            <a:ext cx="4615180" cy="1790700"/>
          </a:xfrm>
          <a:custGeom>
            <a:avLst/>
            <a:gdLst/>
            <a:ahLst/>
            <a:cxnLst/>
            <a:rect l="l" t="t" r="r" b="b"/>
            <a:pathLst>
              <a:path w="4615180" h="1790700" extrusionOk="0">
                <a:moveTo>
                  <a:pt x="4614672" y="1046480"/>
                </a:moveTo>
                <a:lnTo>
                  <a:pt x="4607077" y="999451"/>
                </a:lnTo>
                <a:lnTo>
                  <a:pt x="4585932" y="958596"/>
                </a:lnTo>
                <a:lnTo>
                  <a:pt x="4553712" y="926376"/>
                </a:lnTo>
                <a:lnTo>
                  <a:pt x="4512856" y="905230"/>
                </a:lnTo>
                <a:lnTo>
                  <a:pt x="4465828" y="897636"/>
                </a:lnTo>
                <a:lnTo>
                  <a:pt x="148844" y="897636"/>
                </a:lnTo>
                <a:lnTo>
                  <a:pt x="101803" y="905230"/>
                </a:lnTo>
                <a:lnTo>
                  <a:pt x="60947" y="926376"/>
                </a:lnTo>
                <a:lnTo>
                  <a:pt x="28727" y="958596"/>
                </a:lnTo>
                <a:lnTo>
                  <a:pt x="7581" y="999451"/>
                </a:lnTo>
                <a:lnTo>
                  <a:pt x="0" y="1046480"/>
                </a:lnTo>
                <a:lnTo>
                  <a:pt x="0" y="1641856"/>
                </a:lnTo>
                <a:lnTo>
                  <a:pt x="7581" y="1688896"/>
                </a:lnTo>
                <a:lnTo>
                  <a:pt x="28727" y="1729752"/>
                </a:lnTo>
                <a:lnTo>
                  <a:pt x="60947" y="1761972"/>
                </a:lnTo>
                <a:lnTo>
                  <a:pt x="101803" y="1783118"/>
                </a:lnTo>
                <a:lnTo>
                  <a:pt x="148844" y="1790700"/>
                </a:lnTo>
                <a:lnTo>
                  <a:pt x="4465828" y="1790700"/>
                </a:lnTo>
                <a:lnTo>
                  <a:pt x="4512856" y="1783118"/>
                </a:lnTo>
                <a:lnTo>
                  <a:pt x="4553712" y="1761972"/>
                </a:lnTo>
                <a:lnTo>
                  <a:pt x="4585932" y="1729752"/>
                </a:lnTo>
                <a:lnTo>
                  <a:pt x="4607077" y="1688896"/>
                </a:lnTo>
                <a:lnTo>
                  <a:pt x="4614672" y="1641856"/>
                </a:lnTo>
                <a:lnTo>
                  <a:pt x="4614672" y="1046480"/>
                </a:lnTo>
                <a:close/>
              </a:path>
              <a:path w="4615180" h="1790700" extrusionOk="0">
                <a:moveTo>
                  <a:pt x="4614672" y="135636"/>
                </a:moveTo>
                <a:lnTo>
                  <a:pt x="4607750" y="92760"/>
                </a:lnTo>
                <a:lnTo>
                  <a:pt x="4588497" y="55524"/>
                </a:lnTo>
                <a:lnTo>
                  <a:pt x="4559147" y="26174"/>
                </a:lnTo>
                <a:lnTo>
                  <a:pt x="4521911" y="6921"/>
                </a:lnTo>
                <a:lnTo>
                  <a:pt x="4479036" y="0"/>
                </a:lnTo>
                <a:lnTo>
                  <a:pt x="135636" y="0"/>
                </a:lnTo>
                <a:lnTo>
                  <a:pt x="92748" y="6921"/>
                </a:lnTo>
                <a:lnTo>
                  <a:pt x="55511" y="26174"/>
                </a:lnTo>
                <a:lnTo>
                  <a:pt x="26162" y="55524"/>
                </a:lnTo>
                <a:lnTo>
                  <a:pt x="6908" y="92760"/>
                </a:lnTo>
                <a:lnTo>
                  <a:pt x="0" y="135636"/>
                </a:lnTo>
                <a:lnTo>
                  <a:pt x="0" y="678180"/>
                </a:lnTo>
                <a:lnTo>
                  <a:pt x="6908" y="721067"/>
                </a:lnTo>
                <a:lnTo>
                  <a:pt x="26162" y="758304"/>
                </a:lnTo>
                <a:lnTo>
                  <a:pt x="55511" y="787654"/>
                </a:lnTo>
                <a:lnTo>
                  <a:pt x="92748" y="806907"/>
                </a:lnTo>
                <a:lnTo>
                  <a:pt x="135636" y="813816"/>
                </a:lnTo>
                <a:lnTo>
                  <a:pt x="4479036" y="813816"/>
                </a:lnTo>
                <a:lnTo>
                  <a:pt x="4521911" y="806907"/>
                </a:lnTo>
                <a:lnTo>
                  <a:pt x="4559147" y="787654"/>
                </a:lnTo>
                <a:lnTo>
                  <a:pt x="4588497" y="758304"/>
                </a:lnTo>
                <a:lnTo>
                  <a:pt x="4607750" y="721067"/>
                </a:lnTo>
                <a:lnTo>
                  <a:pt x="4614672" y="678180"/>
                </a:lnTo>
                <a:lnTo>
                  <a:pt x="4614672" y="135636"/>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8"/>
          <p:cNvSpPr txBox="1"/>
          <p:nvPr/>
        </p:nvSpPr>
        <p:spPr>
          <a:xfrm>
            <a:off x="5175884" y="1825244"/>
            <a:ext cx="2191385" cy="574040"/>
          </a:xfrm>
          <a:prstGeom prst="rect">
            <a:avLst/>
          </a:prstGeom>
          <a:noFill/>
          <a:ln>
            <a:noFill/>
          </a:ln>
        </p:spPr>
        <p:txBody>
          <a:bodyPr spcFirstLastPara="1" wrap="square" lIns="0" tIns="12700" rIns="0" bIns="0" anchor="t" anchorCtr="0">
            <a:spAutoFit/>
          </a:bodyPr>
          <a:lstStyle/>
          <a:p>
            <a:pPr marL="299085" marR="0" lvl="0" indent="-287019" algn="l" rtl="0">
              <a:lnSpc>
                <a:spcPct val="100000"/>
              </a:lnSpc>
              <a:spcBef>
                <a:spcPts val="0"/>
              </a:spcBef>
              <a:spcAft>
                <a:spcPts val="0"/>
              </a:spcAft>
              <a:buClr>
                <a:schemeClr val="dk1"/>
              </a:buClr>
              <a:buSzPts val="1800"/>
              <a:buFont typeface="Arial"/>
              <a:buChar char="•"/>
            </a:pPr>
            <a:r>
              <a:rPr lang="en-US" sz="1800" b="1">
                <a:solidFill>
                  <a:schemeClr val="dk1"/>
                </a:solidFill>
                <a:latin typeface="Times New Roman"/>
                <a:ea typeface="Times New Roman"/>
                <a:cs typeface="Times New Roman"/>
                <a:sym typeface="Times New Roman"/>
              </a:rPr>
              <a:t>REQUIREMENTS</a:t>
            </a:r>
            <a:endParaRPr sz="1800">
              <a:solidFill>
                <a:schemeClr val="dk1"/>
              </a:solidFill>
              <a:latin typeface="Times New Roman"/>
              <a:ea typeface="Times New Roman"/>
              <a:cs typeface="Times New Roman"/>
              <a:sym typeface="Times New Roman"/>
            </a:endParaRPr>
          </a:p>
          <a:p>
            <a:pPr marL="299085" marR="0" lvl="0" indent="-287019" algn="l" rtl="0">
              <a:lnSpc>
                <a:spcPct val="100000"/>
              </a:lnSpc>
              <a:spcBef>
                <a:spcPts val="0"/>
              </a:spcBef>
              <a:spcAft>
                <a:spcPts val="0"/>
              </a:spcAft>
              <a:buClr>
                <a:schemeClr val="dk1"/>
              </a:buClr>
              <a:buSzPts val="1800"/>
              <a:buFont typeface="Arial"/>
              <a:buChar char="•"/>
            </a:pPr>
            <a:r>
              <a:rPr lang="en-US" sz="1800" b="1">
                <a:solidFill>
                  <a:schemeClr val="dk1"/>
                </a:solidFill>
                <a:latin typeface="Times New Roman"/>
                <a:ea typeface="Times New Roman"/>
                <a:cs typeface="Times New Roman"/>
                <a:sym typeface="Times New Roman"/>
              </a:rPr>
              <a:t>TECHNIQUES</a:t>
            </a:r>
            <a:endParaRPr sz="1800">
              <a:solidFill>
                <a:schemeClr val="dk1"/>
              </a:solidFill>
              <a:latin typeface="Times New Roman"/>
              <a:ea typeface="Times New Roman"/>
              <a:cs typeface="Times New Roman"/>
              <a:sym typeface="Times New Roman"/>
            </a:endParaRPr>
          </a:p>
        </p:txBody>
      </p:sp>
      <p:sp>
        <p:nvSpPr>
          <p:cNvPr id="61" name="Google Shape;61;p8"/>
          <p:cNvSpPr txBox="1"/>
          <p:nvPr/>
        </p:nvSpPr>
        <p:spPr>
          <a:xfrm>
            <a:off x="5175884" y="2610358"/>
            <a:ext cx="4279265" cy="848994"/>
          </a:xfrm>
          <a:prstGeom prst="rect">
            <a:avLst/>
          </a:prstGeom>
          <a:noFill/>
          <a:ln>
            <a:noFill/>
          </a:ln>
        </p:spPr>
        <p:txBody>
          <a:bodyPr spcFirstLastPara="1" wrap="square" lIns="0" tIns="12700" rIns="0" bIns="0" anchor="t" anchorCtr="0">
            <a:spAutoFit/>
          </a:bodyPr>
          <a:lstStyle/>
          <a:p>
            <a:pPr marL="299085" marR="0" lvl="0" indent="-287019" algn="l" rtl="0">
              <a:lnSpc>
                <a:spcPct val="100000"/>
              </a:lnSpc>
              <a:spcBef>
                <a:spcPts val="0"/>
              </a:spcBef>
              <a:spcAft>
                <a:spcPts val="0"/>
              </a:spcAft>
              <a:buClr>
                <a:schemeClr val="dk1"/>
              </a:buClr>
              <a:buSzPts val="1800"/>
              <a:buFont typeface="Arial"/>
              <a:buChar char="•"/>
            </a:pPr>
            <a:r>
              <a:rPr lang="en-US" sz="1800" b="1" dirty="0">
                <a:solidFill>
                  <a:schemeClr val="dk1"/>
                </a:solidFill>
                <a:latin typeface="Times New Roman"/>
                <a:ea typeface="Times New Roman"/>
                <a:cs typeface="Times New Roman"/>
                <a:sym typeface="Times New Roman"/>
              </a:rPr>
              <a:t>EXPLANTION</a:t>
            </a:r>
            <a:endParaRPr sz="1800" dirty="0">
              <a:solidFill>
                <a:schemeClr val="dk1"/>
              </a:solidFill>
              <a:latin typeface="Times New Roman"/>
              <a:ea typeface="Times New Roman"/>
              <a:cs typeface="Times New Roman"/>
              <a:sym typeface="Times New Roman"/>
            </a:endParaRPr>
          </a:p>
          <a:p>
            <a:pPr marL="299085" marR="0" lvl="0" indent="-287019" algn="l" rtl="0">
              <a:lnSpc>
                <a:spcPct val="100000"/>
              </a:lnSpc>
              <a:spcBef>
                <a:spcPts val="0"/>
              </a:spcBef>
              <a:spcAft>
                <a:spcPts val="0"/>
              </a:spcAft>
              <a:buClr>
                <a:schemeClr val="dk1"/>
              </a:buClr>
              <a:buSzPts val="1800"/>
              <a:buFont typeface="Arial"/>
              <a:buChar char="•"/>
            </a:pPr>
            <a:r>
              <a:rPr lang="en-US" sz="1800" b="1" dirty="0">
                <a:solidFill>
                  <a:schemeClr val="dk1"/>
                </a:solidFill>
                <a:latin typeface="Times New Roman"/>
                <a:ea typeface="Times New Roman"/>
                <a:cs typeface="Times New Roman"/>
                <a:sym typeface="Times New Roman"/>
              </a:rPr>
              <a:t>MATHEMATICAL MODEL</a:t>
            </a:r>
            <a:endParaRPr sz="1800" dirty="0">
              <a:solidFill>
                <a:schemeClr val="dk1"/>
              </a:solidFill>
              <a:latin typeface="Times New Roman"/>
              <a:ea typeface="Times New Roman"/>
              <a:cs typeface="Times New Roman"/>
              <a:sym typeface="Times New Roman"/>
            </a:endParaRPr>
          </a:p>
          <a:p>
            <a:pPr marL="299085" marR="0" lvl="0" indent="-287019" algn="l" rtl="0">
              <a:lnSpc>
                <a:spcPct val="100000"/>
              </a:lnSpc>
              <a:spcBef>
                <a:spcPts val="0"/>
              </a:spcBef>
              <a:spcAft>
                <a:spcPts val="0"/>
              </a:spcAft>
              <a:buClr>
                <a:schemeClr val="dk1"/>
              </a:buClr>
              <a:buSzPts val="1800"/>
              <a:buFont typeface="Arial"/>
              <a:buChar char="•"/>
            </a:pPr>
            <a:r>
              <a:rPr lang="en-US" sz="1800" b="1" dirty="0">
                <a:solidFill>
                  <a:schemeClr val="dk1"/>
                </a:solidFill>
                <a:latin typeface="Times New Roman"/>
                <a:ea typeface="Times New Roman"/>
                <a:cs typeface="Times New Roman"/>
                <a:sym typeface="Times New Roman"/>
              </a:rPr>
              <a:t>ADVANTAGES and DISADVANTAGES</a:t>
            </a:r>
            <a:endParaRPr sz="1800" dirty="0">
              <a:solidFill>
                <a:schemeClr val="dk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advTm="40676"/>
    </mc:Choice>
    <mc:Fallback xmlns="">
      <p:transition spd="slow" advTm="40676"/>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237"/>
        <p:cNvGrpSpPr/>
        <p:nvPr/>
      </p:nvGrpSpPr>
      <p:grpSpPr>
        <a:xfrm>
          <a:off x="0" y="0"/>
          <a:ext cx="0" cy="0"/>
          <a:chOff x="0" y="0"/>
          <a:chExt cx="0" cy="0"/>
        </a:xfrm>
      </p:grpSpPr>
      <p:grpSp>
        <p:nvGrpSpPr>
          <p:cNvPr id="238" name="Google Shape;238;p25"/>
          <p:cNvGrpSpPr/>
          <p:nvPr/>
        </p:nvGrpSpPr>
        <p:grpSpPr>
          <a:xfrm>
            <a:off x="8018991" y="408330"/>
            <a:ext cx="3320415" cy="1471295"/>
            <a:chOff x="8018991" y="408330"/>
            <a:chExt cx="3320415" cy="1471295"/>
          </a:xfrm>
        </p:grpSpPr>
        <p:sp>
          <p:nvSpPr>
            <p:cNvPr id="239" name="Google Shape;239;p25"/>
            <p:cNvSpPr/>
            <p:nvPr/>
          </p:nvSpPr>
          <p:spPr>
            <a:xfrm>
              <a:off x="8018991" y="408330"/>
              <a:ext cx="3320415" cy="1471295"/>
            </a:xfrm>
            <a:custGeom>
              <a:avLst/>
              <a:gdLst/>
              <a:ahLst/>
              <a:cxnLst/>
              <a:rect l="l" t="t" r="r" b="b"/>
              <a:pathLst>
                <a:path w="3320415" h="1471295" extrusionOk="0">
                  <a:moveTo>
                    <a:pt x="1671036" y="0"/>
                  </a:moveTo>
                  <a:lnTo>
                    <a:pt x="1616462" y="227"/>
                  </a:lnTo>
                  <a:lnTo>
                    <a:pt x="1562023" y="1160"/>
                  </a:lnTo>
                  <a:lnTo>
                    <a:pt x="1507766" y="2793"/>
                  </a:lnTo>
                  <a:lnTo>
                    <a:pt x="1453735" y="5122"/>
                  </a:lnTo>
                  <a:lnTo>
                    <a:pt x="1399974" y="8141"/>
                  </a:lnTo>
                  <a:lnTo>
                    <a:pt x="1346529" y="11845"/>
                  </a:lnTo>
                  <a:lnTo>
                    <a:pt x="1293444" y="16230"/>
                  </a:lnTo>
                  <a:lnTo>
                    <a:pt x="1240765" y="21290"/>
                  </a:lnTo>
                  <a:lnTo>
                    <a:pt x="1188535" y="27021"/>
                  </a:lnTo>
                  <a:lnTo>
                    <a:pt x="1136800" y="33418"/>
                  </a:lnTo>
                  <a:lnTo>
                    <a:pt x="1085605" y="40475"/>
                  </a:lnTo>
                  <a:lnTo>
                    <a:pt x="1034995" y="48189"/>
                  </a:lnTo>
                  <a:lnTo>
                    <a:pt x="985013" y="56553"/>
                  </a:lnTo>
                  <a:lnTo>
                    <a:pt x="935706" y="65563"/>
                  </a:lnTo>
                  <a:lnTo>
                    <a:pt x="887118" y="75215"/>
                  </a:lnTo>
                  <a:lnTo>
                    <a:pt x="839293" y="85502"/>
                  </a:lnTo>
                  <a:lnTo>
                    <a:pt x="792277" y="96420"/>
                  </a:lnTo>
                  <a:lnTo>
                    <a:pt x="746114" y="107965"/>
                  </a:lnTo>
                  <a:lnTo>
                    <a:pt x="700850" y="120131"/>
                  </a:lnTo>
                  <a:lnTo>
                    <a:pt x="656529" y="132914"/>
                  </a:lnTo>
                  <a:lnTo>
                    <a:pt x="613195" y="146308"/>
                  </a:lnTo>
                  <a:lnTo>
                    <a:pt x="570895" y="160308"/>
                  </a:lnTo>
                  <a:lnTo>
                    <a:pt x="529671" y="174910"/>
                  </a:lnTo>
                  <a:lnTo>
                    <a:pt x="489570" y="190109"/>
                  </a:lnTo>
                  <a:lnTo>
                    <a:pt x="450637" y="205900"/>
                  </a:lnTo>
                  <a:lnTo>
                    <a:pt x="412915" y="222277"/>
                  </a:lnTo>
                  <a:lnTo>
                    <a:pt x="376450" y="239236"/>
                  </a:lnTo>
                  <a:lnTo>
                    <a:pt x="341286" y="256772"/>
                  </a:lnTo>
                  <a:lnTo>
                    <a:pt x="307469" y="274880"/>
                  </a:lnTo>
                  <a:lnTo>
                    <a:pt x="244054" y="312793"/>
                  </a:lnTo>
                  <a:lnTo>
                    <a:pt x="179621" y="358262"/>
                  </a:lnTo>
                  <a:lnTo>
                    <a:pt x="147882" y="384270"/>
                  </a:lnTo>
                  <a:lnTo>
                    <a:pt x="119301" y="410576"/>
                  </a:lnTo>
                  <a:lnTo>
                    <a:pt x="71514" y="463933"/>
                  </a:lnTo>
                  <a:lnTo>
                    <a:pt x="36055" y="518045"/>
                  </a:lnTo>
                  <a:lnTo>
                    <a:pt x="12719" y="572621"/>
                  </a:lnTo>
                  <a:lnTo>
                    <a:pt x="1302" y="627372"/>
                  </a:lnTo>
                  <a:lnTo>
                    <a:pt x="0" y="654722"/>
                  </a:lnTo>
                  <a:lnTo>
                    <a:pt x="1599" y="682008"/>
                  </a:lnTo>
                  <a:lnTo>
                    <a:pt x="13406" y="736239"/>
                  </a:lnTo>
                  <a:lnTo>
                    <a:pt x="36517" y="789777"/>
                  </a:lnTo>
                  <a:lnTo>
                    <a:pt x="70727" y="842330"/>
                  </a:lnTo>
                  <a:lnTo>
                    <a:pt x="115833" y="893610"/>
                  </a:lnTo>
                  <a:lnTo>
                    <a:pt x="171629" y="943326"/>
                  </a:lnTo>
                  <a:lnTo>
                    <a:pt x="203472" y="967508"/>
                  </a:lnTo>
                  <a:lnTo>
                    <a:pt x="237911" y="991190"/>
                  </a:lnTo>
                  <a:lnTo>
                    <a:pt x="274920" y="1014337"/>
                  </a:lnTo>
                  <a:lnTo>
                    <a:pt x="314474" y="1036911"/>
                  </a:lnTo>
                  <a:lnTo>
                    <a:pt x="356547" y="1058878"/>
                  </a:lnTo>
                  <a:lnTo>
                    <a:pt x="401113" y="1080200"/>
                  </a:lnTo>
                  <a:lnTo>
                    <a:pt x="448147" y="1100841"/>
                  </a:lnTo>
                  <a:lnTo>
                    <a:pt x="497624" y="1120766"/>
                  </a:lnTo>
                  <a:lnTo>
                    <a:pt x="549517" y="1139939"/>
                  </a:lnTo>
                  <a:lnTo>
                    <a:pt x="603801" y="1158322"/>
                  </a:lnTo>
                  <a:lnTo>
                    <a:pt x="660451" y="1175879"/>
                  </a:lnTo>
                  <a:lnTo>
                    <a:pt x="719441" y="1192575"/>
                  </a:lnTo>
                  <a:lnTo>
                    <a:pt x="780745" y="1208374"/>
                  </a:lnTo>
                  <a:lnTo>
                    <a:pt x="844338" y="1223238"/>
                  </a:lnTo>
                  <a:lnTo>
                    <a:pt x="968417" y="1471142"/>
                  </a:lnTo>
                  <a:lnTo>
                    <a:pt x="1445175" y="1302232"/>
                  </a:lnTo>
                  <a:lnTo>
                    <a:pt x="1504321" y="1304845"/>
                  </a:lnTo>
                  <a:lnTo>
                    <a:pt x="1563346" y="1306619"/>
                  </a:lnTo>
                  <a:lnTo>
                    <a:pt x="1622204" y="1307561"/>
                  </a:lnTo>
                  <a:lnTo>
                    <a:pt x="1680848" y="1307681"/>
                  </a:lnTo>
                  <a:lnTo>
                    <a:pt x="1739229" y="1306989"/>
                  </a:lnTo>
                  <a:lnTo>
                    <a:pt x="1797301" y="1305493"/>
                  </a:lnTo>
                  <a:lnTo>
                    <a:pt x="1855016" y="1303204"/>
                  </a:lnTo>
                  <a:lnTo>
                    <a:pt x="1912327" y="1300129"/>
                  </a:lnTo>
                  <a:lnTo>
                    <a:pt x="1969187" y="1296280"/>
                  </a:lnTo>
                  <a:lnTo>
                    <a:pt x="2025547" y="1291664"/>
                  </a:lnTo>
                  <a:lnTo>
                    <a:pt x="2081362" y="1286292"/>
                  </a:lnTo>
                  <a:lnTo>
                    <a:pt x="2136582" y="1280172"/>
                  </a:lnTo>
                  <a:lnTo>
                    <a:pt x="2191161" y="1273314"/>
                  </a:lnTo>
                  <a:lnTo>
                    <a:pt x="2245052" y="1265727"/>
                  </a:lnTo>
                  <a:lnTo>
                    <a:pt x="2298207" y="1257420"/>
                  </a:lnTo>
                  <a:lnTo>
                    <a:pt x="2350579" y="1248403"/>
                  </a:lnTo>
                  <a:lnTo>
                    <a:pt x="2402120" y="1238684"/>
                  </a:lnTo>
                  <a:lnTo>
                    <a:pt x="2452783" y="1228274"/>
                  </a:lnTo>
                  <a:lnTo>
                    <a:pt x="2502521" y="1217182"/>
                  </a:lnTo>
                  <a:lnTo>
                    <a:pt x="2551286" y="1205416"/>
                  </a:lnTo>
                  <a:lnTo>
                    <a:pt x="2599031" y="1192986"/>
                  </a:lnTo>
                  <a:lnTo>
                    <a:pt x="2645708" y="1179902"/>
                  </a:lnTo>
                  <a:lnTo>
                    <a:pt x="2691270" y="1166172"/>
                  </a:lnTo>
                  <a:lnTo>
                    <a:pt x="2735670" y="1151806"/>
                  </a:lnTo>
                  <a:lnTo>
                    <a:pt x="2778861" y="1136814"/>
                  </a:lnTo>
                  <a:lnTo>
                    <a:pt x="2820794" y="1121204"/>
                  </a:lnTo>
                  <a:lnTo>
                    <a:pt x="2861423" y="1104985"/>
                  </a:lnTo>
                  <a:lnTo>
                    <a:pt x="2900700" y="1088168"/>
                  </a:lnTo>
                  <a:lnTo>
                    <a:pt x="2938577" y="1070761"/>
                  </a:lnTo>
                  <a:lnTo>
                    <a:pt x="2975008" y="1052774"/>
                  </a:lnTo>
                  <a:lnTo>
                    <a:pt x="3009946" y="1034216"/>
                  </a:lnTo>
                  <a:lnTo>
                    <a:pt x="3043341" y="1015095"/>
                  </a:lnTo>
                  <a:lnTo>
                    <a:pt x="3105319" y="975207"/>
                  </a:lnTo>
                  <a:lnTo>
                    <a:pt x="3140243" y="949532"/>
                  </a:lnTo>
                  <a:lnTo>
                    <a:pt x="3171982" y="923524"/>
                  </a:lnTo>
                  <a:lnTo>
                    <a:pt x="3200563" y="897218"/>
                  </a:lnTo>
                  <a:lnTo>
                    <a:pt x="3248350" y="843861"/>
                  </a:lnTo>
                  <a:lnTo>
                    <a:pt x="3283809" y="789749"/>
                  </a:lnTo>
                  <a:lnTo>
                    <a:pt x="3307145" y="735173"/>
                  </a:lnTo>
                  <a:lnTo>
                    <a:pt x="3318562" y="680422"/>
                  </a:lnTo>
                  <a:lnTo>
                    <a:pt x="3319865" y="653072"/>
                  </a:lnTo>
                  <a:lnTo>
                    <a:pt x="3318265" y="625786"/>
                  </a:lnTo>
                  <a:lnTo>
                    <a:pt x="3306459" y="571555"/>
                  </a:lnTo>
                  <a:lnTo>
                    <a:pt x="3283348" y="518017"/>
                  </a:lnTo>
                  <a:lnTo>
                    <a:pt x="3249137" y="465464"/>
                  </a:lnTo>
                  <a:lnTo>
                    <a:pt x="3204031" y="414184"/>
                  </a:lnTo>
                  <a:lnTo>
                    <a:pt x="3148235" y="364467"/>
                  </a:lnTo>
                  <a:lnTo>
                    <a:pt x="3116392" y="340286"/>
                  </a:lnTo>
                  <a:lnTo>
                    <a:pt x="3081953" y="316604"/>
                  </a:lnTo>
                  <a:lnTo>
                    <a:pt x="3044944" y="293457"/>
                  </a:lnTo>
                  <a:lnTo>
                    <a:pt x="3005391" y="270883"/>
                  </a:lnTo>
                  <a:lnTo>
                    <a:pt x="2963318" y="248916"/>
                  </a:lnTo>
                  <a:lnTo>
                    <a:pt x="2918751" y="227594"/>
                  </a:lnTo>
                  <a:lnTo>
                    <a:pt x="2871717" y="206952"/>
                  </a:lnTo>
                  <a:lnTo>
                    <a:pt x="2822241" y="187027"/>
                  </a:lnTo>
                  <a:lnTo>
                    <a:pt x="2770347" y="167855"/>
                  </a:lnTo>
                  <a:lnTo>
                    <a:pt x="2716063" y="149472"/>
                  </a:lnTo>
                  <a:lnTo>
                    <a:pt x="2659413" y="131915"/>
                  </a:lnTo>
                  <a:lnTo>
                    <a:pt x="2600423" y="115219"/>
                  </a:lnTo>
                  <a:lnTo>
                    <a:pt x="2539119" y="99420"/>
                  </a:lnTo>
                  <a:lnTo>
                    <a:pt x="2475526" y="84556"/>
                  </a:lnTo>
                  <a:lnTo>
                    <a:pt x="2424286" y="73614"/>
                  </a:lnTo>
                  <a:lnTo>
                    <a:pt x="2372511" y="63452"/>
                  </a:lnTo>
                  <a:lnTo>
                    <a:pt x="2320244" y="54064"/>
                  </a:lnTo>
                  <a:lnTo>
                    <a:pt x="2267530" y="45445"/>
                  </a:lnTo>
                  <a:lnTo>
                    <a:pt x="2214415" y="37591"/>
                  </a:lnTo>
                  <a:lnTo>
                    <a:pt x="2160943" y="30495"/>
                  </a:lnTo>
                  <a:lnTo>
                    <a:pt x="2107159" y="24155"/>
                  </a:lnTo>
                  <a:lnTo>
                    <a:pt x="2053108" y="18564"/>
                  </a:lnTo>
                  <a:lnTo>
                    <a:pt x="1998835" y="13717"/>
                  </a:lnTo>
                  <a:lnTo>
                    <a:pt x="1944384" y="9611"/>
                  </a:lnTo>
                  <a:lnTo>
                    <a:pt x="1889801" y="6239"/>
                  </a:lnTo>
                  <a:lnTo>
                    <a:pt x="1835129" y="3596"/>
                  </a:lnTo>
                  <a:lnTo>
                    <a:pt x="1780415" y="1679"/>
                  </a:lnTo>
                  <a:lnTo>
                    <a:pt x="1725702" y="482"/>
                  </a:lnTo>
                  <a:lnTo>
                    <a:pt x="1671036" y="0"/>
                  </a:lnTo>
                  <a:close/>
                </a:path>
              </a:pathLst>
            </a:custGeom>
            <a:solidFill>
              <a:srgbClr val="4471C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0" name="Google Shape;240;p25"/>
            <p:cNvSpPr/>
            <p:nvPr/>
          </p:nvSpPr>
          <p:spPr>
            <a:xfrm>
              <a:off x="8018991" y="408330"/>
              <a:ext cx="3320415" cy="1471295"/>
            </a:xfrm>
            <a:custGeom>
              <a:avLst/>
              <a:gdLst/>
              <a:ahLst/>
              <a:cxnLst/>
              <a:rect l="l" t="t" r="r" b="b"/>
              <a:pathLst>
                <a:path w="3320415" h="1471295" extrusionOk="0">
                  <a:moveTo>
                    <a:pt x="968417" y="1471142"/>
                  </a:moveTo>
                  <a:lnTo>
                    <a:pt x="844338" y="1223238"/>
                  </a:lnTo>
                  <a:lnTo>
                    <a:pt x="780745" y="1208374"/>
                  </a:lnTo>
                  <a:lnTo>
                    <a:pt x="719441" y="1192575"/>
                  </a:lnTo>
                  <a:lnTo>
                    <a:pt x="660451" y="1175879"/>
                  </a:lnTo>
                  <a:lnTo>
                    <a:pt x="603801" y="1158322"/>
                  </a:lnTo>
                  <a:lnTo>
                    <a:pt x="549517" y="1139939"/>
                  </a:lnTo>
                  <a:lnTo>
                    <a:pt x="497624" y="1120766"/>
                  </a:lnTo>
                  <a:lnTo>
                    <a:pt x="448147" y="1100841"/>
                  </a:lnTo>
                  <a:lnTo>
                    <a:pt x="401113" y="1080200"/>
                  </a:lnTo>
                  <a:lnTo>
                    <a:pt x="356547" y="1058878"/>
                  </a:lnTo>
                  <a:lnTo>
                    <a:pt x="314474" y="1036911"/>
                  </a:lnTo>
                  <a:lnTo>
                    <a:pt x="274920" y="1014337"/>
                  </a:lnTo>
                  <a:lnTo>
                    <a:pt x="237911" y="991190"/>
                  </a:lnTo>
                  <a:lnTo>
                    <a:pt x="203472" y="967508"/>
                  </a:lnTo>
                  <a:lnTo>
                    <a:pt x="171629" y="943326"/>
                  </a:lnTo>
                  <a:lnTo>
                    <a:pt x="142408" y="918682"/>
                  </a:lnTo>
                  <a:lnTo>
                    <a:pt x="91931" y="868147"/>
                  </a:lnTo>
                  <a:lnTo>
                    <a:pt x="52247" y="816195"/>
                  </a:lnTo>
                  <a:lnTo>
                    <a:pt x="23561" y="763113"/>
                  </a:lnTo>
                  <a:lnTo>
                    <a:pt x="6077" y="709192"/>
                  </a:lnTo>
                  <a:lnTo>
                    <a:pt x="0" y="654722"/>
                  </a:lnTo>
                  <a:lnTo>
                    <a:pt x="1302" y="627372"/>
                  </a:lnTo>
                  <a:lnTo>
                    <a:pt x="12719" y="572621"/>
                  </a:lnTo>
                  <a:lnTo>
                    <a:pt x="36055" y="518045"/>
                  </a:lnTo>
                  <a:lnTo>
                    <a:pt x="71514" y="463933"/>
                  </a:lnTo>
                  <a:lnTo>
                    <a:pt x="119301" y="410576"/>
                  </a:lnTo>
                  <a:lnTo>
                    <a:pt x="147882" y="384270"/>
                  </a:lnTo>
                  <a:lnTo>
                    <a:pt x="179621" y="358262"/>
                  </a:lnTo>
                  <a:lnTo>
                    <a:pt x="214545" y="332587"/>
                  </a:lnTo>
                  <a:lnTo>
                    <a:pt x="275044" y="293555"/>
                  </a:lnTo>
                  <a:lnTo>
                    <a:pt x="341286" y="256772"/>
                  </a:lnTo>
                  <a:lnTo>
                    <a:pt x="376450" y="239236"/>
                  </a:lnTo>
                  <a:lnTo>
                    <a:pt x="412915" y="222277"/>
                  </a:lnTo>
                  <a:lnTo>
                    <a:pt x="450637" y="205900"/>
                  </a:lnTo>
                  <a:lnTo>
                    <a:pt x="489570" y="190109"/>
                  </a:lnTo>
                  <a:lnTo>
                    <a:pt x="529671" y="174910"/>
                  </a:lnTo>
                  <a:lnTo>
                    <a:pt x="570895" y="160308"/>
                  </a:lnTo>
                  <a:lnTo>
                    <a:pt x="613195" y="146308"/>
                  </a:lnTo>
                  <a:lnTo>
                    <a:pt x="656529" y="132914"/>
                  </a:lnTo>
                  <a:lnTo>
                    <a:pt x="700850" y="120131"/>
                  </a:lnTo>
                  <a:lnTo>
                    <a:pt x="746114" y="107965"/>
                  </a:lnTo>
                  <a:lnTo>
                    <a:pt x="792277" y="96420"/>
                  </a:lnTo>
                  <a:lnTo>
                    <a:pt x="839293" y="85502"/>
                  </a:lnTo>
                  <a:lnTo>
                    <a:pt x="887118" y="75215"/>
                  </a:lnTo>
                  <a:lnTo>
                    <a:pt x="935706" y="65563"/>
                  </a:lnTo>
                  <a:lnTo>
                    <a:pt x="985013" y="56553"/>
                  </a:lnTo>
                  <a:lnTo>
                    <a:pt x="1034995" y="48189"/>
                  </a:lnTo>
                  <a:lnTo>
                    <a:pt x="1085605" y="40475"/>
                  </a:lnTo>
                  <a:lnTo>
                    <a:pt x="1136800" y="33418"/>
                  </a:lnTo>
                  <a:lnTo>
                    <a:pt x="1188535" y="27021"/>
                  </a:lnTo>
                  <a:lnTo>
                    <a:pt x="1240765" y="21290"/>
                  </a:lnTo>
                  <a:lnTo>
                    <a:pt x="1293444" y="16230"/>
                  </a:lnTo>
                  <a:lnTo>
                    <a:pt x="1346529" y="11845"/>
                  </a:lnTo>
                  <a:lnTo>
                    <a:pt x="1399974" y="8141"/>
                  </a:lnTo>
                  <a:lnTo>
                    <a:pt x="1453735" y="5122"/>
                  </a:lnTo>
                  <a:lnTo>
                    <a:pt x="1507766" y="2793"/>
                  </a:lnTo>
                  <a:lnTo>
                    <a:pt x="1562023" y="1160"/>
                  </a:lnTo>
                  <a:lnTo>
                    <a:pt x="1616462" y="227"/>
                  </a:lnTo>
                  <a:lnTo>
                    <a:pt x="1671036" y="0"/>
                  </a:lnTo>
                  <a:lnTo>
                    <a:pt x="1725702" y="482"/>
                  </a:lnTo>
                  <a:lnTo>
                    <a:pt x="1780415" y="1679"/>
                  </a:lnTo>
                  <a:lnTo>
                    <a:pt x="1835129" y="3596"/>
                  </a:lnTo>
                  <a:lnTo>
                    <a:pt x="1889801" y="6239"/>
                  </a:lnTo>
                  <a:lnTo>
                    <a:pt x="1944384" y="9611"/>
                  </a:lnTo>
                  <a:lnTo>
                    <a:pt x="1998835" y="13717"/>
                  </a:lnTo>
                  <a:lnTo>
                    <a:pt x="2053108" y="18564"/>
                  </a:lnTo>
                  <a:lnTo>
                    <a:pt x="2107159" y="24155"/>
                  </a:lnTo>
                  <a:lnTo>
                    <a:pt x="2160943" y="30495"/>
                  </a:lnTo>
                  <a:lnTo>
                    <a:pt x="2214415" y="37591"/>
                  </a:lnTo>
                  <a:lnTo>
                    <a:pt x="2267530" y="45445"/>
                  </a:lnTo>
                  <a:lnTo>
                    <a:pt x="2320244" y="54064"/>
                  </a:lnTo>
                  <a:lnTo>
                    <a:pt x="2372511" y="63452"/>
                  </a:lnTo>
                  <a:lnTo>
                    <a:pt x="2424286" y="73614"/>
                  </a:lnTo>
                  <a:lnTo>
                    <a:pt x="2475526" y="84556"/>
                  </a:lnTo>
                  <a:lnTo>
                    <a:pt x="2539119" y="99420"/>
                  </a:lnTo>
                  <a:lnTo>
                    <a:pt x="2600423" y="115219"/>
                  </a:lnTo>
                  <a:lnTo>
                    <a:pt x="2659413" y="131915"/>
                  </a:lnTo>
                  <a:lnTo>
                    <a:pt x="2716063" y="149472"/>
                  </a:lnTo>
                  <a:lnTo>
                    <a:pt x="2770347" y="167855"/>
                  </a:lnTo>
                  <a:lnTo>
                    <a:pt x="2822241" y="187027"/>
                  </a:lnTo>
                  <a:lnTo>
                    <a:pt x="2871717" y="206952"/>
                  </a:lnTo>
                  <a:lnTo>
                    <a:pt x="2918751" y="227594"/>
                  </a:lnTo>
                  <a:lnTo>
                    <a:pt x="2963318" y="248916"/>
                  </a:lnTo>
                  <a:lnTo>
                    <a:pt x="3005391" y="270883"/>
                  </a:lnTo>
                  <a:lnTo>
                    <a:pt x="3044944" y="293457"/>
                  </a:lnTo>
                  <a:lnTo>
                    <a:pt x="3081953" y="316604"/>
                  </a:lnTo>
                  <a:lnTo>
                    <a:pt x="3116392" y="340286"/>
                  </a:lnTo>
                  <a:lnTo>
                    <a:pt x="3148235" y="364467"/>
                  </a:lnTo>
                  <a:lnTo>
                    <a:pt x="3177457" y="389112"/>
                  </a:lnTo>
                  <a:lnTo>
                    <a:pt x="3227933" y="439647"/>
                  </a:lnTo>
                  <a:lnTo>
                    <a:pt x="3267617" y="491599"/>
                  </a:lnTo>
                  <a:lnTo>
                    <a:pt x="3296304" y="544681"/>
                  </a:lnTo>
                  <a:lnTo>
                    <a:pt x="3313788" y="598602"/>
                  </a:lnTo>
                  <a:lnTo>
                    <a:pt x="3319865" y="653072"/>
                  </a:lnTo>
                  <a:lnTo>
                    <a:pt x="3318562" y="680422"/>
                  </a:lnTo>
                  <a:lnTo>
                    <a:pt x="3307145" y="735173"/>
                  </a:lnTo>
                  <a:lnTo>
                    <a:pt x="3283809" y="789749"/>
                  </a:lnTo>
                  <a:lnTo>
                    <a:pt x="3248350" y="843861"/>
                  </a:lnTo>
                  <a:lnTo>
                    <a:pt x="3200563" y="897218"/>
                  </a:lnTo>
                  <a:lnTo>
                    <a:pt x="3171982" y="923524"/>
                  </a:lnTo>
                  <a:lnTo>
                    <a:pt x="3140243" y="949532"/>
                  </a:lnTo>
                  <a:lnTo>
                    <a:pt x="3105319" y="975207"/>
                  </a:lnTo>
                  <a:lnTo>
                    <a:pt x="3043341" y="1015095"/>
                  </a:lnTo>
                  <a:lnTo>
                    <a:pt x="3009946" y="1034216"/>
                  </a:lnTo>
                  <a:lnTo>
                    <a:pt x="2975008" y="1052774"/>
                  </a:lnTo>
                  <a:lnTo>
                    <a:pt x="2938577" y="1070761"/>
                  </a:lnTo>
                  <a:lnTo>
                    <a:pt x="2900700" y="1088168"/>
                  </a:lnTo>
                  <a:lnTo>
                    <a:pt x="2861423" y="1104985"/>
                  </a:lnTo>
                  <a:lnTo>
                    <a:pt x="2820794" y="1121204"/>
                  </a:lnTo>
                  <a:lnTo>
                    <a:pt x="2778861" y="1136814"/>
                  </a:lnTo>
                  <a:lnTo>
                    <a:pt x="2735670" y="1151806"/>
                  </a:lnTo>
                  <a:lnTo>
                    <a:pt x="2691270" y="1166172"/>
                  </a:lnTo>
                  <a:lnTo>
                    <a:pt x="2645708" y="1179902"/>
                  </a:lnTo>
                  <a:lnTo>
                    <a:pt x="2599031" y="1192986"/>
                  </a:lnTo>
                  <a:lnTo>
                    <a:pt x="2551286" y="1205416"/>
                  </a:lnTo>
                  <a:lnTo>
                    <a:pt x="2502521" y="1217182"/>
                  </a:lnTo>
                  <a:lnTo>
                    <a:pt x="2452783" y="1228274"/>
                  </a:lnTo>
                  <a:lnTo>
                    <a:pt x="2402120" y="1238684"/>
                  </a:lnTo>
                  <a:lnTo>
                    <a:pt x="2350579" y="1248403"/>
                  </a:lnTo>
                  <a:lnTo>
                    <a:pt x="2298207" y="1257420"/>
                  </a:lnTo>
                  <a:lnTo>
                    <a:pt x="2245052" y="1265727"/>
                  </a:lnTo>
                  <a:lnTo>
                    <a:pt x="2191161" y="1273314"/>
                  </a:lnTo>
                  <a:lnTo>
                    <a:pt x="2136582" y="1280172"/>
                  </a:lnTo>
                  <a:lnTo>
                    <a:pt x="2081362" y="1286292"/>
                  </a:lnTo>
                  <a:lnTo>
                    <a:pt x="2025547" y="1291664"/>
                  </a:lnTo>
                  <a:lnTo>
                    <a:pt x="1969187" y="1296280"/>
                  </a:lnTo>
                  <a:lnTo>
                    <a:pt x="1912327" y="1300129"/>
                  </a:lnTo>
                  <a:lnTo>
                    <a:pt x="1855016" y="1303204"/>
                  </a:lnTo>
                  <a:lnTo>
                    <a:pt x="1797301" y="1305493"/>
                  </a:lnTo>
                  <a:lnTo>
                    <a:pt x="1739229" y="1306989"/>
                  </a:lnTo>
                  <a:lnTo>
                    <a:pt x="1680848" y="1307681"/>
                  </a:lnTo>
                  <a:lnTo>
                    <a:pt x="1622204" y="1307561"/>
                  </a:lnTo>
                  <a:lnTo>
                    <a:pt x="1563346" y="1306619"/>
                  </a:lnTo>
                  <a:lnTo>
                    <a:pt x="1504321" y="1304845"/>
                  </a:lnTo>
                  <a:lnTo>
                    <a:pt x="1445175" y="1302232"/>
                  </a:lnTo>
                  <a:lnTo>
                    <a:pt x="968417" y="1471142"/>
                  </a:lnTo>
                  <a:close/>
                </a:path>
              </a:pathLst>
            </a:custGeom>
            <a:noFill/>
            <a:ln w="12175"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41" name="Google Shape;241;p25"/>
          <p:cNvSpPr txBox="1"/>
          <p:nvPr/>
        </p:nvSpPr>
        <p:spPr>
          <a:xfrm>
            <a:off x="8732901" y="735583"/>
            <a:ext cx="1891030" cy="636270"/>
          </a:xfrm>
          <a:prstGeom prst="rect">
            <a:avLst/>
          </a:prstGeom>
          <a:noFill/>
          <a:ln>
            <a:noFill/>
          </a:ln>
        </p:spPr>
        <p:txBody>
          <a:bodyPr spcFirstLastPara="1" wrap="square" lIns="0" tIns="13325" rIns="0" bIns="0" anchor="t" anchorCtr="0">
            <a:spAutoFit/>
          </a:bodyPr>
          <a:lstStyle/>
          <a:p>
            <a:pPr marL="635" marR="0" lvl="0" indent="0" algn="ctr" rtl="0">
              <a:lnSpc>
                <a:spcPct val="100000"/>
              </a:lnSpc>
              <a:spcBef>
                <a:spcPts val="0"/>
              </a:spcBef>
              <a:spcAft>
                <a:spcPts val="0"/>
              </a:spcAft>
              <a:buNone/>
            </a:pPr>
            <a:r>
              <a:rPr lang="en-US" sz="2000">
                <a:solidFill>
                  <a:srgbClr val="FFFFFF"/>
                </a:solidFill>
                <a:latin typeface="Times New Roman"/>
                <a:ea typeface="Times New Roman"/>
                <a:cs typeface="Times New Roman"/>
                <a:sym typeface="Times New Roman"/>
              </a:rPr>
              <a:t>POS</a:t>
            </a:r>
            <a:endParaRPr sz="200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US" sz="2000">
                <a:solidFill>
                  <a:srgbClr val="FFFFFF"/>
                </a:solidFill>
                <a:latin typeface="Times New Roman"/>
                <a:ea typeface="Times New Roman"/>
                <a:cs typeface="Times New Roman"/>
                <a:sym typeface="Times New Roman"/>
              </a:rPr>
              <a:t>TOKENIZATION</a:t>
            </a:r>
            <a:endParaRPr sz="2000">
              <a:solidFill>
                <a:schemeClr val="dk1"/>
              </a:solidFill>
              <a:latin typeface="Times New Roman"/>
              <a:ea typeface="Times New Roman"/>
              <a:cs typeface="Times New Roman"/>
              <a:sym typeface="Times New Roman"/>
            </a:endParaRPr>
          </a:p>
        </p:txBody>
      </p:sp>
      <p:sp>
        <p:nvSpPr>
          <p:cNvPr id="242" name="Google Shape;242;p25"/>
          <p:cNvSpPr txBox="1"/>
          <p:nvPr/>
        </p:nvSpPr>
        <p:spPr>
          <a:xfrm>
            <a:off x="2996525" y="3737900"/>
            <a:ext cx="6537000" cy="1478400"/>
          </a:xfrm>
          <a:prstGeom prst="rect">
            <a:avLst/>
          </a:prstGeom>
          <a:noFill/>
          <a:ln>
            <a:noFill/>
          </a:ln>
        </p:spPr>
        <p:txBody>
          <a:bodyPr spcFirstLastPara="1" wrap="square" lIns="91425" tIns="91425" rIns="91425" bIns="91425" anchor="t" anchorCtr="0">
            <a:spAutoFit/>
          </a:bodyPr>
          <a:lstStyle/>
          <a:p>
            <a:pPr marL="12065" marR="5080" lvl="0" indent="1269" algn="ctr" rtl="0">
              <a:spcBef>
                <a:spcPts val="0"/>
              </a:spcBef>
              <a:spcAft>
                <a:spcPts val="0"/>
              </a:spcAft>
              <a:buNone/>
            </a:pPr>
            <a:r>
              <a:rPr lang="en-US" sz="2800" b="1">
                <a:solidFill>
                  <a:schemeClr val="dk1"/>
                </a:solidFill>
                <a:latin typeface="Times New Roman"/>
                <a:ea typeface="Times New Roman"/>
                <a:cs typeface="Times New Roman"/>
                <a:sym typeface="Times New Roman"/>
              </a:rPr>
              <a:t>Jim, went,  to, Stanford, University, Tom, went, to, the,  University, of ,Washington,</a:t>
            </a:r>
            <a:endParaRPr sz="2800">
              <a:solidFill>
                <a:schemeClr val="dk1"/>
              </a:solidFill>
              <a:latin typeface="Times New Roman"/>
              <a:ea typeface="Times New Roman"/>
              <a:cs typeface="Times New Roman"/>
              <a:sym typeface="Times New Roman"/>
            </a:endParaRPr>
          </a:p>
          <a:p>
            <a:pPr marL="0" marR="491490" lvl="0" indent="0" algn="l" rtl="0">
              <a:spcBef>
                <a:spcPts val="5"/>
              </a:spcBef>
              <a:spcAft>
                <a:spcPts val="0"/>
              </a:spcAft>
              <a:buNone/>
            </a:pPr>
            <a:r>
              <a:rPr lang="en-US" sz="2800" b="1">
                <a:solidFill>
                  <a:schemeClr val="dk1"/>
                </a:solidFill>
                <a:latin typeface="Times New Roman"/>
                <a:ea typeface="Times New Roman"/>
                <a:cs typeface="Times New Roman"/>
                <a:sym typeface="Times New Roman"/>
              </a:rPr>
              <a:t>They, both,work ,for , Microsoft.</a:t>
            </a:r>
            <a:endParaRPr/>
          </a:p>
        </p:txBody>
      </p:sp>
    </p:spTree>
  </p:cSld>
  <p:clrMapOvr>
    <a:masterClrMapping/>
  </p:clrMapOvr>
  <mc:AlternateContent xmlns:mc="http://schemas.openxmlformats.org/markup-compatibility/2006" xmlns:p14="http://schemas.microsoft.com/office/powerpoint/2010/main">
    <mc:Choice Requires="p14">
      <p:transition spd="slow" p14:dur="2000" advTm="12849"/>
    </mc:Choice>
    <mc:Fallback xmlns="">
      <p:transition spd="slow" advTm="12849"/>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246"/>
        <p:cNvGrpSpPr/>
        <p:nvPr/>
      </p:nvGrpSpPr>
      <p:grpSpPr>
        <a:xfrm>
          <a:off x="0" y="0"/>
          <a:ext cx="0" cy="0"/>
          <a:chOff x="0" y="0"/>
          <a:chExt cx="0" cy="0"/>
        </a:xfrm>
      </p:grpSpPr>
      <p:grpSp>
        <p:nvGrpSpPr>
          <p:cNvPr id="247" name="Google Shape;247;p26"/>
          <p:cNvGrpSpPr/>
          <p:nvPr/>
        </p:nvGrpSpPr>
        <p:grpSpPr>
          <a:xfrm>
            <a:off x="8933617" y="618711"/>
            <a:ext cx="2996565" cy="1155700"/>
            <a:chOff x="8933617" y="618711"/>
            <a:chExt cx="2996565" cy="1155700"/>
          </a:xfrm>
        </p:grpSpPr>
        <p:sp>
          <p:nvSpPr>
            <p:cNvPr id="248" name="Google Shape;248;p26"/>
            <p:cNvSpPr/>
            <p:nvPr/>
          </p:nvSpPr>
          <p:spPr>
            <a:xfrm>
              <a:off x="8933617" y="618711"/>
              <a:ext cx="2996565" cy="1155700"/>
            </a:xfrm>
            <a:custGeom>
              <a:avLst/>
              <a:gdLst/>
              <a:ahLst/>
              <a:cxnLst/>
              <a:rect l="l" t="t" r="r" b="b"/>
              <a:pathLst>
                <a:path w="2996565" h="1155700" extrusionOk="0">
                  <a:moveTo>
                    <a:pt x="1530505" y="41"/>
                  </a:moveTo>
                  <a:lnTo>
                    <a:pt x="1475335" y="0"/>
                  </a:lnTo>
                  <a:lnTo>
                    <a:pt x="1420302" y="654"/>
                  </a:lnTo>
                  <a:lnTo>
                    <a:pt x="1365463" y="1998"/>
                  </a:lnTo>
                  <a:lnTo>
                    <a:pt x="1310874" y="4026"/>
                  </a:lnTo>
                  <a:lnTo>
                    <a:pt x="1256593" y="6734"/>
                  </a:lnTo>
                  <a:lnTo>
                    <a:pt x="1202675" y="10115"/>
                  </a:lnTo>
                  <a:lnTo>
                    <a:pt x="1149179" y="14164"/>
                  </a:lnTo>
                  <a:lnTo>
                    <a:pt x="1096159" y="18876"/>
                  </a:lnTo>
                  <a:lnTo>
                    <a:pt x="1043674" y="24245"/>
                  </a:lnTo>
                  <a:lnTo>
                    <a:pt x="991780" y="30266"/>
                  </a:lnTo>
                  <a:lnTo>
                    <a:pt x="940533" y="36934"/>
                  </a:lnTo>
                  <a:lnTo>
                    <a:pt x="889991" y="44242"/>
                  </a:lnTo>
                  <a:lnTo>
                    <a:pt x="840209" y="52186"/>
                  </a:lnTo>
                  <a:lnTo>
                    <a:pt x="791246" y="60759"/>
                  </a:lnTo>
                  <a:lnTo>
                    <a:pt x="743156" y="69958"/>
                  </a:lnTo>
                  <a:lnTo>
                    <a:pt x="695998" y="79775"/>
                  </a:lnTo>
                  <a:lnTo>
                    <a:pt x="649828" y="90206"/>
                  </a:lnTo>
                  <a:lnTo>
                    <a:pt x="604703" y="101246"/>
                  </a:lnTo>
                  <a:lnTo>
                    <a:pt x="560679" y="112888"/>
                  </a:lnTo>
                  <a:lnTo>
                    <a:pt x="517813" y="125128"/>
                  </a:lnTo>
                  <a:lnTo>
                    <a:pt x="476161" y="137960"/>
                  </a:lnTo>
                  <a:lnTo>
                    <a:pt x="435782" y="151378"/>
                  </a:lnTo>
                  <a:lnTo>
                    <a:pt x="396730" y="165378"/>
                  </a:lnTo>
                  <a:lnTo>
                    <a:pt x="359064" y="179953"/>
                  </a:lnTo>
                  <a:lnTo>
                    <a:pt x="322839" y="195098"/>
                  </a:lnTo>
                  <a:lnTo>
                    <a:pt x="288112" y="210808"/>
                  </a:lnTo>
                  <a:lnTo>
                    <a:pt x="223382" y="243900"/>
                  </a:lnTo>
                  <a:lnTo>
                    <a:pt x="157298" y="284616"/>
                  </a:lnTo>
                  <a:lnTo>
                    <a:pt x="124944" y="308304"/>
                  </a:lnTo>
                  <a:lnTo>
                    <a:pt x="71607" y="356535"/>
                  </a:lnTo>
                  <a:lnTo>
                    <a:pt x="33194" y="405615"/>
                  </a:lnTo>
                  <a:lnTo>
                    <a:pt x="9420" y="455191"/>
                  </a:lnTo>
                  <a:lnTo>
                    <a:pt x="0" y="504912"/>
                  </a:lnTo>
                  <a:lnTo>
                    <a:pt x="582" y="529717"/>
                  </a:lnTo>
                  <a:lnTo>
                    <a:pt x="12155" y="578997"/>
                  </a:lnTo>
                  <a:lnTo>
                    <a:pt x="37367" y="627543"/>
                  </a:lnTo>
                  <a:lnTo>
                    <a:pt x="75931" y="675004"/>
                  </a:lnTo>
                  <a:lnTo>
                    <a:pt x="127562" y="721030"/>
                  </a:lnTo>
                  <a:lnTo>
                    <a:pt x="191975" y="765267"/>
                  </a:lnTo>
                  <a:lnTo>
                    <a:pt x="228885" y="786606"/>
                  </a:lnTo>
                  <a:lnTo>
                    <a:pt x="268884" y="807366"/>
                  </a:lnTo>
                  <a:lnTo>
                    <a:pt x="311934" y="827503"/>
                  </a:lnTo>
                  <a:lnTo>
                    <a:pt x="358002" y="846974"/>
                  </a:lnTo>
                  <a:lnTo>
                    <a:pt x="407050" y="865734"/>
                  </a:lnTo>
                  <a:lnTo>
                    <a:pt x="459044" y="883739"/>
                  </a:lnTo>
                  <a:lnTo>
                    <a:pt x="513948" y="900947"/>
                  </a:lnTo>
                  <a:lnTo>
                    <a:pt x="571725" y="917312"/>
                  </a:lnTo>
                  <a:lnTo>
                    <a:pt x="632340" y="932791"/>
                  </a:lnTo>
                  <a:lnTo>
                    <a:pt x="695758" y="947340"/>
                  </a:lnTo>
                  <a:lnTo>
                    <a:pt x="761943" y="960914"/>
                  </a:lnTo>
                  <a:lnTo>
                    <a:pt x="873957" y="1155605"/>
                  </a:lnTo>
                  <a:lnTo>
                    <a:pt x="1304360" y="1022890"/>
                  </a:lnTo>
                  <a:lnTo>
                    <a:pt x="1362911" y="1025108"/>
                  </a:lnTo>
                  <a:lnTo>
                    <a:pt x="1421327" y="1026532"/>
                  </a:lnTo>
                  <a:lnTo>
                    <a:pt x="1479550" y="1027173"/>
                  </a:lnTo>
                  <a:lnTo>
                    <a:pt x="1537525" y="1027039"/>
                  </a:lnTo>
                  <a:lnTo>
                    <a:pt x="1595195" y="1026140"/>
                  </a:lnTo>
                  <a:lnTo>
                    <a:pt x="1652504" y="1024486"/>
                  </a:lnTo>
                  <a:lnTo>
                    <a:pt x="1709395" y="1022087"/>
                  </a:lnTo>
                  <a:lnTo>
                    <a:pt x="1765812" y="1018953"/>
                  </a:lnTo>
                  <a:lnTo>
                    <a:pt x="1821698" y="1015092"/>
                  </a:lnTo>
                  <a:lnTo>
                    <a:pt x="1876998" y="1010514"/>
                  </a:lnTo>
                  <a:lnTo>
                    <a:pt x="1931654" y="1005230"/>
                  </a:lnTo>
                  <a:lnTo>
                    <a:pt x="1985611" y="999249"/>
                  </a:lnTo>
                  <a:lnTo>
                    <a:pt x="2038811" y="992580"/>
                  </a:lnTo>
                  <a:lnTo>
                    <a:pt x="2091199" y="985233"/>
                  </a:lnTo>
                  <a:lnTo>
                    <a:pt x="2142718" y="977219"/>
                  </a:lnTo>
                  <a:lnTo>
                    <a:pt x="2193312" y="968545"/>
                  </a:lnTo>
                  <a:lnTo>
                    <a:pt x="2242924" y="959223"/>
                  </a:lnTo>
                  <a:lnTo>
                    <a:pt x="2291498" y="949261"/>
                  </a:lnTo>
                  <a:lnTo>
                    <a:pt x="2338978" y="938670"/>
                  </a:lnTo>
                  <a:lnTo>
                    <a:pt x="2385307" y="927458"/>
                  </a:lnTo>
                  <a:lnTo>
                    <a:pt x="2430428" y="915636"/>
                  </a:lnTo>
                  <a:lnTo>
                    <a:pt x="2474286" y="903214"/>
                  </a:lnTo>
                  <a:lnTo>
                    <a:pt x="2516823" y="890200"/>
                  </a:lnTo>
                  <a:lnTo>
                    <a:pt x="2557985" y="876605"/>
                  </a:lnTo>
                  <a:lnTo>
                    <a:pt x="2597713" y="862438"/>
                  </a:lnTo>
                  <a:lnTo>
                    <a:pt x="2635952" y="847709"/>
                  </a:lnTo>
                  <a:lnTo>
                    <a:pt x="2672645" y="832428"/>
                  </a:lnTo>
                  <a:lnTo>
                    <a:pt x="2707736" y="816603"/>
                  </a:lnTo>
                  <a:lnTo>
                    <a:pt x="2772886" y="783365"/>
                  </a:lnTo>
                  <a:lnTo>
                    <a:pt x="2839026" y="742625"/>
                  </a:lnTo>
                  <a:lnTo>
                    <a:pt x="2871380" y="718937"/>
                  </a:lnTo>
                  <a:lnTo>
                    <a:pt x="2924717" y="670706"/>
                  </a:lnTo>
                  <a:lnTo>
                    <a:pt x="2963130" y="621626"/>
                  </a:lnTo>
                  <a:lnTo>
                    <a:pt x="2986904" y="572050"/>
                  </a:lnTo>
                  <a:lnTo>
                    <a:pt x="2996324" y="522329"/>
                  </a:lnTo>
                  <a:lnTo>
                    <a:pt x="2995742" y="497524"/>
                  </a:lnTo>
                  <a:lnTo>
                    <a:pt x="2984169" y="448244"/>
                  </a:lnTo>
                  <a:lnTo>
                    <a:pt x="2958957" y="399698"/>
                  </a:lnTo>
                  <a:lnTo>
                    <a:pt x="2920393" y="352236"/>
                  </a:lnTo>
                  <a:lnTo>
                    <a:pt x="2868762" y="306211"/>
                  </a:lnTo>
                  <a:lnTo>
                    <a:pt x="2804349" y="261974"/>
                  </a:lnTo>
                  <a:lnTo>
                    <a:pt x="2767439" y="240635"/>
                  </a:lnTo>
                  <a:lnTo>
                    <a:pt x="2727440" y="219875"/>
                  </a:lnTo>
                  <a:lnTo>
                    <a:pt x="2684390" y="199738"/>
                  </a:lnTo>
                  <a:lnTo>
                    <a:pt x="2638322" y="180267"/>
                  </a:lnTo>
                  <a:lnTo>
                    <a:pt x="2589274" y="161507"/>
                  </a:lnTo>
                  <a:lnTo>
                    <a:pt x="2537280" y="143501"/>
                  </a:lnTo>
                  <a:lnTo>
                    <a:pt x="2482376" y="126294"/>
                  </a:lnTo>
                  <a:lnTo>
                    <a:pt x="2424599" y="109929"/>
                  </a:lnTo>
                  <a:lnTo>
                    <a:pt x="2363983" y="94450"/>
                  </a:lnTo>
                  <a:lnTo>
                    <a:pt x="2300566" y="79901"/>
                  </a:lnTo>
                  <a:lnTo>
                    <a:pt x="2234381" y="66326"/>
                  </a:lnTo>
                  <a:lnTo>
                    <a:pt x="2182591" y="56751"/>
                  </a:lnTo>
                  <a:lnTo>
                    <a:pt x="2130200" y="47941"/>
                  </a:lnTo>
                  <a:lnTo>
                    <a:pt x="2077266" y="39892"/>
                  </a:lnTo>
                  <a:lnTo>
                    <a:pt x="2023845" y="32599"/>
                  </a:lnTo>
                  <a:lnTo>
                    <a:pt x="1969993" y="26055"/>
                  </a:lnTo>
                  <a:lnTo>
                    <a:pt x="1915769" y="20255"/>
                  </a:lnTo>
                  <a:lnTo>
                    <a:pt x="1861227" y="15194"/>
                  </a:lnTo>
                  <a:lnTo>
                    <a:pt x="1806426" y="10867"/>
                  </a:lnTo>
                  <a:lnTo>
                    <a:pt x="1751421" y="7267"/>
                  </a:lnTo>
                  <a:lnTo>
                    <a:pt x="1696270" y="4391"/>
                  </a:lnTo>
                  <a:lnTo>
                    <a:pt x="1641029" y="2231"/>
                  </a:lnTo>
                  <a:lnTo>
                    <a:pt x="1585755" y="783"/>
                  </a:lnTo>
                  <a:lnTo>
                    <a:pt x="1530505" y="41"/>
                  </a:lnTo>
                  <a:close/>
                </a:path>
              </a:pathLst>
            </a:custGeom>
            <a:solidFill>
              <a:srgbClr val="4471C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9" name="Google Shape;249;p26"/>
            <p:cNvSpPr/>
            <p:nvPr/>
          </p:nvSpPr>
          <p:spPr>
            <a:xfrm>
              <a:off x="8933617" y="618711"/>
              <a:ext cx="2996565" cy="1155700"/>
            </a:xfrm>
            <a:custGeom>
              <a:avLst/>
              <a:gdLst/>
              <a:ahLst/>
              <a:cxnLst/>
              <a:rect l="l" t="t" r="r" b="b"/>
              <a:pathLst>
                <a:path w="2996565" h="1155700" extrusionOk="0">
                  <a:moveTo>
                    <a:pt x="873957" y="1155605"/>
                  </a:moveTo>
                  <a:lnTo>
                    <a:pt x="761943" y="960914"/>
                  </a:lnTo>
                  <a:lnTo>
                    <a:pt x="695758" y="947340"/>
                  </a:lnTo>
                  <a:lnTo>
                    <a:pt x="632340" y="932791"/>
                  </a:lnTo>
                  <a:lnTo>
                    <a:pt x="571725" y="917312"/>
                  </a:lnTo>
                  <a:lnTo>
                    <a:pt x="513948" y="900947"/>
                  </a:lnTo>
                  <a:lnTo>
                    <a:pt x="459044" y="883739"/>
                  </a:lnTo>
                  <a:lnTo>
                    <a:pt x="407050" y="865734"/>
                  </a:lnTo>
                  <a:lnTo>
                    <a:pt x="358002" y="846974"/>
                  </a:lnTo>
                  <a:lnTo>
                    <a:pt x="311934" y="827503"/>
                  </a:lnTo>
                  <a:lnTo>
                    <a:pt x="268884" y="807366"/>
                  </a:lnTo>
                  <a:lnTo>
                    <a:pt x="228885" y="786606"/>
                  </a:lnTo>
                  <a:lnTo>
                    <a:pt x="191975" y="765267"/>
                  </a:lnTo>
                  <a:lnTo>
                    <a:pt x="158189" y="743394"/>
                  </a:lnTo>
                  <a:lnTo>
                    <a:pt x="100131" y="698219"/>
                  </a:lnTo>
                  <a:lnTo>
                    <a:pt x="54997" y="651431"/>
                  </a:lnTo>
                  <a:lnTo>
                    <a:pt x="23074" y="603383"/>
                  </a:lnTo>
                  <a:lnTo>
                    <a:pt x="4646" y="554426"/>
                  </a:lnTo>
                  <a:lnTo>
                    <a:pt x="0" y="504912"/>
                  </a:lnTo>
                  <a:lnTo>
                    <a:pt x="2934" y="480055"/>
                  </a:lnTo>
                  <a:lnTo>
                    <a:pt x="19495" y="430362"/>
                  </a:lnTo>
                  <a:lnTo>
                    <a:pt x="50553" y="380991"/>
                  </a:lnTo>
                  <a:lnTo>
                    <a:pt x="96392" y="332291"/>
                  </a:lnTo>
                  <a:lnTo>
                    <a:pt x="157298" y="284616"/>
                  </a:lnTo>
                  <a:lnTo>
                    <a:pt x="193491" y="261271"/>
                  </a:lnTo>
                  <a:lnTo>
                    <a:pt x="254941" y="227077"/>
                  </a:lnTo>
                  <a:lnTo>
                    <a:pt x="322839" y="195098"/>
                  </a:lnTo>
                  <a:lnTo>
                    <a:pt x="359064" y="179953"/>
                  </a:lnTo>
                  <a:lnTo>
                    <a:pt x="396730" y="165378"/>
                  </a:lnTo>
                  <a:lnTo>
                    <a:pt x="435782" y="151378"/>
                  </a:lnTo>
                  <a:lnTo>
                    <a:pt x="476161" y="137960"/>
                  </a:lnTo>
                  <a:lnTo>
                    <a:pt x="517813" y="125128"/>
                  </a:lnTo>
                  <a:lnTo>
                    <a:pt x="560679" y="112888"/>
                  </a:lnTo>
                  <a:lnTo>
                    <a:pt x="604703" y="101246"/>
                  </a:lnTo>
                  <a:lnTo>
                    <a:pt x="649828" y="90206"/>
                  </a:lnTo>
                  <a:lnTo>
                    <a:pt x="695998" y="79775"/>
                  </a:lnTo>
                  <a:lnTo>
                    <a:pt x="743156" y="69958"/>
                  </a:lnTo>
                  <a:lnTo>
                    <a:pt x="791246" y="60759"/>
                  </a:lnTo>
                  <a:lnTo>
                    <a:pt x="840209" y="52186"/>
                  </a:lnTo>
                  <a:lnTo>
                    <a:pt x="889991" y="44242"/>
                  </a:lnTo>
                  <a:lnTo>
                    <a:pt x="940533" y="36934"/>
                  </a:lnTo>
                  <a:lnTo>
                    <a:pt x="991780" y="30266"/>
                  </a:lnTo>
                  <a:lnTo>
                    <a:pt x="1043674" y="24245"/>
                  </a:lnTo>
                  <a:lnTo>
                    <a:pt x="1096159" y="18876"/>
                  </a:lnTo>
                  <a:lnTo>
                    <a:pt x="1149179" y="14164"/>
                  </a:lnTo>
                  <a:lnTo>
                    <a:pt x="1202675" y="10115"/>
                  </a:lnTo>
                  <a:lnTo>
                    <a:pt x="1256593" y="6734"/>
                  </a:lnTo>
                  <a:lnTo>
                    <a:pt x="1310874" y="4026"/>
                  </a:lnTo>
                  <a:lnTo>
                    <a:pt x="1365463" y="1998"/>
                  </a:lnTo>
                  <a:lnTo>
                    <a:pt x="1420302" y="654"/>
                  </a:lnTo>
                  <a:lnTo>
                    <a:pt x="1475335" y="0"/>
                  </a:lnTo>
                  <a:lnTo>
                    <a:pt x="1530505" y="41"/>
                  </a:lnTo>
                  <a:lnTo>
                    <a:pt x="1585755" y="783"/>
                  </a:lnTo>
                  <a:lnTo>
                    <a:pt x="1641029" y="2231"/>
                  </a:lnTo>
                  <a:lnTo>
                    <a:pt x="1696270" y="4391"/>
                  </a:lnTo>
                  <a:lnTo>
                    <a:pt x="1751421" y="7267"/>
                  </a:lnTo>
                  <a:lnTo>
                    <a:pt x="1806426" y="10867"/>
                  </a:lnTo>
                  <a:lnTo>
                    <a:pt x="1861227" y="15194"/>
                  </a:lnTo>
                  <a:lnTo>
                    <a:pt x="1915769" y="20255"/>
                  </a:lnTo>
                  <a:lnTo>
                    <a:pt x="1969993" y="26055"/>
                  </a:lnTo>
                  <a:lnTo>
                    <a:pt x="2023845" y="32599"/>
                  </a:lnTo>
                  <a:lnTo>
                    <a:pt x="2077266" y="39892"/>
                  </a:lnTo>
                  <a:lnTo>
                    <a:pt x="2130200" y="47941"/>
                  </a:lnTo>
                  <a:lnTo>
                    <a:pt x="2182591" y="56751"/>
                  </a:lnTo>
                  <a:lnTo>
                    <a:pt x="2234381" y="66326"/>
                  </a:lnTo>
                  <a:lnTo>
                    <a:pt x="2300566" y="79901"/>
                  </a:lnTo>
                  <a:lnTo>
                    <a:pt x="2363983" y="94450"/>
                  </a:lnTo>
                  <a:lnTo>
                    <a:pt x="2424599" y="109929"/>
                  </a:lnTo>
                  <a:lnTo>
                    <a:pt x="2482376" y="126294"/>
                  </a:lnTo>
                  <a:lnTo>
                    <a:pt x="2537280" y="143501"/>
                  </a:lnTo>
                  <a:lnTo>
                    <a:pt x="2589274" y="161507"/>
                  </a:lnTo>
                  <a:lnTo>
                    <a:pt x="2638322" y="180267"/>
                  </a:lnTo>
                  <a:lnTo>
                    <a:pt x="2684390" y="199738"/>
                  </a:lnTo>
                  <a:lnTo>
                    <a:pt x="2727440" y="219875"/>
                  </a:lnTo>
                  <a:lnTo>
                    <a:pt x="2767439" y="240635"/>
                  </a:lnTo>
                  <a:lnTo>
                    <a:pt x="2804349" y="261974"/>
                  </a:lnTo>
                  <a:lnTo>
                    <a:pt x="2838135" y="283847"/>
                  </a:lnTo>
                  <a:lnTo>
                    <a:pt x="2896193" y="329022"/>
                  </a:lnTo>
                  <a:lnTo>
                    <a:pt x="2941326" y="375810"/>
                  </a:lnTo>
                  <a:lnTo>
                    <a:pt x="2973250" y="423857"/>
                  </a:lnTo>
                  <a:lnTo>
                    <a:pt x="2991678" y="472814"/>
                  </a:lnTo>
                  <a:lnTo>
                    <a:pt x="2996324" y="522329"/>
                  </a:lnTo>
                  <a:lnTo>
                    <a:pt x="2993390" y="547186"/>
                  </a:lnTo>
                  <a:lnTo>
                    <a:pt x="2976829" y="596878"/>
                  </a:lnTo>
                  <a:lnTo>
                    <a:pt x="2945771" y="646250"/>
                  </a:lnTo>
                  <a:lnTo>
                    <a:pt x="2899932" y="694949"/>
                  </a:lnTo>
                  <a:lnTo>
                    <a:pt x="2839026" y="742625"/>
                  </a:lnTo>
                  <a:lnTo>
                    <a:pt x="2802833" y="765969"/>
                  </a:lnTo>
                  <a:lnTo>
                    <a:pt x="2741169" y="800246"/>
                  </a:lnTo>
                  <a:lnTo>
                    <a:pt x="2672645" y="832428"/>
                  </a:lnTo>
                  <a:lnTo>
                    <a:pt x="2635952" y="847709"/>
                  </a:lnTo>
                  <a:lnTo>
                    <a:pt x="2597713" y="862438"/>
                  </a:lnTo>
                  <a:lnTo>
                    <a:pt x="2557985" y="876605"/>
                  </a:lnTo>
                  <a:lnTo>
                    <a:pt x="2516823" y="890200"/>
                  </a:lnTo>
                  <a:lnTo>
                    <a:pt x="2474286" y="903214"/>
                  </a:lnTo>
                  <a:lnTo>
                    <a:pt x="2430428" y="915636"/>
                  </a:lnTo>
                  <a:lnTo>
                    <a:pt x="2385307" y="927458"/>
                  </a:lnTo>
                  <a:lnTo>
                    <a:pt x="2338978" y="938670"/>
                  </a:lnTo>
                  <a:lnTo>
                    <a:pt x="2291498" y="949261"/>
                  </a:lnTo>
                  <a:lnTo>
                    <a:pt x="2242924" y="959223"/>
                  </a:lnTo>
                  <a:lnTo>
                    <a:pt x="2193312" y="968545"/>
                  </a:lnTo>
                  <a:lnTo>
                    <a:pt x="2142718" y="977219"/>
                  </a:lnTo>
                  <a:lnTo>
                    <a:pt x="2091199" y="985233"/>
                  </a:lnTo>
                  <a:lnTo>
                    <a:pt x="2038811" y="992580"/>
                  </a:lnTo>
                  <a:lnTo>
                    <a:pt x="1985611" y="999249"/>
                  </a:lnTo>
                  <a:lnTo>
                    <a:pt x="1931654" y="1005230"/>
                  </a:lnTo>
                  <a:lnTo>
                    <a:pt x="1876998" y="1010514"/>
                  </a:lnTo>
                  <a:lnTo>
                    <a:pt x="1821698" y="1015092"/>
                  </a:lnTo>
                  <a:lnTo>
                    <a:pt x="1765812" y="1018953"/>
                  </a:lnTo>
                  <a:lnTo>
                    <a:pt x="1709395" y="1022087"/>
                  </a:lnTo>
                  <a:lnTo>
                    <a:pt x="1652504" y="1024486"/>
                  </a:lnTo>
                  <a:lnTo>
                    <a:pt x="1595195" y="1026140"/>
                  </a:lnTo>
                  <a:lnTo>
                    <a:pt x="1537525" y="1027039"/>
                  </a:lnTo>
                  <a:lnTo>
                    <a:pt x="1479550" y="1027173"/>
                  </a:lnTo>
                  <a:lnTo>
                    <a:pt x="1421327" y="1026532"/>
                  </a:lnTo>
                  <a:lnTo>
                    <a:pt x="1362911" y="1025108"/>
                  </a:lnTo>
                  <a:lnTo>
                    <a:pt x="1304360" y="1022890"/>
                  </a:lnTo>
                  <a:lnTo>
                    <a:pt x="873957" y="1155605"/>
                  </a:lnTo>
                  <a:close/>
                </a:path>
              </a:pathLst>
            </a:custGeom>
            <a:noFill/>
            <a:ln w="12175"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50" name="Google Shape;250;p26"/>
          <p:cNvSpPr txBox="1">
            <a:spLocks noGrp="1"/>
          </p:cNvSpPr>
          <p:nvPr>
            <p:ph type="title"/>
          </p:nvPr>
        </p:nvSpPr>
        <p:spPr>
          <a:xfrm>
            <a:off x="9685401" y="926338"/>
            <a:ext cx="1495425" cy="3911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a:t>POS TAGS</a:t>
            </a:r>
            <a:endParaRPr sz="2400"/>
          </a:p>
        </p:txBody>
      </p:sp>
      <p:sp>
        <p:nvSpPr>
          <p:cNvPr id="251" name="Google Shape;251;p26"/>
          <p:cNvSpPr txBox="1"/>
          <p:nvPr/>
        </p:nvSpPr>
        <p:spPr>
          <a:xfrm>
            <a:off x="2564025" y="1977075"/>
            <a:ext cx="7661100" cy="3510000"/>
          </a:xfrm>
          <a:prstGeom prst="rect">
            <a:avLst/>
          </a:prstGeom>
          <a:noFill/>
          <a:ln>
            <a:noFill/>
          </a:ln>
        </p:spPr>
        <p:txBody>
          <a:bodyPr spcFirstLastPara="1" wrap="square" lIns="91425" tIns="91425" rIns="91425" bIns="91425" anchor="t" anchorCtr="0">
            <a:spAutoFit/>
          </a:bodyPr>
          <a:lstStyle/>
          <a:p>
            <a:pPr marL="0" marR="68580" lvl="0" indent="0" algn="l" rtl="0">
              <a:spcBef>
                <a:spcPts val="1400"/>
              </a:spcBef>
              <a:spcAft>
                <a:spcPts val="0"/>
              </a:spcAft>
              <a:buNone/>
            </a:pPr>
            <a:r>
              <a:rPr lang="en-US" sz="2400" b="1">
                <a:solidFill>
                  <a:schemeClr val="dk1"/>
                </a:solidFill>
                <a:latin typeface="Times New Roman"/>
                <a:ea typeface="Times New Roman"/>
                <a:cs typeface="Times New Roman"/>
                <a:sym typeface="Times New Roman"/>
              </a:rPr>
              <a:t>[ [ [ "Jim", "PERSON" ],</a:t>
            </a:r>
            <a:endParaRPr sz="2400">
              <a:solidFill>
                <a:schemeClr val="dk1"/>
              </a:solidFill>
              <a:latin typeface="Times New Roman"/>
              <a:ea typeface="Times New Roman"/>
              <a:cs typeface="Times New Roman"/>
              <a:sym typeface="Times New Roman"/>
            </a:endParaRPr>
          </a:p>
          <a:p>
            <a:pPr marL="436244" marR="504190" lvl="0" indent="75565" algn="ctr" rtl="0">
              <a:spcBef>
                <a:spcPts val="0"/>
              </a:spcBef>
              <a:spcAft>
                <a:spcPts val="0"/>
              </a:spcAft>
              <a:buNone/>
            </a:pPr>
            <a:r>
              <a:rPr lang="en-US" sz="2400" b="1">
                <a:solidFill>
                  <a:schemeClr val="dk1"/>
                </a:solidFill>
                <a:latin typeface="Times New Roman"/>
                <a:ea typeface="Times New Roman"/>
                <a:cs typeface="Times New Roman"/>
                <a:sym typeface="Times New Roman"/>
              </a:rPr>
              <a:t>[ "Stanford",  "ORGANIZATION" ],</a:t>
            </a:r>
            <a:endParaRPr sz="2400">
              <a:solidFill>
                <a:schemeClr val="dk1"/>
              </a:solidFill>
              <a:latin typeface="Times New Roman"/>
              <a:ea typeface="Times New Roman"/>
              <a:cs typeface="Times New Roman"/>
              <a:sym typeface="Times New Roman"/>
            </a:endParaRPr>
          </a:p>
          <a:p>
            <a:pPr marL="408305" marR="478155" lvl="0" indent="76834" algn="ctr" rtl="0">
              <a:spcBef>
                <a:spcPts val="0"/>
              </a:spcBef>
              <a:spcAft>
                <a:spcPts val="0"/>
              </a:spcAft>
              <a:buNone/>
            </a:pPr>
            <a:r>
              <a:rPr lang="en-US" sz="2400" b="1">
                <a:solidFill>
                  <a:schemeClr val="dk1"/>
                </a:solidFill>
                <a:latin typeface="Times New Roman"/>
                <a:ea typeface="Times New Roman"/>
                <a:cs typeface="Times New Roman"/>
                <a:sym typeface="Times New Roman"/>
              </a:rPr>
              <a:t>[ "University",  "ORGANIZATION" ],  [ "Tom", "PERSON" ],</a:t>
            </a:r>
            <a:endParaRPr sz="2400">
              <a:solidFill>
                <a:schemeClr val="dk1"/>
              </a:solidFill>
              <a:latin typeface="Times New Roman"/>
              <a:ea typeface="Times New Roman"/>
              <a:cs typeface="Times New Roman"/>
              <a:sym typeface="Times New Roman"/>
            </a:endParaRPr>
          </a:p>
          <a:p>
            <a:pPr marL="0" lvl="0" indent="0" algn="ctr" rtl="0">
              <a:spcBef>
                <a:spcPts val="5"/>
              </a:spcBef>
              <a:spcAft>
                <a:spcPts val="0"/>
              </a:spcAft>
              <a:buNone/>
            </a:pPr>
            <a:r>
              <a:rPr lang="en-US" sz="2400" b="1">
                <a:solidFill>
                  <a:schemeClr val="dk1"/>
                </a:solidFill>
                <a:latin typeface="Times New Roman"/>
                <a:ea typeface="Times New Roman"/>
                <a:cs typeface="Times New Roman"/>
                <a:sym typeface="Times New Roman"/>
              </a:rPr>
              <a:t>[ "University",</a:t>
            </a:r>
            <a:endParaRPr sz="2400">
              <a:solidFill>
                <a:schemeClr val="dk1"/>
              </a:solidFill>
              <a:latin typeface="Times New Roman"/>
              <a:ea typeface="Times New Roman"/>
              <a:cs typeface="Times New Roman"/>
              <a:sym typeface="Times New Roman"/>
            </a:endParaRPr>
          </a:p>
          <a:p>
            <a:pPr marL="0" marR="67945" lvl="0" indent="0" algn="ctr" rtl="0">
              <a:spcBef>
                <a:spcPts val="0"/>
              </a:spcBef>
              <a:spcAft>
                <a:spcPts val="0"/>
              </a:spcAft>
              <a:buNone/>
            </a:pPr>
            <a:r>
              <a:rPr lang="en-US" sz="2400" b="1">
                <a:solidFill>
                  <a:schemeClr val="dk1"/>
                </a:solidFill>
                <a:latin typeface="Times New Roman"/>
                <a:ea typeface="Times New Roman"/>
                <a:cs typeface="Times New Roman"/>
                <a:sym typeface="Times New Roman"/>
              </a:rPr>
              <a:t>"ORGANIZATION" ],</a:t>
            </a:r>
            <a:endParaRPr sz="24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r>
              <a:rPr lang="en-US" sz="2400" b="1">
                <a:solidFill>
                  <a:schemeClr val="dk1"/>
                </a:solidFill>
                <a:latin typeface="Times New Roman"/>
                <a:ea typeface="Times New Roman"/>
                <a:cs typeface="Times New Roman"/>
                <a:sym typeface="Times New Roman"/>
              </a:rPr>
              <a:t>[ "of", "ORGANIZATION" ],</a:t>
            </a:r>
            <a:endParaRPr sz="2400">
              <a:solidFill>
                <a:schemeClr val="dk1"/>
              </a:solidFill>
              <a:latin typeface="Times New Roman"/>
              <a:ea typeface="Times New Roman"/>
              <a:cs typeface="Times New Roman"/>
              <a:sym typeface="Times New Roman"/>
            </a:endParaRPr>
          </a:p>
          <a:p>
            <a:pPr marL="347345" marR="415925" lvl="0" indent="1270" algn="ctr" rtl="0">
              <a:spcBef>
                <a:spcPts val="0"/>
              </a:spcBef>
              <a:spcAft>
                <a:spcPts val="0"/>
              </a:spcAft>
              <a:buNone/>
            </a:pPr>
            <a:r>
              <a:rPr lang="en-US" sz="2400" b="1">
                <a:solidFill>
                  <a:schemeClr val="dk1"/>
                </a:solidFill>
                <a:latin typeface="Times New Roman"/>
                <a:ea typeface="Times New Roman"/>
                <a:cs typeface="Times New Roman"/>
                <a:sym typeface="Times New Roman"/>
              </a:rPr>
              <a:t>[ "Washington",  "ORGANIZATION" ] ],</a:t>
            </a:r>
            <a:endParaRPr sz="2400">
              <a:solidFill>
                <a:schemeClr val="dk1"/>
              </a:solidFill>
              <a:latin typeface="Times New Roman"/>
              <a:ea typeface="Times New Roman"/>
              <a:cs typeface="Times New Roman"/>
              <a:sym typeface="Times New Roman"/>
            </a:endParaRPr>
          </a:p>
          <a:p>
            <a:pPr marL="295910" marR="366395" lvl="0" indent="1905" algn="ctr" rtl="0">
              <a:spcBef>
                <a:spcPts val="0"/>
              </a:spcBef>
              <a:spcAft>
                <a:spcPts val="0"/>
              </a:spcAft>
              <a:buNone/>
            </a:pPr>
            <a:r>
              <a:rPr lang="en-US" sz="2400" b="1">
                <a:solidFill>
                  <a:schemeClr val="dk1"/>
                </a:solidFill>
                <a:latin typeface="Times New Roman"/>
                <a:ea typeface="Times New Roman"/>
                <a:cs typeface="Times New Roman"/>
                <a:sym typeface="Times New Roman"/>
              </a:rPr>
              <a:t>[ [ "Microsoft",  "ORGANIZATION" ] ] ]</a:t>
            </a:r>
            <a:endParaRPr sz="2400">
              <a:solidFill>
                <a:schemeClr val="dk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advTm="14809"/>
    </mc:Choice>
    <mc:Fallback xmlns="">
      <p:transition spd="slow" advTm="14809"/>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A7A6E6-71AA-48D5-A1F2-9A95A548AFBE}"/>
              </a:ext>
            </a:extLst>
          </p:cNvPr>
          <p:cNvSpPr txBox="1"/>
          <p:nvPr/>
        </p:nvSpPr>
        <p:spPr>
          <a:xfrm>
            <a:off x="3386667" y="472646"/>
            <a:ext cx="6341533" cy="461665"/>
          </a:xfrm>
          <a:prstGeom prst="rect">
            <a:avLst/>
          </a:prstGeom>
          <a:noFill/>
        </p:spPr>
        <p:txBody>
          <a:bodyPr wrap="square">
            <a:spAutoFit/>
          </a:bodyPr>
          <a:lstStyle/>
          <a:p>
            <a:r>
              <a:rPr lang="en-US" sz="2400" b="1" i="0" u="sng" dirty="0">
                <a:solidFill>
                  <a:srgbClr val="1271A5"/>
                </a:solidFill>
                <a:effectLst/>
                <a:latin typeface="Open Sans" panose="020B0604020202020204" pitchFamily="34" charset="0"/>
                <a:hlinkClick r:id="rId2" tooltip="slide39"/>
              </a:rPr>
              <a:t>Challenges of NER in Indian Languages</a:t>
            </a:r>
            <a:endParaRPr lang="en-IN" sz="2400" dirty="0"/>
          </a:p>
        </p:txBody>
      </p:sp>
      <p:sp>
        <p:nvSpPr>
          <p:cNvPr id="5" name="TextBox 4">
            <a:extLst>
              <a:ext uri="{FF2B5EF4-FFF2-40B4-BE49-F238E27FC236}">
                <a16:creationId xmlns:a16="http://schemas.microsoft.com/office/drawing/2014/main" id="{91116729-AA6B-43FC-89F0-298BA4142FAC}"/>
              </a:ext>
            </a:extLst>
          </p:cNvPr>
          <p:cNvSpPr txBox="1"/>
          <p:nvPr/>
        </p:nvSpPr>
        <p:spPr>
          <a:xfrm>
            <a:off x="3293533" y="1163135"/>
            <a:ext cx="6096000" cy="4616648"/>
          </a:xfrm>
          <a:prstGeom prst="rect">
            <a:avLst/>
          </a:prstGeom>
          <a:noFill/>
        </p:spPr>
        <p:txBody>
          <a:bodyPr wrap="square">
            <a:spAutoFit/>
          </a:bodyPr>
          <a:lstStyle/>
          <a:p>
            <a:r>
              <a:rPr lang="en-US" b="0" i="0" dirty="0">
                <a:solidFill>
                  <a:srgbClr val="2B2A2A"/>
                </a:solidFill>
                <a:effectLst/>
                <a:latin typeface="Open Sans" panose="020B0604020202020204" pitchFamily="34" charset="0"/>
              </a:rPr>
              <a:t>Following are the major challenges encountering in Indian Languages. </a:t>
            </a:r>
          </a:p>
          <a:p>
            <a:endParaRPr lang="en-US" b="0" i="0" dirty="0">
              <a:solidFill>
                <a:srgbClr val="2B2A2A"/>
              </a:solidFill>
              <a:effectLst/>
              <a:latin typeface="Open Sans" panose="020B0604020202020204" pitchFamily="34" charset="0"/>
            </a:endParaRPr>
          </a:p>
          <a:p>
            <a:r>
              <a:rPr lang="en-US" b="0" i="0" dirty="0">
                <a:solidFill>
                  <a:srgbClr val="2B2A2A"/>
                </a:solidFill>
                <a:effectLst/>
                <a:latin typeface="Open Sans" panose="020B0604020202020204" pitchFamily="34" charset="0"/>
              </a:rPr>
              <a:t>• Agglutination </a:t>
            </a:r>
          </a:p>
          <a:p>
            <a:r>
              <a:rPr lang="en-US" b="0" i="0" dirty="0">
                <a:solidFill>
                  <a:srgbClr val="2B2A2A"/>
                </a:solidFill>
                <a:effectLst/>
                <a:latin typeface="Open Sans" panose="020B0604020202020204" pitchFamily="34" charset="0"/>
              </a:rPr>
              <a:t>• Ambiguity </a:t>
            </a:r>
          </a:p>
          <a:p>
            <a:r>
              <a:rPr lang="en-US" b="0" i="0" dirty="0">
                <a:solidFill>
                  <a:srgbClr val="2B2A2A"/>
                </a:solidFill>
                <a:effectLst/>
                <a:latin typeface="Open Sans" panose="020B0604020202020204" pitchFamily="34" charset="0"/>
              </a:rPr>
              <a:t>• Between Proper and common nouns </a:t>
            </a:r>
          </a:p>
          <a:p>
            <a:r>
              <a:rPr lang="en-US" b="0" i="0" dirty="0">
                <a:solidFill>
                  <a:srgbClr val="2B2A2A"/>
                </a:solidFill>
                <a:effectLst/>
                <a:latin typeface="Open Sans" panose="020B0604020202020204" pitchFamily="34" charset="0"/>
              </a:rPr>
              <a:t>• Between named entities </a:t>
            </a:r>
          </a:p>
          <a:p>
            <a:r>
              <a:rPr lang="en-US" b="0" i="0" dirty="0">
                <a:solidFill>
                  <a:srgbClr val="2B2A2A"/>
                </a:solidFill>
                <a:effectLst/>
                <a:latin typeface="Open Sans" panose="020B0604020202020204" pitchFamily="34" charset="0"/>
              </a:rPr>
              <a:t>• Lack of Capitalization IIIT Summer School</a:t>
            </a:r>
          </a:p>
          <a:p>
            <a:endParaRPr lang="en-US" dirty="0">
              <a:solidFill>
                <a:srgbClr val="2B2A2A"/>
              </a:solidFill>
              <a:latin typeface="Open Sans" panose="020B0604020202020204" pitchFamily="34" charset="0"/>
            </a:endParaRPr>
          </a:p>
          <a:p>
            <a:r>
              <a:rPr lang="en-IN" b="0" i="0" dirty="0">
                <a:solidFill>
                  <a:srgbClr val="2B2A2A"/>
                </a:solidFill>
                <a:effectLst/>
                <a:latin typeface="Open Sans" panose="020B0604020202020204" pitchFamily="34" charset="0"/>
              </a:rPr>
              <a:t>Agglutination In Dravidian languages, words consist of a lexical root to which one or more affixes are attached. Example in Tamil: </a:t>
            </a:r>
          </a:p>
          <a:p>
            <a:pPr marL="342900" indent="-342900">
              <a:buAutoNum type="arabicParenR"/>
            </a:pPr>
            <a:r>
              <a:rPr lang="en-IN" b="0" i="0" dirty="0">
                <a:solidFill>
                  <a:srgbClr val="2B2A2A"/>
                </a:solidFill>
                <a:effectLst/>
                <a:latin typeface="Open Sans" panose="020B0604020202020204" pitchFamily="34" charset="0"/>
              </a:rPr>
              <a:t>Ta: </a:t>
            </a:r>
            <a:r>
              <a:rPr lang="en-IN" b="0" i="0" dirty="0" err="1">
                <a:solidFill>
                  <a:srgbClr val="2B2A2A"/>
                </a:solidFill>
                <a:effectLst/>
                <a:latin typeface="Open Sans" panose="020B0604020202020204" pitchFamily="34" charset="0"/>
              </a:rPr>
              <a:t>Ramanaiththavira</a:t>
            </a:r>
            <a:r>
              <a:rPr lang="en-IN" b="0" i="0" dirty="0">
                <a:solidFill>
                  <a:srgbClr val="2B2A2A"/>
                </a:solidFill>
                <a:effectLst/>
                <a:latin typeface="Open Sans" panose="020B0604020202020204" pitchFamily="34" charset="0"/>
              </a:rPr>
              <a:t> (</a:t>
            </a:r>
            <a:r>
              <a:rPr lang="en-IN" b="0" i="0" dirty="0" err="1">
                <a:solidFill>
                  <a:srgbClr val="2B2A2A"/>
                </a:solidFill>
                <a:effectLst/>
                <a:latin typeface="Open Sans" panose="020B0604020202020204" pitchFamily="34" charset="0"/>
              </a:rPr>
              <a:t>otherthan</a:t>
            </a:r>
            <a:r>
              <a:rPr lang="en-IN" b="0" i="0" dirty="0">
                <a:solidFill>
                  <a:srgbClr val="2B2A2A"/>
                </a:solidFill>
                <a:effectLst/>
                <a:latin typeface="Open Sans" panose="020B0604020202020204" pitchFamily="34" charset="0"/>
              </a:rPr>
              <a:t> Raman) </a:t>
            </a:r>
          </a:p>
          <a:p>
            <a:pPr marL="342900" indent="-342900">
              <a:buAutoNum type="arabicParenR"/>
            </a:pPr>
            <a:r>
              <a:rPr lang="en-IN" b="0" i="0" dirty="0">
                <a:solidFill>
                  <a:srgbClr val="2B2A2A"/>
                </a:solidFill>
                <a:effectLst/>
                <a:latin typeface="Open Sans" panose="020B0604020202020204" pitchFamily="34" charset="0"/>
              </a:rPr>
              <a:t>Ta: </a:t>
            </a:r>
            <a:r>
              <a:rPr lang="en-IN" b="0" i="0" dirty="0" err="1">
                <a:solidFill>
                  <a:srgbClr val="2B2A2A"/>
                </a:solidFill>
                <a:effectLst/>
                <a:latin typeface="Open Sans" panose="020B0604020202020204" pitchFamily="34" charset="0"/>
              </a:rPr>
              <a:t>Cevvaiyandru</a:t>
            </a:r>
            <a:r>
              <a:rPr lang="en-IN" b="0" i="0" dirty="0">
                <a:solidFill>
                  <a:srgbClr val="2B2A2A"/>
                </a:solidFill>
                <a:effectLst/>
                <a:latin typeface="Open Sans" panose="020B0604020202020204" pitchFamily="34" charset="0"/>
              </a:rPr>
              <a:t> (On Tuesday) </a:t>
            </a:r>
          </a:p>
          <a:p>
            <a:pPr marL="342900" indent="-342900">
              <a:buAutoNum type="arabicParenR"/>
            </a:pPr>
            <a:r>
              <a:rPr lang="en-IN" b="0" i="0" dirty="0">
                <a:solidFill>
                  <a:srgbClr val="2B2A2A"/>
                </a:solidFill>
                <a:effectLst/>
                <a:latin typeface="Open Sans" panose="020B0604020202020204" pitchFamily="34" charset="0"/>
              </a:rPr>
              <a:t>Ta: </a:t>
            </a:r>
            <a:r>
              <a:rPr lang="en-IN" b="0" i="0" dirty="0" err="1">
                <a:solidFill>
                  <a:srgbClr val="2B2A2A"/>
                </a:solidFill>
                <a:effectLst/>
                <a:latin typeface="Open Sans" panose="020B0604020202020204" pitchFamily="34" charset="0"/>
              </a:rPr>
              <a:t>Inthiyavilllula</a:t>
            </a:r>
            <a:r>
              <a:rPr lang="en-IN" b="0" i="0" dirty="0">
                <a:solidFill>
                  <a:srgbClr val="2B2A2A"/>
                </a:solidFill>
                <a:effectLst/>
                <a:latin typeface="Open Sans" panose="020B0604020202020204" pitchFamily="34" charset="0"/>
              </a:rPr>
              <a:t> (In India) </a:t>
            </a:r>
          </a:p>
          <a:p>
            <a:pPr marL="342900" indent="-342900">
              <a:buAutoNum type="arabicParenR"/>
            </a:pPr>
            <a:r>
              <a:rPr lang="en-IN" b="0" i="0" dirty="0">
                <a:solidFill>
                  <a:srgbClr val="2B2A2A"/>
                </a:solidFill>
                <a:effectLst/>
                <a:latin typeface="Open Sans" panose="020B0604020202020204" pitchFamily="34" charset="0"/>
              </a:rPr>
              <a:t>Ta: </a:t>
            </a:r>
            <a:r>
              <a:rPr lang="en-IN" b="0" i="0" dirty="0" err="1">
                <a:solidFill>
                  <a:srgbClr val="2B2A2A"/>
                </a:solidFill>
                <a:effectLst/>
                <a:latin typeface="Open Sans" panose="020B0604020202020204" pitchFamily="34" charset="0"/>
              </a:rPr>
              <a:t>KannanaippaRRikkondu</a:t>
            </a:r>
            <a:r>
              <a:rPr lang="en-IN" b="0" i="0" dirty="0">
                <a:solidFill>
                  <a:srgbClr val="2B2A2A"/>
                </a:solidFill>
                <a:effectLst/>
                <a:latin typeface="Open Sans" panose="020B0604020202020204" pitchFamily="34" charset="0"/>
              </a:rPr>
              <a:t> (hold onto Kannan) IIIT Summer School</a:t>
            </a:r>
          </a:p>
          <a:p>
            <a:endParaRPr lang="en-IN" dirty="0">
              <a:solidFill>
                <a:srgbClr val="2B2A2A"/>
              </a:solidFill>
              <a:latin typeface="Open Sans" panose="020B0604020202020204" pitchFamily="34" charset="0"/>
            </a:endParaRPr>
          </a:p>
          <a:p>
            <a:r>
              <a:rPr lang="en-IN" b="0" i="0" dirty="0">
                <a:solidFill>
                  <a:srgbClr val="2B2A2A"/>
                </a:solidFill>
                <a:effectLst/>
                <a:latin typeface="Open Sans" panose="020B0604020202020204" pitchFamily="34" charset="0"/>
              </a:rPr>
              <a:t>Example in Malayalam: </a:t>
            </a:r>
          </a:p>
          <a:p>
            <a:pPr marL="342900" indent="-342900">
              <a:buAutoNum type="arabicParenR"/>
            </a:pPr>
            <a:r>
              <a:rPr lang="en-IN" b="0" i="0" dirty="0" err="1">
                <a:solidFill>
                  <a:srgbClr val="2B2A2A"/>
                </a:solidFill>
                <a:effectLst/>
                <a:latin typeface="Open Sans" panose="020B0604020202020204" pitchFamily="34" charset="0"/>
              </a:rPr>
              <a:t>Ml</a:t>
            </a:r>
            <a:r>
              <a:rPr lang="en-IN" b="0" i="0" dirty="0">
                <a:solidFill>
                  <a:srgbClr val="2B2A2A"/>
                </a:solidFill>
                <a:effectLst/>
                <a:latin typeface="Open Sans" panose="020B0604020202020204" pitchFamily="34" charset="0"/>
              </a:rPr>
              <a:t>: </a:t>
            </a:r>
            <a:r>
              <a:rPr lang="en-IN" b="0" i="0" dirty="0" err="1">
                <a:solidFill>
                  <a:srgbClr val="2B2A2A"/>
                </a:solidFill>
                <a:effectLst/>
                <a:latin typeface="Open Sans" panose="020B0604020202020204" pitchFamily="34" charset="0"/>
              </a:rPr>
              <a:t>hemayiluNtaayirunna</a:t>
            </a:r>
            <a:r>
              <a:rPr lang="en-IN" b="0" i="0" dirty="0">
                <a:solidFill>
                  <a:srgbClr val="2B2A2A"/>
                </a:solidFill>
                <a:effectLst/>
                <a:latin typeface="Open Sans" panose="020B0604020202020204" pitchFamily="34" charset="0"/>
              </a:rPr>
              <a:t> (that which Hema have) </a:t>
            </a:r>
          </a:p>
          <a:p>
            <a:pPr marL="342900" indent="-342900">
              <a:buAutoNum type="arabicParenR"/>
            </a:pPr>
            <a:r>
              <a:rPr lang="en-IN" b="0" i="0" dirty="0" err="1">
                <a:solidFill>
                  <a:srgbClr val="2B2A2A"/>
                </a:solidFill>
                <a:effectLst/>
                <a:latin typeface="Open Sans" panose="020B0604020202020204" pitchFamily="34" charset="0"/>
              </a:rPr>
              <a:t>Ml</a:t>
            </a:r>
            <a:r>
              <a:rPr lang="en-IN" b="0" i="0" dirty="0">
                <a:solidFill>
                  <a:srgbClr val="2B2A2A"/>
                </a:solidFill>
                <a:effectLst/>
                <a:latin typeface="Open Sans" panose="020B0604020202020204" pitchFamily="34" charset="0"/>
              </a:rPr>
              <a:t>: </a:t>
            </a:r>
            <a:r>
              <a:rPr lang="en-IN" b="0" i="0" dirty="0" err="1">
                <a:solidFill>
                  <a:srgbClr val="2B2A2A"/>
                </a:solidFill>
                <a:effectLst/>
                <a:latin typeface="Open Sans" panose="020B0604020202020204" pitchFamily="34" charset="0"/>
              </a:rPr>
              <a:t>Chennaiyilethunna</a:t>
            </a:r>
            <a:r>
              <a:rPr lang="en-IN" b="0" i="0" dirty="0">
                <a:solidFill>
                  <a:srgbClr val="2B2A2A"/>
                </a:solidFill>
                <a:effectLst/>
                <a:latin typeface="Open Sans" panose="020B0604020202020204" pitchFamily="34" charset="0"/>
              </a:rPr>
              <a:t> (reach in Chennai) </a:t>
            </a:r>
          </a:p>
          <a:p>
            <a:pPr marL="342900" indent="-342900">
              <a:buAutoNum type="arabicParenR"/>
            </a:pPr>
            <a:r>
              <a:rPr lang="en-IN" b="0" i="0" dirty="0" err="1">
                <a:solidFill>
                  <a:srgbClr val="2B2A2A"/>
                </a:solidFill>
                <a:effectLst/>
                <a:latin typeface="Open Sans" panose="020B0604020202020204" pitchFamily="34" charset="0"/>
              </a:rPr>
              <a:t>Ml</a:t>
            </a:r>
            <a:r>
              <a:rPr lang="en-IN" b="0" i="0" dirty="0">
                <a:solidFill>
                  <a:srgbClr val="2B2A2A"/>
                </a:solidFill>
                <a:effectLst/>
                <a:latin typeface="Open Sans" panose="020B0604020202020204" pitchFamily="34" charset="0"/>
              </a:rPr>
              <a:t>: </a:t>
            </a:r>
            <a:r>
              <a:rPr lang="en-IN" b="0" i="0" dirty="0" err="1">
                <a:solidFill>
                  <a:srgbClr val="2B2A2A"/>
                </a:solidFill>
                <a:effectLst/>
                <a:latin typeface="Open Sans" panose="020B0604020202020204" pitchFamily="34" charset="0"/>
              </a:rPr>
              <a:t>arabikatalinaBimukhamaayi</a:t>
            </a:r>
            <a:r>
              <a:rPr lang="en-IN" b="0" i="0" dirty="0">
                <a:solidFill>
                  <a:srgbClr val="2B2A2A"/>
                </a:solidFill>
                <a:effectLst/>
                <a:latin typeface="Open Sans" panose="020B0604020202020204" pitchFamily="34" charset="0"/>
              </a:rPr>
              <a:t> (towards the </a:t>
            </a:r>
            <a:r>
              <a:rPr lang="en-IN" b="0" i="0" dirty="0" err="1">
                <a:solidFill>
                  <a:srgbClr val="2B2A2A"/>
                </a:solidFill>
                <a:effectLst/>
                <a:latin typeface="Open Sans" panose="020B0604020202020204" pitchFamily="34" charset="0"/>
              </a:rPr>
              <a:t>arabian</a:t>
            </a:r>
            <a:r>
              <a:rPr lang="en-IN" b="0" i="0" dirty="0">
                <a:solidFill>
                  <a:srgbClr val="2B2A2A"/>
                </a:solidFill>
                <a:effectLst/>
                <a:latin typeface="Open Sans" panose="020B0604020202020204" pitchFamily="34" charset="0"/>
              </a:rPr>
              <a:t> sea) 4) </a:t>
            </a:r>
          </a:p>
          <a:p>
            <a:pPr marL="342900" indent="-342900">
              <a:buAutoNum type="arabicParenR"/>
            </a:pPr>
            <a:r>
              <a:rPr lang="en-IN" b="0" i="0" dirty="0" err="1">
                <a:solidFill>
                  <a:srgbClr val="2B2A2A"/>
                </a:solidFill>
                <a:effectLst/>
                <a:latin typeface="Open Sans" panose="020B0604020202020204" pitchFamily="34" charset="0"/>
              </a:rPr>
              <a:t>Ml</a:t>
            </a:r>
            <a:r>
              <a:rPr lang="en-IN" b="0" i="0" dirty="0">
                <a:solidFill>
                  <a:srgbClr val="2B2A2A"/>
                </a:solidFill>
                <a:effectLst/>
                <a:latin typeface="Open Sans" panose="020B0604020202020204" pitchFamily="34" charset="0"/>
              </a:rPr>
              <a:t>: </a:t>
            </a:r>
            <a:r>
              <a:rPr lang="en-IN" b="0" i="0" dirty="0" err="1">
                <a:solidFill>
                  <a:srgbClr val="2B2A2A"/>
                </a:solidFill>
                <a:effectLst/>
                <a:latin typeface="Open Sans" panose="020B0604020202020204" pitchFamily="34" charset="0"/>
              </a:rPr>
              <a:t>kaaSiyilekkozhukunna</a:t>
            </a:r>
            <a:r>
              <a:rPr lang="en-IN" b="0" i="0" dirty="0">
                <a:solidFill>
                  <a:srgbClr val="2B2A2A"/>
                </a:solidFill>
                <a:effectLst/>
                <a:latin typeface="Open Sans" panose="020B0604020202020204" pitchFamily="34" charset="0"/>
              </a:rPr>
              <a:t> ( flowing towards </a:t>
            </a:r>
            <a:r>
              <a:rPr lang="en-IN" b="0" i="0" dirty="0" err="1">
                <a:solidFill>
                  <a:srgbClr val="2B2A2A"/>
                </a:solidFill>
                <a:effectLst/>
                <a:latin typeface="Open Sans" panose="020B0604020202020204" pitchFamily="34" charset="0"/>
              </a:rPr>
              <a:t>kaaSi</a:t>
            </a:r>
            <a:r>
              <a:rPr lang="en-IN" b="0" i="0" dirty="0">
                <a:solidFill>
                  <a:srgbClr val="2B2A2A"/>
                </a:solidFill>
                <a:effectLst/>
                <a:latin typeface="Open Sans" panose="020B0604020202020204" pitchFamily="34" charset="0"/>
              </a:rPr>
              <a:t>) IIIT Summer School</a:t>
            </a:r>
            <a:endParaRPr lang="en-IN" dirty="0"/>
          </a:p>
        </p:txBody>
      </p:sp>
    </p:spTree>
    <p:extLst>
      <p:ext uri="{BB962C8B-B14F-4D97-AF65-F5344CB8AC3E}">
        <p14:creationId xmlns:p14="http://schemas.microsoft.com/office/powerpoint/2010/main" val="3111407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323ED4-1631-409B-9D2C-3E8AB33E181D}"/>
              </a:ext>
            </a:extLst>
          </p:cNvPr>
          <p:cNvSpPr txBox="1"/>
          <p:nvPr/>
        </p:nvSpPr>
        <p:spPr>
          <a:xfrm>
            <a:off x="2976032" y="503451"/>
            <a:ext cx="6968067" cy="461665"/>
          </a:xfrm>
          <a:prstGeom prst="rect">
            <a:avLst/>
          </a:prstGeom>
          <a:noFill/>
        </p:spPr>
        <p:txBody>
          <a:bodyPr wrap="square">
            <a:spAutoFit/>
          </a:bodyPr>
          <a:lstStyle/>
          <a:p>
            <a:pPr algn="ctr"/>
            <a:r>
              <a:rPr lang="en-US" sz="2400" b="1" i="0" u="sng" dirty="0">
                <a:solidFill>
                  <a:srgbClr val="1271A5"/>
                </a:solidFill>
                <a:effectLst/>
                <a:latin typeface="Open Sans" panose="020B0604020202020204" pitchFamily="34" charset="0"/>
                <a:hlinkClick r:id="rId2" tooltip="slide39"/>
              </a:rPr>
              <a:t>Challenges of NER in Indian Languages</a:t>
            </a:r>
            <a:endParaRPr lang="en-IN" sz="2400" dirty="0"/>
          </a:p>
        </p:txBody>
      </p:sp>
      <p:sp>
        <p:nvSpPr>
          <p:cNvPr id="5" name="TextBox 4">
            <a:extLst>
              <a:ext uri="{FF2B5EF4-FFF2-40B4-BE49-F238E27FC236}">
                <a16:creationId xmlns:a16="http://schemas.microsoft.com/office/drawing/2014/main" id="{66F2BEDD-E58E-41EB-BE4F-4A0D4161EE09}"/>
              </a:ext>
            </a:extLst>
          </p:cNvPr>
          <p:cNvSpPr txBox="1"/>
          <p:nvPr/>
        </p:nvSpPr>
        <p:spPr>
          <a:xfrm>
            <a:off x="1447800" y="1507068"/>
            <a:ext cx="10024533" cy="4616648"/>
          </a:xfrm>
          <a:prstGeom prst="rect">
            <a:avLst/>
          </a:prstGeom>
          <a:noFill/>
        </p:spPr>
        <p:txBody>
          <a:bodyPr wrap="square">
            <a:spAutoFit/>
          </a:bodyPr>
          <a:lstStyle/>
          <a:p>
            <a:r>
              <a:rPr lang="en-US" b="0" i="0" dirty="0">
                <a:solidFill>
                  <a:srgbClr val="2B2A2A"/>
                </a:solidFill>
                <a:effectLst/>
                <a:latin typeface="Open Sans" panose="020B0604020202020204" pitchFamily="34" charset="0"/>
              </a:rPr>
              <a:t>• Ambiguity </a:t>
            </a:r>
          </a:p>
          <a:p>
            <a:r>
              <a:rPr lang="en-US" b="0" i="0" dirty="0">
                <a:solidFill>
                  <a:srgbClr val="2B2A2A"/>
                </a:solidFill>
                <a:effectLst/>
                <a:latin typeface="Open Sans" panose="020B0604020202020204" pitchFamily="34" charset="0"/>
              </a:rPr>
              <a:t>• Comparatively Indian languages suffer more due to the ambiguity that exists between common &amp; proper nouns and between named entities itself. In some cases same word can refer to different named entity types. Those instances can recognized by contextual information. </a:t>
            </a:r>
          </a:p>
          <a:p>
            <a:endParaRPr lang="en-US" dirty="0">
              <a:solidFill>
                <a:srgbClr val="2B2A2A"/>
              </a:solidFill>
              <a:latin typeface="Open Sans" panose="020B0604020202020204" pitchFamily="34" charset="0"/>
            </a:endParaRPr>
          </a:p>
          <a:p>
            <a:r>
              <a:rPr lang="en-US" b="0" i="0" dirty="0">
                <a:solidFill>
                  <a:srgbClr val="2B2A2A"/>
                </a:solidFill>
                <a:effectLst/>
                <a:latin typeface="Open Sans" panose="020B0604020202020204" pitchFamily="34" charset="0"/>
              </a:rPr>
              <a:t>• Examples: </a:t>
            </a:r>
          </a:p>
          <a:p>
            <a:endParaRPr lang="en-US" dirty="0">
              <a:solidFill>
                <a:srgbClr val="2B2A2A"/>
              </a:solidFill>
              <a:latin typeface="Open Sans" panose="020B0604020202020204" pitchFamily="34" charset="0"/>
            </a:endParaRPr>
          </a:p>
          <a:p>
            <a:r>
              <a:rPr lang="en-US" b="0" i="0" dirty="0">
                <a:solidFill>
                  <a:srgbClr val="2B2A2A"/>
                </a:solidFill>
                <a:effectLst/>
                <a:latin typeface="Open Sans" panose="020B0604020202020204" pitchFamily="34" charset="0"/>
              </a:rPr>
              <a:t>• Hi: Akash - Person name and Sky </a:t>
            </a:r>
          </a:p>
          <a:p>
            <a:r>
              <a:rPr lang="en-US" b="0" i="0" dirty="0">
                <a:solidFill>
                  <a:srgbClr val="2B2A2A"/>
                </a:solidFill>
                <a:effectLst/>
                <a:latin typeface="Open Sans" panose="020B0604020202020204" pitchFamily="34" charset="0"/>
              </a:rPr>
              <a:t>• Hi: </a:t>
            </a:r>
            <a:r>
              <a:rPr lang="en-US" b="0" i="0" dirty="0" err="1">
                <a:solidFill>
                  <a:srgbClr val="2B2A2A"/>
                </a:solidFill>
                <a:effectLst/>
                <a:latin typeface="Open Sans" panose="020B0604020202020204" pitchFamily="34" charset="0"/>
              </a:rPr>
              <a:t>Sooraj</a:t>
            </a:r>
            <a:r>
              <a:rPr lang="en-US" b="0" i="0" dirty="0">
                <a:solidFill>
                  <a:srgbClr val="2B2A2A"/>
                </a:solidFill>
                <a:effectLst/>
                <a:latin typeface="Open Sans" panose="020B0604020202020204" pitchFamily="34" charset="0"/>
              </a:rPr>
              <a:t> - Person name and Sun </a:t>
            </a:r>
          </a:p>
          <a:p>
            <a:r>
              <a:rPr lang="en-US" b="0" i="0" dirty="0">
                <a:solidFill>
                  <a:srgbClr val="2B2A2A"/>
                </a:solidFill>
                <a:effectLst/>
                <a:latin typeface="Open Sans" panose="020B0604020202020204" pitchFamily="34" charset="0"/>
              </a:rPr>
              <a:t>• Hi: </a:t>
            </a:r>
            <a:r>
              <a:rPr lang="en-US" b="0" i="0" dirty="0" err="1">
                <a:solidFill>
                  <a:srgbClr val="2B2A2A"/>
                </a:solidFill>
                <a:effectLst/>
                <a:latin typeface="Open Sans" panose="020B0604020202020204" pitchFamily="34" charset="0"/>
              </a:rPr>
              <a:t>Chaanth</a:t>
            </a:r>
            <a:r>
              <a:rPr lang="en-US" b="0" i="0" dirty="0">
                <a:solidFill>
                  <a:srgbClr val="2B2A2A"/>
                </a:solidFill>
                <a:effectLst/>
                <a:latin typeface="Open Sans" panose="020B0604020202020204" pitchFamily="34" charset="0"/>
              </a:rPr>
              <a:t> – Moon and Silver </a:t>
            </a:r>
          </a:p>
          <a:p>
            <a:r>
              <a:rPr lang="en-US" b="0" i="0" dirty="0">
                <a:solidFill>
                  <a:srgbClr val="2B2A2A"/>
                </a:solidFill>
                <a:effectLst/>
                <a:latin typeface="Open Sans" panose="020B0604020202020204" pitchFamily="34" charset="0"/>
              </a:rPr>
              <a:t>• Hi: Aam – Mango and Common </a:t>
            </a:r>
          </a:p>
          <a:p>
            <a:r>
              <a:rPr lang="en-US" b="0" i="0" dirty="0">
                <a:solidFill>
                  <a:srgbClr val="2B2A2A"/>
                </a:solidFill>
                <a:effectLst/>
                <a:latin typeface="Open Sans" panose="020B0604020202020204" pitchFamily="34" charset="0"/>
              </a:rPr>
              <a:t>• </a:t>
            </a:r>
            <a:r>
              <a:rPr lang="en-US" b="0" i="0" dirty="0" err="1">
                <a:solidFill>
                  <a:srgbClr val="2B2A2A"/>
                </a:solidFill>
                <a:effectLst/>
                <a:latin typeface="Open Sans" panose="020B0604020202020204" pitchFamily="34" charset="0"/>
              </a:rPr>
              <a:t>Ml</a:t>
            </a:r>
            <a:r>
              <a:rPr lang="en-US" b="0" i="0" dirty="0">
                <a:solidFill>
                  <a:srgbClr val="2B2A2A"/>
                </a:solidFill>
                <a:effectLst/>
                <a:latin typeface="Open Sans" panose="020B0604020202020204" pitchFamily="34" charset="0"/>
              </a:rPr>
              <a:t>: Roopa – Person name and Rupee </a:t>
            </a:r>
          </a:p>
          <a:p>
            <a:r>
              <a:rPr lang="en-US" b="0" i="0" dirty="0">
                <a:solidFill>
                  <a:srgbClr val="2B2A2A"/>
                </a:solidFill>
                <a:effectLst/>
                <a:latin typeface="Open Sans" panose="020B0604020202020204" pitchFamily="34" charset="0"/>
              </a:rPr>
              <a:t>• </a:t>
            </a:r>
            <a:r>
              <a:rPr lang="en-US" b="0" i="0" dirty="0" err="1">
                <a:solidFill>
                  <a:srgbClr val="2B2A2A"/>
                </a:solidFill>
                <a:effectLst/>
                <a:latin typeface="Open Sans" panose="020B0604020202020204" pitchFamily="34" charset="0"/>
              </a:rPr>
              <a:t>Ml</a:t>
            </a:r>
            <a:r>
              <a:rPr lang="en-US" b="0" i="0" dirty="0">
                <a:solidFill>
                  <a:srgbClr val="2B2A2A"/>
                </a:solidFill>
                <a:effectLst/>
                <a:latin typeface="Open Sans" panose="020B0604020202020204" pitchFamily="34" charset="0"/>
              </a:rPr>
              <a:t>: Madhu – Person name and Honey </a:t>
            </a:r>
          </a:p>
          <a:p>
            <a:r>
              <a:rPr lang="en-US" b="0" i="0" dirty="0">
                <a:solidFill>
                  <a:srgbClr val="2B2A2A"/>
                </a:solidFill>
                <a:effectLst/>
                <a:latin typeface="Open Sans" panose="020B0604020202020204" pitchFamily="34" charset="0"/>
              </a:rPr>
              <a:t>• </a:t>
            </a:r>
            <a:r>
              <a:rPr lang="en-US" b="0" i="0" dirty="0" err="1">
                <a:solidFill>
                  <a:srgbClr val="2B2A2A"/>
                </a:solidFill>
                <a:effectLst/>
                <a:latin typeface="Open Sans" panose="020B0604020202020204" pitchFamily="34" charset="0"/>
              </a:rPr>
              <a:t>Ml</a:t>
            </a:r>
            <a:r>
              <a:rPr lang="en-US" b="0" i="0" dirty="0">
                <a:solidFill>
                  <a:srgbClr val="2B2A2A"/>
                </a:solidFill>
                <a:effectLst/>
                <a:latin typeface="Open Sans" panose="020B0604020202020204" pitchFamily="34" charset="0"/>
              </a:rPr>
              <a:t>: Mala – Person name and Garland IIIT Summer School</a:t>
            </a:r>
          </a:p>
          <a:p>
            <a:endParaRPr lang="en-US" dirty="0">
              <a:solidFill>
                <a:srgbClr val="2B2A2A"/>
              </a:solidFill>
              <a:latin typeface="Open Sans" panose="020B0604020202020204" pitchFamily="34" charset="0"/>
            </a:endParaRPr>
          </a:p>
          <a:p>
            <a:r>
              <a:rPr lang="en-IN" b="0" i="0" dirty="0">
                <a:solidFill>
                  <a:srgbClr val="2B2A2A"/>
                </a:solidFill>
                <a:effectLst/>
                <a:latin typeface="Open Sans" panose="020B0604020202020204" pitchFamily="34" charset="0"/>
              </a:rPr>
              <a:t>• Ta: </a:t>
            </a:r>
            <a:r>
              <a:rPr lang="en-IN" b="0" i="0" dirty="0" err="1">
                <a:solidFill>
                  <a:srgbClr val="2B2A2A"/>
                </a:solidFill>
                <a:effectLst/>
                <a:latin typeface="Open Sans" panose="020B0604020202020204" pitchFamily="34" charset="0"/>
              </a:rPr>
              <a:t>Thinkal</a:t>
            </a:r>
            <a:r>
              <a:rPr lang="en-IN" b="0" i="0" dirty="0">
                <a:solidFill>
                  <a:srgbClr val="2B2A2A"/>
                </a:solidFill>
                <a:effectLst/>
                <a:latin typeface="Open Sans" panose="020B0604020202020204" pitchFamily="34" charset="0"/>
              </a:rPr>
              <a:t> - Day and Month </a:t>
            </a:r>
          </a:p>
          <a:p>
            <a:r>
              <a:rPr lang="en-IN" b="0" i="0" dirty="0">
                <a:solidFill>
                  <a:srgbClr val="2B2A2A"/>
                </a:solidFill>
                <a:effectLst/>
                <a:latin typeface="Open Sans" panose="020B0604020202020204" pitchFamily="34" charset="0"/>
              </a:rPr>
              <a:t>• Ta: Malar - Person name and Flower </a:t>
            </a:r>
          </a:p>
          <a:p>
            <a:r>
              <a:rPr lang="en-IN" b="0" i="0" dirty="0">
                <a:solidFill>
                  <a:srgbClr val="2B2A2A"/>
                </a:solidFill>
                <a:effectLst/>
                <a:latin typeface="Open Sans" panose="020B0604020202020204" pitchFamily="34" charset="0"/>
              </a:rPr>
              <a:t>• Ta: </a:t>
            </a:r>
            <a:r>
              <a:rPr lang="en-IN" b="0" i="0" dirty="0" err="1">
                <a:solidFill>
                  <a:srgbClr val="2B2A2A"/>
                </a:solidFill>
                <a:effectLst/>
                <a:latin typeface="Open Sans" panose="020B0604020202020204" pitchFamily="34" charset="0"/>
              </a:rPr>
              <a:t>Chevvai</a:t>
            </a:r>
            <a:r>
              <a:rPr lang="en-IN" b="0" i="0" dirty="0">
                <a:solidFill>
                  <a:srgbClr val="2B2A2A"/>
                </a:solidFill>
                <a:effectLst/>
                <a:latin typeface="Open Sans" panose="020B0604020202020204" pitchFamily="34" charset="0"/>
              </a:rPr>
              <a:t> - Day and planet </a:t>
            </a:r>
          </a:p>
          <a:p>
            <a:r>
              <a:rPr lang="en-IN" b="0" i="0" dirty="0">
                <a:solidFill>
                  <a:srgbClr val="2B2A2A"/>
                </a:solidFill>
                <a:effectLst/>
                <a:latin typeface="Open Sans" panose="020B0604020202020204" pitchFamily="34" charset="0"/>
              </a:rPr>
              <a:t>• Ta: Shakthi – Person name and Power </a:t>
            </a:r>
          </a:p>
          <a:p>
            <a:r>
              <a:rPr lang="en-IN" b="0" i="0" dirty="0">
                <a:solidFill>
                  <a:srgbClr val="2B2A2A"/>
                </a:solidFill>
                <a:effectLst/>
                <a:latin typeface="Open Sans" panose="020B0604020202020204" pitchFamily="34" charset="0"/>
              </a:rPr>
              <a:t>• Ta: </a:t>
            </a:r>
            <a:r>
              <a:rPr lang="en-IN" b="0" i="0" dirty="0" err="1">
                <a:solidFill>
                  <a:srgbClr val="2B2A2A"/>
                </a:solidFill>
                <a:effectLst/>
                <a:latin typeface="Open Sans" panose="020B0604020202020204" pitchFamily="34" charset="0"/>
              </a:rPr>
              <a:t>MAlai</a:t>
            </a:r>
            <a:r>
              <a:rPr lang="en-IN" b="0" i="0" dirty="0">
                <a:solidFill>
                  <a:srgbClr val="2B2A2A"/>
                </a:solidFill>
                <a:effectLst/>
                <a:latin typeface="Open Sans" panose="020B0604020202020204" pitchFamily="34" charset="0"/>
              </a:rPr>
              <a:t> – Evening and Garland</a:t>
            </a:r>
          </a:p>
          <a:p>
            <a:r>
              <a:rPr lang="en-IN" b="0" i="0" dirty="0">
                <a:solidFill>
                  <a:srgbClr val="2B2A2A"/>
                </a:solidFill>
                <a:effectLst/>
                <a:latin typeface="Open Sans" panose="020B0604020202020204" pitchFamily="34" charset="0"/>
              </a:rPr>
              <a:t>• Ta &amp; </a:t>
            </a:r>
            <a:r>
              <a:rPr lang="en-IN" b="0" i="0" dirty="0" err="1">
                <a:solidFill>
                  <a:srgbClr val="2B2A2A"/>
                </a:solidFill>
                <a:effectLst/>
                <a:latin typeface="Open Sans" panose="020B0604020202020204" pitchFamily="34" charset="0"/>
              </a:rPr>
              <a:t>Ml</a:t>
            </a:r>
            <a:r>
              <a:rPr lang="en-IN" b="0" i="0" dirty="0">
                <a:solidFill>
                  <a:srgbClr val="2B2A2A"/>
                </a:solidFill>
                <a:effectLst/>
                <a:latin typeface="Open Sans" panose="020B0604020202020204" pitchFamily="34" charset="0"/>
              </a:rPr>
              <a:t>: </a:t>
            </a:r>
            <a:r>
              <a:rPr lang="en-IN" b="0" i="0" dirty="0" err="1">
                <a:solidFill>
                  <a:srgbClr val="2B2A2A"/>
                </a:solidFill>
                <a:effectLst/>
                <a:latin typeface="Open Sans" panose="020B0604020202020204" pitchFamily="34" charset="0"/>
              </a:rPr>
              <a:t>Velli</a:t>
            </a:r>
            <a:r>
              <a:rPr lang="en-IN" b="0" i="0" dirty="0">
                <a:solidFill>
                  <a:srgbClr val="2B2A2A"/>
                </a:solidFill>
                <a:effectLst/>
                <a:latin typeface="Open Sans" panose="020B0604020202020204" pitchFamily="34" charset="0"/>
              </a:rPr>
              <a:t> – Silver, Planet, Day IIIT Summer School</a:t>
            </a:r>
            <a:endParaRPr lang="en-IN" dirty="0"/>
          </a:p>
        </p:txBody>
      </p:sp>
    </p:spTree>
    <p:extLst>
      <p:ext uri="{BB962C8B-B14F-4D97-AF65-F5344CB8AC3E}">
        <p14:creationId xmlns:p14="http://schemas.microsoft.com/office/powerpoint/2010/main" val="35466832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3828D4-9AF9-4232-AF4F-B997F7A93C3B}"/>
              </a:ext>
            </a:extLst>
          </p:cNvPr>
          <p:cNvSpPr txBox="1"/>
          <p:nvPr/>
        </p:nvSpPr>
        <p:spPr>
          <a:xfrm>
            <a:off x="2976032" y="503451"/>
            <a:ext cx="6968067" cy="461665"/>
          </a:xfrm>
          <a:prstGeom prst="rect">
            <a:avLst/>
          </a:prstGeom>
          <a:noFill/>
        </p:spPr>
        <p:txBody>
          <a:bodyPr wrap="square">
            <a:spAutoFit/>
          </a:bodyPr>
          <a:lstStyle/>
          <a:p>
            <a:pPr algn="ctr"/>
            <a:r>
              <a:rPr lang="en-US" sz="2400" b="1" i="0" u="sng" dirty="0">
                <a:solidFill>
                  <a:srgbClr val="1271A5"/>
                </a:solidFill>
                <a:effectLst/>
                <a:latin typeface="Open Sans" panose="020B0604020202020204" pitchFamily="34" charset="0"/>
                <a:hlinkClick r:id="rId2" tooltip="slide39"/>
              </a:rPr>
              <a:t>Challenges of NER in Indian Languages</a:t>
            </a:r>
            <a:endParaRPr lang="en-IN" sz="2400" dirty="0"/>
          </a:p>
        </p:txBody>
      </p:sp>
      <p:sp>
        <p:nvSpPr>
          <p:cNvPr id="4" name="TextBox 3">
            <a:extLst>
              <a:ext uri="{FF2B5EF4-FFF2-40B4-BE49-F238E27FC236}">
                <a16:creationId xmlns:a16="http://schemas.microsoft.com/office/drawing/2014/main" id="{8F7EBE01-8AEF-454A-9EB9-5BCA374508C1}"/>
              </a:ext>
            </a:extLst>
          </p:cNvPr>
          <p:cNvSpPr txBox="1"/>
          <p:nvPr/>
        </p:nvSpPr>
        <p:spPr>
          <a:xfrm>
            <a:off x="1227667" y="1404892"/>
            <a:ext cx="10354733" cy="2677656"/>
          </a:xfrm>
          <a:prstGeom prst="rect">
            <a:avLst/>
          </a:prstGeom>
          <a:noFill/>
        </p:spPr>
        <p:txBody>
          <a:bodyPr wrap="square">
            <a:spAutoFit/>
          </a:bodyPr>
          <a:lstStyle/>
          <a:p>
            <a:r>
              <a:rPr lang="en-IN" b="0" i="0" dirty="0">
                <a:solidFill>
                  <a:srgbClr val="2B2A2A"/>
                </a:solidFill>
                <a:effectLst/>
                <a:latin typeface="Open Sans" panose="020B0604020202020204" pitchFamily="34" charset="0"/>
              </a:rPr>
              <a:t>Spell Variation: Due to the different writing styles same entity is represented in various word forms. </a:t>
            </a:r>
          </a:p>
          <a:p>
            <a:endParaRPr lang="en-IN" dirty="0">
              <a:solidFill>
                <a:srgbClr val="2B2A2A"/>
              </a:solidFill>
              <a:latin typeface="Open Sans" panose="020B0604020202020204" pitchFamily="34" charset="0"/>
            </a:endParaRPr>
          </a:p>
          <a:p>
            <a:r>
              <a:rPr lang="en-IN" b="0" i="0" dirty="0">
                <a:solidFill>
                  <a:srgbClr val="2B2A2A"/>
                </a:solidFill>
                <a:effectLst/>
                <a:latin typeface="Open Sans" panose="020B0604020202020204" pitchFamily="34" charset="0"/>
              </a:rPr>
              <a:t>In Tamil, </a:t>
            </a:r>
            <a:r>
              <a:rPr lang="en-IN" b="0" i="0" dirty="0" err="1">
                <a:solidFill>
                  <a:srgbClr val="2B2A2A"/>
                </a:solidFill>
                <a:effectLst/>
                <a:latin typeface="Open Sans" panose="020B0604020202020204" pitchFamily="34" charset="0"/>
              </a:rPr>
              <a:t>sanskirit</a:t>
            </a:r>
            <a:r>
              <a:rPr lang="en-IN" b="0" i="0" dirty="0">
                <a:solidFill>
                  <a:srgbClr val="2B2A2A"/>
                </a:solidFill>
                <a:effectLst/>
                <a:latin typeface="Open Sans" panose="020B0604020202020204" pitchFamily="34" charset="0"/>
              </a:rPr>
              <a:t> letters such as “</a:t>
            </a:r>
            <a:r>
              <a:rPr lang="en-IN" b="0" i="0" dirty="0" err="1">
                <a:solidFill>
                  <a:srgbClr val="2B2A2A"/>
                </a:solidFill>
                <a:effectLst/>
                <a:latin typeface="Open Sans" panose="020B0604020202020204" pitchFamily="34" charset="0"/>
              </a:rPr>
              <a:t>ja</a:t>
            </a:r>
            <a:r>
              <a:rPr lang="en-IN" b="0" i="0" dirty="0">
                <a:solidFill>
                  <a:srgbClr val="2B2A2A"/>
                </a:solidFill>
                <a:effectLst/>
                <a:latin typeface="Open Sans" panose="020B0604020202020204" pitchFamily="34" charset="0"/>
              </a:rPr>
              <a:t>”, “sha”, “</a:t>
            </a:r>
            <a:r>
              <a:rPr lang="en-IN" b="0" i="0" dirty="0" err="1">
                <a:solidFill>
                  <a:srgbClr val="2B2A2A"/>
                </a:solidFill>
                <a:effectLst/>
                <a:latin typeface="Open Sans" panose="020B0604020202020204" pitchFamily="34" charset="0"/>
              </a:rPr>
              <a:t>sri</a:t>
            </a:r>
            <a:r>
              <a:rPr lang="en-IN" b="0" i="0" dirty="0">
                <a:solidFill>
                  <a:srgbClr val="2B2A2A"/>
                </a:solidFill>
                <a:effectLst/>
                <a:latin typeface="Open Sans" panose="020B0604020202020204" pitchFamily="34" charset="0"/>
              </a:rPr>
              <a:t>” “Ha” are replaced by “</a:t>
            </a:r>
            <a:r>
              <a:rPr lang="en-IN" b="0" i="0" dirty="0" err="1">
                <a:solidFill>
                  <a:srgbClr val="2B2A2A"/>
                </a:solidFill>
                <a:effectLst/>
                <a:latin typeface="Open Sans" panose="020B0604020202020204" pitchFamily="34" charset="0"/>
              </a:rPr>
              <a:t>sa</a:t>
            </a:r>
            <a:r>
              <a:rPr lang="en-IN" b="0" i="0" dirty="0">
                <a:solidFill>
                  <a:srgbClr val="2B2A2A"/>
                </a:solidFill>
                <a:effectLst/>
                <a:latin typeface="Open Sans" panose="020B0604020202020204" pitchFamily="34" charset="0"/>
              </a:rPr>
              <a:t>”,“</a:t>
            </a:r>
            <a:r>
              <a:rPr lang="en-IN" b="0" i="0" dirty="0" err="1">
                <a:solidFill>
                  <a:srgbClr val="2B2A2A"/>
                </a:solidFill>
                <a:effectLst/>
                <a:latin typeface="Open Sans" panose="020B0604020202020204" pitchFamily="34" charset="0"/>
              </a:rPr>
              <a:t>ciri</a:t>
            </a:r>
            <a:r>
              <a:rPr lang="en-IN" b="0" i="0" dirty="0">
                <a:solidFill>
                  <a:srgbClr val="2B2A2A"/>
                </a:solidFill>
                <a:effectLst/>
                <a:latin typeface="Open Sans" panose="020B0604020202020204" pitchFamily="34" charset="0"/>
              </a:rPr>
              <a:t>”, “ka” </a:t>
            </a:r>
          </a:p>
          <a:p>
            <a:endParaRPr lang="en-IN" dirty="0">
              <a:solidFill>
                <a:srgbClr val="2B2A2A"/>
              </a:solidFill>
              <a:latin typeface="Open Sans" panose="020B0604020202020204" pitchFamily="34" charset="0"/>
            </a:endParaRPr>
          </a:p>
          <a:p>
            <a:r>
              <a:rPr lang="en-IN" b="0" i="0" dirty="0">
                <a:solidFill>
                  <a:srgbClr val="2B2A2A"/>
                </a:solidFill>
                <a:effectLst/>
                <a:latin typeface="Open Sans" panose="020B0604020202020204" pitchFamily="34" charset="0"/>
              </a:rPr>
              <a:t>Example: </a:t>
            </a:r>
            <a:r>
              <a:rPr lang="en-IN" b="0" i="0" dirty="0" err="1">
                <a:solidFill>
                  <a:srgbClr val="2B2A2A"/>
                </a:solidFill>
                <a:effectLst/>
                <a:latin typeface="Open Sans" panose="020B0604020202020204" pitchFamily="34" charset="0"/>
              </a:rPr>
              <a:t>Roja</a:t>
            </a:r>
            <a:r>
              <a:rPr lang="en-IN" b="0" i="0" dirty="0">
                <a:solidFill>
                  <a:srgbClr val="2B2A2A"/>
                </a:solidFill>
                <a:effectLst/>
                <a:latin typeface="Open Sans" panose="020B0604020202020204" pitchFamily="34" charset="0"/>
              </a:rPr>
              <a:t> can be written as Rosa </a:t>
            </a:r>
            <a:r>
              <a:rPr lang="en-IN" b="0" i="0" dirty="0" err="1">
                <a:solidFill>
                  <a:srgbClr val="2B2A2A"/>
                </a:solidFill>
                <a:effectLst/>
                <a:latin typeface="Open Sans" panose="020B0604020202020204" pitchFamily="34" charset="0"/>
              </a:rPr>
              <a:t>Srimathi</a:t>
            </a:r>
            <a:r>
              <a:rPr lang="en-IN" b="0" i="0" dirty="0">
                <a:solidFill>
                  <a:srgbClr val="2B2A2A"/>
                </a:solidFill>
                <a:effectLst/>
                <a:latin typeface="Open Sans" panose="020B0604020202020204" pitchFamily="34" charset="0"/>
              </a:rPr>
              <a:t> - </a:t>
            </a:r>
            <a:r>
              <a:rPr lang="en-IN" b="0" i="0" dirty="0" err="1">
                <a:solidFill>
                  <a:srgbClr val="2B2A2A"/>
                </a:solidFill>
                <a:effectLst/>
                <a:latin typeface="Open Sans" panose="020B0604020202020204" pitchFamily="34" charset="0"/>
              </a:rPr>
              <a:t>cirimathi</a:t>
            </a:r>
            <a:r>
              <a:rPr lang="en-IN" b="0" i="0" dirty="0">
                <a:solidFill>
                  <a:srgbClr val="2B2A2A"/>
                </a:solidFill>
                <a:effectLst/>
                <a:latin typeface="Open Sans" panose="020B0604020202020204" pitchFamily="34" charset="0"/>
              </a:rPr>
              <a:t> Raja - rasa </a:t>
            </a:r>
            <a:r>
              <a:rPr lang="en-IN" b="0" i="0" dirty="0" err="1">
                <a:solidFill>
                  <a:srgbClr val="2B2A2A"/>
                </a:solidFill>
                <a:effectLst/>
                <a:latin typeface="Open Sans" panose="020B0604020202020204" pitchFamily="34" charset="0"/>
              </a:rPr>
              <a:t>ShajahAn</a:t>
            </a:r>
            <a:r>
              <a:rPr lang="en-IN" b="0" i="0" dirty="0">
                <a:solidFill>
                  <a:srgbClr val="2B2A2A"/>
                </a:solidFill>
                <a:effectLst/>
                <a:latin typeface="Open Sans" panose="020B0604020202020204" pitchFamily="34" charset="0"/>
              </a:rPr>
              <a:t> - </a:t>
            </a:r>
            <a:r>
              <a:rPr lang="en-IN" b="0" i="0" dirty="0" err="1">
                <a:solidFill>
                  <a:srgbClr val="2B2A2A"/>
                </a:solidFill>
                <a:effectLst/>
                <a:latin typeface="Open Sans" panose="020B0604020202020204" pitchFamily="34" charset="0"/>
              </a:rPr>
              <a:t>sajakAn</a:t>
            </a:r>
            <a:r>
              <a:rPr lang="en-IN" b="0" i="0" dirty="0">
                <a:solidFill>
                  <a:srgbClr val="2B2A2A"/>
                </a:solidFill>
                <a:effectLst/>
                <a:latin typeface="Open Sans" panose="020B0604020202020204" pitchFamily="34" charset="0"/>
              </a:rPr>
              <a:t> IIIT Summer School</a:t>
            </a:r>
          </a:p>
          <a:p>
            <a:endParaRPr lang="en-IN" dirty="0">
              <a:solidFill>
                <a:srgbClr val="2B2A2A"/>
              </a:solidFill>
              <a:latin typeface="Open Sans" panose="020B0604020202020204" pitchFamily="34" charset="0"/>
            </a:endParaRPr>
          </a:p>
          <a:p>
            <a:r>
              <a:rPr lang="en-US" b="0" i="0" dirty="0">
                <a:solidFill>
                  <a:srgbClr val="2B2A2A"/>
                </a:solidFill>
                <a:effectLst/>
                <a:latin typeface="Open Sans" panose="020B0604020202020204" pitchFamily="34" charset="0"/>
              </a:rPr>
              <a:t>Lack of Capitalization :-</a:t>
            </a:r>
          </a:p>
          <a:p>
            <a:endParaRPr lang="en-US" dirty="0">
              <a:solidFill>
                <a:srgbClr val="2B2A2A"/>
              </a:solidFill>
              <a:latin typeface="Open Sans" panose="020B0604020202020204" pitchFamily="34" charset="0"/>
            </a:endParaRPr>
          </a:p>
          <a:p>
            <a:r>
              <a:rPr lang="en-US" b="0" i="0" dirty="0">
                <a:solidFill>
                  <a:srgbClr val="2B2A2A"/>
                </a:solidFill>
                <a:effectLst/>
                <a:latin typeface="Open Sans" panose="020B0604020202020204" pitchFamily="34" charset="0"/>
              </a:rPr>
              <a:t>• In English and some other European languages capitalization is considered as the important feature to identify proper noun. </a:t>
            </a:r>
          </a:p>
          <a:p>
            <a:r>
              <a:rPr lang="en-US" b="0" i="0" dirty="0">
                <a:solidFill>
                  <a:srgbClr val="2B2A2A"/>
                </a:solidFill>
                <a:effectLst/>
                <a:latin typeface="Open Sans" panose="020B0604020202020204" pitchFamily="34" charset="0"/>
              </a:rPr>
              <a:t>• It plays a major role in NE identification. </a:t>
            </a:r>
          </a:p>
          <a:p>
            <a:r>
              <a:rPr lang="en-US" b="0" i="0" dirty="0">
                <a:solidFill>
                  <a:srgbClr val="2B2A2A"/>
                </a:solidFill>
                <a:effectLst/>
                <a:latin typeface="Open Sans" panose="020B0604020202020204" pitchFamily="34" charset="0"/>
              </a:rPr>
              <a:t>• Unlike English capitalization concept is not found in Indian languages. IIIT Summer School</a:t>
            </a:r>
            <a:endParaRPr lang="en-IN" dirty="0"/>
          </a:p>
        </p:txBody>
      </p:sp>
    </p:spTree>
    <p:extLst>
      <p:ext uri="{BB962C8B-B14F-4D97-AF65-F5344CB8AC3E}">
        <p14:creationId xmlns:p14="http://schemas.microsoft.com/office/powerpoint/2010/main" val="4213779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255"/>
        <p:cNvGrpSpPr/>
        <p:nvPr/>
      </p:nvGrpSpPr>
      <p:grpSpPr>
        <a:xfrm>
          <a:off x="0" y="0"/>
          <a:ext cx="0" cy="0"/>
          <a:chOff x="0" y="0"/>
          <a:chExt cx="0" cy="0"/>
        </a:xfrm>
      </p:grpSpPr>
      <p:sp>
        <p:nvSpPr>
          <p:cNvPr id="256" name="Google Shape;256;p27"/>
          <p:cNvSpPr/>
          <p:nvPr/>
        </p:nvSpPr>
        <p:spPr>
          <a:xfrm>
            <a:off x="12191" y="0"/>
            <a:ext cx="12179807" cy="685799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7" name="Google Shape;257;p27"/>
          <p:cNvSpPr txBox="1">
            <a:spLocks noGrp="1"/>
          </p:cNvSpPr>
          <p:nvPr>
            <p:ph type="title"/>
          </p:nvPr>
        </p:nvSpPr>
        <p:spPr>
          <a:xfrm>
            <a:off x="2087752" y="362203"/>
            <a:ext cx="8016494" cy="848360"/>
          </a:xfrm>
          <a:prstGeom prst="rect">
            <a:avLst/>
          </a:prstGeom>
          <a:noFill/>
          <a:ln>
            <a:noFill/>
          </a:ln>
        </p:spPr>
        <p:txBody>
          <a:bodyPr spcFirstLastPara="1" wrap="square" lIns="0" tIns="12700" rIns="0" bIns="0" anchor="t" anchorCtr="0">
            <a:spAutoFit/>
          </a:bodyPr>
          <a:lstStyle/>
          <a:p>
            <a:pPr marL="156210" lvl="0" indent="0" algn="l" rtl="0">
              <a:lnSpc>
                <a:spcPct val="100000"/>
              </a:lnSpc>
              <a:spcBef>
                <a:spcPts val="0"/>
              </a:spcBef>
              <a:spcAft>
                <a:spcPts val="0"/>
              </a:spcAft>
              <a:buNone/>
            </a:pPr>
            <a:r>
              <a:rPr lang="en-US"/>
              <a:t>APPLICATIONS	OF NER</a:t>
            </a:r>
            <a:endParaRPr/>
          </a:p>
        </p:txBody>
      </p:sp>
    </p:spTree>
  </p:cSld>
  <p:clrMapOvr>
    <a:masterClrMapping/>
  </p:clrMapOvr>
  <mc:AlternateContent xmlns:mc="http://schemas.openxmlformats.org/markup-compatibility/2006" xmlns:p14="http://schemas.microsoft.com/office/powerpoint/2010/main">
    <mc:Choice Requires="p14">
      <p:transition spd="slow" p14:dur="2000" advTm="5801"/>
    </mc:Choice>
    <mc:Fallback xmlns="">
      <p:transition spd="slow" advTm="5801"/>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261"/>
        <p:cNvGrpSpPr/>
        <p:nvPr/>
      </p:nvGrpSpPr>
      <p:grpSpPr>
        <a:xfrm>
          <a:off x="0" y="0"/>
          <a:ext cx="0" cy="0"/>
          <a:chOff x="0" y="0"/>
          <a:chExt cx="0" cy="0"/>
        </a:xfrm>
      </p:grpSpPr>
      <p:sp>
        <p:nvSpPr>
          <p:cNvPr id="262" name="Google Shape;262;p28"/>
          <p:cNvSpPr txBox="1">
            <a:spLocks noGrp="1"/>
          </p:cNvSpPr>
          <p:nvPr>
            <p:ph type="title"/>
          </p:nvPr>
        </p:nvSpPr>
        <p:spPr>
          <a:xfrm>
            <a:off x="1912620" y="871727"/>
            <a:ext cx="7879080" cy="605155"/>
          </a:xfrm>
          <a:prstGeom prst="rect">
            <a:avLst/>
          </a:prstGeom>
          <a:solidFill>
            <a:srgbClr val="000000"/>
          </a:solidFill>
          <a:ln w="12175" cap="flat" cmpd="sng">
            <a:solidFill>
              <a:srgbClr val="2E528F"/>
            </a:solidFill>
            <a:prstDash val="solid"/>
            <a:round/>
            <a:headEnd type="none" w="sm" len="sm"/>
            <a:tailEnd type="none" w="sm" len="sm"/>
          </a:ln>
        </p:spPr>
        <p:txBody>
          <a:bodyPr spcFirstLastPara="1" wrap="square" lIns="0" tIns="142225" rIns="0" bIns="0" anchor="t" anchorCtr="0">
            <a:spAutoFit/>
          </a:bodyPr>
          <a:lstStyle/>
          <a:p>
            <a:pPr marL="0" lvl="0" indent="0" algn="ctr" rtl="0">
              <a:lnSpc>
                <a:spcPct val="100000"/>
              </a:lnSpc>
              <a:spcBef>
                <a:spcPts val="0"/>
              </a:spcBef>
              <a:spcAft>
                <a:spcPts val="0"/>
              </a:spcAft>
              <a:buNone/>
            </a:pPr>
            <a:r>
              <a:rPr lang="en-US" sz="2000"/>
              <a:t>INFORMATION EXRACTION</a:t>
            </a:r>
            <a:endParaRPr sz="2000"/>
          </a:p>
        </p:txBody>
      </p:sp>
      <p:sp>
        <p:nvSpPr>
          <p:cNvPr id="263" name="Google Shape;263;p28"/>
          <p:cNvSpPr txBox="1"/>
          <p:nvPr/>
        </p:nvSpPr>
        <p:spPr>
          <a:xfrm>
            <a:off x="1912620" y="1796795"/>
            <a:ext cx="7879080" cy="605155"/>
          </a:xfrm>
          <a:prstGeom prst="rect">
            <a:avLst/>
          </a:prstGeom>
          <a:solidFill>
            <a:srgbClr val="000000"/>
          </a:solidFill>
          <a:ln w="12175" cap="flat" cmpd="sng">
            <a:solidFill>
              <a:srgbClr val="2E528F"/>
            </a:solidFill>
            <a:prstDash val="solid"/>
            <a:round/>
            <a:headEnd type="none" w="sm" len="sm"/>
            <a:tailEnd type="none" w="sm" len="sm"/>
          </a:ln>
        </p:spPr>
        <p:txBody>
          <a:bodyPr spcFirstLastPara="1" wrap="square" lIns="0" tIns="142225" rIns="0" bIns="0" anchor="t" anchorCtr="0">
            <a:spAutoFit/>
          </a:bodyPr>
          <a:lstStyle/>
          <a:p>
            <a:pPr marL="0" marR="0" lvl="0" indent="0" algn="ctr" rtl="0">
              <a:lnSpc>
                <a:spcPct val="100000"/>
              </a:lnSpc>
              <a:spcBef>
                <a:spcPts val="0"/>
              </a:spcBef>
              <a:spcAft>
                <a:spcPts val="0"/>
              </a:spcAft>
              <a:buNone/>
            </a:pPr>
            <a:r>
              <a:rPr lang="en-US" sz="2000" b="1">
                <a:solidFill>
                  <a:srgbClr val="FFFFFF"/>
                </a:solidFill>
                <a:latin typeface="Times New Roman"/>
                <a:ea typeface="Times New Roman"/>
                <a:cs typeface="Times New Roman"/>
                <a:sym typeface="Times New Roman"/>
              </a:rPr>
              <a:t>PARSING AND MACHINE TRANSLATION</a:t>
            </a:r>
            <a:endParaRPr sz="2000">
              <a:solidFill>
                <a:schemeClr val="dk1"/>
              </a:solidFill>
              <a:latin typeface="Times New Roman"/>
              <a:ea typeface="Times New Roman"/>
              <a:cs typeface="Times New Roman"/>
              <a:sym typeface="Times New Roman"/>
            </a:endParaRPr>
          </a:p>
        </p:txBody>
      </p:sp>
      <p:sp>
        <p:nvSpPr>
          <p:cNvPr id="264" name="Google Shape;264;p28"/>
          <p:cNvSpPr txBox="1"/>
          <p:nvPr/>
        </p:nvSpPr>
        <p:spPr>
          <a:xfrm>
            <a:off x="1912620" y="2761488"/>
            <a:ext cx="7879080" cy="605155"/>
          </a:xfrm>
          <a:prstGeom prst="rect">
            <a:avLst/>
          </a:prstGeom>
          <a:solidFill>
            <a:srgbClr val="000000"/>
          </a:solidFill>
          <a:ln w="12175" cap="flat" cmpd="sng">
            <a:solidFill>
              <a:srgbClr val="2E528F"/>
            </a:solidFill>
            <a:prstDash val="solid"/>
            <a:round/>
            <a:headEnd type="none" w="sm" len="sm"/>
            <a:tailEnd type="none" w="sm" len="sm"/>
          </a:ln>
        </p:spPr>
        <p:txBody>
          <a:bodyPr spcFirstLastPara="1" wrap="square" lIns="0" tIns="141600" rIns="0" bIns="0" anchor="t" anchorCtr="0">
            <a:spAutoFit/>
          </a:bodyPr>
          <a:lstStyle/>
          <a:p>
            <a:pPr marL="0" marR="0" lvl="0" indent="0" algn="ctr" rtl="0">
              <a:lnSpc>
                <a:spcPct val="100000"/>
              </a:lnSpc>
              <a:spcBef>
                <a:spcPts val="0"/>
              </a:spcBef>
              <a:spcAft>
                <a:spcPts val="0"/>
              </a:spcAft>
              <a:buNone/>
            </a:pPr>
            <a:r>
              <a:rPr lang="en-US" sz="2000" b="1">
                <a:solidFill>
                  <a:srgbClr val="FFFFFF"/>
                </a:solidFill>
                <a:latin typeface="Times New Roman"/>
                <a:ea typeface="Times New Roman"/>
                <a:cs typeface="Times New Roman"/>
                <a:sym typeface="Times New Roman"/>
              </a:rPr>
              <a:t>PROVIDES QUICK OPERATION</a:t>
            </a:r>
            <a:endParaRPr sz="2000">
              <a:solidFill>
                <a:schemeClr val="dk1"/>
              </a:solidFill>
              <a:latin typeface="Times New Roman"/>
              <a:ea typeface="Times New Roman"/>
              <a:cs typeface="Times New Roman"/>
              <a:sym typeface="Times New Roman"/>
            </a:endParaRPr>
          </a:p>
        </p:txBody>
      </p:sp>
      <p:sp>
        <p:nvSpPr>
          <p:cNvPr id="265" name="Google Shape;265;p28"/>
          <p:cNvSpPr txBox="1"/>
          <p:nvPr/>
        </p:nvSpPr>
        <p:spPr>
          <a:xfrm>
            <a:off x="1912620" y="4626864"/>
            <a:ext cx="7879080" cy="605155"/>
          </a:xfrm>
          <a:prstGeom prst="rect">
            <a:avLst/>
          </a:prstGeom>
          <a:solidFill>
            <a:srgbClr val="000000"/>
          </a:solidFill>
          <a:ln w="12175" cap="flat" cmpd="sng">
            <a:solidFill>
              <a:srgbClr val="2E528F"/>
            </a:solidFill>
            <a:prstDash val="solid"/>
            <a:round/>
            <a:headEnd type="none" w="sm" len="sm"/>
            <a:tailEnd type="none" w="sm" len="sm"/>
          </a:ln>
        </p:spPr>
        <p:txBody>
          <a:bodyPr spcFirstLastPara="1" wrap="square" lIns="0" tIns="142225" rIns="0" bIns="0" anchor="t" anchorCtr="0">
            <a:spAutoFit/>
          </a:bodyPr>
          <a:lstStyle/>
          <a:p>
            <a:pPr marL="0" marR="0" lvl="0" indent="0" algn="ctr" rtl="0">
              <a:lnSpc>
                <a:spcPct val="100000"/>
              </a:lnSpc>
              <a:spcBef>
                <a:spcPts val="0"/>
              </a:spcBef>
              <a:spcAft>
                <a:spcPts val="0"/>
              </a:spcAft>
              <a:buNone/>
            </a:pPr>
            <a:r>
              <a:rPr lang="en-US" sz="2000" b="1">
                <a:solidFill>
                  <a:srgbClr val="FFFFFF"/>
                </a:solidFill>
                <a:latin typeface="Times New Roman"/>
                <a:ea typeface="Times New Roman"/>
                <a:cs typeface="Times New Roman"/>
                <a:sym typeface="Times New Roman"/>
              </a:rPr>
              <a:t>PRIMARILY USED FOR GENRALS AND ARTICLES</a:t>
            </a:r>
            <a:endParaRPr sz="2000">
              <a:solidFill>
                <a:schemeClr val="dk1"/>
              </a:solidFill>
              <a:latin typeface="Times New Roman"/>
              <a:ea typeface="Times New Roman"/>
              <a:cs typeface="Times New Roman"/>
              <a:sym typeface="Times New Roman"/>
            </a:endParaRPr>
          </a:p>
        </p:txBody>
      </p:sp>
      <p:sp>
        <p:nvSpPr>
          <p:cNvPr id="266" name="Google Shape;266;p28"/>
          <p:cNvSpPr txBox="1"/>
          <p:nvPr/>
        </p:nvSpPr>
        <p:spPr>
          <a:xfrm>
            <a:off x="1912620" y="3710940"/>
            <a:ext cx="7879080" cy="605155"/>
          </a:xfrm>
          <a:prstGeom prst="rect">
            <a:avLst/>
          </a:prstGeom>
          <a:solidFill>
            <a:srgbClr val="000000"/>
          </a:solidFill>
          <a:ln w="12175" cap="flat" cmpd="sng">
            <a:solidFill>
              <a:srgbClr val="2E528F"/>
            </a:solidFill>
            <a:prstDash val="solid"/>
            <a:round/>
            <a:headEnd type="none" w="sm" len="sm"/>
            <a:tailEnd type="none" w="sm" len="sm"/>
          </a:ln>
        </p:spPr>
        <p:txBody>
          <a:bodyPr spcFirstLastPara="1" wrap="square" lIns="0" tIns="142875" rIns="0" bIns="0" anchor="t" anchorCtr="0">
            <a:spAutoFit/>
          </a:bodyPr>
          <a:lstStyle/>
          <a:p>
            <a:pPr marL="0" marR="0" lvl="0" indent="0" algn="ctr" rtl="0">
              <a:lnSpc>
                <a:spcPct val="100000"/>
              </a:lnSpc>
              <a:spcBef>
                <a:spcPts val="0"/>
              </a:spcBef>
              <a:spcAft>
                <a:spcPts val="0"/>
              </a:spcAft>
              <a:buNone/>
            </a:pPr>
            <a:r>
              <a:rPr lang="en-US" sz="2000" b="1">
                <a:solidFill>
                  <a:srgbClr val="FFFFFF"/>
                </a:solidFill>
                <a:latin typeface="Times New Roman"/>
                <a:ea typeface="Times New Roman"/>
                <a:cs typeface="Times New Roman"/>
                <a:sym typeface="Times New Roman"/>
              </a:rPr>
              <a:t>USED IN BIO-MEDICAL SECTORS</a:t>
            </a:r>
            <a:endParaRPr sz="2000">
              <a:solidFill>
                <a:schemeClr val="dk1"/>
              </a:solidFill>
              <a:latin typeface="Times New Roman"/>
              <a:ea typeface="Times New Roman"/>
              <a:cs typeface="Times New Roman"/>
              <a:sym typeface="Times New Roman"/>
            </a:endParaRPr>
          </a:p>
        </p:txBody>
      </p:sp>
      <p:sp>
        <p:nvSpPr>
          <p:cNvPr id="267" name="Google Shape;267;p28"/>
          <p:cNvSpPr txBox="1"/>
          <p:nvPr/>
        </p:nvSpPr>
        <p:spPr>
          <a:xfrm>
            <a:off x="1912620" y="5558028"/>
            <a:ext cx="7879080" cy="605155"/>
          </a:xfrm>
          <a:prstGeom prst="rect">
            <a:avLst/>
          </a:prstGeom>
          <a:solidFill>
            <a:srgbClr val="000000"/>
          </a:solidFill>
          <a:ln w="12175" cap="flat" cmpd="sng">
            <a:solidFill>
              <a:srgbClr val="2E528F"/>
            </a:solidFill>
            <a:prstDash val="solid"/>
            <a:round/>
            <a:headEnd type="none" w="sm" len="sm"/>
            <a:tailEnd type="none" w="sm" len="sm"/>
          </a:ln>
        </p:spPr>
        <p:txBody>
          <a:bodyPr spcFirstLastPara="1" wrap="square" lIns="0" tIns="142875" rIns="0" bIns="0" anchor="t" anchorCtr="0">
            <a:spAutoFit/>
          </a:bodyPr>
          <a:lstStyle/>
          <a:p>
            <a:pPr marL="134620" marR="0" lvl="0" indent="0" algn="l" rtl="0">
              <a:lnSpc>
                <a:spcPct val="100000"/>
              </a:lnSpc>
              <a:spcBef>
                <a:spcPts val="0"/>
              </a:spcBef>
              <a:spcAft>
                <a:spcPts val="0"/>
              </a:spcAft>
              <a:buNone/>
            </a:pPr>
            <a:r>
              <a:rPr lang="en-US" sz="2000" b="1">
                <a:solidFill>
                  <a:srgbClr val="FFFFFF"/>
                </a:solidFill>
                <a:latin typeface="Times New Roman"/>
                <a:ea typeface="Times New Roman"/>
                <a:cs typeface="Times New Roman"/>
                <a:sym typeface="Times New Roman"/>
              </a:rPr>
              <a:t>NOW EXTENDED TO WEB BLOGS, TWITTER,FACEBOOK ETC.</a:t>
            </a:r>
            <a:endParaRPr sz="2000">
              <a:solidFill>
                <a:schemeClr val="dk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advTm="50282"/>
    </mc:Choice>
    <mc:Fallback xmlns="">
      <p:transition spd="slow" advTm="50282"/>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271"/>
        <p:cNvGrpSpPr/>
        <p:nvPr/>
      </p:nvGrpSpPr>
      <p:grpSpPr>
        <a:xfrm>
          <a:off x="0" y="0"/>
          <a:ext cx="0" cy="0"/>
          <a:chOff x="0" y="0"/>
          <a:chExt cx="0" cy="0"/>
        </a:xfrm>
      </p:grpSpPr>
      <p:sp>
        <p:nvSpPr>
          <p:cNvPr id="272" name="Google Shape;272;p29"/>
          <p:cNvSpPr/>
          <p:nvPr/>
        </p:nvSpPr>
        <p:spPr>
          <a:xfrm>
            <a:off x="0" y="0"/>
            <a:ext cx="9997440" cy="677537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2000" advTm="991"/>
    </mc:Choice>
    <mc:Fallback xmlns="">
      <p:transition spd="slow" advTm="991"/>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276"/>
        <p:cNvGrpSpPr/>
        <p:nvPr/>
      </p:nvGrpSpPr>
      <p:grpSpPr>
        <a:xfrm>
          <a:off x="0" y="0"/>
          <a:ext cx="0" cy="0"/>
          <a:chOff x="0" y="0"/>
          <a:chExt cx="0" cy="0"/>
        </a:xfrm>
      </p:grpSpPr>
      <p:sp>
        <p:nvSpPr>
          <p:cNvPr id="277" name="Google Shape;277;p30"/>
          <p:cNvSpPr txBox="1">
            <a:spLocks noGrp="1"/>
          </p:cNvSpPr>
          <p:nvPr>
            <p:ph type="title"/>
          </p:nvPr>
        </p:nvSpPr>
        <p:spPr>
          <a:xfrm>
            <a:off x="2743200" y="717804"/>
            <a:ext cx="6344920" cy="632460"/>
          </a:xfrm>
          <a:prstGeom prst="rect">
            <a:avLst/>
          </a:prstGeom>
          <a:solidFill>
            <a:srgbClr val="000000"/>
          </a:solidFill>
          <a:ln w="12175" cap="flat" cmpd="sng">
            <a:solidFill>
              <a:srgbClr val="2E528F"/>
            </a:solidFill>
            <a:prstDash val="solid"/>
            <a:round/>
            <a:headEnd type="none" w="sm" len="sm"/>
            <a:tailEnd type="none" w="sm" len="sm"/>
          </a:ln>
        </p:spPr>
        <p:txBody>
          <a:bodyPr spcFirstLastPara="1" wrap="square" lIns="0" tIns="171450" rIns="0" bIns="0" anchor="t" anchorCtr="0">
            <a:spAutoFit/>
          </a:bodyPr>
          <a:lstStyle/>
          <a:p>
            <a:pPr marL="1270" lvl="0" indent="0" algn="ctr" rtl="0">
              <a:lnSpc>
                <a:spcPct val="100000"/>
              </a:lnSpc>
              <a:spcBef>
                <a:spcPts val="0"/>
              </a:spcBef>
              <a:spcAft>
                <a:spcPts val="0"/>
              </a:spcAft>
              <a:buNone/>
            </a:pPr>
            <a:r>
              <a:rPr lang="en-US" sz="1800"/>
              <a:t>AUTOMATIC RETRIEVAL OF DATA</a:t>
            </a:r>
            <a:endParaRPr sz="1800"/>
          </a:p>
        </p:txBody>
      </p:sp>
      <p:sp>
        <p:nvSpPr>
          <p:cNvPr id="278" name="Google Shape;278;p30"/>
          <p:cNvSpPr txBox="1"/>
          <p:nvPr/>
        </p:nvSpPr>
        <p:spPr>
          <a:xfrm>
            <a:off x="2743200" y="1798320"/>
            <a:ext cx="6344920" cy="632460"/>
          </a:xfrm>
          <a:prstGeom prst="rect">
            <a:avLst/>
          </a:prstGeom>
          <a:solidFill>
            <a:srgbClr val="000000"/>
          </a:solidFill>
          <a:ln w="12175" cap="flat" cmpd="sng">
            <a:solidFill>
              <a:srgbClr val="2E528F"/>
            </a:solidFill>
            <a:prstDash val="solid"/>
            <a:round/>
            <a:headEnd type="none" w="sm" len="sm"/>
            <a:tailEnd type="none" w="sm" len="sm"/>
          </a:ln>
        </p:spPr>
        <p:txBody>
          <a:bodyPr spcFirstLastPara="1" wrap="square" lIns="0" tIns="172075" rIns="0" bIns="0" anchor="t" anchorCtr="0">
            <a:spAutoFit/>
          </a:bodyPr>
          <a:lstStyle/>
          <a:p>
            <a:pPr marL="416559" marR="0" lvl="0" indent="0" algn="l" rtl="0">
              <a:lnSpc>
                <a:spcPct val="100000"/>
              </a:lnSpc>
              <a:spcBef>
                <a:spcPts val="0"/>
              </a:spcBef>
              <a:spcAft>
                <a:spcPts val="0"/>
              </a:spcAft>
              <a:buNone/>
            </a:pPr>
            <a:r>
              <a:rPr lang="en-US" sz="1800" b="1">
                <a:solidFill>
                  <a:srgbClr val="FFFFFF"/>
                </a:solidFill>
                <a:latin typeface="Times New Roman"/>
                <a:ea typeface="Times New Roman"/>
                <a:cs typeface="Times New Roman"/>
                <a:sym typeface="Times New Roman"/>
              </a:rPr>
              <a:t>RETRIEVAL OF RELEVANT DATA FROM THE WEB</a:t>
            </a:r>
            <a:endParaRPr sz="1800">
              <a:solidFill>
                <a:schemeClr val="dk1"/>
              </a:solidFill>
              <a:latin typeface="Times New Roman"/>
              <a:ea typeface="Times New Roman"/>
              <a:cs typeface="Times New Roman"/>
              <a:sym typeface="Times New Roman"/>
            </a:endParaRPr>
          </a:p>
        </p:txBody>
      </p:sp>
      <p:sp>
        <p:nvSpPr>
          <p:cNvPr id="279" name="Google Shape;279;p30"/>
          <p:cNvSpPr txBox="1"/>
          <p:nvPr/>
        </p:nvSpPr>
        <p:spPr>
          <a:xfrm>
            <a:off x="2743200" y="2878835"/>
            <a:ext cx="6344920" cy="634365"/>
          </a:xfrm>
          <a:prstGeom prst="rect">
            <a:avLst/>
          </a:prstGeom>
          <a:solidFill>
            <a:srgbClr val="000000"/>
          </a:solidFill>
          <a:ln w="12175" cap="flat" cmpd="sng">
            <a:solidFill>
              <a:srgbClr val="2E528F"/>
            </a:solidFill>
            <a:prstDash val="solid"/>
            <a:round/>
            <a:headEnd type="none" w="sm" len="sm"/>
            <a:tailEnd type="none" w="sm" len="sm"/>
          </a:ln>
        </p:spPr>
        <p:txBody>
          <a:bodyPr spcFirstLastPara="1" wrap="square" lIns="0" tIns="172700" rIns="0" bIns="0" anchor="t" anchorCtr="0">
            <a:spAutoFit/>
          </a:bodyPr>
          <a:lstStyle/>
          <a:p>
            <a:pPr marL="120650" marR="0" lvl="0" indent="0" algn="l" rtl="0">
              <a:lnSpc>
                <a:spcPct val="100000"/>
              </a:lnSpc>
              <a:spcBef>
                <a:spcPts val="0"/>
              </a:spcBef>
              <a:spcAft>
                <a:spcPts val="0"/>
              </a:spcAft>
              <a:buNone/>
            </a:pPr>
            <a:r>
              <a:rPr lang="en-US" sz="1800" b="1">
                <a:solidFill>
                  <a:srgbClr val="FFFFFF"/>
                </a:solidFill>
                <a:latin typeface="Times New Roman"/>
                <a:ea typeface="Times New Roman"/>
                <a:cs typeface="Times New Roman"/>
                <a:sym typeface="Times New Roman"/>
              </a:rPr>
              <a:t>OPTIMIZE CRF AS IT HAS THE ENTROPHY OVERHEAD</a:t>
            </a:r>
            <a:endParaRPr sz="1800">
              <a:solidFill>
                <a:schemeClr val="dk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advTm="512"/>
    </mc:Choice>
    <mc:Fallback xmlns="">
      <p:transition spd="slow" advTm="512"/>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288"/>
        <p:cNvGrpSpPr/>
        <p:nvPr/>
      </p:nvGrpSpPr>
      <p:grpSpPr>
        <a:xfrm>
          <a:off x="0" y="0"/>
          <a:ext cx="0" cy="0"/>
          <a:chOff x="0" y="0"/>
          <a:chExt cx="0" cy="0"/>
        </a:xfrm>
      </p:grpSpPr>
      <p:sp>
        <p:nvSpPr>
          <p:cNvPr id="289" name="Google Shape;289;p32"/>
          <p:cNvSpPr/>
          <p:nvPr/>
        </p:nvSpPr>
        <p:spPr>
          <a:xfrm>
            <a:off x="0" y="0"/>
            <a:ext cx="12191999" cy="685799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2000" advTm="1015"/>
    </mc:Choice>
    <mc:Fallback xmlns="">
      <p:transition spd="slow" advTm="1015"/>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65"/>
        <p:cNvGrpSpPr/>
        <p:nvPr/>
      </p:nvGrpSpPr>
      <p:grpSpPr>
        <a:xfrm>
          <a:off x="0" y="0"/>
          <a:ext cx="0" cy="0"/>
          <a:chOff x="0" y="0"/>
          <a:chExt cx="0" cy="0"/>
        </a:xfrm>
      </p:grpSpPr>
      <p:sp>
        <p:nvSpPr>
          <p:cNvPr id="66" name="Google Shape;66;p9"/>
          <p:cNvSpPr/>
          <p:nvPr/>
        </p:nvSpPr>
        <p:spPr>
          <a:xfrm>
            <a:off x="0" y="0"/>
            <a:ext cx="12192000" cy="685799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2000" advTm="701"/>
    </mc:Choice>
    <mc:Fallback xmlns="">
      <p:transition spd="slow" advTm="701"/>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293"/>
        <p:cNvGrpSpPr/>
        <p:nvPr/>
      </p:nvGrpSpPr>
      <p:grpSpPr>
        <a:xfrm>
          <a:off x="0" y="0"/>
          <a:ext cx="0" cy="0"/>
          <a:chOff x="0" y="0"/>
          <a:chExt cx="0" cy="0"/>
        </a:xfrm>
      </p:grpSpPr>
      <p:sp>
        <p:nvSpPr>
          <p:cNvPr id="294" name="Google Shape;294;p33"/>
          <p:cNvSpPr txBox="1"/>
          <p:nvPr/>
        </p:nvSpPr>
        <p:spPr>
          <a:xfrm>
            <a:off x="1485646" y="980694"/>
            <a:ext cx="8964295" cy="3989704"/>
          </a:xfrm>
          <a:prstGeom prst="rect">
            <a:avLst/>
          </a:prstGeom>
          <a:noFill/>
          <a:ln>
            <a:noFill/>
          </a:ln>
        </p:spPr>
        <p:txBody>
          <a:bodyPr spcFirstLastPara="1" wrap="square" lIns="0" tIns="13325" rIns="0" bIns="0" anchor="t" anchorCtr="0">
            <a:spAutoFit/>
          </a:bodyPr>
          <a:lstStyle/>
          <a:p>
            <a:pPr marL="299085" marR="0" lvl="0" indent="-287019" algn="l" rtl="0">
              <a:lnSpc>
                <a:spcPct val="100000"/>
              </a:lnSpc>
              <a:spcBef>
                <a:spcPts val="0"/>
              </a:spcBef>
              <a:spcAft>
                <a:spcPts val="0"/>
              </a:spcAft>
              <a:buClr>
                <a:schemeClr val="dk1"/>
              </a:buClr>
              <a:buSzPts val="2000"/>
              <a:buFont typeface="Noto Sans Symbols"/>
              <a:buChar char="⮚"/>
            </a:pPr>
            <a:r>
              <a:rPr lang="en-US" sz="2000" b="1">
                <a:solidFill>
                  <a:schemeClr val="dk1"/>
                </a:solidFill>
                <a:latin typeface="Times New Roman"/>
                <a:ea typeface="Times New Roman"/>
                <a:cs typeface="Times New Roman"/>
                <a:sym typeface="Times New Roman"/>
              </a:rPr>
              <a:t>PAPERS</a:t>
            </a:r>
            <a:endParaRPr sz="2000">
              <a:solidFill>
                <a:schemeClr val="dk1"/>
              </a:solidFill>
              <a:latin typeface="Times New Roman"/>
              <a:ea typeface="Times New Roman"/>
              <a:cs typeface="Times New Roman"/>
              <a:sym typeface="Times New Roman"/>
            </a:endParaRPr>
          </a:p>
          <a:p>
            <a:pPr marL="393065" marR="0" lvl="0" indent="0" algn="l" rtl="0">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NAMED ENTITY RECOGNITION TECHNIQUES FOR ENGLISH LANGUAGE</a:t>
            </a:r>
            <a:endParaRPr sz="2000">
              <a:solidFill>
                <a:schemeClr val="dk1"/>
              </a:solidFill>
              <a:latin typeface="Times New Roman"/>
              <a:ea typeface="Times New Roman"/>
              <a:cs typeface="Times New Roman"/>
              <a:sym typeface="Times New Roman"/>
            </a:endParaRPr>
          </a:p>
          <a:p>
            <a:pPr marL="393065" marR="0" lvl="0" indent="0" algn="l" rtl="0">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MACHINE LEARNING TECHNIQUES FOR NAMED ENTITY RECOGNITION</a:t>
            </a:r>
            <a:endParaRPr sz="2000">
              <a:solidFill>
                <a:schemeClr val="dk1"/>
              </a:solidFill>
              <a:latin typeface="Times New Roman"/>
              <a:ea typeface="Times New Roman"/>
              <a:cs typeface="Times New Roman"/>
              <a:sym typeface="Times New Roman"/>
            </a:endParaRPr>
          </a:p>
          <a:p>
            <a:pPr marL="0" marR="0" lvl="0" indent="0" algn="l" rtl="0">
              <a:lnSpc>
                <a:spcPct val="100000"/>
              </a:lnSpc>
              <a:spcBef>
                <a:spcPts val="40"/>
              </a:spcBef>
              <a:spcAft>
                <a:spcPts val="0"/>
              </a:spcAft>
              <a:buNone/>
            </a:pPr>
            <a:endParaRPr sz="2050">
              <a:solidFill>
                <a:schemeClr val="dk1"/>
              </a:solidFill>
              <a:latin typeface="Times New Roman"/>
              <a:ea typeface="Times New Roman"/>
              <a:cs typeface="Times New Roman"/>
              <a:sym typeface="Times New Roman"/>
            </a:endParaRPr>
          </a:p>
          <a:p>
            <a:pPr marL="299085" marR="0" lvl="0" indent="-287019" algn="l" rtl="0">
              <a:lnSpc>
                <a:spcPct val="100000"/>
              </a:lnSpc>
              <a:spcBef>
                <a:spcPts val="0"/>
              </a:spcBef>
              <a:spcAft>
                <a:spcPts val="0"/>
              </a:spcAft>
              <a:buClr>
                <a:schemeClr val="dk1"/>
              </a:buClr>
              <a:buSzPts val="2000"/>
              <a:buFont typeface="Noto Sans Symbols"/>
              <a:buChar char="⮚"/>
            </a:pPr>
            <a:r>
              <a:rPr lang="en-US" sz="2000" b="1">
                <a:solidFill>
                  <a:schemeClr val="dk1"/>
                </a:solidFill>
                <a:latin typeface="Times New Roman"/>
                <a:ea typeface="Times New Roman"/>
                <a:cs typeface="Times New Roman"/>
                <a:sym typeface="Times New Roman"/>
              </a:rPr>
              <a:t>PDFs</a:t>
            </a:r>
            <a:endParaRPr sz="2000">
              <a:solidFill>
                <a:schemeClr val="dk1"/>
              </a:solidFill>
              <a:latin typeface="Times New Roman"/>
              <a:ea typeface="Times New Roman"/>
              <a:cs typeface="Times New Roman"/>
              <a:sym typeface="Times New Roman"/>
            </a:endParaRPr>
          </a:p>
          <a:p>
            <a:pPr marL="393065" marR="1477010" lvl="0" indent="0" algn="l" rtl="0">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SURVEY ON TECHNIQUES OF NAMED ENITY RECOGNITION  LITERATURE SURVEY ON NAMED ENTITY RECOGNITION  EVALUATION OF EXISTING SYSTEMS OF NER</a:t>
            </a:r>
            <a:endParaRPr sz="2000">
              <a:solidFill>
                <a:schemeClr val="dk1"/>
              </a:solidFill>
              <a:latin typeface="Times New Roman"/>
              <a:ea typeface="Times New Roman"/>
              <a:cs typeface="Times New Roman"/>
              <a:sym typeface="Times New Roman"/>
            </a:endParaRPr>
          </a:p>
          <a:p>
            <a:pPr marL="0" marR="0" lvl="0" indent="0" algn="l" rtl="0">
              <a:lnSpc>
                <a:spcPct val="100000"/>
              </a:lnSpc>
              <a:spcBef>
                <a:spcPts val="45"/>
              </a:spcBef>
              <a:spcAft>
                <a:spcPts val="0"/>
              </a:spcAft>
              <a:buNone/>
            </a:pPr>
            <a:endParaRPr sz="2050">
              <a:solidFill>
                <a:schemeClr val="dk1"/>
              </a:solidFill>
              <a:latin typeface="Times New Roman"/>
              <a:ea typeface="Times New Roman"/>
              <a:cs typeface="Times New Roman"/>
              <a:sym typeface="Times New Roman"/>
            </a:endParaRPr>
          </a:p>
          <a:p>
            <a:pPr marL="299085" marR="0" lvl="0" indent="-287019" algn="l" rtl="0">
              <a:lnSpc>
                <a:spcPct val="100000"/>
              </a:lnSpc>
              <a:spcBef>
                <a:spcPts val="0"/>
              </a:spcBef>
              <a:spcAft>
                <a:spcPts val="0"/>
              </a:spcAft>
              <a:buClr>
                <a:schemeClr val="dk1"/>
              </a:buClr>
              <a:buSzPts val="2000"/>
              <a:buFont typeface="Noto Sans Symbols"/>
              <a:buChar char="⮚"/>
            </a:pPr>
            <a:r>
              <a:rPr lang="en-US" sz="2000" b="1">
                <a:solidFill>
                  <a:schemeClr val="dk1"/>
                </a:solidFill>
                <a:latin typeface="Times New Roman"/>
                <a:ea typeface="Times New Roman"/>
                <a:cs typeface="Times New Roman"/>
                <a:sym typeface="Times New Roman"/>
              </a:rPr>
              <a:t>URLs</a:t>
            </a:r>
            <a:endParaRPr sz="2000">
              <a:solidFill>
                <a:schemeClr val="dk1"/>
              </a:solidFill>
              <a:latin typeface="Times New Roman"/>
              <a:ea typeface="Times New Roman"/>
              <a:cs typeface="Times New Roman"/>
              <a:sym typeface="Times New Roman"/>
            </a:endParaRPr>
          </a:p>
          <a:p>
            <a:pPr marL="393065" marR="1195070" lvl="0" indent="0" algn="l" rtl="0">
              <a:lnSpc>
                <a:spcPct val="100000"/>
              </a:lnSpc>
              <a:spcBef>
                <a:spcPts val="0"/>
              </a:spcBef>
              <a:spcAft>
                <a:spcPts val="0"/>
              </a:spcAft>
              <a:buNone/>
            </a:pPr>
            <a:r>
              <a:rPr lang="en-US" sz="2000" u="sng">
                <a:solidFill>
                  <a:schemeClr val="hlink"/>
                </a:solidFill>
                <a:latin typeface="Times New Roman"/>
                <a:ea typeface="Times New Roman"/>
                <a:cs typeface="Times New Roman"/>
                <a:sym typeface="Times New Roman"/>
                <a:hlinkClick r:id="rId3"/>
              </a:rPr>
              <a:t>https://pythonprogramming.net/named-entity-recognition-nltk-python/ </a:t>
            </a:r>
            <a:r>
              <a:rPr lang="en-US" sz="2000">
                <a:solidFill>
                  <a:srgbClr val="0462C1"/>
                </a:solidFill>
                <a:latin typeface="Times New Roman"/>
                <a:ea typeface="Times New Roman"/>
                <a:cs typeface="Times New Roman"/>
                <a:sym typeface="Times New Roman"/>
              </a:rPr>
              <a:t> </a:t>
            </a:r>
            <a:r>
              <a:rPr lang="en-US" sz="2000" u="sng">
                <a:solidFill>
                  <a:schemeClr val="hlink"/>
                </a:solidFill>
                <a:latin typeface="Times New Roman"/>
                <a:ea typeface="Times New Roman"/>
                <a:cs typeface="Times New Roman"/>
                <a:sym typeface="Times New Roman"/>
                <a:hlinkClick r:id="rId4"/>
              </a:rPr>
              <a:t>http://www.albertauyeung.com/post/python-sequence-labelling-with-crf/ </a:t>
            </a:r>
            <a:r>
              <a:rPr lang="en-US" sz="2000">
                <a:solidFill>
                  <a:srgbClr val="0462C1"/>
                </a:solidFill>
                <a:latin typeface="Times New Roman"/>
                <a:ea typeface="Times New Roman"/>
                <a:cs typeface="Times New Roman"/>
                <a:sym typeface="Times New Roman"/>
              </a:rPr>
              <a:t> </a:t>
            </a:r>
            <a:r>
              <a:rPr lang="en-US" sz="2000" u="sng">
                <a:solidFill>
                  <a:schemeClr val="hlink"/>
                </a:solidFill>
                <a:latin typeface="Times New Roman"/>
                <a:ea typeface="Times New Roman"/>
                <a:cs typeface="Times New Roman"/>
                <a:sym typeface="Times New Roman"/>
                <a:hlinkClick r:id="rId5"/>
              </a:rPr>
              <a:t>https://www.crummy.com/software/BeautifulSoup/bs4/doc/</a:t>
            </a:r>
            <a:endParaRPr sz="2000">
              <a:solidFill>
                <a:schemeClr val="dk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advTm="19401"/>
    </mc:Choice>
    <mc:Fallback xmlns="">
      <p:transition spd="slow" advTm="19401"/>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10"/>
          <p:cNvSpPr txBox="1"/>
          <p:nvPr/>
        </p:nvSpPr>
        <p:spPr>
          <a:xfrm>
            <a:off x="630936" y="1039367"/>
            <a:ext cx="10930255" cy="646430"/>
          </a:xfrm>
          <a:prstGeom prst="rect">
            <a:avLst/>
          </a:prstGeom>
          <a:solidFill>
            <a:srgbClr val="333E50"/>
          </a:solidFill>
          <a:ln>
            <a:noFill/>
          </a:ln>
        </p:spPr>
        <p:txBody>
          <a:bodyPr spcFirstLastPara="1" wrap="square" lIns="0" tIns="29825" rIns="0" bIns="0" anchor="t" anchorCtr="0">
            <a:spAutoFit/>
          </a:bodyPr>
          <a:lstStyle/>
          <a:p>
            <a:pPr marL="1905" marR="0" lvl="0" indent="0" algn="ctr" rtl="0">
              <a:lnSpc>
                <a:spcPct val="100000"/>
              </a:lnSpc>
              <a:spcBef>
                <a:spcPts val="0"/>
              </a:spcBef>
              <a:spcAft>
                <a:spcPts val="0"/>
              </a:spcAft>
              <a:buNone/>
            </a:pPr>
            <a:r>
              <a:rPr lang="en-US" sz="3600" b="1">
                <a:solidFill>
                  <a:srgbClr val="FFFFFF"/>
                </a:solidFill>
                <a:latin typeface="Times New Roman"/>
                <a:ea typeface="Times New Roman"/>
                <a:cs typeface="Times New Roman"/>
                <a:sym typeface="Times New Roman"/>
              </a:rPr>
              <a:t>BACKGROUND OF NER</a:t>
            </a:r>
            <a:endParaRPr sz="3600">
              <a:solidFill>
                <a:schemeClr val="dk1"/>
              </a:solidFill>
              <a:latin typeface="Times New Roman"/>
              <a:ea typeface="Times New Roman"/>
              <a:cs typeface="Times New Roman"/>
              <a:sym typeface="Times New Roman"/>
            </a:endParaRPr>
          </a:p>
        </p:txBody>
      </p:sp>
      <p:sp>
        <p:nvSpPr>
          <p:cNvPr id="72" name="Google Shape;72;p10"/>
          <p:cNvSpPr txBox="1"/>
          <p:nvPr/>
        </p:nvSpPr>
        <p:spPr>
          <a:xfrm>
            <a:off x="630936" y="1952244"/>
            <a:ext cx="10930255" cy="646430"/>
          </a:xfrm>
          <a:prstGeom prst="rect">
            <a:avLst/>
          </a:prstGeom>
          <a:solidFill>
            <a:srgbClr val="333E50"/>
          </a:solidFill>
          <a:ln>
            <a:noFill/>
          </a:ln>
        </p:spPr>
        <p:txBody>
          <a:bodyPr spcFirstLastPara="1" wrap="square" lIns="0" tIns="31100" rIns="0" bIns="0" anchor="t" anchorCtr="0">
            <a:spAutoFit/>
          </a:bodyPr>
          <a:lstStyle/>
          <a:p>
            <a:pPr marL="0" marR="0" lvl="0" indent="0" algn="ctr" rtl="0">
              <a:lnSpc>
                <a:spcPct val="100000"/>
              </a:lnSpc>
              <a:spcBef>
                <a:spcPts val="0"/>
              </a:spcBef>
              <a:spcAft>
                <a:spcPts val="0"/>
              </a:spcAft>
              <a:buNone/>
            </a:pPr>
            <a:r>
              <a:rPr lang="en-US" sz="3600" b="1">
                <a:solidFill>
                  <a:srgbClr val="FFFFFF"/>
                </a:solidFill>
                <a:latin typeface="Times New Roman"/>
                <a:ea typeface="Times New Roman"/>
                <a:cs typeface="Times New Roman"/>
                <a:sym typeface="Times New Roman"/>
              </a:rPr>
              <a:t>OBJECTIVES</a:t>
            </a:r>
            <a:endParaRPr sz="3600">
              <a:solidFill>
                <a:schemeClr val="dk1"/>
              </a:solidFill>
              <a:latin typeface="Times New Roman"/>
              <a:ea typeface="Times New Roman"/>
              <a:cs typeface="Times New Roman"/>
              <a:sym typeface="Times New Roman"/>
            </a:endParaRPr>
          </a:p>
        </p:txBody>
      </p:sp>
      <p:sp>
        <p:nvSpPr>
          <p:cNvPr id="73" name="Google Shape;73;p10"/>
          <p:cNvSpPr txBox="1"/>
          <p:nvPr/>
        </p:nvSpPr>
        <p:spPr>
          <a:xfrm>
            <a:off x="630936" y="2948939"/>
            <a:ext cx="10930255" cy="646430"/>
          </a:xfrm>
          <a:prstGeom prst="rect">
            <a:avLst/>
          </a:prstGeom>
          <a:solidFill>
            <a:srgbClr val="333E50"/>
          </a:solidFill>
          <a:ln>
            <a:noFill/>
          </a:ln>
        </p:spPr>
        <p:txBody>
          <a:bodyPr spcFirstLastPara="1" wrap="square" lIns="0" tIns="31750" rIns="0" bIns="0" anchor="t" anchorCtr="0">
            <a:spAutoFit/>
          </a:bodyPr>
          <a:lstStyle/>
          <a:p>
            <a:pPr marL="1270" marR="0" lvl="0" indent="0" algn="ctr" rtl="0">
              <a:lnSpc>
                <a:spcPct val="100000"/>
              </a:lnSpc>
              <a:spcBef>
                <a:spcPts val="0"/>
              </a:spcBef>
              <a:spcAft>
                <a:spcPts val="0"/>
              </a:spcAft>
              <a:buNone/>
            </a:pPr>
            <a:r>
              <a:rPr lang="en-US" sz="3600" b="1">
                <a:solidFill>
                  <a:srgbClr val="FFFFFF"/>
                </a:solidFill>
                <a:latin typeface="Times New Roman"/>
                <a:ea typeface="Times New Roman"/>
                <a:cs typeface="Times New Roman"/>
                <a:sym typeface="Times New Roman"/>
              </a:rPr>
              <a:t>OUTCOMES</a:t>
            </a:r>
            <a:endParaRPr sz="3600">
              <a:solidFill>
                <a:schemeClr val="dk1"/>
              </a:solidFill>
              <a:latin typeface="Times New Roman"/>
              <a:ea typeface="Times New Roman"/>
              <a:cs typeface="Times New Roman"/>
              <a:sym typeface="Times New Roman"/>
            </a:endParaRPr>
          </a:p>
        </p:txBody>
      </p:sp>
      <p:sp>
        <p:nvSpPr>
          <p:cNvPr id="74" name="Google Shape;74;p10"/>
          <p:cNvSpPr txBox="1"/>
          <p:nvPr/>
        </p:nvSpPr>
        <p:spPr>
          <a:xfrm>
            <a:off x="630936" y="3945635"/>
            <a:ext cx="10930255" cy="646430"/>
          </a:xfrm>
          <a:prstGeom prst="rect">
            <a:avLst/>
          </a:prstGeom>
          <a:solidFill>
            <a:srgbClr val="333E50"/>
          </a:solidFill>
          <a:ln>
            <a:noFill/>
          </a:ln>
        </p:spPr>
        <p:txBody>
          <a:bodyPr spcFirstLastPara="1" wrap="square" lIns="0" tIns="31750" rIns="0" bIns="0" anchor="t" anchorCtr="0">
            <a:spAutoFit/>
          </a:bodyPr>
          <a:lstStyle/>
          <a:p>
            <a:pPr marL="2540" marR="0" lvl="0" indent="0" algn="ctr" rtl="0">
              <a:lnSpc>
                <a:spcPct val="100000"/>
              </a:lnSpc>
              <a:spcBef>
                <a:spcPts val="0"/>
              </a:spcBef>
              <a:spcAft>
                <a:spcPts val="0"/>
              </a:spcAft>
              <a:buNone/>
            </a:pPr>
            <a:r>
              <a:rPr lang="en-US" sz="3600" b="1">
                <a:solidFill>
                  <a:srgbClr val="FFFFFF"/>
                </a:solidFill>
                <a:latin typeface="Times New Roman"/>
                <a:ea typeface="Times New Roman"/>
                <a:cs typeface="Times New Roman"/>
                <a:sym typeface="Times New Roman"/>
              </a:rPr>
              <a:t>PROBLEM</a:t>
            </a:r>
            <a:endParaRPr sz="3600">
              <a:solidFill>
                <a:schemeClr val="dk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advTm="169"/>
    </mc:Choice>
    <mc:Fallback xmlns="">
      <p:transition spd="slow" advTm="169"/>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78"/>
        <p:cNvGrpSpPr/>
        <p:nvPr/>
      </p:nvGrpSpPr>
      <p:grpSpPr>
        <a:xfrm>
          <a:off x="0" y="0"/>
          <a:ext cx="0" cy="0"/>
          <a:chOff x="0" y="0"/>
          <a:chExt cx="0" cy="0"/>
        </a:xfrm>
      </p:grpSpPr>
      <p:sp>
        <p:nvSpPr>
          <p:cNvPr id="79" name="Google Shape;79;p11"/>
          <p:cNvSpPr/>
          <p:nvPr/>
        </p:nvSpPr>
        <p:spPr>
          <a:xfrm>
            <a:off x="281940" y="2421288"/>
            <a:ext cx="3304032" cy="315350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11"/>
          <p:cNvSpPr txBox="1">
            <a:spLocks noGrp="1"/>
          </p:cNvSpPr>
          <p:nvPr>
            <p:ph type="title"/>
          </p:nvPr>
        </p:nvSpPr>
        <p:spPr>
          <a:xfrm>
            <a:off x="4597400" y="325627"/>
            <a:ext cx="4615815" cy="69659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400" dirty="0">
                <a:solidFill>
                  <a:srgbClr val="001F5F"/>
                </a:solidFill>
              </a:rPr>
              <a:t>WHAT IS NER?</a:t>
            </a:r>
            <a:endParaRPr sz="4400" dirty="0"/>
          </a:p>
        </p:txBody>
      </p:sp>
      <p:sp>
        <p:nvSpPr>
          <p:cNvPr id="81" name="Google Shape;81;p11"/>
          <p:cNvSpPr txBox="1">
            <a:spLocks noGrp="1"/>
          </p:cNvSpPr>
          <p:nvPr>
            <p:ph type="body" idx="1"/>
          </p:nvPr>
        </p:nvSpPr>
        <p:spPr>
          <a:xfrm>
            <a:off x="1080770" y="1316481"/>
            <a:ext cx="10030459" cy="4430395"/>
          </a:xfrm>
          <a:prstGeom prst="rect">
            <a:avLst/>
          </a:prstGeom>
          <a:noFill/>
          <a:ln>
            <a:noFill/>
          </a:ln>
        </p:spPr>
        <p:txBody>
          <a:bodyPr spcFirstLastPara="1" wrap="square" lIns="0" tIns="12050" rIns="0" bIns="0" anchor="t" anchorCtr="0">
            <a:spAutoFit/>
          </a:bodyPr>
          <a:lstStyle/>
          <a:p>
            <a:pPr marL="3308350" marR="566420" lvl="0" indent="-457200" algn="l" rtl="0">
              <a:lnSpc>
                <a:spcPct val="100000"/>
              </a:lnSpc>
              <a:spcBef>
                <a:spcPts val="0"/>
              </a:spcBef>
              <a:spcAft>
                <a:spcPts val="0"/>
              </a:spcAft>
              <a:buClr>
                <a:schemeClr val="dk1"/>
              </a:buClr>
              <a:buSzPts val="2800"/>
              <a:buFont typeface="Noto Sans Symbols"/>
              <a:buChar char="⮚"/>
            </a:pPr>
            <a:r>
              <a:rPr lang="en-US" dirty="0"/>
              <a:t>Sub-domain under NLP (Natural Language  Processing)</a:t>
            </a:r>
            <a:endParaRPr dirty="0"/>
          </a:p>
          <a:p>
            <a:pPr marL="2838450" lvl="0" indent="0" algn="l" rtl="0">
              <a:lnSpc>
                <a:spcPct val="100000"/>
              </a:lnSpc>
              <a:spcBef>
                <a:spcPts val="35"/>
              </a:spcBef>
              <a:spcAft>
                <a:spcPts val="0"/>
              </a:spcAft>
              <a:buClr>
                <a:schemeClr val="dk1"/>
              </a:buClr>
              <a:buSzPts val="3100"/>
              <a:buFont typeface="Noto Sans Symbols"/>
              <a:buNone/>
            </a:pPr>
            <a:endParaRPr sz="3100" dirty="0"/>
          </a:p>
          <a:p>
            <a:pPr marL="3308350" lvl="0" indent="-457200" algn="l" rtl="0">
              <a:lnSpc>
                <a:spcPct val="100000"/>
              </a:lnSpc>
              <a:spcBef>
                <a:spcPts val="5"/>
              </a:spcBef>
              <a:spcAft>
                <a:spcPts val="0"/>
              </a:spcAft>
              <a:buClr>
                <a:schemeClr val="dk1"/>
              </a:buClr>
              <a:buSzPts val="2800"/>
              <a:buFont typeface="Noto Sans Symbols"/>
              <a:buChar char="⮚"/>
            </a:pPr>
            <a:r>
              <a:rPr lang="en-US" dirty="0"/>
              <a:t>A part of IE (Information Extraction)</a:t>
            </a:r>
            <a:endParaRPr dirty="0"/>
          </a:p>
          <a:p>
            <a:pPr marL="3308350" marR="5080" lvl="0" indent="-457200" algn="l" rtl="0">
              <a:lnSpc>
                <a:spcPct val="100000"/>
              </a:lnSpc>
              <a:spcBef>
                <a:spcPts val="1440"/>
              </a:spcBef>
              <a:spcAft>
                <a:spcPts val="0"/>
              </a:spcAft>
              <a:buClr>
                <a:schemeClr val="dk1"/>
              </a:buClr>
              <a:buSzPts val="2800"/>
              <a:buFont typeface="Noto Sans Symbols"/>
              <a:buChar char="⮚"/>
            </a:pPr>
            <a:r>
              <a:rPr lang="en-US" dirty="0"/>
              <a:t>Automatic identification and counting of  occurrences of named entities in a collection of  information.</a:t>
            </a:r>
            <a:endParaRPr dirty="0"/>
          </a:p>
          <a:p>
            <a:pPr marL="3308350" lvl="0" indent="-457200" algn="l" rtl="0">
              <a:lnSpc>
                <a:spcPct val="100000"/>
              </a:lnSpc>
              <a:spcBef>
                <a:spcPts val="1080"/>
              </a:spcBef>
              <a:spcAft>
                <a:spcPts val="0"/>
              </a:spcAft>
              <a:buClr>
                <a:schemeClr val="dk1"/>
              </a:buClr>
              <a:buSzPts val="2800"/>
              <a:buFont typeface="Noto Sans Symbols"/>
              <a:buChar char="⮚"/>
            </a:pPr>
            <a:r>
              <a:rPr lang="en-US" dirty="0"/>
              <a:t>Associating the named entities to their</a:t>
            </a:r>
            <a:endParaRPr dirty="0"/>
          </a:p>
          <a:p>
            <a:pPr marL="3308350" lvl="0" indent="0" algn="l" rtl="0">
              <a:lnSpc>
                <a:spcPct val="100000"/>
              </a:lnSpc>
              <a:spcBef>
                <a:spcPts val="1680"/>
              </a:spcBef>
              <a:spcAft>
                <a:spcPts val="0"/>
              </a:spcAft>
              <a:buNone/>
            </a:pPr>
            <a:r>
              <a:rPr lang="en-US" dirty="0"/>
              <a:t>appropriate types</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advTm="49255"/>
    </mc:Choice>
    <mc:Fallback xmlns="">
      <p:transition spd="slow" advTm="49255"/>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85"/>
        <p:cNvGrpSpPr/>
        <p:nvPr/>
      </p:nvGrpSpPr>
      <p:grpSpPr>
        <a:xfrm>
          <a:off x="0" y="0"/>
          <a:ext cx="0" cy="0"/>
          <a:chOff x="0" y="0"/>
          <a:chExt cx="0" cy="0"/>
        </a:xfrm>
      </p:grpSpPr>
      <p:sp>
        <p:nvSpPr>
          <p:cNvPr id="86" name="Google Shape;86;p12"/>
          <p:cNvSpPr txBox="1">
            <a:spLocks noGrp="1"/>
          </p:cNvSpPr>
          <p:nvPr>
            <p:ph type="title"/>
          </p:nvPr>
        </p:nvSpPr>
        <p:spPr>
          <a:xfrm>
            <a:off x="108610" y="14427"/>
            <a:ext cx="11747500" cy="56682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600" dirty="0">
                <a:solidFill>
                  <a:srgbClr val="001F5F"/>
                </a:solidFill>
              </a:rPr>
              <a:t>BUT WHAT BASICALLY IS A NAMED ENTITY?</a:t>
            </a:r>
            <a:endParaRPr sz="3600" dirty="0"/>
          </a:p>
        </p:txBody>
      </p:sp>
      <p:sp>
        <p:nvSpPr>
          <p:cNvPr id="87" name="Google Shape;87;p12"/>
          <p:cNvSpPr/>
          <p:nvPr/>
        </p:nvSpPr>
        <p:spPr>
          <a:xfrm>
            <a:off x="312420" y="923544"/>
            <a:ext cx="6048756" cy="220522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 name="Google Shape;88;p12"/>
          <p:cNvSpPr/>
          <p:nvPr/>
        </p:nvSpPr>
        <p:spPr>
          <a:xfrm>
            <a:off x="1053083" y="3313176"/>
            <a:ext cx="10086340" cy="2205355"/>
          </a:xfrm>
          <a:custGeom>
            <a:avLst/>
            <a:gdLst/>
            <a:ahLst/>
            <a:cxnLst/>
            <a:rect l="l" t="t" r="r" b="b"/>
            <a:pathLst>
              <a:path w="10086340" h="2205354" extrusionOk="0">
                <a:moveTo>
                  <a:pt x="9718294" y="0"/>
                </a:moveTo>
                <a:lnTo>
                  <a:pt x="367538" y="0"/>
                </a:lnTo>
                <a:lnTo>
                  <a:pt x="321435" y="2864"/>
                </a:lnTo>
                <a:lnTo>
                  <a:pt x="277041" y="11227"/>
                </a:lnTo>
                <a:lnTo>
                  <a:pt x="234700" y="24744"/>
                </a:lnTo>
                <a:lnTo>
                  <a:pt x="194757" y="43070"/>
                </a:lnTo>
                <a:lnTo>
                  <a:pt x="157556" y="65861"/>
                </a:lnTo>
                <a:lnTo>
                  <a:pt x="123441" y="92771"/>
                </a:lnTo>
                <a:lnTo>
                  <a:pt x="92758" y="123457"/>
                </a:lnTo>
                <a:lnTo>
                  <a:pt x="65850" y="157572"/>
                </a:lnTo>
                <a:lnTo>
                  <a:pt x="43063" y="194774"/>
                </a:lnTo>
                <a:lnTo>
                  <a:pt x="24739" y="234715"/>
                </a:lnTo>
                <a:lnTo>
                  <a:pt x="11225" y="277053"/>
                </a:lnTo>
                <a:lnTo>
                  <a:pt x="2863" y="321442"/>
                </a:lnTo>
                <a:lnTo>
                  <a:pt x="0" y="367538"/>
                </a:lnTo>
                <a:lnTo>
                  <a:pt x="0" y="1837690"/>
                </a:lnTo>
                <a:lnTo>
                  <a:pt x="2863" y="1883785"/>
                </a:lnTo>
                <a:lnTo>
                  <a:pt x="11225" y="1928174"/>
                </a:lnTo>
                <a:lnTo>
                  <a:pt x="24739" y="1970512"/>
                </a:lnTo>
                <a:lnTo>
                  <a:pt x="43063" y="2010453"/>
                </a:lnTo>
                <a:lnTo>
                  <a:pt x="65850" y="2047655"/>
                </a:lnTo>
                <a:lnTo>
                  <a:pt x="92758" y="2081770"/>
                </a:lnTo>
                <a:lnTo>
                  <a:pt x="123441" y="2112456"/>
                </a:lnTo>
                <a:lnTo>
                  <a:pt x="157556" y="2139366"/>
                </a:lnTo>
                <a:lnTo>
                  <a:pt x="194757" y="2162157"/>
                </a:lnTo>
                <a:lnTo>
                  <a:pt x="234700" y="2180483"/>
                </a:lnTo>
                <a:lnTo>
                  <a:pt x="277041" y="2194000"/>
                </a:lnTo>
                <a:lnTo>
                  <a:pt x="321435" y="2202363"/>
                </a:lnTo>
                <a:lnTo>
                  <a:pt x="367538" y="2205228"/>
                </a:lnTo>
                <a:lnTo>
                  <a:pt x="9718294" y="2205228"/>
                </a:lnTo>
                <a:lnTo>
                  <a:pt x="9764389" y="2202363"/>
                </a:lnTo>
                <a:lnTo>
                  <a:pt x="9808778" y="2194000"/>
                </a:lnTo>
                <a:lnTo>
                  <a:pt x="9851116" y="2180483"/>
                </a:lnTo>
                <a:lnTo>
                  <a:pt x="9891057" y="2162157"/>
                </a:lnTo>
                <a:lnTo>
                  <a:pt x="9928259" y="2139366"/>
                </a:lnTo>
                <a:lnTo>
                  <a:pt x="9962374" y="2112456"/>
                </a:lnTo>
                <a:lnTo>
                  <a:pt x="9993060" y="2081770"/>
                </a:lnTo>
                <a:lnTo>
                  <a:pt x="10019970" y="2047655"/>
                </a:lnTo>
                <a:lnTo>
                  <a:pt x="10042761" y="2010453"/>
                </a:lnTo>
                <a:lnTo>
                  <a:pt x="10061087" y="1970512"/>
                </a:lnTo>
                <a:lnTo>
                  <a:pt x="10074604" y="1928174"/>
                </a:lnTo>
                <a:lnTo>
                  <a:pt x="10082967" y="1883785"/>
                </a:lnTo>
                <a:lnTo>
                  <a:pt x="10085832" y="1837690"/>
                </a:lnTo>
                <a:lnTo>
                  <a:pt x="10085832" y="367538"/>
                </a:lnTo>
                <a:lnTo>
                  <a:pt x="10082967" y="321442"/>
                </a:lnTo>
                <a:lnTo>
                  <a:pt x="10074604" y="277053"/>
                </a:lnTo>
                <a:lnTo>
                  <a:pt x="10061087" y="234715"/>
                </a:lnTo>
                <a:lnTo>
                  <a:pt x="10042761" y="194774"/>
                </a:lnTo>
                <a:lnTo>
                  <a:pt x="10019970" y="157572"/>
                </a:lnTo>
                <a:lnTo>
                  <a:pt x="9993060" y="123457"/>
                </a:lnTo>
                <a:lnTo>
                  <a:pt x="9962374" y="92771"/>
                </a:lnTo>
                <a:lnTo>
                  <a:pt x="9928259" y="65861"/>
                </a:lnTo>
                <a:lnTo>
                  <a:pt x="9891057" y="43070"/>
                </a:lnTo>
                <a:lnTo>
                  <a:pt x="9851116" y="24744"/>
                </a:lnTo>
                <a:lnTo>
                  <a:pt x="9808778" y="11227"/>
                </a:lnTo>
                <a:lnTo>
                  <a:pt x="9764389" y="2864"/>
                </a:lnTo>
                <a:lnTo>
                  <a:pt x="9718294" y="0"/>
                </a:lnTo>
                <a:close/>
              </a:path>
            </a:pathLst>
          </a:custGeom>
          <a:solidFill>
            <a:srgbClr val="E7E6E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12"/>
          <p:cNvSpPr txBox="1"/>
          <p:nvPr/>
        </p:nvSpPr>
        <p:spPr>
          <a:xfrm>
            <a:off x="937056" y="945641"/>
            <a:ext cx="10488295" cy="5645150"/>
          </a:xfrm>
          <a:prstGeom prst="rect">
            <a:avLst/>
          </a:prstGeom>
          <a:noFill/>
          <a:ln>
            <a:noFill/>
          </a:ln>
        </p:spPr>
        <p:txBody>
          <a:bodyPr spcFirstLastPara="1" wrap="square" lIns="0" tIns="12700" rIns="0" bIns="0" anchor="t" anchorCtr="0">
            <a:spAutoFit/>
          </a:bodyPr>
          <a:lstStyle/>
          <a:p>
            <a:pPr marL="6151880" marR="184150" lvl="0" indent="-287020" algn="just" rtl="0">
              <a:lnSpc>
                <a:spcPct val="100000"/>
              </a:lnSpc>
              <a:spcBef>
                <a:spcPts val="0"/>
              </a:spcBef>
              <a:spcAft>
                <a:spcPts val="0"/>
              </a:spcAft>
              <a:buClr>
                <a:schemeClr val="dk1"/>
              </a:buClr>
              <a:buSzPts val="2400"/>
              <a:buFont typeface="Courier New"/>
              <a:buChar char="o"/>
            </a:pPr>
            <a:r>
              <a:rPr lang="en-US" sz="2400" dirty="0">
                <a:solidFill>
                  <a:schemeClr val="dk1"/>
                </a:solidFill>
                <a:latin typeface="Times New Roman"/>
                <a:ea typeface="Times New Roman"/>
                <a:cs typeface="Times New Roman"/>
                <a:sym typeface="Times New Roman"/>
              </a:rPr>
              <a:t>Word or Phrase that identifies one  item from a set of items that have  similar attributes</a:t>
            </a:r>
            <a:endParaRPr sz="2400" dirty="0">
              <a:solidFill>
                <a:schemeClr val="dk1"/>
              </a:solidFill>
              <a:latin typeface="Times New Roman"/>
              <a:ea typeface="Times New Roman"/>
              <a:cs typeface="Times New Roman"/>
              <a:sym typeface="Times New Roman"/>
            </a:endParaRPr>
          </a:p>
          <a:p>
            <a:pPr marL="0" marR="0" lvl="0" indent="0" algn="l" rtl="0">
              <a:lnSpc>
                <a:spcPct val="100000"/>
              </a:lnSpc>
              <a:spcBef>
                <a:spcPts val="5"/>
              </a:spcBef>
              <a:spcAft>
                <a:spcPts val="0"/>
              </a:spcAft>
              <a:buClr>
                <a:schemeClr val="dk1"/>
              </a:buClr>
              <a:buSzPts val="2500"/>
              <a:buFont typeface="Courier New"/>
              <a:buNone/>
            </a:pPr>
            <a:endParaRPr sz="2500" dirty="0">
              <a:solidFill>
                <a:schemeClr val="dk1"/>
              </a:solidFill>
              <a:latin typeface="Times New Roman"/>
              <a:ea typeface="Times New Roman"/>
              <a:cs typeface="Times New Roman"/>
              <a:sym typeface="Times New Roman"/>
            </a:endParaRPr>
          </a:p>
          <a:p>
            <a:pPr marL="6151880" marR="596265" lvl="0" indent="-287020" algn="l" rtl="0">
              <a:lnSpc>
                <a:spcPct val="100000"/>
              </a:lnSpc>
              <a:spcBef>
                <a:spcPts val="0"/>
              </a:spcBef>
              <a:spcAft>
                <a:spcPts val="0"/>
              </a:spcAft>
              <a:buClr>
                <a:schemeClr val="dk1"/>
              </a:buClr>
              <a:buSzPts val="2400"/>
              <a:buFont typeface="Courier New"/>
              <a:buChar char="o"/>
            </a:pPr>
            <a:r>
              <a:rPr lang="en-US" sz="2400" dirty="0">
                <a:solidFill>
                  <a:schemeClr val="dk1"/>
                </a:solidFill>
                <a:latin typeface="Times New Roman"/>
                <a:ea typeface="Times New Roman"/>
                <a:cs typeface="Times New Roman"/>
                <a:sym typeface="Times New Roman"/>
              </a:rPr>
              <a:t>Semantic elements that carry a  meaning</a:t>
            </a:r>
            <a:endParaRPr sz="2400" dirty="0">
              <a:solidFill>
                <a:schemeClr val="dk1"/>
              </a:solidFill>
              <a:latin typeface="Times New Roman"/>
              <a:ea typeface="Times New Roman"/>
              <a:cs typeface="Times New Roman"/>
              <a:sym typeface="Times New Roman"/>
            </a:endParaRPr>
          </a:p>
          <a:p>
            <a:pPr marL="0" marR="0" lvl="0" indent="0" algn="l" rtl="0">
              <a:lnSpc>
                <a:spcPct val="100000"/>
              </a:lnSpc>
              <a:spcBef>
                <a:spcPts val="5"/>
              </a:spcBef>
              <a:spcAft>
                <a:spcPts val="0"/>
              </a:spcAft>
              <a:buNone/>
            </a:pPr>
            <a:endParaRPr sz="2250" dirty="0">
              <a:solidFill>
                <a:schemeClr val="dk1"/>
              </a:solidFill>
              <a:latin typeface="Times New Roman"/>
              <a:ea typeface="Times New Roman"/>
              <a:cs typeface="Times New Roman"/>
              <a:sym typeface="Times New Roman"/>
            </a:endParaRPr>
          </a:p>
          <a:p>
            <a:pPr marL="821055" marR="0" lvl="0" indent="0" algn="l" rtl="0">
              <a:lnSpc>
                <a:spcPct val="100000"/>
              </a:lnSpc>
              <a:spcBef>
                <a:spcPts val="0"/>
              </a:spcBef>
              <a:spcAft>
                <a:spcPts val="0"/>
              </a:spcAft>
              <a:buNone/>
            </a:pPr>
            <a:r>
              <a:rPr lang="en-US" sz="2400" dirty="0">
                <a:solidFill>
                  <a:schemeClr val="dk1"/>
                </a:solidFill>
                <a:latin typeface="Times New Roman"/>
                <a:ea typeface="Times New Roman"/>
                <a:cs typeface="Times New Roman"/>
                <a:sym typeface="Times New Roman"/>
              </a:rPr>
              <a:t>Named Entities with their labels are recognized as follows:</a:t>
            </a:r>
            <a:endParaRPr sz="2400" dirty="0">
              <a:solidFill>
                <a:schemeClr val="dk1"/>
              </a:solidFill>
              <a:latin typeface="Times New Roman"/>
              <a:ea typeface="Times New Roman"/>
              <a:cs typeface="Times New Roman"/>
              <a:sym typeface="Times New Roman"/>
            </a:endParaRPr>
          </a:p>
          <a:p>
            <a:pPr marL="1108075" marR="909955" lvl="0" indent="-287019" algn="l" rtl="0">
              <a:lnSpc>
                <a:spcPct val="100000"/>
              </a:lnSpc>
              <a:spcBef>
                <a:spcPts val="0"/>
              </a:spcBef>
              <a:spcAft>
                <a:spcPts val="0"/>
              </a:spcAft>
              <a:buClr>
                <a:schemeClr val="dk1"/>
              </a:buClr>
              <a:buSzPts val="2400"/>
              <a:buFont typeface="Arial"/>
              <a:buChar char="•"/>
            </a:pPr>
            <a:r>
              <a:rPr lang="en-US" sz="2400" b="1" dirty="0">
                <a:solidFill>
                  <a:schemeClr val="dk1"/>
                </a:solidFill>
                <a:latin typeface="Times New Roman"/>
                <a:ea typeface="Times New Roman"/>
                <a:cs typeface="Times New Roman"/>
                <a:sym typeface="Times New Roman"/>
              </a:rPr>
              <a:t>ENAMEX </a:t>
            </a:r>
            <a:r>
              <a:rPr lang="en-US" sz="2400" dirty="0">
                <a:solidFill>
                  <a:schemeClr val="dk1"/>
                </a:solidFill>
                <a:latin typeface="Times New Roman"/>
                <a:ea typeface="Times New Roman"/>
                <a:cs typeface="Times New Roman"/>
                <a:sym typeface="Times New Roman"/>
              </a:rPr>
              <a:t>: Person(Tim Cook) , Organization (Apple , Flint Center),  Location(Cupertino)</a:t>
            </a:r>
            <a:endParaRPr sz="2400" dirty="0">
              <a:solidFill>
                <a:schemeClr val="dk1"/>
              </a:solidFill>
              <a:latin typeface="Times New Roman"/>
              <a:ea typeface="Times New Roman"/>
              <a:cs typeface="Times New Roman"/>
              <a:sym typeface="Times New Roman"/>
            </a:endParaRPr>
          </a:p>
          <a:p>
            <a:pPr marL="1108075" marR="0" lvl="0" indent="-287655" algn="l" rtl="0">
              <a:lnSpc>
                <a:spcPct val="100000"/>
              </a:lnSpc>
              <a:spcBef>
                <a:spcPts val="0"/>
              </a:spcBef>
              <a:spcAft>
                <a:spcPts val="0"/>
              </a:spcAft>
              <a:buClr>
                <a:schemeClr val="dk1"/>
              </a:buClr>
              <a:buSzPts val="2400"/>
              <a:buFont typeface="Arial"/>
              <a:buChar char="•"/>
            </a:pPr>
            <a:r>
              <a:rPr lang="en-US" sz="2400" b="1" dirty="0">
                <a:solidFill>
                  <a:schemeClr val="dk1"/>
                </a:solidFill>
                <a:latin typeface="Times New Roman"/>
                <a:ea typeface="Times New Roman"/>
                <a:cs typeface="Times New Roman"/>
                <a:sym typeface="Times New Roman"/>
              </a:rPr>
              <a:t>TIMEX </a:t>
            </a:r>
            <a:r>
              <a:rPr lang="en-US" sz="2400" dirty="0">
                <a:solidFill>
                  <a:schemeClr val="dk1"/>
                </a:solidFill>
                <a:latin typeface="Times New Roman"/>
                <a:ea typeface="Times New Roman"/>
                <a:cs typeface="Times New Roman"/>
                <a:sym typeface="Times New Roman"/>
              </a:rPr>
              <a:t>: Date , Time</a:t>
            </a:r>
            <a:endParaRPr sz="2400" dirty="0">
              <a:solidFill>
                <a:schemeClr val="dk1"/>
              </a:solidFill>
              <a:latin typeface="Times New Roman"/>
              <a:ea typeface="Times New Roman"/>
              <a:cs typeface="Times New Roman"/>
              <a:sym typeface="Times New Roman"/>
            </a:endParaRPr>
          </a:p>
          <a:p>
            <a:pPr marL="1108075" marR="0" lvl="0" indent="-287655" algn="l" rtl="0">
              <a:lnSpc>
                <a:spcPct val="100000"/>
              </a:lnSpc>
              <a:spcBef>
                <a:spcPts val="0"/>
              </a:spcBef>
              <a:spcAft>
                <a:spcPts val="0"/>
              </a:spcAft>
              <a:buClr>
                <a:schemeClr val="dk1"/>
              </a:buClr>
              <a:buSzPts val="2400"/>
              <a:buFont typeface="Arial"/>
              <a:buChar char="•"/>
            </a:pPr>
            <a:r>
              <a:rPr lang="en-US" sz="2400" b="1" dirty="0">
                <a:solidFill>
                  <a:schemeClr val="dk1"/>
                </a:solidFill>
                <a:latin typeface="Times New Roman"/>
                <a:ea typeface="Times New Roman"/>
                <a:cs typeface="Times New Roman"/>
                <a:sym typeface="Times New Roman"/>
              </a:rPr>
              <a:t>NUMEX </a:t>
            </a:r>
            <a:r>
              <a:rPr lang="en-US" sz="2400" dirty="0">
                <a:solidFill>
                  <a:schemeClr val="dk1"/>
                </a:solidFill>
                <a:latin typeface="Times New Roman"/>
                <a:ea typeface="Times New Roman"/>
                <a:cs typeface="Times New Roman"/>
                <a:sym typeface="Times New Roman"/>
              </a:rPr>
              <a:t>: Money , Percentage , Quantity</a:t>
            </a:r>
            <a:endParaRPr sz="2400" dirty="0">
              <a:solidFill>
                <a:schemeClr val="dk1"/>
              </a:solidFill>
              <a:latin typeface="Times New Roman"/>
              <a:ea typeface="Times New Roman"/>
              <a:cs typeface="Times New Roman"/>
              <a:sym typeface="Times New Roman"/>
            </a:endParaRPr>
          </a:p>
          <a:p>
            <a:pPr marL="0" marR="0" lvl="0" indent="0" algn="l" rtl="0">
              <a:lnSpc>
                <a:spcPct val="100000"/>
              </a:lnSpc>
              <a:spcBef>
                <a:spcPts val="15"/>
              </a:spcBef>
              <a:spcAft>
                <a:spcPts val="0"/>
              </a:spcAft>
              <a:buNone/>
            </a:pPr>
            <a:endParaRPr sz="3650" dirty="0">
              <a:solidFill>
                <a:schemeClr val="dk1"/>
              </a:solidFill>
              <a:latin typeface="Times New Roman"/>
              <a:ea typeface="Times New Roman"/>
              <a:cs typeface="Times New Roman"/>
              <a:sym typeface="Times New Roman"/>
            </a:endParaRPr>
          </a:p>
          <a:p>
            <a:pPr marL="299085" marR="5080" lvl="0" indent="-287019" algn="l" rtl="0">
              <a:lnSpc>
                <a:spcPct val="100000"/>
              </a:lnSpc>
              <a:spcBef>
                <a:spcPts val="5"/>
              </a:spcBef>
              <a:spcAft>
                <a:spcPts val="0"/>
              </a:spcAft>
              <a:buNone/>
            </a:pPr>
            <a:r>
              <a:rPr lang="en-US" sz="2400" dirty="0">
                <a:solidFill>
                  <a:schemeClr val="dk1"/>
                </a:solidFill>
                <a:latin typeface="Courier New"/>
                <a:ea typeface="Courier New"/>
                <a:cs typeface="Courier New"/>
                <a:sym typeface="Courier New"/>
              </a:rPr>
              <a:t>o </a:t>
            </a:r>
            <a:r>
              <a:rPr lang="en-US" sz="2400" dirty="0">
                <a:solidFill>
                  <a:schemeClr val="dk1"/>
                </a:solidFill>
                <a:latin typeface="Times New Roman"/>
                <a:ea typeface="Times New Roman"/>
                <a:cs typeface="Times New Roman"/>
                <a:sym typeface="Times New Roman"/>
              </a:rPr>
              <a:t>Named Entities are either dependent on the Proper Names tagging or on the Part Of  Speech (POS ) tagging.</a:t>
            </a:r>
            <a:endParaRPr sz="2400" dirty="0">
              <a:solidFill>
                <a:schemeClr val="dk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advTm="86080"/>
    </mc:Choice>
    <mc:Fallback xmlns="">
      <p:transition spd="slow" advTm="86080"/>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93"/>
        <p:cNvGrpSpPr/>
        <p:nvPr/>
      </p:nvGrpSpPr>
      <p:grpSpPr>
        <a:xfrm>
          <a:off x="0" y="0"/>
          <a:ext cx="0" cy="0"/>
          <a:chOff x="0" y="0"/>
          <a:chExt cx="0" cy="0"/>
        </a:xfrm>
      </p:grpSpPr>
      <p:sp>
        <p:nvSpPr>
          <p:cNvPr id="94" name="Google Shape;94;p13"/>
          <p:cNvSpPr/>
          <p:nvPr/>
        </p:nvSpPr>
        <p:spPr>
          <a:xfrm>
            <a:off x="216442" y="1322832"/>
            <a:ext cx="5879557" cy="411703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 name="Google Shape;95;p13"/>
          <p:cNvSpPr txBox="1">
            <a:spLocks noGrp="1"/>
          </p:cNvSpPr>
          <p:nvPr>
            <p:ph type="title"/>
          </p:nvPr>
        </p:nvSpPr>
        <p:spPr>
          <a:xfrm>
            <a:off x="318008" y="181813"/>
            <a:ext cx="7753984" cy="629008"/>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4000" dirty="0">
                <a:solidFill>
                  <a:srgbClr val="001F5F"/>
                </a:solidFill>
              </a:rPr>
              <a:t>TYPES OF NAMED ENTITIES</a:t>
            </a:r>
            <a:endParaRPr sz="4000" dirty="0"/>
          </a:p>
        </p:txBody>
      </p:sp>
      <p:sp>
        <p:nvSpPr>
          <p:cNvPr id="96" name="Google Shape;96;p13"/>
          <p:cNvSpPr/>
          <p:nvPr/>
        </p:nvSpPr>
        <p:spPr>
          <a:xfrm>
            <a:off x="6534911" y="856488"/>
            <a:ext cx="5301996" cy="56769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 name="Google Shape;97;p13"/>
          <p:cNvSpPr txBox="1"/>
          <p:nvPr/>
        </p:nvSpPr>
        <p:spPr>
          <a:xfrm>
            <a:off x="7043166" y="1195196"/>
            <a:ext cx="4543425" cy="5027295"/>
          </a:xfrm>
          <a:prstGeom prst="rect">
            <a:avLst/>
          </a:prstGeom>
          <a:noFill/>
          <a:ln>
            <a:noFill/>
          </a:ln>
        </p:spPr>
        <p:txBody>
          <a:bodyPr spcFirstLastPara="1" wrap="square" lIns="0" tIns="12700" rIns="0" bIns="0" anchor="t" anchorCtr="0">
            <a:spAutoFit/>
          </a:bodyPr>
          <a:lstStyle/>
          <a:p>
            <a:pPr marL="299085" marR="0" lvl="0" indent="-287019" algn="l" rtl="0">
              <a:lnSpc>
                <a:spcPct val="100000"/>
              </a:lnSpc>
              <a:spcBef>
                <a:spcPts val="0"/>
              </a:spcBef>
              <a:spcAft>
                <a:spcPts val="0"/>
              </a:spcAft>
              <a:buClr>
                <a:schemeClr val="dk1"/>
              </a:buClr>
              <a:buSzPts val="2400"/>
              <a:buFont typeface="Noto Sans Symbols"/>
              <a:buChar char="⮚"/>
            </a:pPr>
            <a:r>
              <a:rPr lang="en-US" sz="2400" b="1">
                <a:solidFill>
                  <a:schemeClr val="dk1"/>
                </a:solidFill>
                <a:latin typeface="Times New Roman"/>
                <a:ea typeface="Times New Roman"/>
                <a:cs typeface="Times New Roman"/>
                <a:sym typeface="Times New Roman"/>
              </a:rPr>
              <a:t>GENERIC NE:</a:t>
            </a:r>
            <a:endParaRPr sz="2400">
              <a:solidFill>
                <a:schemeClr val="dk1"/>
              </a:solidFill>
              <a:latin typeface="Times New Roman"/>
              <a:ea typeface="Times New Roman"/>
              <a:cs typeface="Times New Roman"/>
              <a:sym typeface="Times New Roman"/>
            </a:endParaRPr>
          </a:p>
          <a:p>
            <a:pPr marL="12700" marR="0" lvl="0" indent="0" algn="l" rtl="0">
              <a:lnSpc>
                <a:spcPct val="100000"/>
              </a:lnSpc>
              <a:spcBef>
                <a:spcPts val="15"/>
              </a:spcBef>
              <a:spcAft>
                <a:spcPts val="0"/>
              </a:spcAft>
              <a:buNone/>
            </a:pPr>
            <a:r>
              <a:rPr lang="en-US" sz="2000">
                <a:solidFill>
                  <a:schemeClr val="dk1"/>
                </a:solidFill>
                <a:latin typeface="Times New Roman"/>
                <a:ea typeface="Times New Roman"/>
                <a:cs typeface="Times New Roman"/>
                <a:sym typeface="Times New Roman"/>
              </a:rPr>
              <a:t>Includes names of persons , organizations,</a:t>
            </a:r>
            <a:endParaRPr sz="2000">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etc.</a:t>
            </a:r>
            <a:endParaRPr sz="2000">
              <a:solidFill>
                <a:schemeClr val="dk1"/>
              </a:solidFill>
              <a:latin typeface="Times New Roman"/>
              <a:ea typeface="Times New Roman"/>
              <a:cs typeface="Times New Roman"/>
              <a:sym typeface="Times New Roman"/>
            </a:endParaRPr>
          </a:p>
          <a:p>
            <a:pPr marL="12700" marR="5080" lvl="0" indent="0" algn="l" rtl="0">
              <a:lnSpc>
                <a:spcPct val="100000"/>
              </a:lnSpc>
              <a:spcBef>
                <a:spcPts val="5"/>
              </a:spcBef>
              <a:spcAft>
                <a:spcPts val="0"/>
              </a:spcAft>
              <a:buNone/>
            </a:pPr>
            <a:r>
              <a:rPr lang="en-US" sz="2000">
                <a:solidFill>
                  <a:schemeClr val="dk1"/>
                </a:solidFill>
                <a:latin typeface="Times New Roman"/>
                <a:ea typeface="Times New Roman"/>
                <a:cs typeface="Times New Roman"/>
                <a:sym typeface="Times New Roman"/>
              </a:rPr>
              <a:t>For Example, any general requirement  consisting of names of persons, organization</a:t>
            </a:r>
            <a:endParaRPr sz="2000">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 URLs, Location and so on.</a:t>
            </a:r>
            <a:endParaRPr sz="2000">
              <a:solidFill>
                <a:schemeClr val="dk1"/>
              </a:solidFill>
              <a:latin typeface="Times New Roman"/>
              <a:ea typeface="Times New Roman"/>
              <a:cs typeface="Times New Roman"/>
              <a:sym typeface="Times New Roman"/>
            </a:endParaRPr>
          </a:p>
          <a:p>
            <a:pPr marL="0" marR="0" lvl="0" indent="0" algn="l" rtl="0">
              <a:lnSpc>
                <a:spcPct val="100000"/>
              </a:lnSpc>
              <a:spcBef>
                <a:spcPts val="15"/>
              </a:spcBef>
              <a:spcAft>
                <a:spcPts val="0"/>
              </a:spcAft>
              <a:buNone/>
            </a:pPr>
            <a:endParaRPr sz="2050">
              <a:solidFill>
                <a:schemeClr val="dk1"/>
              </a:solidFill>
              <a:latin typeface="Times New Roman"/>
              <a:ea typeface="Times New Roman"/>
              <a:cs typeface="Times New Roman"/>
              <a:sym typeface="Times New Roman"/>
            </a:endParaRPr>
          </a:p>
          <a:p>
            <a:pPr marL="12700" marR="659130" lvl="0" indent="-152400" algn="l" rtl="0">
              <a:lnSpc>
                <a:spcPct val="100299"/>
              </a:lnSpc>
              <a:spcBef>
                <a:spcPts val="0"/>
              </a:spcBef>
              <a:spcAft>
                <a:spcPts val="0"/>
              </a:spcAft>
              <a:buClr>
                <a:schemeClr val="dk1"/>
              </a:buClr>
              <a:buSzPts val="2400"/>
              <a:buFont typeface="Noto Sans Symbols"/>
              <a:buChar char="⮚"/>
            </a:pPr>
            <a:r>
              <a:rPr lang="en-US" sz="2400" b="1">
                <a:solidFill>
                  <a:schemeClr val="dk1"/>
                </a:solidFill>
                <a:latin typeface="Times New Roman"/>
                <a:ea typeface="Times New Roman"/>
                <a:cs typeface="Times New Roman"/>
                <a:sym typeface="Times New Roman"/>
              </a:rPr>
              <a:t>DOMAIN SPECIFIC NE:  </a:t>
            </a:r>
            <a:r>
              <a:rPr lang="en-US" sz="2000">
                <a:solidFill>
                  <a:schemeClr val="dk1"/>
                </a:solidFill>
                <a:latin typeface="Times New Roman"/>
                <a:ea typeface="Times New Roman"/>
                <a:cs typeface="Times New Roman"/>
                <a:sym typeface="Times New Roman"/>
              </a:rPr>
              <a:t>Consists of entities related to domains  For example,</a:t>
            </a:r>
            <a:endParaRPr sz="2000">
              <a:solidFill>
                <a:schemeClr val="dk1"/>
              </a:solidFill>
              <a:latin typeface="Times New Roman"/>
              <a:ea typeface="Times New Roman"/>
              <a:cs typeface="Times New Roman"/>
              <a:sym typeface="Times New Roman"/>
            </a:endParaRPr>
          </a:p>
          <a:p>
            <a:pPr marL="12700" marR="377190" lvl="0" indent="0" algn="l" rtl="0">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In a medical domain, names of diseases ,  names of medicines form the entities  whereas</a:t>
            </a:r>
            <a:endParaRPr sz="2000">
              <a:solidFill>
                <a:schemeClr val="dk1"/>
              </a:solidFill>
              <a:latin typeface="Times New Roman"/>
              <a:ea typeface="Times New Roman"/>
              <a:cs typeface="Times New Roman"/>
              <a:sym typeface="Times New Roman"/>
            </a:endParaRPr>
          </a:p>
          <a:p>
            <a:pPr marL="12700" marR="604520" lvl="0" indent="0" algn="l" rtl="0">
              <a:lnSpc>
                <a:spcPct val="100000"/>
              </a:lnSpc>
              <a:spcBef>
                <a:spcPts val="5"/>
              </a:spcBef>
              <a:spcAft>
                <a:spcPts val="0"/>
              </a:spcAft>
              <a:buNone/>
            </a:pPr>
            <a:r>
              <a:rPr lang="en-US" sz="2000">
                <a:solidFill>
                  <a:schemeClr val="dk1"/>
                </a:solidFill>
                <a:latin typeface="Times New Roman"/>
                <a:ea typeface="Times New Roman"/>
                <a:cs typeface="Times New Roman"/>
                <a:sym typeface="Times New Roman"/>
              </a:rPr>
              <a:t>In a manufacturing domain names of  products , manufacturers , attributes of  products form the named entities.</a:t>
            </a:r>
            <a:endParaRPr sz="2000">
              <a:solidFill>
                <a:schemeClr val="dk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advTm="67863"/>
    </mc:Choice>
    <mc:Fallback xmlns="">
      <p:transition spd="slow" advTm="67863"/>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01"/>
        <p:cNvGrpSpPr/>
        <p:nvPr/>
      </p:nvGrpSpPr>
      <p:grpSpPr>
        <a:xfrm>
          <a:off x="0" y="0"/>
          <a:ext cx="0" cy="0"/>
          <a:chOff x="0" y="0"/>
          <a:chExt cx="0" cy="0"/>
        </a:xfrm>
      </p:grpSpPr>
      <p:sp>
        <p:nvSpPr>
          <p:cNvPr id="102" name="Google Shape;102;p14"/>
          <p:cNvSpPr txBox="1">
            <a:spLocks noGrp="1"/>
          </p:cNvSpPr>
          <p:nvPr>
            <p:ph type="title"/>
          </p:nvPr>
        </p:nvSpPr>
        <p:spPr>
          <a:xfrm>
            <a:off x="1750848" y="137077"/>
            <a:ext cx="8446200" cy="14904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800" dirty="0">
                <a:solidFill>
                  <a:srgbClr val="001F5F"/>
                </a:solidFill>
              </a:rPr>
              <a:t>INPUT AND	OUTPUT OF NER</a:t>
            </a:r>
            <a:endParaRPr sz="4800" dirty="0"/>
          </a:p>
        </p:txBody>
      </p:sp>
      <p:sp>
        <p:nvSpPr>
          <p:cNvPr id="103" name="Google Shape;103;p14"/>
          <p:cNvSpPr/>
          <p:nvPr/>
        </p:nvSpPr>
        <p:spPr>
          <a:xfrm>
            <a:off x="562292" y="1554483"/>
            <a:ext cx="4727575" cy="5303520"/>
          </a:xfrm>
          <a:custGeom>
            <a:avLst/>
            <a:gdLst/>
            <a:ahLst/>
            <a:cxnLst/>
            <a:rect l="l" t="t" r="r" b="b"/>
            <a:pathLst>
              <a:path w="4727575" h="5303520" extrusionOk="0">
                <a:moveTo>
                  <a:pt x="3939540" y="0"/>
                </a:moveTo>
                <a:lnTo>
                  <a:pt x="787907" y="0"/>
                </a:lnTo>
                <a:lnTo>
                  <a:pt x="739911" y="1438"/>
                </a:lnTo>
                <a:lnTo>
                  <a:pt x="692676" y="5697"/>
                </a:lnTo>
                <a:lnTo>
                  <a:pt x="646283" y="12695"/>
                </a:lnTo>
                <a:lnTo>
                  <a:pt x="600815" y="22350"/>
                </a:lnTo>
                <a:lnTo>
                  <a:pt x="556355" y="34578"/>
                </a:lnTo>
                <a:lnTo>
                  <a:pt x="512985" y="49298"/>
                </a:lnTo>
                <a:lnTo>
                  <a:pt x="470787" y="66427"/>
                </a:lnTo>
                <a:lnTo>
                  <a:pt x="429845" y="85883"/>
                </a:lnTo>
                <a:lnTo>
                  <a:pt x="390239" y="107583"/>
                </a:lnTo>
                <a:lnTo>
                  <a:pt x="352054" y="131444"/>
                </a:lnTo>
                <a:lnTo>
                  <a:pt x="315371" y="157384"/>
                </a:lnTo>
                <a:lnTo>
                  <a:pt x="280272" y="185321"/>
                </a:lnTo>
                <a:lnTo>
                  <a:pt x="246841" y="215173"/>
                </a:lnTo>
                <a:lnTo>
                  <a:pt x="215159" y="246856"/>
                </a:lnTo>
                <a:lnTo>
                  <a:pt x="185309" y="280288"/>
                </a:lnTo>
                <a:lnTo>
                  <a:pt x="157373" y="315387"/>
                </a:lnTo>
                <a:lnTo>
                  <a:pt x="131434" y="352071"/>
                </a:lnTo>
                <a:lnTo>
                  <a:pt x="107574" y="390256"/>
                </a:lnTo>
                <a:lnTo>
                  <a:pt x="85876" y="429861"/>
                </a:lnTo>
                <a:lnTo>
                  <a:pt x="66422" y="470803"/>
                </a:lnTo>
                <a:lnTo>
                  <a:pt x="49294" y="513000"/>
                </a:lnTo>
                <a:lnTo>
                  <a:pt x="34575" y="556369"/>
                </a:lnTo>
                <a:lnTo>
                  <a:pt x="22348" y="600827"/>
                </a:lnTo>
                <a:lnTo>
                  <a:pt x="12694" y="646293"/>
                </a:lnTo>
                <a:lnTo>
                  <a:pt x="5696" y="692683"/>
                </a:lnTo>
                <a:lnTo>
                  <a:pt x="1437" y="739915"/>
                </a:lnTo>
                <a:lnTo>
                  <a:pt x="0" y="787907"/>
                </a:lnTo>
                <a:lnTo>
                  <a:pt x="0" y="4515599"/>
                </a:lnTo>
                <a:lnTo>
                  <a:pt x="1437" y="4563596"/>
                </a:lnTo>
                <a:lnTo>
                  <a:pt x="5696" y="4610833"/>
                </a:lnTo>
                <a:lnTo>
                  <a:pt x="12694" y="4657228"/>
                </a:lnTo>
                <a:lnTo>
                  <a:pt x="22348" y="4702696"/>
                </a:lnTo>
                <a:lnTo>
                  <a:pt x="34575" y="4747157"/>
                </a:lnTo>
                <a:lnTo>
                  <a:pt x="49294" y="4790528"/>
                </a:lnTo>
                <a:lnTo>
                  <a:pt x="66422" y="4832727"/>
                </a:lnTo>
                <a:lnTo>
                  <a:pt x="85876" y="4873670"/>
                </a:lnTo>
                <a:lnTo>
                  <a:pt x="107574" y="4913276"/>
                </a:lnTo>
                <a:lnTo>
                  <a:pt x="131434" y="4951462"/>
                </a:lnTo>
                <a:lnTo>
                  <a:pt x="157373" y="4988146"/>
                </a:lnTo>
                <a:lnTo>
                  <a:pt x="185309" y="5023245"/>
                </a:lnTo>
                <a:lnTo>
                  <a:pt x="215159" y="5056676"/>
                </a:lnTo>
                <a:lnTo>
                  <a:pt x="246841" y="5088359"/>
                </a:lnTo>
                <a:lnTo>
                  <a:pt x="280272" y="5118209"/>
                </a:lnTo>
                <a:lnTo>
                  <a:pt x="315371" y="5146145"/>
                </a:lnTo>
                <a:lnTo>
                  <a:pt x="352054" y="5172084"/>
                </a:lnTo>
                <a:lnTo>
                  <a:pt x="390239" y="5195944"/>
                </a:lnTo>
                <a:lnTo>
                  <a:pt x="429845" y="5217643"/>
                </a:lnTo>
                <a:lnTo>
                  <a:pt x="470787" y="5237097"/>
                </a:lnTo>
                <a:lnTo>
                  <a:pt x="512985" y="5254225"/>
                </a:lnTo>
                <a:lnTo>
                  <a:pt x="556355" y="5268944"/>
                </a:lnTo>
                <a:lnTo>
                  <a:pt x="600815" y="5281171"/>
                </a:lnTo>
                <a:lnTo>
                  <a:pt x="646283" y="5290825"/>
                </a:lnTo>
                <a:lnTo>
                  <a:pt x="692676" y="5297823"/>
                </a:lnTo>
                <a:lnTo>
                  <a:pt x="739911" y="5302082"/>
                </a:lnTo>
                <a:lnTo>
                  <a:pt x="787907" y="5303520"/>
                </a:lnTo>
                <a:lnTo>
                  <a:pt x="3939540" y="5303520"/>
                </a:lnTo>
                <a:lnTo>
                  <a:pt x="3987532" y="5302082"/>
                </a:lnTo>
                <a:lnTo>
                  <a:pt x="4034764" y="5297823"/>
                </a:lnTo>
                <a:lnTo>
                  <a:pt x="4081154" y="5290825"/>
                </a:lnTo>
                <a:lnTo>
                  <a:pt x="4126620" y="5281171"/>
                </a:lnTo>
                <a:lnTo>
                  <a:pt x="4171078" y="5268944"/>
                </a:lnTo>
                <a:lnTo>
                  <a:pt x="4214447" y="5254225"/>
                </a:lnTo>
                <a:lnTo>
                  <a:pt x="4256644" y="5237097"/>
                </a:lnTo>
                <a:lnTo>
                  <a:pt x="4297586" y="5217643"/>
                </a:lnTo>
                <a:lnTo>
                  <a:pt x="4337191" y="5195944"/>
                </a:lnTo>
                <a:lnTo>
                  <a:pt x="4375376" y="5172084"/>
                </a:lnTo>
                <a:lnTo>
                  <a:pt x="4412060" y="5146145"/>
                </a:lnTo>
                <a:lnTo>
                  <a:pt x="4447159" y="5118209"/>
                </a:lnTo>
                <a:lnTo>
                  <a:pt x="4480591" y="5088359"/>
                </a:lnTo>
                <a:lnTo>
                  <a:pt x="4512274" y="5056676"/>
                </a:lnTo>
                <a:lnTo>
                  <a:pt x="4542126" y="5023245"/>
                </a:lnTo>
                <a:lnTo>
                  <a:pt x="4570063" y="4988146"/>
                </a:lnTo>
                <a:lnTo>
                  <a:pt x="4596003" y="4951462"/>
                </a:lnTo>
                <a:lnTo>
                  <a:pt x="4619864" y="4913276"/>
                </a:lnTo>
                <a:lnTo>
                  <a:pt x="4641564" y="4873670"/>
                </a:lnTo>
                <a:lnTo>
                  <a:pt x="4661020" y="4832727"/>
                </a:lnTo>
                <a:lnTo>
                  <a:pt x="4678149" y="4790528"/>
                </a:lnTo>
                <a:lnTo>
                  <a:pt x="4692869" y="4747157"/>
                </a:lnTo>
                <a:lnTo>
                  <a:pt x="4705097" y="4702696"/>
                </a:lnTo>
                <a:lnTo>
                  <a:pt x="4714752" y="4657228"/>
                </a:lnTo>
                <a:lnTo>
                  <a:pt x="4721750" y="4610833"/>
                </a:lnTo>
                <a:lnTo>
                  <a:pt x="4726009" y="4563596"/>
                </a:lnTo>
                <a:lnTo>
                  <a:pt x="4727448" y="4515599"/>
                </a:lnTo>
                <a:lnTo>
                  <a:pt x="4727448" y="787907"/>
                </a:lnTo>
                <a:lnTo>
                  <a:pt x="4726009" y="739915"/>
                </a:lnTo>
                <a:lnTo>
                  <a:pt x="4721750" y="692683"/>
                </a:lnTo>
                <a:lnTo>
                  <a:pt x="4714752" y="646293"/>
                </a:lnTo>
                <a:lnTo>
                  <a:pt x="4705097" y="600827"/>
                </a:lnTo>
                <a:lnTo>
                  <a:pt x="4692869" y="556369"/>
                </a:lnTo>
                <a:lnTo>
                  <a:pt x="4678149" y="513000"/>
                </a:lnTo>
                <a:lnTo>
                  <a:pt x="4661020" y="470803"/>
                </a:lnTo>
                <a:lnTo>
                  <a:pt x="4641564" y="429861"/>
                </a:lnTo>
                <a:lnTo>
                  <a:pt x="4619864" y="390256"/>
                </a:lnTo>
                <a:lnTo>
                  <a:pt x="4596003" y="352071"/>
                </a:lnTo>
                <a:lnTo>
                  <a:pt x="4570063" y="315387"/>
                </a:lnTo>
                <a:lnTo>
                  <a:pt x="4542126" y="280288"/>
                </a:lnTo>
                <a:lnTo>
                  <a:pt x="4512274" y="246856"/>
                </a:lnTo>
                <a:lnTo>
                  <a:pt x="4480591" y="215173"/>
                </a:lnTo>
                <a:lnTo>
                  <a:pt x="4447159" y="185321"/>
                </a:lnTo>
                <a:lnTo>
                  <a:pt x="4412060" y="157384"/>
                </a:lnTo>
                <a:lnTo>
                  <a:pt x="4375376" y="131444"/>
                </a:lnTo>
                <a:lnTo>
                  <a:pt x="4337191" y="107583"/>
                </a:lnTo>
                <a:lnTo>
                  <a:pt x="4297586" y="85883"/>
                </a:lnTo>
                <a:lnTo>
                  <a:pt x="4256644" y="66427"/>
                </a:lnTo>
                <a:lnTo>
                  <a:pt x="4214447" y="49298"/>
                </a:lnTo>
                <a:lnTo>
                  <a:pt x="4171078" y="34578"/>
                </a:lnTo>
                <a:lnTo>
                  <a:pt x="4126620" y="22350"/>
                </a:lnTo>
                <a:lnTo>
                  <a:pt x="4081154" y="12695"/>
                </a:lnTo>
                <a:lnTo>
                  <a:pt x="4034764" y="5697"/>
                </a:lnTo>
                <a:lnTo>
                  <a:pt x="3987532" y="1438"/>
                </a:lnTo>
                <a:lnTo>
                  <a:pt x="3939540" y="0"/>
                </a:lnTo>
                <a:close/>
              </a:path>
            </a:pathLst>
          </a:custGeom>
          <a:solidFill>
            <a:srgbClr val="E7E6E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14"/>
          <p:cNvSpPr txBox="1"/>
          <p:nvPr/>
        </p:nvSpPr>
        <p:spPr>
          <a:xfrm>
            <a:off x="1072728" y="3009255"/>
            <a:ext cx="3981300" cy="2598600"/>
          </a:xfrm>
          <a:prstGeom prst="rect">
            <a:avLst/>
          </a:prstGeom>
          <a:noFill/>
          <a:ln>
            <a:noFill/>
          </a:ln>
        </p:spPr>
        <p:txBody>
          <a:bodyPr spcFirstLastPara="1" wrap="square" lIns="0" tIns="12050" rIns="0" bIns="0" anchor="t" anchorCtr="0">
            <a:spAutoFit/>
          </a:bodyPr>
          <a:lstStyle/>
          <a:p>
            <a:pPr marL="12065" marR="5080" lvl="0" indent="1269" algn="ctr" rtl="0">
              <a:lnSpc>
                <a:spcPct val="100000"/>
              </a:lnSpc>
              <a:spcBef>
                <a:spcPts val="0"/>
              </a:spcBef>
              <a:spcAft>
                <a:spcPts val="0"/>
              </a:spcAft>
              <a:buNone/>
            </a:pPr>
            <a:r>
              <a:rPr lang="en-US" sz="2800" b="1">
                <a:solidFill>
                  <a:schemeClr val="dk1"/>
                </a:solidFill>
                <a:latin typeface="Times New Roman"/>
                <a:ea typeface="Times New Roman"/>
                <a:cs typeface="Times New Roman"/>
                <a:sym typeface="Times New Roman"/>
              </a:rPr>
              <a:t>{"document":"Jim went  to Stanford University,  Tom went to the  University of Washington.</a:t>
            </a:r>
            <a:endParaRPr sz="2800">
              <a:solidFill>
                <a:schemeClr val="dk1"/>
              </a:solidFill>
              <a:latin typeface="Times New Roman"/>
              <a:ea typeface="Times New Roman"/>
              <a:cs typeface="Times New Roman"/>
              <a:sym typeface="Times New Roman"/>
            </a:endParaRPr>
          </a:p>
          <a:p>
            <a:pPr marL="507365" marR="491490" lvl="0" indent="0" algn="ctr" rtl="0">
              <a:lnSpc>
                <a:spcPct val="100000"/>
              </a:lnSpc>
              <a:spcBef>
                <a:spcPts val="5"/>
              </a:spcBef>
              <a:spcAft>
                <a:spcPts val="0"/>
              </a:spcAft>
              <a:buNone/>
            </a:pPr>
            <a:r>
              <a:rPr lang="en-US" sz="2800" b="1">
                <a:solidFill>
                  <a:schemeClr val="dk1"/>
                </a:solidFill>
                <a:latin typeface="Times New Roman"/>
                <a:ea typeface="Times New Roman"/>
                <a:cs typeface="Times New Roman"/>
                <a:sym typeface="Times New Roman"/>
              </a:rPr>
              <a:t>They both work for  Microsoft."}</a:t>
            </a:r>
            <a:endParaRPr sz="2800">
              <a:solidFill>
                <a:schemeClr val="dk1"/>
              </a:solidFill>
              <a:latin typeface="Times New Roman"/>
              <a:ea typeface="Times New Roman"/>
              <a:cs typeface="Times New Roman"/>
              <a:sym typeface="Times New Roman"/>
            </a:endParaRPr>
          </a:p>
        </p:txBody>
      </p:sp>
      <p:sp>
        <p:nvSpPr>
          <p:cNvPr id="105" name="Google Shape;105;p14"/>
          <p:cNvSpPr/>
          <p:nvPr/>
        </p:nvSpPr>
        <p:spPr>
          <a:xfrm>
            <a:off x="7312152" y="1167383"/>
            <a:ext cx="4727575" cy="5550535"/>
          </a:xfrm>
          <a:custGeom>
            <a:avLst/>
            <a:gdLst/>
            <a:ahLst/>
            <a:cxnLst/>
            <a:rect l="l" t="t" r="r" b="b"/>
            <a:pathLst>
              <a:path w="4727575" h="5550534" extrusionOk="0">
                <a:moveTo>
                  <a:pt x="3939540" y="0"/>
                </a:moveTo>
                <a:lnTo>
                  <a:pt x="787907" y="0"/>
                </a:lnTo>
                <a:lnTo>
                  <a:pt x="739915" y="1438"/>
                </a:lnTo>
                <a:lnTo>
                  <a:pt x="692683" y="5697"/>
                </a:lnTo>
                <a:lnTo>
                  <a:pt x="646293" y="12695"/>
                </a:lnTo>
                <a:lnTo>
                  <a:pt x="600827" y="22350"/>
                </a:lnTo>
                <a:lnTo>
                  <a:pt x="556369" y="34578"/>
                </a:lnTo>
                <a:lnTo>
                  <a:pt x="513000" y="49298"/>
                </a:lnTo>
                <a:lnTo>
                  <a:pt x="470803" y="66427"/>
                </a:lnTo>
                <a:lnTo>
                  <a:pt x="429861" y="85883"/>
                </a:lnTo>
                <a:lnTo>
                  <a:pt x="390256" y="107583"/>
                </a:lnTo>
                <a:lnTo>
                  <a:pt x="352071" y="131444"/>
                </a:lnTo>
                <a:lnTo>
                  <a:pt x="315387" y="157384"/>
                </a:lnTo>
                <a:lnTo>
                  <a:pt x="280288" y="185321"/>
                </a:lnTo>
                <a:lnTo>
                  <a:pt x="246856" y="215173"/>
                </a:lnTo>
                <a:lnTo>
                  <a:pt x="215173" y="246856"/>
                </a:lnTo>
                <a:lnTo>
                  <a:pt x="185321" y="280288"/>
                </a:lnTo>
                <a:lnTo>
                  <a:pt x="157384" y="315387"/>
                </a:lnTo>
                <a:lnTo>
                  <a:pt x="131444" y="352071"/>
                </a:lnTo>
                <a:lnTo>
                  <a:pt x="107583" y="390256"/>
                </a:lnTo>
                <a:lnTo>
                  <a:pt x="85883" y="429861"/>
                </a:lnTo>
                <a:lnTo>
                  <a:pt x="66427" y="470803"/>
                </a:lnTo>
                <a:lnTo>
                  <a:pt x="49298" y="513000"/>
                </a:lnTo>
                <a:lnTo>
                  <a:pt x="34578" y="556369"/>
                </a:lnTo>
                <a:lnTo>
                  <a:pt x="22350" y="600827"/>
                </a:lnTo>
                <a:lnTo>
                  <a:pt x="12695" y="646293"/>
                </a:lnTo>
                <a:lnTo>
                  <a:pt x="5697" y="692683"/>
                </a:lnTo>
                <a:lnTo>
                  <a:pt x="1438" y="739915"/>
                </a:lnTo>
                <a:lnTo>
                  <a:pt x="0" y="787907"/>
                </a:lnTo>
                <a:lnTo>
                  <a:pt x="0" y="4762487"/>
                </a:lnTo>
                <a:lnTo>
                  <a:pt x="1438" y="4810484"/>
                </a:lnTo>
                <a:lnTo>
                  <a:pt x="5697" y="4857721"/>
                </a:lnTo>
                <a:lnTo>
                  <a:pt x="12695" y="4904116"/>
                </a:lnTo>
                <a:lnTo>
                  <a:pt x="22350" y="4949584"/>
                </a:lnTo>
                <a:lnTo>
                  <a:pt x="34578" y="4994045"/>
                </a:lnTo>
                <a:lnTo>
                  <a:pt x="49298" y="5037416"/>
                </a:lnTo>
                <a:lnTo>
                  <a:pt x="66427" y="5079615"/>
                </a:lnTo>
                <a:lnTo>
                  <a:pt x="85883" y="5120558"/>
                </a:lnTo>
                <a:lnTo>
                  <a:pt x="107583" y="5160164"/>
                </a:lnTo>
                <a:lnTo>
                  <a:pt x="131444" y="5198350"/>
                </a:lnTo>
                <a:lnTo>
                  <a:pt x="157384" y="5235034"/>
                </a:lnTo>
                <a:lnTo>
                  <a:pt x="185321" y="5270133"/>
                </a:lnTo>
                <a:lnTo>
                  <a:pt x="215173" y="5303564"/>
                </a:lnTo>
                <a:lnTo>
                  <a:pt x="246856" y="5335247"/>
                </a:lnTo>
                <a:lnTo>
                  <a:pt x="280288" y="5365097"/>
                </a:lnTo>
                <a:lnTo>
                  <a:pt x="315387" y="5393033"/>
                </a:lnTo>
                <a:lnTo>
                  <a:pt x="352071" y="5418972"/>
                </a:lnTo>
                <a:lnTo>
                  <a:pt x="390256" y="5442832"/>
                </a:lnTo>
                <a:lnTo>
                  <a:pt x="429861" y="5464531"/>
                </a:lnTo>
                <a:lnTo>
                  <a:pt x="470803" y="5483985"/>
                </a:lnTo>
                <a:lnTo>
                  <a:pt x="513000" y="5501113"/>
                </a:lnTo>
                <a:lnTo>
                  <a:pt x="556369" y="5515832"/>
                </a:lnTo>
                <a:lnTo>
                  <a:pt x="600827" y="5528059"/>
                </a:lnTo>
                <a:lnTo>
                  <a:pt x="646293" y="5537713"/>
                </a:lnTo>
                <a:lnTo>
                  <a:pt x="692683" y="5544711"/>
                </a:lnTo>
                <a:lnTo>
                  <a:pt x="739915" y="5548970"/>
                </a:lnTo>
                <a:lnTo>
                  <a:pt x="787907" y="5550408"/>
                </a:lnTo>
                <a:lnTo>
                  <a:pt x="3939540" y="5550408"/>
                </a:lnTo>
                <a:lnTo>
                  <a:pt x="3987532" y="5548970"/>
                </a:lnTo>
                <a:lnTo>
                  <a:pt x="4034764" y="5544711"/>
                </a:lnTo>
                <a:lnTo>
                  <a:pt x="4081154" y="5537713"/>
                </a:lnTo>
                <a:lnTo>
                  <a:pt x="4126620" y="5528059"/>
                </a:lnTo>
                <a:lnTo>
                  <a:pt x="4171078" y="5515832"/>
                </a:lnTo>
                <a:lnTo>
                  <a:pt x="4214447" y="5501113"/>
                </a:lnTo>
                <a:lnTo>
                  <a:pt x="4256644" y="5483985"/>
                </a:lnTo>
                <a:lnTo>
                  <a:pt x="4297586" y="5464531"/>
                </a:lnTo>
                <a:lnTo>
                  <a:pt x="4337191" y="5442832"/>
                </a:lnTo>
                <a:lnTo>
                  <a:pt x="4375376" y="5418972"/>
                </a:lnTo>
                <a:lnTo>
                  <a:pt x="4412060" y="5393033"/>
                </a:lnTo>
                <a:lnTo>
                  <a:pt x="4447159" y="5365097"/>
                </a:lnTo>
                <a:lnTo>
                  <a:pt x="4480591" y="5335247"/>
                </a:lnTo>
                <a:lnTo>
                  <a:pt x="4512274" y="5303564"/>
                </a:lnTo>
                <a:lnTo>
                  <a:pt x="4542126" y="5270133"/>
                </a:lnTo>
                <a:lnTo>
                  <a:pt x="4570063" y="5235034"/>
                </a:lnTo>
                <a:lnTo>
                  <a:pt x="4596003" y="5198350"/>
                </a:lnTo>
                <a:lnTo>
                  <a:pt x="4619864" y="5160164"/>
                </a:lnTo>
                <a:lnTo>
                  <a:pt x="4641564" y="5120558"/>
                </a:lnTo>
                <a:lnTo>
                  <a:pt x="4661020" y="5079615"/>
                </a:lnTo>
                <a:lnTo>
                  <a:pt x="4678149" y="5037416"/>
                </a:lnTo>
                <a:lnTo>
                  <a:pt x="4692869" y="4994045"/>
                </a:lnTo>
                <a:lnTo>
                  <a:pt x="4705097" y="4949584"/>
                </a:lnTo>
                <a:lnTo>
                  <a:pt x="4714752" y="4904116"/>
                </a:lnTo>
                <a:lnTo>
                  <a:pt x="4721750" y="4857721"/>
                </a:lnTo>
                <a:lnTo>
                  <a:pt x="4726009" y="4810484"/>
                </a:lnTo>
                <a:lnTo>
                  <a:pt x="4727448" y="4762487"/>
                </a:lnTo>
                <a:lnTo>
                  <a:pt x="4727448" y="787907"/>
                </a:lnTo>
                <a:lnTo>
                  <a:pt x="4726009" y="739915"/>
                </a:lnTo>
                <a:lnTo>
                  <a:pt x="4721750" y="692683"/>
                </a:lnTo>
                <a:lnTo>
                  <a:pt x="4714752" y="646293"/>
                </a:lnTo>
                <a:lnTo>
                  <a:pt x="4705097" y="600827"/>
                </a:lnTo>
                <a:lnTo>
                  <a:pt x="4692869" y="556369"/>
                </a:lnTo>
                <a:lnTo>
                  <a:pt x="4678149" y="513000"/>
                </a:lnTo>
                <a:lnTo>
                  <a:pt x="4661020" y="470803"/>
                </a:lnTo>
                <a:lnTo>
                  <a:pt x="4641564" y="429861"/>
                </a:lnTo>
                <a:lnTo>
                  <a:pt x="4619864" y="390256"/>
                </a:lnTo>
                <a:lnTo>
                  <a:pt x="4596003" y="352071"/>
                </a:lnTo>
                <a:lnTo>
                  <a:pt x="4570063" y="315387"/>
                </a:lnTo>
                <a:lnTo>
                  <a:pt x="4542126" y="280288"/>
                </a:lnTo>
                <a:lnTo>
                  <a:pt x="4512274" y="246856"/>
                </a:lnTo>
                <a:lnTo>
                  <a:pt x="4480591" y="215173"/>
                </a:lnTo>
                <a:lnTo>
                  <a:pt x="4447159" y="185321"/>
                </a:lnTo>
                <a:lnTo>
                  <a:pt x="4412060" y="157384"/>
                </a:lnTo>
                <a:lnTo>
                  <a:pt x="4375376" y="131444"/>
                </a:lnTo>
                <a:lnTo>
                  <a:pt x="4337191" y="107583"/>
                </a:lnTo>
                <a:lnTo>
                  <a:pt x="4297586" y="85883"/>
                </a:lnTo>
                <a:lnTo>
                  <a:pt x="4256644" y="66427"/>
                </a:lnTo>
                <a:lnTo>
                  <a:pt x="4214447" y="49298"/>
                </a:lnTo>
                <a:lnTo>
                  <a:pt x="4171078" y="34578"/>
                </a:lnTo>
                <a:lnTo>
                  <a:pt x="4126620" y="22350"/>
                </a:lnTo>
                <a:lnTo>
                  <a:pt x="4081154" y="12695"/>
                </a:lnTo>
                <a:lnTo>
                  <a:pt x="4034764" y="5697"/>
                </a:lnTo>
                <a:lnTo>
                  <a:pt x="3987532" y="1438"/>
                </a:lnTo>
                <a:lnTo>
                  <a:pt x="3939540" y="0"/>
                </a:lnTo>
                <a:close/>
              </a:path>
            </a:pathLst>
          </a:custGeom>
          <a:solidFill>
            <a:srgbClr val="E7E6E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14"/>
          <p:cNvSpPr txBox="1"/>
          <p:nvPr/>
        </p:nvSpPr>
        <p:spPr>
          <a:xfrm>
            <a:off x="7725918" y="1275841"/>
            <a:ext cx="3977004" cy="4651915"/>
          </a:xfrm>
          <a:prstGeom prst="rect">
            <a:avLst/>
          </a:prstGeom>
          <a:noFill/>
          <a:ln>
            <a:noFill/>
          </a:ln>
        </p:spPr>
        <p:txBody>
          <a:bodyPr spcFirstLastPara="1" wrap="square" lIns="0" tIns="161925" rIns="0" bIns="0" anchor="t" anchorCtr="0">
            <a:spAutoFit/>
          </a:bodyPr>
          <a:lstStyle/>
          <a:p>
            <a:pPr marL="325120" marR="0" lvl="0" indent="0" algn="ctr" rtl="0">
              <a:lnSpc>
                <a:spcPct val="100000"/>
              </a:lnSpc>
              <a:spcBef>
                <a:spcPts val="0"/>
              </a:spcBef>
              <a:spcAft>
                <a:spcPts val="0"/>
              </a:spcAft>
              <a:buNone/>
            </a:pPr>
            <a:r>
              <a:rPr lang="en-US" sz="2000" b="1" u="sng" dirty="0">
                <a:solidFill>
                  <a:schemeClr val="dk1"/>
                </a:solidFill>
                <a:latin typeface="Times New Roman"/>
                <a:ea typeface="Times New Roman"/>
                <a:cs typeface="Times New Roman"/>
                <a:sym typeface="Times New Roman"/>
              </a:rPr>
              <a:t>OUTPUT</a:t>
            </a:r>
            <a:endParaRPr sz="2000" dirty="0">
              <a:solidFill>
                <a:schemeClr val="dk1"/>
              </a:solidFill>
              <a:latin typeface="Times New Roman"/>
              <a:ea typeface="Times New Roman"/>
              <a:cs typeface="Times New Roman"/>
              <a:sym typeface="Times New Roman"/>
            </a:endParaRPr>
          </a:p>
          <a:p>
            <a:pPr marL="0" marR="68580" lvl="0" indent="0" algn="ctr" rtl="0">
              <a:lnSpc>
                <a:spcPct val="100000"/>
              </a:lnSpc>
              <a:spcBef>
                <a:spcPts val="1400"/>
              </a:spcBef>
              <a:spcAft>
                <a:spcPts val="0"/>
              </a:spcAft>
              <a:buNone/>
            </a:pPr>
            <a:r>
              <a:rPr lang="en-US" sz="2000" b="1" dirty="0">
                <a:solidFill>
                  <a:schemeClr val="dk1"/>
                </a:solidFill>
                <a:latin typeface="Times New Roman"/>
                <a:ea typeface="Times New Roman"/>
                <a:cs typeface="Times New Roman"/>
                <a:sym typeface="Times New Roman"/>
              </a:rPr>
              <a:t>[ [ [ "Jim", "PERSON" ],</a:t>
            </a:r>
            <a:endParaRPr sz="2000" dirty="0">
              <a:solidFill>
                <a:schemeClr val="dk1"/>
              </a:solidFill>
              <a:latin typeface="Times New Roman"/>
              <a:ea typeface="Times New Roman"/>
              <a:cs typeface="Times New Roman"/>
              <a:sym typeface="Times New Roman"/>
            </a:endParaRPr>
          </a:p>
          <a:p>
            <a:pPr marL="436244" marR="504190" lvl="0" indent="75565" algn="ctr" rtl="0">
              <a:lnSpc>
                <a:spcPct val="100000"/>
              </a:lnSpc>
              <a:spcBef>
                <a:spcPts val="0"/>
              </a:spcBef>
              <a:spcAft>
                <a:spcPts val="0"/>
              </a:spcAft>
              <a:buNone/>
            </a:pPr>
            <a:r>
              <a:rPr lang="en-US" sz="2000" b="1" dirty="0">
                <a:solidFill>
                  <a:schemeClr val="dk1"/>
                </a:solidFill>
                <a:latin typeface="Times New Roman"/>
                <a:ea typeface="Times New Roman"/>
                <a:cs typeface="Times New Roman"/>
                <a:sym typeface="Times New Roman"/>
              </a:rPr>
              <a:t>[ "Stanford",  "ORGANIZATION" ],</a:t>
            </a:r>
            <a:endParaRPr sz="2000" dirty="0">
              <a:solidFill>
                <a:schemeClr val="dk1"/>
              </a:solidFill>
              <a:latin typeface="Times New Roman"/>
              <a:ea typeface="Times New Roman"/>
              <a:cs typeface="Times New Roman"/>
              <a:sym typeface="Times New Roman"/>
            </a:endParaRPr>
          </a:p>
          <a:p>
            <a:pPr marL="408305" marR="478155" lvl="0" indent="76834" algn="ctr" rtl="0">
              <a:lnSpc>
                <a:spcPct val="100000"/>
              </a:lnSpc>
              <a:spcBef>
                <a:spcPts val="0"/>
              </a:spcBef>
              <a:spcAft>
                <a:spcPts val="0"/>
              </a:spcAft>
              <a:buNone/>
            </a:pPr>
            <a:r>
              <a:rPr lang="en-US" sz="2000" b="1" dirty="0">
                <a:solidFill>
                  <a:schemeClr val="dk1"/>
                </a:solidFill>
                <a:latin typeface="Times New Roman"/>
                <a:ea typeface="Times New Roman"/>
                <a:cs typeface="Times New Roman"/>
                <a:sym typeface="Times New Roman"/>
              </a:rPr>
              <a:t>[ "University",  "ORGANIZATION" ],  [ "Tom", "PERSON" ],</a:t>
            </a:r>
            <a:endParaRPr sz="2000" dirty="0">
              <a:solidFill>
                <a:schemeClr val="dk1"/>
              </a:solidFill>
              <a:latin typeface="Times New Roman"/>
              <a:ea typeface="Times New Roman"/>
              <a:cs typeface="Times New Roman"/>
              <a:sym typeface="Times New Roman"/>
            </a:endParaRPr>
          </a:p>
          <a:p>
            <a:pPr marL="0" marR="0" lvl="0" indent="0" algn="ctr" rtl="0">
              <a:lnSpc>
                <a:spcPct val="100000"/>
              </a:lnSpc>
              <a:spcBef>
                <a:spcPts val="5"/>
              </a:spcBef>
              <a:spcAft>
                <a:spcPts val="0"/>
              </a:spcAft>
              <a:buNone/>
            </a:pPr>
            <a:r>
              <a:rPr lang="en-US" sz="2000" b="1" dirty="0">
                <a:solidFill>
                  <a:schemeClr val="dk1"/>
                </a:solidFill>
                <a:latin typeface="Times New Roman"/>
                <a:ea typeface="Times New Roman"/>
                <a:cs typeface="Times New Roman"/>
                <a:sym typeface="Times New Roman"/>
              </a:rPr>
              <a:t>[ "University",</a:t>
            </a:r>
            <a:endParaRPr sz="2000" dirty="0">
              <a:solidFill>
                <a:schemeClr val="dk1"/>
              </a:solidFill>
              <a:latin typeface="Times New Roman"/>
              <a:ea typeface="Times New Roman"/>
              <a:cs typeface="Times New Roman"/>
              <a:sym typeface="Times New Roman"/>
            </a:endParaRPr>
          </a:p>
          <a:p>
            <a:pPr marL="0" marR="67945" lvl="0" indent="0" algn="ctr" rtl="0">
              <a:lnSpc>
                <a:spcPct val="100000"/>
              </a:lnSpc>
              <a:spcBef>
                <a:spcPts val="0"/>
              </a:spcBef>
              <a:spcAft>
                <a:spcPts val="0"/>
              </a:spcAft>
              <a:buNone/>
            </a:pPr>
            <a:r>
              <a:rPr lang="en-US" sz="2000" b="1" dirty="0">
                <a:solidFill>
                  <a:schemeClr val="dk1"/>
                </a:solidFill>
                <a:latin typeface="Times New Roman"/>
                <a:ea typeface="Times New Roman"/>
                <a:cs typeface="Times New Roman"/>
                <a:sym typeface="Times New Roman"/>
              </a:rPr>
              <a:t>"ORGANIZATION" ],</a:t>
            </a:r>
            <a:endParaRPr sz="2000"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US" sz="2000" b="1" dirty="0">
                <a:solidFill>
                  <a:schemeClr val="dk1"/>
                </a:solidFill>
                <a:latin typeface="Times New Roman"/>
                <a:ea typeface="Times New Roman"/>
                <a:cs typeface="Times New Roman"/>
                <a:sym typeface="Times New Roman"/>
              </a:rPr>
              <a:t>[ "of", "ORGANIZATION" ],</a:t>
            </a:r>
            <a:endParaRPr sz="2000" dirty="0">
              <a:solidFill>
                <a:schemeClr val="dk1"/>
              </a:solidFill>
              <a:latin typeface="Times New Roman"/>
              <a:ea typeface="Times New Roman"/>
              <a:cs typeface="Times New Roman"/>
              <a:sym typeface="Times New Roman"/>
            </a:endParaRPr>
          </a:p>
          <a:p>
            <a:pPr marL="347345" marR="415925" lvl="0" indent="1270" algn="ctr" rtl="0">
              <a:lnSpc>
                <a:spcPct val="100000"/>
              </a:lnSpc>
              <a:spcBef>
                <a:spcPts val="0"/>
              </a:spcBef>
              <a:spcAft>
                <a:spcPts val="0"/>
              </a:spcAft>
              <a:buNone/>
            </a:pPr>
            <a:r>
              <a:rPr lang="en-US" sz="2000" b="1" dirty="0">
                <a:solidFill>
                  <a:schemeClr val="dk1"/>
                </a:solidFill>
                <a:latin typeface="Times New Roman"/>
                <a:ea typeface="Times New Roman"/>
                <a:cs typeface="Times New Roman"/>
                <a:sym typeface="Times New Roman"/>
              </a:rPr>
              <a:t>[ "Washington",  "ORGANIZATION" ] ],</a:t>
            </a:r>
            <a:endParaRPr sz="2000" dirty="0">
              <a:solidFill>
                <a:schemeClr val="dk1"/>
              </a:solidFill>
              <a:latin typeface="Times New Roman"/>
              <a:ea typeface="Times New Roman"/>
              <a:cs typeface="Times New Roman"/>
              <a:sym typeface="Times New Roman"/>
            </a:endParaRPr>
          </a:p>
          <a:p>
            <a:pPr marL="295910" marR="366395" lvl="0" indent="1905" algn="ctr" rtl="0">
              <a:lnSpc>
                <a:spcPct val="100000"/>
              </a:lnSpc>
              <a:spcBef>
                <a:spcPts val="0"/>
              </a:spcBef>
              <a:spcAft>
                <a:spcPts val="0"/>
              </a:spcAft>
              <a:buNone/>
            </a:pPr>
            <a:r>
              <a:rPr lang="en-US" sz="2000" b="1" dirty="0">
                <a:solidFill>
                  <a:schemeClr val="dk1"/>
                </a:solidFill>
                <a:latin typeface="Times New Roman"/>
                <a:ea typeface="Times New Roman"/>
                <a:cs typeface="Times New Roman"/>
                <a:sym typeface="Times New Roman"/>
              </a:rPr>
              <a:t>[ [ "Microsoft",  "ORGANIZATION" ] ] ]</a:t>
            </a:r>
            <a:endParaRPr sz="2000" dirty="0">
              <a:solidFill>
                <a:schemeClr val="dk1"/>
              </a:solidFill>
              <a:latin typeface="Times New Roman"/>
              <a:ea typeface="Times New Roman"/>
              <a:cs typeface="Times New Roman"/>
              <a:sym typeface="Times New Roman"/>
            </a:endParaRPr>
          </a:p>
        </p:txBody>
      </p:sp>
      <p:sp>
        <p:nvSpPr>
          <p:cNvPr id="107" name="Google Shape;107;p14"/>
          <p:cNvSpPr/>
          <p:nvPr/>
        </p:nvSpPr>
        <p:spPr>
          <a:xfrm>
            <a:off x="5556503" y="3429000"/>
            <a:ext cx="1346200" cy="678180"/>
          </a:xfrm>
          <a:custGeom>
            <a:avLst/>
            <a:gdLst/>
            <a:ahLst/>
            <a:cxnLst/>
            <a:rect l="l" t="t" r="r" b="b"/>
            <a:pathLst>
              <a:path w="1346200" h="678179" extrusionOk="0">
                <a:moveTo>
                  <a:pt x="1006601" y="0"/>
                </a:moveTo>
                <a:lnTo>
                  <a:pt x="1006601" y="169545"/>
                </a:lnTo>
                <a:lnTo>
                  <a:pt x="0" y="169545"/>
                </a:lnTo>
                <a:lnTo>
                  <a:pt x="0" y="508635"/>
                </a:lnTo>
                <a:lnTo>
                  <a:pt x="1006601" y="508635"/>
                </a:lnTo>
                <a:lnTo>
                  <a:pt x="1006601" y="678180"/>
                </a:lnTo>
                <a:lnTo>
                  <a:pt x="1345692" y="339089"/>
                </a:lnTo>
                <a:lnTo>
                  <a:pt x="1006601"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14"/>
          <p:cNvSpPr txBox="1"/>
          <p:nvPr/>
        </p:nvSpPr>
        <p:spPr>
          <a:xfrm>
            <a:off x="2516882" y="2152945"/>
            <a:ext cx="818400" cy="3213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000" b="1" u="sng">
                <a:solidFill>
                  <a:schemeClr val="dk1"/>
                </a:solidFill>
                <a:latin typeface="Times New Roman"/>
                <a:ea typeface="Times New Roman"/>
                <a:cs typeface="Times New Roman"/>
                <a:sym typeface="Times New Roman"/>
              </a:rPr>
              <a:t>INPUT</a:t>
            </a:r>
            <a:endParaRPr sz="2000">
              <a:solidFill>
                <a:schemeClr val="dk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advTm="841"/>
    </mc:Choice>
    <mc:Fallback xmlns="">
      <p:transition spd="slow" advTm="841"/>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p15"/>
          <p:cNvSpPr/>
          <p:nvPr/>
        </p:nvSpPr>
        <p:spPr>
          <a:xfrm>
            <a:off x="0" y="0"/>
            <a:ext cx="12192000" cy="685799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4" name="Google Shape;114;p15"/>
          <p:cNvSpPr txBox="1">
            <a:spLocks noGrp="1"/>
          </p:cNvSpPr>
          <p:nvPr>
            <p:ph type="title"/>
          </p:nvPr>
        </p:nvSpPr>
        <p:spPr>
          <a:xfrm>
            <a:off x="2372105" y="164668"/>
            <a:ext cx="6979920" cy="848994"/>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solidFill>
                  <a:srgbClr val="FFFF00"/>
                </a:solidFill>
              </a:rPr>
              <a:t>LITERATUE SURVEY</a:t>
            </a:r>
            <a:endParaRPr/>
          </a:p>
        </p:txBody>
      </p:sp>
    </p:spTree>
  </p:cSld>
  <p:clrMapOvr>
    <a:masterClrMapping/>
  </p:clrMapOvr>
  <mc:AlternateContent xmlns:mc="http://schemas.openxmlformats.org/markup-compatibility/2006" xmlns:p14="http://schemas.microsoft.com/office/powerpoint/2010/main">
    <mc:Choice Requires="p14">
      <p:transition spd="slow" p14:dur="2000" advTm="1027"/>
    </mc:Choice>
    <mc:Fallback xmlns="">
      <p:transition spd="slow" advTm="1027"/>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1649</Words>
  <Application>Microsoft Office PowerPoint</Application>
  <PresentationFormat>Widescreen</PresentationFormat>
  <Paragraphs>251</Paragraphs>
  <Slides>30</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Courier New</vt:lpstr>
      <vt:lpstr>Georgia</vt:lpstr>
      <vt:lpstr>Noto Sans Symbols</vt:lpstr>
      <vt:lpstr>Open Sans</vt:lpstr>
      <vt:lpstr>Times New Roman</vt:lpstr>
      <vt:lpstr>Office Theme</vt:lpstr>
      <vt:lpstr>  An Automated Named Entity Recognition System from Text </vt:lpstr>
      <vt:lpstr>TABLE OF CONTENTS</vt:lpstr>
      <vt:lpstr>PowerPoint Presentation</vt:lpstr>
      <vt:lpstr>PowerPoint Presentation</vt:lpstr>
      <vt:lpstr>WHAT IS NER?</vt:lpstr>
      <vt:lpstr>BUT WHAT BASICALLY IS A NAMED ENTITY?</vt:lpstr>
      <vt:lpstr>TYPES OF NAMED ENTITIES</vt:lpstr>
      <vt:lpstr>INPUT AND OUTPUT OF NER</vt:lpstr>
      <vt:lpstr>LITERATUE SURVEY</vt:lpstr>
      <vt:lpstr>Literature Survey</vt:lpstr>
      <vt:lpstr>FEATURES OF NER</vt:lpstr>
      <vt:lpstr>WHAT ACTUALLY HAPPENS!</vt:lpstr>
      <vt:lpstr>TECHNIQUES OF NER</vt:lpstr>
      <vt:lpstr>PowerPoint Presentation</vt:lpstr>
      <vt:lpstr>CONDITONAL RANDOM FIELD MODEL</vt:lpstr>
      <vt:lpstr>MATHEMATICAL MODEL</vt:lpstr>
      <vt:lpstr>ADVANTAGES  OF CRF</vt:lpstr>
      <vt:lpstr>IMPLEMENTING CRF IN PYTHON</vt:lpstr>
      <vt:lpstr>OUTPUT IN THE  FORM OF  ENTITIES</vt:lpstr>
      <vt:lpstr>PowerPoint Presentation</vt:lpstr>
      <vt:lpstr>POS TAGS</vt:lpstr>
      <vt:lpstr>PowerPoint Presentation</vt:lpstr>
      <vt:lpstr>PowerPoint Presentation</vt:lpstr>
      <vt:lpstr>PowerPoint Presentation</vt:lpstr>
      <vt:lpstr>APPLICATIONS OF NER</vt:lpstr>
      <vt:lpstr>INFORMATION EXRACTION</vt:lpstr>
      <vt:lpstr>PowerPoint Presentation</vt:lpstr>
      <vt:lpstr>AUTOMATIC RETRIEVAL OF DATA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Automated Named Entity Recognition System from Text</dc:title>
  <dc:creator>Unstoppable-anshu</dc:creator>
  <cp:lastModifiedBy>ANSHU Kumar</cp:lastModifiedBy>
  <cp:revision>7</cp:revision>
  <dcterms:modified xsi:type="dcterms:W3CDTF">2021-06-28T06:01:09Z</dcterms:modified>
</cp:coreProperties>
</file>