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CAA8-814E-9B79-8E64-61EDD1B4F9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BF2F87-364F-90B6-412C-E360BED6CD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734544-33D8-61C7-0A08-BB8424095548}"/>
              </a:ext>
            </a:extLst>
          </p:cNvPr>
          <p:cNvSpPr>
            <a:spLocks noGrp="1"/>
          </p:cNvSpPr>
          <p:nvPr>
            <p:ph type="dt" sz="half" idx="10"/>
          </p:nvPr>
        </p:nvSpPr>
        <p:spPr/>
        <p:txBody>
          <a:bodyPr/>
          <a:lstStyle/>
          <a:p>
            <a:fld id="{DF011B4A-F9E5-435A-9890-B1E8A81F350F}" type="datetimeFigureOut">
              <a:rPr lang="en-US" smtClean="0"/>
              <a:t>5/15/2023</a:t>
            </a:fld>
            <a:endParaRPr lang="en-US"/>
          </a:p>
        </p:txBody>
      </p:sp>
      <p:sp>
        <p:nvSpPr>
          <p:cNvPr id="5" name="Footer Placeholder 4">
            <a:extLst>
              <a:ext uri="{FF2B5EF4-FFF2-40B4-BE49-F238E27FC236}">
                <a16:creationId xmlns:a16="http://schemas.microsoft.com/office/drawing/2014/main" id="{F4CB43E1-5DEA-8564-7410-A3766F680A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9E53C-A2C7-96E0-34D4-C3E8C0EF6826}"/>
              </a:ext>
            </a:extLst>
          </p:cNvPr>
          <p:cNvSpPr>
            <a:spLocks noGrp="1"/>
          </p:cNvSpPr>
          <p:nvPr>
            <p:ph type="sldNum" sz="quarter" idx="12"/>
          </p:nvPr>
        </p:nvSpPr>
        <p:spPr/>
        <p:txBody>
          <a:bodyPr/>
          <a:lstStyle/>
          <a:p>
            <a:fld id="{BF9DA302-75BA-4584-8848-1C69A8156722}" type="slidenum">
              <a:rPr lang="en-US" smtClean="0"/>
              <a:t>‹#›</a:t>
            </a:fld>
            <a:endParaRPr lang="en-US"/>
          </a:p>
        </p:txBody>
      </p:sp>
    </p:spTree>
    <p:extLst>
      <p:ext uri="{BB962C8B-B14F-4D97-AF65-F5344CB8AC3E}">
        <p14:creationId xmlns:p14="http://schemas.microsoft.com/office/powerpoint/2010/main" val="396200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0B164-421B-2C2A-1F0C-182EB0365A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75BDB1-349D-8780-4176-84E683DE8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02A432-F887-AEA2-0682-E2E2BC1302B2}"/>
              </a:ext>
            </a:extLst>
          </p:cNvPr>
          <p:cNvSpPr>
            <a:spLocks noGrp="1"/>
          </p:cNvSpPr>
          <p:nvPr>
            <p:ph type="dt" sz="half" idx="10"/>
          </p:nvPr>
        </p:nvSpPr>
        <p:spPr/>
        <p:txBody>
          <a:bodyPr/>
          <a:lstStyle/>
          <a:p>
            <a:fld id="{DF011B4A-F9E5-435A-9890-B1E8A81F350F}" type="datetimeFigureOut">
              <a:rPr lang="en-US" smtClean="0"/>
              <a:t>5/15/2023</a:t>
            </a:fld>
            <a:endParaRPr lang="en-US"/>
          </a:p>
        </p:txBody>
      </p:sp>
      <p:sp>
        <p:nvSpPr>
          <p:cNvPr id="5" name="Footer Placeholder 4">
            <a:extLst>
              <a:ext uri="{FF2B5EF4-FFF2-40B4-BE49-F238E27FC236}">
                <a16:creationId xmlns:a16="http://schemas.microsoft.com/office/drawing/2014/main" id="{1892D74E-16C4-3C13-D0B4-6451C69D2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BFD15-CBF0-7EDB-7D7D-86DC6DBD71D8}"/>
              </a:ext>
            </a:extLst>
          </p:cNvPr>
          <p:cNvSpPr>
            <a:spLocks noGrp="1"/>
          </p:cNvSpPr>
          <p:nvPr>
            <p:ph type="sldNum" sz="quarter" idx="12"/>
          </p:nvPr>
        </p:nvSpPr>
        <p:spPr/>
        <p:txBody>
          <a:bodyPr/>
          <a:lstStyle/>
          <a:p>
            <a:fld id="{BF9DA302-75BA-4584-8848-1C69A8156722}" type="slidenum">
              <a:rPr lang="en-US" smtClean="0"/>
              <a:t>‹#›</a:t>
            </a:fld>
            <a:endParaRPr lang="en-US"/>
          </a:p>
        </p:txBody>
      </p:sp>
    </p:spTree>
    <p:extLst>
      <p:ext uri="{BB962C8B-B14F-4D97-AF65-F5344CB8AC3E}">
        <p14:creationId xmlns:p14="http://schemas.microsoft.com/office/powerpoint/2010/main" val="1517326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F092E2-F9B7-4FCE-066E-482A05794C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0A8EF6-8A25-7C12-E99A-FC5D33B8BA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46DD5F-6DFE-7A60-8031-806D31998464}"/>
              </a:ext>
            </a:extLst>
          </p:cNvPr>
          <p:cNvSpPr>
            <a:spLocks noGrp="1"/>
          </p:cNvSpPr>
          <p:nvPr>
            <p:ph type="dt" sz="half" idx="10"/>
          </p:nvPr>
        </p:nvSpPr>
        <p:spPr/>
        <p:txBody>
          <a:bodyPr/>
          <a:lstStyle/>
          <a:p>
            <a:fld id="{DF011B4A-F9E5-435A-9890-B1E8A81F350F}" type="datetimeFigureOut">
              <a:rPr lang="en-US" smtClean="0"/>
              <a:t>5/15/2023</a:t>
            </a:fld>
            <a:endParaRPr lang="en-US"/>
          </a:p>
        </p:txBody>
      </p:sp>
      <p:sp>
        <p:nvSpPr>
          <p:cNvPr id="5" name="Footer Placeholder 4">
            <a:extLst>
              <a:ext uri="{FF2B5EF4-FFF2-40B4-BE49-F238E27FC236}">
                <a16:creationId xmlns:a16="http://schemas.microsoft.com/office/drawing/2014/main" id="{2556CE6C-E4C2-98AA-B25E-1F3A1F364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259EF8-4BC4-EC11-C2BF-A05AC52E833F}"/>
              </a:ext>
            </a:extLst>
          </p:cNvPr>
          <p:cNvSpPr>
            <a:spLocks noGrp="1"/>
          </p:cNvSpPr>
          <p:nvPr>
            <p:ph type="sldNum" sz="quarter" idx="12"/>
          </p:nvPr>
        </p:nvSpPr>
        <p:spPr/>
        <p:txBody>
          <a:bodyPr/>
          <a:lstStyle/>
          <a:p>
            <a:fld id="{BF9DA302-75BA-4584-8848-1C69A8156722}" type="slidenum">
              <a:rPr lang="en-US" smtClean="0"/>
              <a:t>‹#›</a:t>
            </a:fld>
            <a:endParaRPr lang="en-US"/>
          </a:p>
        </p:txBody>
      </p:sp>
    </p:spTree>
    <p:extLst>
      <p:ext uri="{BB962C8B-B14F-4D97-AF65-F5344CB8AC3E}">
        <p14:creationId xmlns:p14="http://schemas.microsoft.com/office/powerpoint/2010/main" val="26445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19B13-953C-28D7-CA13-65304B1E57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EFBE34-921C-3F8E-510B-AF350B7F9C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9E276A-012D-D0CE-988D-516BBB31A258}"/>
              </a:ext>
            </a:extLst>
          </p:cNvPr>
          <p:cNvSpPr>
            <a:spLocks noGrp="1"/>
          </p:cNvSpPr>
          <p:nvPr>
            <p:ph type="dt" sz="half" idx="10"/>
          </p:nvPr>
        </p:nvSpPr>
        <p:spPr/>
        <p:txBody>
          <a:bodyPr/>
          <a:lstStyle/>
          <a:p>
            <a:fld id="{DF011B4A-F9E5-435A-9890-B1E8A81F350F}" type="datetimeFigureOut">
              <a:rPr lang="en-US" smtClean="0"/>
              <a:t>5/15/2023</a:t>
            </a:fld>
            <a:endParaRPr lang="en-US"/>
          </a:p>
        </p:txBody>
      </p:sp>
      <p:sp>
        <p:nvSpPr>
          <p:cNvPr id="5" name="Footer Placeholder 4">
            <a:extLst>
              <a:ext uri="{FF2B5EF4-FFF2-40B4-BE49-F238E27FC236}">
                <a16:creationId xmlns:a16="http://schemas.microsoft.com/office/drawing/2014/main" id="{6C0DBE45-BF30-715F-DAD4-1AC217F09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0138A-50AF-FB4F-642F-51BEEB7347E6}"/>
              </a:ext>
            </a:extLst>
          </p:cNvPr>
          <p:cNvSpPr>
            <a:spLocks noGrp="1"/>
          </p:cNvSpPr>
          <p:nvPr>
            <p:ph type="sldNum" sz="quarter" idx="12"/>
          </p:nvPr>
        </p:nvSpPr>
        <p:spPr/>
        <p:txBody>
          <a:bodyPr/>
          <a:lstStyle/>
          <a:p>
            <a:fld id="{BF9DA302-75BA-4584-8848-1C69A8156722}" type="slidenum">
              <a:rPr lang="en-US" smtClean="0"/>
              <a:t>‹#›</a:t>
            </a:fld>
            <a:endParaRPr lang="en-US"/>
          </a:p>
        </p:txBody>
      </p:sp>
    </p:spTree>
    <p:extLst>
      <p:ext uri="{BB962C8B-B14F-4D97-AF65-F5344CB8AC3E}">
        <p14:creationId xmlns:p14="http://schemas.microsoft.com/office/powerpoint/2010/main" val="3153342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69606-FB7E-CB0E-ED03-D6EEC7F8E9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52F837-5AF9-53F8-E24C-E76592EFC6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7BD587-92AF-600A-6664-E73ED90B9963}"/>
              </a:ext>
            </a:extLst>
          </p:cNvPr>
          <p:cNvSpPr>
            <a:spLocks noGrp="1"/>
          </p:cNvSpPr>
          <p:nvPr>
            <p:ph type="dt" sz="half" idx="10"/>
          </p:nvPr>
        </p:nvSpPr>
        <p:spPr/>
        <p:txBody>
          <a:bodyPr/>
          <a:lstStyle/>
          <a:p>
            <a:fld id="{DF011B4A-F9E5-435A-9890-B1E8A81F350F}" type="datetimeFigureOut">
              <a:rPr lang="en-US" smtClean="0"/>
              <a:t>5/15/2023</a:t>
            </a:fld>
            <a:endParaRPr lang="en-US"/>
          </a:p>
        </p:txBody>
      </p:sp>
      <p:sp>
        <p:nvSpPr>
          <p:cNvPr id="5" name="Footer Placeholder 4">
            <a:extLst>
              <a:ext uri="{FF2B5EF4-FFF2-40B4-BE49-F238E27FC236}">
                <a16:creationId xmlns:a16="http://schemas.microsoft.com/office/drawing/2014/main" id="{C568C343-422C-90D3-5C5A-2AEBC3422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0B76F7-7E3A-0C98-3DD0-7E67BF45AFC5}"/>
              </a:ext>
            </a:extLst>
          </p:cNvPr>
          <p:cNvSpPr>
            <a:spLocks noGrp="1"/>
          </p:cNvSpPr>
          <p:nvPr>
            <p:ph type="sldNum" sz="quarter" idx="12"/>
          </p:nvPr>
        </p:nvSpPr>
        <p:spPr/>
        <p:txBody>
          <a:bodyPr/>
          <a:lstStyle/>
          <a:p>
            <a:fld id="{BF9DA302-75BA-4584-8848-1C69A8156722}" type="slidenum">
              <a:rPr lang="en-US" smtClean="0"/>
              <a:t>‹#›</a:t>
            </a:fld>
            <a:endParaRPr lang="en-US"/>
          </a:p>
        </p:txBody>
      </p:sp>
    </p:spTree>
    <p:extLst>
      <p:ext uri="{BB962C8B-B14F-4D97-AF65-F5344CB8AC3E}">
        <p14:creationId xmlns:p14="http://schemas.microsoft.com/office/powerpoint/2010/main" val="3784857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44B58-1379-F072-122D-44547E458C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73B2BC-76EC-2960-62ED-F9CD459009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97EEA1-38FD-5A38-630D-424CCEDC09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22F648-2C82-0E11-C800-FD135602C23B}"/>
              </a:ext>
            </a:extLst>
          </p:cNvPr>
          <p:cNvSpPr>
            <a:spLocks noGrp="1"/>
          </p:cNvSpPr>
          <p:nvPr>
            <p:ph type="dt" sz="half" idx="10"/>
          </p:nvPr>
        </p:nvSpPr>
        <p:spPr/>
        <p:txBody>
          <a:bodyPr/>
          <a:lstStyle/>
          <a:p>
            <a:fld id="{DF011B4A-F9E5-435A-9890-B1E8A81F350F}" type="datetimeFigureOut">
              <a:rPr lang="en-US" smtClean="0"/>
              <a:t>5/15/2023</a:t>
            </a:fld>
            <a:endParaRPr lang="en-US"/>
          </a:p>
        </p:txBody>
      </p:sp>
      <p:sp>
        <p:nvSpPr>
          <p:cNvPr id="6" name="Footer Placeholder 5">
            <a:extLst>
              <a:ext uri="{FF2B5EF4-FFF2-40B4-BE49-F238E27FC236}">
                <a16:creationId xmlns:a16="http://schemas.microsoft.com/office/drawing/2014/main" id="{7276CDAD-E1DE-0739-FE7F-0F36F4631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F4F0BF-8B48-A2BA-1D88-97E058314A1E}"/>
              </a:ext>
            </a:extLst>
          </p:cNvPr>
          <p:cNvSpPr>
            <a:spLocks noGrp="1"/>
          </p:cNvSpPr>
          <p:nvPr>
            <p:ph type="sldNum" sz="quarter" idx="12"/>
          </p:nvPr>
        </p:nvSpPr>
        <p:spPr/>
        <p:txBody>
          <a:bodyPr/>
          <a:lstStyle/>
          <a:p>
            <a:fld id="{BF9DA302-75BA-4584-8848-1C69A8156722}" type="slidenum">
              <a:rPr lang="en-US" smtClean="0"/>
              <a:t>‹#›</a:t>
            </a:fld>
            <a:endParaRPr lang="en-US"/>
          </a:p>
        </p:txBody>
      </p:sp>
    </p:spTree>
    <p:extLst>
      <p:ext uri="{BB962C8B-B14F-4D97-AF65-F5344CB8AC3E}">
        <p14:creationId xmlns:p14="http://schemas.microsoft.com/office/powerpoint/2010/main" val="2027005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5DC5-8465-69F3-3FB0-3E96D84F9B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164696-CC25-E655-BE7D-C1EADCB52E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16481C-8F2A-80C7-63B9-AF6CA34341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581104-0DDB-B3EA-4951-4643F4562F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A92776-3314-0AB4-3EBE-212F4B6306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A4BACB-DC7C-12E8-2F50-1C4BBD2AF45B}"/>
              </a:ext>
            </a:extLst>
          </p:cNvPr>
          <p:cNvSpPr>
            <a:spLocks noGrp="1"/>
          </p:cNvSpPr>
          <p:nvPr>
            <p:ph type="dt" sz="half" idx="10"/>
          </p:nvPr>
        </p:nvSpPr>
        <p:spPr/>
        <p:txBody>
          <a:bodyPr/>
          <a:lstStyle/>
          <a:p>
            <a:fld id="{DF011B4A-F9E5-435A-9890-B1E8A81F350F}" type="datetimeFigureOut">
              <a:rPr lang="en-US" smtClean="0"/>
              <a:t>5/15/2023</a:t>
            </a:fld>
            <a:endParaRPr lang="en-US"/>
          </a:p>
        </p:txBody>
      </p:sp>
      <p:sp>
        <p:nvSpPr>
          <p:cNvPr id="8" name="Footer Placeholder 7">
            <a:extLst>
              <a:ext uri="{FF2B5EF4-FFF2-40B4-BE49-F238E27FC236}">
                <a16:creationId xmlns:a16="http://schemas.microsoft.com/office/drawing/2014/main" id="{54692548-FAA8-A479-0886-A871EEA46F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FA52BF-F32D-8CB1-2B16-81D1EBCCF640}"/>
              </a:ext>
            </a:extLst>
          </p:cNvPr>
          <p:cNvSpPr>
            <a:spLocks noGrp="1"/>
          </p:cNvSpPr>
          <p:nvPr>
            <p:ph type="sldNum" sz="quarter" idx="12"/>
          </p:nvPr>
        </p:nvSpPr>
        <p:spPr/>
        <p:txBody>
          <a:bodyPr/>
          <a:lstStyle/>
          <a:p>
            <a:fld id="{BF9DA302-75BA-4584-8848-1C69A8156722}" type="slidenum">
              <a:rPr lang="en-US" smtClean="0"/>
              <a:t>‹#›</a:t>
            </a:fld>
            <a:endParaRPr lang="en-US"/>
          </a:p>
        </p:txBody>
      </p:sp>
    </p:spTree>
    <p:extLst>
      <p:ext uri="{BB962C8B-B14F-4D97-AF65-F5344CB8AC3E}">
        <p14:creationId xmlns:p14="http://schemas.microsoft.com/office/powerpoint/2010/main" val="1013906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5E91B-32A1-6F83-A901-B932AB881E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DB1077-2CA0-5DAC-704A-EBF35439DD26}"/>
              </a:ext>
            </a:extLst>
          </p:cNvPr>
          <p:cNvSpPr>
            <a:spLocks noGrp="1"/>
          </p:cNvSpPr>
          <p:nvPr>
            <p:ph type="dt" sz="half" idx="10"/>
          </p:nvPr>
        </p:nvSpPr>
        <p:spPr/>
        <p:txBody>
          <a:bodyPr/>
          <a:lstStyle/>
          <a:p>
            <a:fld id="{DF011B4A-F9E5-435A-9890-B1E8A81F350F}" type="datetimeFigureOut">
              <a:rPr lang="en-US" smtClean="0"/>
              <a:t>5/15/2023</a:t>
            </a:fld>
            <a:endParaRPr lang="en-US"/>
          </a:p>
        </p:txBody>
      </p:sp>
      <p:sp>
        <p:nvSpPr>
          <p:cNvPr id="4" name="Footer Placeholder 3">
            <a:extLst>
              <a:ext uri="{FF2B5EF4-FFF2-40B4-BE49-F238E27FC236}">
                <a16:creationId xmlns:a16="http://schemas.microsoft.com/office/drawing/2014/main" id="{8663084F-1FCE-C85F-EDA6-248D34848D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B8B5B4-D0A2-FDBD-DF3E-A865CA7DC361}"/>
              </a:ext>
            </a:extLst>
          </p:cNvPr>
          <p:cNvSpPr>
            <a:spLocks noGrp="1"/>
          </p:cNvSpPr>
          <p:nvPr>
            <p:ph type="sldNum" sz="quarter" idx="12"/>
          </p:nvPr>
        </p:nvSpPr>
        <p:spPr/>
        <p:txBody>
          <a:bodyPr/>
          <a:lstStyle/>
          <a:p>
            <a:fld id="{BF9DA302-75BA-4584-8848-1C69A8156722}" type="slidenum">
              <a:rPr lang="en-US" smtClean="0"/>
              <a:t>‹#›</a:t>
            </a:fld>
            <a:endParaRPr lang="en-US"/>
          </a:p>
        </p:txBody>
      </p:sp>
    </p:spTree>
    <p:extLst>
      <p:ext uri="{BB962C8B-B14F-4D97-AF65-F5344CB8AC3E}">
        <p14:creationId xmlns:p14="http://schemas.microsoft.com/office/powerpoint/2010/main" val="149786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B46556-BD30-4F66-EBE4-3B98745682BE}"/>
              </a:ext>
            </a:extLst>
          </p:cNvPr>
          <p:cNvSpPr>
            <a:spLocks noGrp="1"/>
          </p:cNvSpPr>
          <p:nvPr>
            <p:ph type="dt" sz="half" idx="10"/>
          </p:nvPr>
        </p:nvSpPr>
        <p:spPr/>
        <p:txBody>
          <a:bodyPr/>
          <a:lstStyle/>
          <a:p>
            <a:fld id="{DF011B4A-F9E5-435A-9890-B1E8A81F350F}" type="datetimeFigureOut">
              <a:rPr lang="en-US" smtClean="0"/>
              <a:t>5/15/2023</a:t>
            </a:fld>
            <a:endParaRPr lang="en-US"/>
          </a:p>
        </p:txBody>
      </p:sp>
      <p:sp>
        <p:nvSpPr>
          <p:cNvPr id="3" name="Footer Placeholder 2">
            <a:extLst>
              <a:ext uri="{FF2B5EF4-FFF2-40B4-BE49-F238E27FC236}">
                <a16:creationId xmlns:a16="http://schemas.microsoft.com/office/drawing/2014/main" id="{4B4DC83E-F045-CB13-45DF-71FA774ABA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EF43B6-91FC-4E7F-26E4-CD43F7D84799}"/>
              </a:ext>
            </a:extLst>
          </p:cNvPr>
          <p:cNvSpPr>
            <a:spLocks noGrp="1"/>
          </p:cNvSpPr>
          <p:nvPr>
            <p:ph type="sldNum" sz="quarter" idx="12"/>
          </p:nvPr>
        </p:nvSpPr>
        <p:spPr/>
        <p:txBody>
          <a:bodyPr/>
          <a:lstStyle/>
          <a:p>
            <a:fld id="{BF9DA302-75BA-4584-8848-1C69A8156722}" type="slidenum">
              <a:rPr lang="en-US" smtClean="0"/>
              <a:t>‹#›</a:t>
            </a:fld>
            <a:endParaRPr lang="en-US"/>
          </a:p>
        </p:txBody>
      </p:sp>
    </p:spTree>
    <p:extLst>
      <p:ext uri="{BB962C8B-B14F-4D97-AF65-F5344CB8AC3E}">
        <p14:creationId xmlns:p14="http://schemas.microsoft.com/office/powerpoint/2010/main" val="229303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AFA6-E364-A400-5184-33198A9FA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558C4F-D2F4-2884-92D7-13B4780CA6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4A3E759-5A75-9CD8-0A84-9C63DD2D6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CFE3A7-30C0-8742-5969-CE56CD273ED2}"/>
              </a:ext>
            </a:extLst>
          </p:cNvPr>
          <p:cNvSpPr>
            <a:spLocks noGrp="1"/>
          </p:cNvSpPr>
          <p:nvPr>
            <p:ph type="dt" sz="half" idx="10"/>
          </p:nvPr>
        </p:nvSpPr>
        <p:spPr/>
        <p:txBody>
          <a:bodyPr/>
          <a:lstStyle/>
          <a:p>
            <a:fld id="{DF011B4A-F9E5-435A-9890-B1E8A81F350F}" type="datetimeFigureOut">
              <a:rPr lang="en-US" smtClean="0"/>
              <a:t>5/15/2023</a:t>
            </a:fld>
            <a:endParaRPr lang="en-US"/>
          </a:p>
        </p:txBody>
      </p:sp>
      <p:sp>
        <p:nvSpPr>
          <p:cNvPr id="6" name="Footer Placeholder 5">
            <a:extLst>
              <a:ext uri="{FF2B5EF4-FFF2-40B4-BE49-F238E27FC236}">
                <a16:creationId xmlns:a16="http://schemas.microsoft.com/office/drawing/2014/main" id="{6516F07A-1FFB-55A8-1DBB-A30130E08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E83597-DFCF-0C3F-2428-CD0159F5C23B}"/>
              </a:ext>
            </a:extLst>
          </p:cNvPr>
          <p:cNvSpPr>
            <a:spLocks noGrp="1"/>
          </p:cNvSpPr>
          <p:nvPr>
            <p:ph type="sldNum" sz="quarter" idx="12"/>
          </p:nvPr>
        </p:nvSpPr>
        <p:spPr/>
        <p:txBody>
          <a:bodyPr/>
          <a:lstStyle/>
          <a:p>
            <a:fld id="{BF9DA302-75BA-4584-8848-1C69A8156722}" type="slidenum">
              <a:rPr lang="en-US" smtClean="0"/>
              <a:t>‹#›</a:t>
            </a:fld>
            <a:endParaRPr lang="en-US"/>
          </a:p>
        </p:txBody>
      </p:sp>
    </p:spTree>
    <p:extLst>
      <p:ext uri="{BB962C8B-B14F-4D97-AF65-F5344CB8AC3E}">
        <p14:creationId xmlns:p14="http://schemas.microsoft.com/office/powerpoint/2010/main" val="2944552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1E764-6043-CF27-AB20-70014AB710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1544EF-1B99-5B81-EB83-29ECF4B00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586655-6E90-276F-CBCA-6FA0DE288F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C57C0-59C9-0093-DAB8-BA7067926537}"/>
              </a:ext>
            </a:extLst>
          </p:cNvPr>
          <p:cNvSpPr>
            <a:spLocks noGrp="1"/>
          </p:cNvSpPr>
          <p:nvPr>
            <p:ph type="dt" sz="half" idx="10"/>
          </p:nvPr>
        </p:nvSpPr>
        <p:spPr/>
        <p:txBody>
          <a:bodyPr/>
          <a:lstStyle/>
          <a:p>
            <a:fld id="{DF011B4A-F9E5-435A-9890-B1E8A81F350F}" type="datetimeFigureOut">
              <a:rPr lang="en-US" smtClean="0"/>
              <a:t>5/15/2023</a:t>
            </a:fld>
            <a:endParaRPr lang="en-US"/>
          </a:p>
        </p:txBody>
      </p:sp>
      <p:sp>
        <p:nvSpPr>
          <p:cNvPr id="6" name="Footer Placeholder 5">
            <a:extLst>
              <a:ext uri="{FF2B5EF4-FFF2-40B4-BE49-F238E27FC236}">
                <a16:creationId xmlns:a16="http://schemas.microsoft.com/office/drawing/2014/main" id="{7A2F7741-649F-00E1-F117-BC82F7731E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4B6343-ED4F-1883-794F-A2CCAFA69B9F}"/>
              </a:ext>
            </a:extLst>
          </p:cNvPr>
          <p:cNvSpPr>
            <a:spLocks noGrp="1"/>
          </p:cNvSpPr>
          <p:nvPr>
            <p:ph type="sldNum" sz="quarter" idx="12"/>
          </p:nvPr>
        </p:nvSpPr>
        <p:spPr/>
        <p:txBody>
          <a:bodyPr/>
          <a:lstStyle/>
          <a:p>
            <a:fld id="{BF9DA302-75BA-4584-8848-1C69A8156722}" type="slidenum">
              <a:rPr lang="en-US" smtClean="0"/>
              <a:t>‹#›</a:t>
            </a:fld>
            <a:endParaRPr lang="en-US"/>
          </a:p>
        </p:txBody>
      </p:sp>
    </p:spTree>
    <p:extLst>
      <p:ext uri="{BB962C8B-B14F-4D97-AF65-F5344CB8AC3E}">
        <p14:creationId xmlns:p14="http://schemas.microsoft.com/office/powerpoint/2010/main" val="182030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90376-9BF9-B684-23E5-8D75B2DC8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1A9446-40E8-E81D-1CD7-F82E8A6FC6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47B124-5BDE-7EC4-2361-8A246775B0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11B4A-F9E5-435A-9890-B1E8A81F350F}" type="datetimeFigureOut">
              <a:rPr lang="en-US" smtClean="0"/>
              <a:t>5/15/2023</a:t>
            </a:fld>
            <a:endParaRPr lang="en-US"/>
          </a:p>
        </p:txBody>
      </p:sp>
      <p:sp>
        <p:nvSpPr>
          <p:cNvPr id="5" name="Footer Placeholder 4">
            <a:extLst>
              <a:ext uri="{FF2B5EF4-FFF2-40B4-BE49-F238E27FC236}">
                <a16:creationId xmlns:a16="http://schemas.microsoft.com/office/drawing/2014/main" id="{EC498007-B43F-BDC2-7407-C75DBF61C5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96EBCC-225D-24E3-240E-32DDF7F0AC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DA302-75BA-4584-8848-1C69A8156722}" type="slidenum">
              <a:rPr lang="en-US" smtClean="0"/>
              <a:t>‹#›</a:t>
            </a:fld>
            <a:endParaRPr lang="en-US"/>
          </a:p>
        </p:txBody>
      </p:sp>
    </p:spTree>
    <p:extLst>
      <p:ext uri="{BB962C8B-B14F-4D97-AF65-F5344CB8AC3E}">
        <p14:creationId xmlns:p14="http://schemas.microsoft.com/office/powerpoint/2010/main" val="3389806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F758-6FE1-5F68-A7F4-35EEEF3A0A4C}"/>
              </a:ext>
            </a:extLst>
          </p:cNvPr>
          <p:cNvSpPr>
            <a:spLocks noGrp="1"/>
          </p:cNvSpPr>
          <p:nvPr>
            <p:ph type="ctrTitle"/>
          </p:nvPr>
        </p:nvSpPr>
        <p:spPr>
          <a:xfrm>
            <a:off x="1371600" y="360363"/>
            <a:ext cx="9144000" cy="2387600"/>
          </a:xfrm>
        </p:spPr>
        <p:txBody>
          <a:bodyPr/>
          <a:lstStyle/>
          <a:p>
            <a:r>
              <a:rPr lang="en-US" dirty="0">
                <a:solidFill>
                  <a:srgbClr val="C00000"/>
                </a:solidFill>
              </a:rPr>
              <a:t>ONLINE MOBILE SHOPING DATABASE</a:t>
            </a:r>
          </a:p>
        </p:txBody>
      </p:sp>
      <p:sp>
        <p:nvSpPr>
          <p:cNvPr id="3" name="Subtitle 2">
            <a:extLst>
              <a:ext uri="{FF2B5EF4-FFF2-40B4-BE49-F238E27FC236}">
                <a16:creationId xmlns:a16="http://schemas.microsoft.com/office/drawing/2014/main" id="{67F39FC8-4554-72AB-7275-F06264BEF84E}"/>
              </a:ext>
            </a:extLst>
          </p:cNvPr>
          <p:cNvSpPr>
            <a:spLocks noGrp="1"/>
          </p:cNvSpPr>
          <p:nvPr>
            <p:ph type="subTitle" idx="1"/>
          </p:nvPr>
        </p:nvSpPr>
        <p:spPr>
          <a:xfrm>
            <a:off x="1524000" y="3602038"/>
            <a:ext cx="9144000" cy="2687002"/>
          </a:xfrm>
        </p:spPr>
        <p:txBody>
          <a:bodyPr>
            <a:normAutofit/>
          </a:bodyPr>
          <a:lstStyle/>
          <a:p>
            <a:r>
              <a:rPr lang="en-US" dirty="0">
                <a:solidFill>
                  <a:srgbClr val="C00000"/>
                </a:solidFill>
              </a:rPr>
              <a:t>DBMS PROJECT</a:t>
            </a:r>
          </a:p>
          <a:p>
            <a:r>
              <a:rPr lang="en-US" dirty="0"/>
              <a:t>NATIONAL INSTITUTE OF TECHNOLOGY, WARANGAL</a:t>
            </a:r>
          </a:p>
          <a:p>
            <a:r>
              <a:rPr lang="en-US" dirty="0"/>
              <a:t>PARTICIPANTS DETAILS:-</a:t>
            </a:r>
          </a:p>
          <a:p>
            <a:pPr marL="457200" indent="-457200">
              <a:buAutoNum type="arabicPeriod"/>
            </a:pPr>
            <a:r>
              <a:rPr lang="en-US" dirty="0"/>
              <a:t>ANSHU KUMAR (ROLL NO. 21CSB0A05)</a:t>
            </a:r>
          </a:p>
          <a:p>
            <a:pPr marL="457200" indent="-457200">
              <a:buFont typeface="Arial" panose="020B0604020202020204" pitchFamily="34" charset="0"/>
              <a:buAutoNum type="arabicPeriod"/>
            </a:pPr>
            <a:r>
              <a:rPr lang="en-US" dirty="0"/>
              <a:t>UJJWAL KUMAR SINGH (ROLL NO. 21CSB0B61)</a:t>
            </a:r>
          </a:p>
          <a:p>
            <a:pPr marL="457200" indent="-457200">
              <a:buAutoNum type="arabicPeriod"/>
            </a:pPr>
            <a:endParaRPr lang="en-US" dirty="0"/>
          </a:p>
        </p:txBody>
      </p:sp>
    </p:spTree>
    <p:extLst>
      <p:ext uri="{BB962C8B-B14F-4D97-AF65-F5344CB8AC3E}">
        <p14:creationId xmlns:p14="http://schemas.microsoft.com/office/powerpoint/2010/main" val="1934528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BF2B2E-D5D7-6BA3-CAF2-ED8A896A335E}"/>
              </a:ext>
            </a:extLst>
          </p:cNvPr>
          <p:cNvSpPr txBox="1"/>
          <p:nvPr/>
        </p:nvSpPr>
        <p:spPr>
          <a:xfrm>
            <a:off x="314960" y="316081"/>
            <a:ext cx="11785600" cy="2308324"/>
          </a:xfrm>
          <a:prstGeom prst="rect">
            <a:avLst/>
          </a:prstGeom>
          <a:noFill/>
        </p:spPr>
        <p:txBody>
          <a:bodyPr wrap="square">
            <a:spAutoFit/>
          </a:bodyPr>
          <a:lstStyle/>
          <a:p>
            <a:r>
              <a:rPr lang="en-US" b="1" dirty="0"/>
              <a:t>Conclusion</a:t>
            </a:r>
          </a:p>
          <a:p>
            <a:r>
              <a:rPr lang="en-US" dirty="0"/>
              <a:t>In conclusion, this SQL project for an online mobile shopping website involves designing a database schema, inserting data into the tables, writing SQL queries to retrieve data from the database, and creating views, triggers, and stored procedures to enhance the functionality of the database. The project will help to create a mobile-friendly website that provides an excellent user experience and helps businesses to increase their sales.</a:t>
            </a:r>
          </a:p>
          <a:p>
            <a:r>
              <a:rPr lang="en-US" dirty="0"/>
              <a:t>This project demonstrates the importance of having a well-designed database for an online shopping website and the critical role that SQL plays in creating and managing databases. By completing this project, students will gain valuable skills in database design, SQL programming, and web development.</a:t>
            </a:r>
          </a:p>
        </p:txBody>
      </p:sp>
      <p:pic>
        <p:nvPicPr>
          <p:cNvPr id="5" name="Picture 4">
            <a:extLst>
              <a:ext uri="{FF2B5EF4-FFF2-40B4-BE49-F238E27FC236}">
                <a16:creationId xmlns:a16="http://schemas.microsoft.com/office/drawing/2014/main" id="{097F9B4E-248B-AF19-E717-8A0128871B83}"/>
              </a:ext>
            </a:extLst>
          </p:cNvPr>
          <p:cNvPicPr>
            <a:picLocks noChangeAspect="1"/>
          </p:cNvPicPr>
          <p:nvPr/>
        </p:nvPicPr>
        <p:blipFill>
          <a:blip r:embed="rId2"/>
          <a:stretch>
            <a:fillRect/>
          </a:stretch>
        </p:blipFill>
        <p:spPr>
          <a:xfrm>
            <a:off x="152400" y="2624404"/>
            <a:ext cx="11948160" cy="4233595"/>
          </a:xfrm>
          <a:prstGeom prst="rect">
            <a:avLst/>
          </a:prstGeom>
        </p:spPr>
      </p:pic>
    </p:spTree>
    <p:extLst>
      <p:ext uri="{BB962C8B-B14F-4D97-AF65-F5344CB8AC3E}">
        <p14:creationId xmlns:p14="http://schemas.microsoft.com/office/powerpoint/2010/main" val="4192490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4991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9168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72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AB8CBE-73BC-A119-72CB-CE4F5422F032}"/>
              </a:ext>
            </a:extLst>
          </p:cNvPr>
          <p:cNvPicPr>
            <a:picLocks noChangeAspect="1"/>
          </p:cNvPicPr>
          <p:nvPr/>
        </p:nvPicPr>
        <p:blipFill>
          <a:blip r:embed="rId2"/>
          <a:stretch>
            <a:fillRect/>
          </a:stretch>
        </p:blipFill>
        <p:spPr>
          <a:xfrm>
            <a:off x="245120" y="181530"/>
            <a:ext cx="11946880" cy="6494940"/>
          </a:xfrm>
          <a:prstGeom prst="rect">
            <a:avLst/>
          </a:prstGeom>
        </p:spPr>
      </p:pic>
      <p:sp>
        <p:nvSpPr>
          <p:cNvPr id="4" name="TextBox 3">
            <a:extLst>
              <a:ext uri="{FF2B5EF4-FFF2-40B4-BE49-F238E27FC236}">
                <a16:creationId xmlns:a16="http://schemas.microsoft.com/office/drawing/2014/main" id="{7B795DA2-F843-1FE8-9239-6FE829DBE73E}"/>
              </a:ext>
            </a:extLst>
          </p:cNvPr>
          <p:cNvSpPr txBox="1"/>
          <p:nvPr/>
        </p:nvSpPr>
        <p:spPr>
          <a:xfrm>
            <a:off x="152400" y="528320"/>
            <a:ext cx="6431280" cy="584775"/>
          </a:xfrm>
          <a:prstGeom prst="rect">
            <a:avLst/>
          </a:prstGeom>
          <a:noFill/>
        </p:spPr>
        <p:txBody>
          <a:bodyPr wrap="square" rtlCol="0">
            <a:spAutoFit/>
          </a:bodyPr>
          <a:lstStyle/>
          <a:p>
            <a:r>
              <a:rPr lang="en-US" sz="3200" dirty="0">
                <a:solidFill>
                  <a:srgbClr val="C00000"/>
                </a:solidFill>
              </a:rPr>
              <a:t>CONTENTS</a:t>
            </a:r>
            <a:r>
              <a:rPr lang="en-US" sz="3200" dirty="0">
                <a:solidFill>
                  <a:schemeClr val="accent1"/>
                </a:solidFill>
              </a:rPr>
              <a:t>:-</a:t>
            </a:r>
            <a:endParaRPr lang="en-US" dirty="0">
              <a:solidFill>
                <a:schemeClr val="accent1"/>
              </a:solidFill>
            </a:endParaRPr>
          </a:p>
        </p:txBody>
      </p:sp>
    </p:spTree>
    <p:extLst>
      <p:ext uri="{BB962C8B-B14F-4D97-AF65-F5344CB8AC3E}">
        <p14:creationId xmlns:p14="http://schemas.microsoft.com/office/powerpoint/2010/main" val="1544537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25109C-3A38-FC45-DA7C-40012BEB6E7C}"/>
              </a:ext>
            </a:extLst>
          </p:cNvPr>
          <p:cNvPicPr>
            <a:picLocks noChangeAspect="1"/>
          </p:cNvPicPr>
          <p:nvPr/>
        </p:nvPicPr>
        <p:blipFill>
          <a:blip r:embed="rId2"/>
          <a:stretch>
            <a:fillRect/>
          </a:stretch>
        </p:blipFill>
        <p:spPr>
          <a:xfrm>
            <a:off x="71120" y="87930"/>
            <a:ext cx="11744960" cy="6513114"/>
          </a:xfrm>
          <a:prstGeom prst="rect">
            <a:avLst/>
          </a:prstGeom>
        </p:spPr>
      </p:pic>
    </p:spTree>
    <p:extLst>
      <p:ext uri="{BB962C8B-B14F-4D97-AF65-F5344CB8AC3E}">
        <p14:creationId xmlns:p14="http://schemas.microsoft.com/office/powerpoint/2010/main" val="3399499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FC6DC4-8D81-C39E-241D-546089CDA188}"/>
              </a:ext>
            </a:extLst>
          </p:cNvPr>
          <p:cNvPicPr>
            <a:picLocks noChangeAspect="1"/>
          </p:cNvPicPr>
          <p:nvPr/>
        </p:nvPicPr>
        <p:blipFill>
          <a:blip r:embed="rId2"/>
          <a:stretch>
            <a:fillRect/>
          </a:stretch>
        </p:blipFill>
        <p:spPr>
          <a:xfrm>
            <a:off x="324426" y="208280"/>
            <a:ext cx="11543147" cy="6441440"/>
          </a:xfrm>
          <a:prstGeom prst="rect">
            <a:avLst/>
          </a:prstGeom>
        </p:spPr>
      </p:pic>
    </p:spTree>
    <p:extLst>
      <p:ext uri="{BB962C8B-B14F-4D97-AF65-F5344CB8AC3E}">
        <p14:creationId xmlns:p14="http://schemas.microsoft.com/office/powerpoint/2010/main" val="131217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8D7A65-3A96-DBFB-7D1A-A660010BA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061" y="355600"/>
            <a:ext cx="7049677" cy="5732516"/>
          </a:xfrm>
          <a:prstGeom prst="rect">
            <a:avLst/>
          </a:prstGeom>
        </p:spPr>
      </p:pic>
      <p:sp>
        <p:nvSpPr>
          <p:cNvPr id="4" name="TextBox 3">
            <a:extLst>
              <a:ext uri="{FF2B5EF4-FFF2-40B4-BE49-F238E27FC236}">
                <a16:creationId xmlns:a16="http://schemas.microsoft.com/office/drawing/2014/main" id="{0C172786-DBBB-0E11-7A46-A1CA1558FDF0}"/>
              </a:ext>
            </a:extLst>
          </p:cNvPr>
          <p:cNvSpPr txBox="1"/>
          <p:nvPr/>
        </p:nvSpPr>
        <p:spPr>
          <a:xfrm>
            <a:off x="457200" y="88265"/>
            <a:ext cx="4246880" cy="6463308"/>
          </a:xfrm>
          <a:prstGeom prst="rect">
            <a:avLst/>
          </a:prstGeom>
          <a:noFill/>
        </p:spPr>
        <p:txBody>
          <a:bodyPr wrap="square" rtlCol="0">
            <a:spAutoFit/>
          </a:bodyPr>
          <a:lstStyle/>
          <a:p>
            <a:r>
              <a:rPr lang="en-US" dirty="0"/>
              <a:t>The Database schema consists of multiple tables that are related to each other in the following way:</a:t>
            </a:r>
          </a:p>
          <a:p>
            <a:endParaRPr lang="en-US" dirty="0"/>
          </a:p>
          <a:p>
            <a:r>
              <a:rPr lang="en-US" dirty="0"/>
              <a:t>1. The </a:t>
            </a:r>
            <a:r>
              <a:rPr lang="en-US" dirty="0">
                <a:solidFill>
                  <a:schemeClr val="accent1"/>
                </a:solidFill>
              </a:rPr>
              <a:t>CUSTOMERS1</a:t>
            </a:r>
            <a:r>
              <a:rPr lang="en-US" dirty="0"/>
              <a:t> table stores customer information, including their unique C_ID, USER_NAME, PASS, MOBILE_NO, EMAIL, COUNTRY, and ADDRESS.</a:t>
            </a:r>
          </a:p>
          <a:p>
            <a:endParaRPr lang="en-US" dirty="0"/>
          </a:p>
          <a:p>
            <a:r>
              <a:rPr lang="en-US" dirty="0"/>
              <a:t>2. The </a:t>
            </a:r>
            <a:r>
              <a:rPr lang="en-US" dirty="0">
                <a:solidFill>
                  <a:schemeClr val="accent1"/>
                </a:solidFill>
              </a:rPr>
              <a:t>PAYMENT</a:t>
            </a:r>
            <a:r>
              <a:rPr lang="en-US" dirty="0"/>
              <a:t> table contains details about payments made by customers. It has a unique PAYMENT_ID, along with columns for AMOUNT, PAYMENT_MODE, PAYMENT_TIME, and ADMIN_ID, which references the ADMINISTRATION table.</a:t>
            </a:r>
          </a:p>
          <a:p>
            <a:endParaRPr lang="en-US" dirty="0"/>
          </a:p>
          <a:p>
            <a:r>
              <a:rPr lang="en-US" dirty="0"/>
              <a:t>3. The </a:t>
            </a:r>
            <a:r>
              <a:rPr lang="en-US" dirty="0">
                <a:solidFill>
                  <a:schemeClr val="accent1"/>
                </a:solidFill>
              </a:rPr>
              <a:t>MAKE_PAYMENT </a:t>
            </a:r>
            <a:r>
              <a:rPr lang="en-US" dirty="0"/>
              <a:t>table serves as a junction table, establishing a many-to-many relationship between customers and payments. It includes C_ID and PAYMENT_ID columns to link customers with their respective payments.</a:t>
            </a:r>
          </a:p>
          <a:p>
            <a:endParaRPr lang="en-US" dirty="0"/>
          </a:p>
        </p:txBody>
      </p:sp>
    </p:spTree>
    <p:extLst>
      <p:ext uri="{BB962C8B-B14F-4D97-AF65-F5344CB8AC3E}">
        <p14:creationId xmlns:p14="http://schemas.microsoft.com/office/powerpoint/2010/main" val="1562522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F29365-F2CD-A416-EA9C-800C9D1CEA3F}"/>
              </a:ext>
            </a:extLst>
          </p:cNvPr>
          <p:cNvSpPr txBox="1"/>
          <p:nvPr/>
        </p:nvSpPr>
        <p:spPr>
          <a:xfrm>
            <a:off x="436880" y="0"/>
            <a:ext cx="11755120" cy="6740307"/>
          </a:xfrm>
          <a:prstGeom prst="rect">
            <a:avLst/>
          </a:prstGeom>
          <a:noFill/>
        </p:spPr>
        <p:txBody>
          <a:bodyPr wrap="square">
            <a:spAutoFit/>
          </a:bodyPr>
          <a:lstStyle/>
          <a:p>
            <a:r>
              <a:rPr lang="en-US" dirty="0"/>
              <a:t>4. The </a:t>
            </a:r>
            <a:r>
              <a:rPr lang="en-US" dirty="0">
                <a:solidFill>
                  <a:schemeClr val="accent1"/>
                </a:solidFill>
              </a:rPr>
              <a:t>CART</a:t>
            </a:r>
            <a:r>
              <a:rPr lang="en-US" dirty="0"/>
              <a:t> table represents the shopping carts of customers. It has a unique CART_ID and includes columns for NO_OF_PRODUCTS, TOTAL_PRICE, CUSTOMER_ID (referencing CUSTOMERS1), and REGISTRATION_ID (referencing REGISTRATION1).</a:t>
            </a:r>
          </a:p>
          <a:p>
            <a:endParaRPr lang="en-US" dirty="0"/>
          </a:p>
          <a:p>
            <a:r>
              <a:rPr lang="en-US" dirty="0"/>
              <a:t>5. The </a:t>
            </a:r>
            <a:r>
              <a:rPr lang="en-US" dirty="0">
                <a:solidFill>
                  <a:schemeClr val="accent1"/>
                </a:solidFill>
              </a:rPr>
              <a:t>ADMINISTRATION</a:t>
            </a:r>
            <a:r>
              <a:rPr lang="en-US" dirty="0"/>
              <a:t> table stores information about administrators. It has an ADMIN_ID (primary key), PASSWORD, and DETAILS columns.</a:t>
            </a:r>
          </a:p>
          <a:p>
            <a:endParaRPr lang="en-US" dirty="0"/>
          </a:p>
          <a:p>
            <a:r>
              <a:rPr lang="en-US" dirty="0"/>
              <a:t>6. The </a:t>
            </a:r>
            <a:r>
              <a:rPr lang="en-US" dirty="0">
                <a:solidFill>
                  <a:schemeClr val="accent1"/>
                </a:solidFill>
              </a:rPr>
              <a:t>CAMERA</a:t>
            </a:r>
            <a:r>
              <a:rPr lang="en-US" dirty="0"/>
              <a:t> table contains details about different camera models. It includes a unique CAMERA_ID, along with columns for MACROLENS, MAINCAMERA, ULTRAWIDE, IOS, and SENSOR_NO.</a:t>
            </a:r>
          </a:p>
          <a:p>
            <a:endParaRPr lang="en-US" dirty="0"/>
          </a:p>
          <a:p>
            <a:r>
              <a:rPr lang="en-US" dirty="0"/>
              <a:t>7. The </a:t>
            </a:r>
            <a:r>
              <a:rPr lang="en-US" dirty="0">
                <a:solidFill>
                  <a:schemeClr val="accent1"/>
                </a:solidFill>
              </a:rPr>
              <a:t>REGISTRATION1</a:t>
            </a:r>
            <a:r>
              <a:rPr lang="en-US" dirty="0"/>
              <a:t> table stores registration information for customers. It has a REGISTRATION_ID (primary key), MODEL_NO (referencing PHONE), TOTAL_PRICE, and CUSTOMER_ID (referencing CUSTOMERS1).</a:t>
            </a:r>
          </a:p>
          <a:p>
            <a:endParaRPr lang="en-US" dirty="0"/>
          </a:p>
          <a:p>
            <a:r>
              <a:rPr lang="en-US" dirty="0"/>
              <a:t>8. The </a:t>
            </a:r>
            <a:r>
              <a:rPr lang="en-US" dirty="0">
                <a:solidFill>
                  <a:schemeClr val="accent1"/>
                </a:solidFill>
              </a:rPr>
              <a:t>PROCESSOR</a:t>
            </a:r>
            <a:r>
              <a:rPr lang="en-US" dirty="0"/>
              <a:t> table holds information about different processors. It includes a unique PROCESSOR_ID (primary key), along with columns for PROCESSOR_TYPE, PRIMARY_CLOCK_SPEED, SEC_CLOCK_SPEED, NO_OF_CORE, and NO_OF_THREADS.</a:t>
            </a:r>
          </a:p>
          <a:p>
            <a:endParaRPr lang="en-US" dirty="0"/>
          </a:p>
          <a:p>
            <a:r>
              <a:rPr lang="en-US" dirty="0"/>
              <a:t>9. The </a:t>
            </a:r>
            <a:r>
              <a:rPr lang="en-US" dirty="0">
                <a:solidFill>
                  <a:schemeClr val="accent1"/>
                </a:solidFill>
              </a:rPr>
              <a:t>PHONE</a:t>
            </a:r>
            <a:r>
              <a:rPr lang="en-US" dirty="0"/>
              <a:t> table represents different phone models. It includes a unique MODEL_NO (primary key), along with columns for RAM, ROM, CONNECTIVITY, BATTERY, PRICE, PROCESSOR_ID (referencing PROCESSOR), CAMERA_ID (referencing CAMERA), and ADMIN_ID (referencing ADMINISTRATION).</a:t>
            </a:r>
          </a:p>
          <a:p>
            <a:endParaRPr lang="en-US" dirty="0"/>
          </a:p>
          <a:p>
            <a:r>
              <a:rPr lang="en-US" dirty="0"/>
              <a:t>The entire table relation reflects a database structure for managing customer data, payments, shopping carts, administrators, camera models, registrations, processors, and phone models, allowing for efficient organization, querying, and manipulation of the data while maintaining data integrity and relationships.</a:t>
            </a:r>
          </a:p>
        </p:txBody>
      </p:sp>
    </p:spTree>
    <p:extLst>
      <p:ext uri="{BB962C8B-B14F-4D97-AF65-F5344CB8AC3E}">
        <p14:creationId xmlns:p14="http://schemas.microsoft.com/office/powerpoint/2010/main" val="3629808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4A4C7A-3F1B-DE82-9177-76AD1DA78B81}"/>
              </a:ext>
            </a:extLst>
          </p:cNvPr>
          <p:cNvPicPr>
            <a:picLocks noChangeAspect="1"/>
          </p:cNvPicPr>
          <p:nvPr/>
        </p:nvPicPr>
        <p:blipFill>
          <a:blip r:embed="rId2"/>
          <a:stretch>
            <a:fillRect/>
          </a:stretch>
        </p:blipFill>
        <p:spPr>
          <a:xfrm>
            <a:off x="111760" y="113631"/>
            <a:ext cx="11938000" cy="6613852"/>
          </a:xfrm>
          <a:prstGeom prst="rect">
            <a:avLst/>
          </a:prstGeom>
        </p:spPr>
      </p:pic>
    </p:spTree>
    <p:extLst>
      <p:ext uri="{BB962C8B-B14F-4D97-AF65-F5344CB8AC3E}">
        <p14:creationId xmlns:p14="http://schemas.microsoft.com/office/powerpoint/2010/main" val="609491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F85074-51E6-7C5C-7088-3861820C9840}"/>
              </a:ext>
            </a:extLst>
          </p:cNvPr>
          <p:cNvPicPr>
            <a:picLocks noChangeAspect="1"/>
          </p:cNvPicPr>
          <p:nvPr/>
        </p:nvPicPr>
        <p:blipFill>
          <a:blip r:embed="rId2"/>
          <a:stretch>
            <a:fillRect/>
          </a:stretch>
        </p:blipFill>
        <p:spPr>
          <a:xfrm>
            <a:off x="132080" y="107127"/>
            <a:ext cx="12059920" cy="6750873"/>
          </a:xfrm>
          <a:prstGeom prst="rect">
            <a:avLst/>
          </a:prstGeom>
        </p:spPr>
      </p:pic>
    </p:spTree>
    <p:extLst>
      <p:ext uri="{BB962C8B-B14F-4D97-AF65-F5344CB8AC3E}">
        <p14:creationId xmlns:p14="http://schemas.microsoft.com/office/powerpoint/2010/main" val="2694064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9DF16A-748B-6653-70E4-390CABDE3172}"/>
              </a:ext>
            </a:extLst>
          </p:cNvPr>
          <p:cNvPicPr>
            <a:picLocks noChangeAspect="1"/>
          </p:cNvPicPr>
          <p:nvPr/>
        </p:nvPicPr>
        <p:blipFill>
          <a:blip r:embed="rId2"/>
          <a:stretch>
            <a:fillRect/>
          </a:stretch>
        </p:blipFill>
        <p:spPr>
          <a:xfrm>
            <a:off x="751840" y="236756"/>
            <a:ext cx="10688319" cy="6223199"/>
          </a:xfrm>
          <a:prstGeom prst="rect">
            <a:avLst/>
          </a:prstGeom>
        </p:spPr>
      </p:pic>
    </p:spTree>
    <p:extLst>
      <p:ext uri="{BB962C8B-B14F-4D97-AF65-F5344CB8AC3E}">
        <p14:creationId xmlns:p14="http://schemas.microsoft.com/office/powerpoint/2010/main" val="1826236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608</Words>
  <Application>Microsoft Office PowerPoint</Application>
  <PresentationFormat>Widescreen</PresentationFormat>
  <Paragraphs>30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ONLINE MOBILE SHOPING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MOBILE SHOPING DATABASE</dc:title>
  <dc:creator>ANSHU KUMAR</dc:creator>
  <cp:lastModifiedBy>ANSHU KUMAR</cp:lastModifiedBy>
  <cp:revision>1</cp:revision>
  <dcterms:created xsi:type="dcterms:W3CDTF">2023-05-14T21:38:38Z</dcterms:created>
  <dcterms:modified xsi:type="dcterms:W3CDTF">2023-05-14T21:38:38Z</dcterms:modified>
</cp:coreProperties>
</file>