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5143500" cx="9144000"/>
  <p:notesSz cx="6858000" cy="9144000"/>
  <p:embeddedFontLst>
    <p:embeddedFont>
      <p:font typeface="Crimson Text SemiBold"/>
      <p:regular r:id="rId44"/>
      <p:bold r:id="rId45"/>
      <p:italic r:id="rId46"/>
      <p:boldItalic r:id="rId47"/>
    </p:embeddedFont>
    <p:embeddedFont>
      <p:font typeface="Crimson Text"/>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72AF156-14F3-47B2-BD5E-3157C7222008}">
  <a:tblStyle styleId="{372AF156-14F3-47B2-BD5E-3157C722200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font" Target="fonts/CrimsonTextSemiBold-regular.fntdata"/><Relationship Id="rId43" Type="http://schemas.openxmlformats.org/officeDocument/2006/relationships/slide" Target="slides/slide37.xml"/><Relationship Id="rId46" Type="http://schemas.openxmlformats.org/officeDocument/2006/relationships/font" Target="fonts/CrimsonTextSemiBold-italic.fntdata"/><Relationship Id="rId45" Type="http://schemas.openxmlformats.org/officeDocument/2006/relationships/font" Target="fonts/CrimsonTextSemiBol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CrimsonText-regular.fntdata"/><Relationship Id="rId47" Type="http://schemas.openxmlformats.org/officeDocument/2006/relationships/font" Target="fonts/CrimsonTextSemiBold-boldItalic.fntdata"/><Relationship Id="rId49" Type="http://schemas.openxmlformats.org/officeDocument/2006/relationships/font" Target="fonts/CrimsonText-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CrimsonText-boldItalic.fntdata"/><Relationship Id="rId50" Type="http://schemas.openxmlformats.org/officeDocument/2006/relationships/font" Target="fonts/CrimsonText-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zarzadzanieprojektami.it/12.html"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aeuro.pl/najlepsza-godzina-dzien-miesiac-na-znalezienie-pracy/#:~:text=Dane%20SmartRecruiters%20pokazuj%C4%85%2C%20%C5%BCe%20pracodawcy,%3A30%20a%2012%3A30"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ixy.org/src/475/4755992.png"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elevatosoftware.com/blog/badanie-candidate-experience/"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mpowermentwpraktyce.pl/artykuly/artykuly/o-informacji-zwrotnej-inaczej"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hrlink.pl/blog/czy-zawsze-oplaca-sie-byc-szczerym-w-informacji-zwrotnej/" TargetMode="Externa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business.linkedin.com/talent-solutions/blog/candidate-experience/2017/bad-candidate-experience-cost-virgin-media-5m-annually-and-how-they-turned-that-around" TargetMode="Externa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ixy.org/88496/"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wnp.pl/pliki/2541_214809.html"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b885931698_0_9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b885931698_0_9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Źródło grafiki </a:t>
            </a:r>
            <a:r>
              <a:rPr lang="en" u="sng">
                <a:solidFill>
                  <a:schemeClr val="hlink"/>
                </a:solidFill>
                <a:hlinkClick r:id="rId2"/>
              </a:rPr>
              <a:t>http://zarzadzanieprojektami.it/12.html</a:t>
            </a:r>
            <a:r>
              <a:rPr lang="en"/>
              <a:t>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b885931698_0_9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b885931698_0_9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b885931698_0_9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b885931698_0_9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https://aaeuro.pl/najlepsza-godzina-dzien-miesiac-na-znalezienie-pracy/#:~:text=Dane%20SmartRecruiters%20pokazuj%C4%85%2C%20%C5%BCe%20pracodawcy,%3A30%20a%2012%3A30</a:t>
            </a:r>
            <a:r>
              <a:rPr lang="en"/>
              <a:t>.</a:t>
            </a:r>
            <a:endParaRPr/>
          </a:p>
          <a:p>
            <a:pPr indent="0" lvl="0" marL="0" rtl="0" algn="l">
              <a:spcBef>
                <a:spcPts val="0"/>
              </a:spcBef>
              <a:spcAft>
                <a:spcPts val="0"/>
              </a:spcAft>
              <a:buNone/>
            </a:pPr>
            <a:r>
              <a:rPr lang="en"/>
              <a:t>https://www.pulshr.pl/rekrutacja/kiedy-najczesciej-szukamy-pracy-zobacz-zaskakujace-dane,46303.html</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b88593169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b88593169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b885931698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b885931698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b885931698_0_9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b885931698_0_9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b885931698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b885931698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Źródło obrazków</a:t>
            </a:r>
            <a:endParaRPr/>
          </a:p>
          <a:p>
            <a:pPr indent="0" lvl="0" marL="0" rtl="0" algn="l">
              <a:spcBef>
                <a:spcPts val="0"/>
              </a:spcBef>
              <a:spcAft>
                <a:spcPts val="0"/>
              </a:spcAft>
              <a:buNone/>
            </a:pPr>
            <a:r>
              <a:rPr lang="en"/>
              <a:t>https://pixabay.com/illustrations/brain-mind-thinking-psychology-5428025/</a:t>
            </a:r>
            <a:endParaRPr/>
          </a:p>
          <a:p>
            <a:pPr indent="0" lvl="0" marL="0" rtl="0" algn="l">
              <a:spcBef>
                <a:spcPts val="0"/>
              </a:spcBef>
              <a:spcAft>
                <a:spcPts val="0"/>
              </a:spcAft>
              <a:buNone/>
            </a:pPr>
            <a:r>
              <a:rPr lang="en"/>
              <a:t>https://pixabay.com/vectors/thinker-thinking-person-idea-28741/</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b885931698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b885931698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b885931698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b885931698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b9a489ba3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b9a489ba3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b9a489ba3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b9a489ba3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b885931698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b885931698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Źródło obrazka: </a:t>
            </a:r>
            <a:r>
              <a:rPr lang="en" u="sng">
                <a:solidFill>
                  <a:schemeClr val="hlink"/>
                </a:solidFill>
                <a:hlinkClick r:id="rId2"/>
              </a:rPr>
              <a:t>https://pixy.org/src/475/4755992.png</a:t>
            </a:r>
            <a:r>
              <a:rPr lang="en"/>
              <a:t>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b885931698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b885931698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Warto poczytać: </a:t>
            </a:r>
            <a:r>
              <a:rPr lang="en" u="sng">
                <a:solidFill>
                  <a:schemeClr val="hlink"/>
                </a:solidFill>
                <a:hlinkClick r:id="rId2"/>
              </a:rPr>
              <a:t>https://www.elevatosoftware.com/blog/badanie-candidate-experience/</a:t>
            </a:r>
            <a:r>
              <a:rPr lang="en"/>
              <a:t>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b885931698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b885931698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b885931698_0_9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b885931698_0_9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Źródło obrazka https://pixabay.com/vectors/icon-phone-hand-drawn-communication-4139067/</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b885931698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b885931698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Źródło obrazka https://pixabay.com/vectors/woman-thinking-sitting-desk-41201/</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b885931698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b885931698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highlight>
                  <a:srgbClr val="FFFFFF"/>
                </a:highlight>
                <a:latin typeface="Times New Roman"/>
                <a:ea typeface="Times New Roman"/>
                <a:cs typeface="Times New Roman"/>
                <a:sym typeface="Times New Roman"/>
              </a:rPr>
              <a:t>Kontrakt psychologiczny w organizacji –</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highlight>
                  <a:srgbClr val="FFFFFF"/>
                </a:highlight>
                <a:latin typeface="Times New Roman"/>
                <a:ea typeface="Times New Roman"/>
                <a:cs typeface="Times New Roman"/>
                <a:sym typeface="Times New Roman"/>
              </a:rPr>
              <a:t>Kwestionariusz Kontraktu Psychologicznego</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highlight>
                  <a:srgbClr val="FFFFFF"/>
                </a:highlight>
                <a:latin typeface="Times New Roman"/>
                <a:ea typeface="Times New Roman"/>
                <a:cs typeface="Times New Roman"/>
                <a:sym typeface="Times New Roman"/>
              </a:rPr>
              <a:t>Krystyna Adamska</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000">
                <a:solidFill>
                  <a:schemeClr val="dk1"/>
                </a:solidFill>
                <a:highlight>
                  <a:srgbClr val="FFFFFF"/>
                </a:highlight>
                <a:latin typeface="Times New Roman"/>
                <a:ea typeface="Times New Roman"/>
                <a:cs typeface="Times New Roman"/>
                <a:sym typeface="Times New Roman"/>
              </a:rPr>
              <a:t>Instytut Psychologii, Uniwersytet Gdański</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000">
                <a:solidFill>
                  <a:schemeClr val="dk1"/>
                </a:solidFill>
                <a:highlight>
                  <a:srgbClr val="FFFFFF"/>
                </a:highlight>
                <a:latin typeface="Times New Roman"/>
                <a:ea typeface="Times New Roman"/>
                <a:cs typeface="Times New Roman"/>
                <a:sym typeface="Times New Roman"/>
              </a:rPr>
              <a:t>Psychologia Społeczna 2011  tom 6  3 (18) 267–283</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highlight>
                  <a:srgbClr val="FFFFFF"/>
                </a:highlight>
                <a:latin typeface="Times New Roman"/>
                <a:ea typeface="Times New Roman"/>
                <a:cs typeface="Times New Roman"/>
                <a:sym typeface="Times New Roman"/>
              </a:rPr>
              <a:t>ISSN  1896-1800</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highlight>
                  <a:srgbClr val="FFFFFF"/>
                </a:highlight>
                <a:latin typeface="Times New Roman"/>
                <a:ea typeface="Times New Roman"/>
                <a:cs typeface="Times New Roman"/>
                <a:sym typeface="Times New Roman"/>
              </a:rPr>
              <a:t>Źródło obrazka </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highlight>
                  <a:srgbClr val="FFFFFF"/>
                </a:highlight>
                <a:latin typeface="Times New Roman"/>
                <a:ea typeface="Times New Roman"/>
                <a:cs typeface="Times New Roman"/>
                <a:sym typeface="Times New Roman"/>
              </a:rPr>
              <a:t>https://pixabay.com/vectors/document-paper-contract-legal-40599/</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highlight>
                  <a:srgbClr val="FFFFFF"/>
                </a:highlight>
                <a:latin typeface="Times New Roman"/>
                <a:ea typeface="Times New Roman"/>
                <a:cs typeface="Times New Roman"/>
                <a:sym typeface="Times New Roman"/>
              </a:rPr>
              <a:t>https://pixabay.com/vectors/draw-drawing-hand-human-line-art-5134847/</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b885931698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b885931698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Źródło obrazka https://pixabay.com/vectors/pixel-cells-pixel-feedback-learn-3699331/</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b885931698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b885931698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b885931698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b885931698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 podstawie </a:t>
            </a:r>
            <a:r>
              <a:rPr lang="en" u="sng">
                <a:solidFill>
                  <a:schemeClr val="hlink"/>
                </a:solidFill>
                <a:hlinkClick r:id="rId2"/>
              </a:rPr>
              <a:t>http://empowermentwpraktyce.pl/artykuly/artykuly/o-informacji-zwrotnej-inaczej</a:t>
            </a:r>
            <a:r>
              <a:rPr lang="en"/>
              <a:t>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b885931698_0_8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b885931698_0_8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b9a489ba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b9a489ba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b885931698_0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b885931698_0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https://www.hrlink.pl/blog/czy-zawsze-oplaca-sie-byc-szczerym-w-informacji-zwrotnej/</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b885931698_0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b885931698_0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Fragment kalkulacji:</a:t>
            </a:r>
            <a:endParaRPr/>
          </a:p>
          <a:p>
            <a:pPr indent="0" lvl="0" marL="0" rtl="0" algn="l">
              <a:spcBef>
                <a:spcPts val="0"/>
              </a:spcBef>
              <a:spcAft>
                <a:spcPts val="0"/>
              </a:spcAft>
              <a:buClr>
                <a:schemeClr val="dk1"/>
              </a:buClr>
              <a:buSzPts val="1100"/>
              <a:buFont typeface="Arial"/>
              <a:buNone/>
            </a:pPr>
            <a:r>
              <a:rPr lang="en"/>
              <a:t>As Johnson took on figuring out how bad candidate experience affects the Virgin Media business, the first step was to examine the behavior of the rejected candidates. The company analytics team looked at datasets to determine whether rejected candidates who said they’d switch providers actually did so within a month—and found that 6% did.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Then came the easy calculation: if there were 123,000 rejected candidates each year, and 6% canceled their monthly Virgin Media subscription, you end up with about 7,500 cancellations. Multiply that by the £50 ($60) subscription fee and by 12 months, and Johnson realized Virgin Media was losing £4.4 million per year, the equivalent of $5.4 million.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2"/>
              </a:rPr>
              <a:t>https://business.linkedin.com/talent-solutions/blog/candidate-experience/2017/bad-candidate-experience-cost-virgin-media-5m-annually-and-how-they-turned-that-around</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b885931698_0_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b885931698_0_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b885931698_0_9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b885931698_0_9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b885931698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b885931698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8da512193c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8da512193c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8da512193c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8da512193c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8cb73f8d5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8cb73f8d5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8da512193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8da512193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8da512193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8da512193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Źródło obrazka: </a:t>
            </a:r>
            <a:r>
              <a:rPr lang="en" u="sng">
                <a:solidFill>
                  <a:schemeClr val="hlink"/>
                </a:solidFill>
                <a:hlinkClick r:id="rId2"/>
              </a:rPr>
              <a:t>https://pixy.org/88496/</a:t>
            </a:r>
            <a:r>
              <a:rPr lang="en"/>
              <a: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b885931698_0_8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b885931698_0_8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b885931698_0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b885931698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Mierzwińska L., Zarządzanie projektami , red. Lenik P. Zarządzanie organizacjami, Państwowa Wyższa Szkoła Zawodowa im. S. Pigonia w Krośnie, Krosno 2018.</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8da512193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da512193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b88593169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b88593169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Żródło: </a:t>
            </a:r>
            <a:r>
              <a:rPr lang="en" u="sng">
                <a:solidFill>
                  <a:schemeClr val="hlink"/>
                </a:solidFill>
                <a:hlinkClick r:id="rId2"/>
              </a:rPr>
              <a:t>https://www.wnp.pl/pliki/2541_214809.html</a:t>
            </a:r>
            <a:r>
              <a:rPr lang="en"/>
              <a:t>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1229200"/>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Font typeface="Crimson Text"/>
              <a:buNone/>
              <a:defRPr sz="4800">
                <a:latin typeface="Crimson Text"/>
                <a:ea typeface="Crimson Text"/>
                <a:cs typeface="Crimson Text"/>
                <a:sym typeface="Crimson Tex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460900"/>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Crimson Text"/>
              <a:buNone/>
              <a:defRPr sz="2400">
                <a:latin typeface="Crimson Text"/>
                <a:ea typeface="Crimson Text"/>
                <a:cs typeface="Crimson Text"/>
                <a:sym typeface="Crimson Tex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3" name="Google Shape;13;p2"/>
          <p:cNvPicPr preferRelativeResize="0"/>
          <p:nvPr/>
        </p:nvPicPr>
        <p:blipFill>
          <a:blip r:embed="rId2">
            <a:alphaModFix/>
          </a:blip>
          <a:stretch>
            <a:fillRect/>
          </a:stretch>
        </p:blipFill>
        <p:spPr>
          <a:xfrm>
            <a:off x="3658025" y="385100"/>
            <a:ext cx="1827950" cy="5613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że logo">
  <p:cSld name="CUSTOM">
    <p:spTree>
      <p:nvGrpSpPr>
        <p:cNvPr id="52" name="Shape 52"/>
        <p:cNvGrpSpPr/>
        <p:nvPr/>
      </p:nvGrpSpPr>
      <p:grpSpPr>
        <a:xfrm>
          <a:off x="0" y="0"/>
          <a:ext cx="0" cy="0"/>
          <a:chOff x="0" y="0"/>
          <a:chExt cx="0" cy="0"/>
        </a:xfrm>
      </p:grpSpPr>
      <p:sp>
        <p:nvSpPr>
          <p:cNvPr id="53" name="Google Shape;53;p13"/>
          <p:cNvSpPr txBox="1"/>
          <p:nvPr>
            <p:ph type="title"/>
          </p:nvPr>
        </p:nvSpPr>
        <p:spPr>
          <a:xfrm>
            <a:off x="311700" y="3100750"/>
            <a:ext cx="8520600" cy="5727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2400"/>
              <a:buNone/>
              <a:defRPr sz="2400">
                <a:solidFill>
                  <a:schemeClr val="dk2"/>
                </a:solidFill>
              </a:defRPr>
            </a:lvl1pPr>
            <a:lvl2pPr lvl="1">
              <a:spcBef>
                <a:spcPts val="0"/>
              </a:spcBef>
              <a:spcAft>
                <a:spcPts val="0"/>
              </a:spcAft>
              <a:buClr>
                <a:schemeClr val="dk2"/>
              </a:buClr>
              <a:buSzPts val="2400"/>
              <a:buNone/>
              <a:defRPr sz="2400">
                <a:solidFill>
                  <a:schemeClr val="dk2"/>
                </a:solidFill>
              </a:defRPr>
            </a:lvl2pPr>
            <a:lvl3pPr lvl="2">
              <a:spcBef>
                <a:spcPts val="0"/>
              </a:spcBef>
              <a:spcAft>
                <a:spcPts val="0"/>
              </a:spcAft>
              <a:buClr>
                <a:schemeClr val="dk2"/>
              </a:buClr>
              <a:buSzPts val="2400"/>
              <a:buNone/>
              <a:defRPr sz="2400">
                <a:solidFill>
                  <a:schemeClr val="dk2"/>
                </a:solidFill>
              </a:defRPr>
            </a:lvl3pPr>
            <a:lvl4pPr lvl="3">
              <a:spcBef>
                <a:spcPts val="0"/>
              </a:spcBef>
              <a:spcAft>
                <a:spcPts val="0"/>
              </a:spcAft>
              <a:buClr>
                <a:schemeClr val="dk2"/>
              </a:buClr>
              <a:buSzPts val="2400"/>
              <a:buNone/>
              <a:defRPr sz="2400">
                <a:solidFill>
                  <a:schemeClr val="dk2"/>
                </a:solidFill>
              </a:defRPr>
            </a:lvl4pPr>
            <a:lvl5pPr lvl="4">
              <a:spcBef>
                <a:spcPts val="0"/>
              </a:spcBef>
              <a:spcAft>
                <a:spcPts val="0"/>
              </a:spcAft>
              <a:buClr>
                <a:schemeClr val="dk2"/>
              </a:buClr>
              <a:buSzPts val="2400"/>
              <a:buNone/>
              <a:defRPr sz="2400">
                <a:solidFill>
                  <a:schemeClr val="dk2"/>
                </a:solidFill>
              </a:defRPr>
            </a:lvl5pPr>
            <a:lvl6pPr lvl="5">
              <a:spcBef>
                <a:spcPts val="0"/>
              </a:spcBef>
              <a:spcAft>
                <a:spcPts val="0"/>
              </a:spcAft>
              <a:buClr>
                <a:schemeClr val="dk2"/>
              </a:buClr>
              <a:buSzPts val="2400"/>
              <a:buNone/>
              <a:defRPr sz="2400">
                <a:solidFill>
                  <a:schemeClr val="dk2"/>
                </a:solidFill>
              </a:defRPr>
            </a:lvl6pPr>
            <a:lvl7pPr lvl="6">
              <a:spcBef>
                <a:spcPts val="0"/>
              </a:spcBef>
              <a:spcAft>
                <a:spcPts val="0"/>
              </a:spcAft>
              <a:buClr>
                <a:schemeClr val="dk2"/>
              </a:buClr>
              <a:buSzPts val="2400"/>
              <a:buNone/>
              <a:defRPr sz="2400">
                <a:solidFill>
                  <a:schemeClr val="dk2"/>
                </a:solidFill>
              </a:defRPr>
            </a:lvl7pPr>
            <a:lvl8pPr lvl="7">
              <a:spcBef>
                <a:spcPts val="0"/>
              </a:spcBef>
              <a:spcAft>
                <a:spcPts val="0"/>
              </a:spcAft>
              <a:buClr>
                <a:schemeClr val="dk2"/>
              </a:buClr>
              <a:buSzPts val="2400"/>
              <a:buNone/>
              <a:defRPr sz="2400">
                <a:solidFill>
                  <a:schemeClr val="dk2"/>
                </a:solidFill>
              </a:defRPr>
            </a:lvl8pPr>
            <a:lvl9pPr lvl="8">
              <a:spcBef>
                <a:spcPts val="0"/>
              </a:spcBef>
              <a:spcAft>
                <a:spcPts val="0"/>
              </a:spcAft>
              <a:buClr>
                <a:schemeClr val="dk2"/>
              </a:buClr>
              <a:buSzPts val="2400"/>
              <a:buNone/>
              <a:defRPr sz="2400">
                <a:solidFill>
                  <a:schemeClr val="dk2"/>
                </a:solidFill>
              </a:defRPr>
            </a:lvl9pPr>
          </a:lstStyle>
          <a:p/>
        </p:txBody>
      </p:sp>
      <p:pic>
        <p:nvPicPr>
          <p:cNvPr id="54" name="Google Shape;54;p13"/>
          <p:cNvPicPr preferRelativeResize="0"/>
          <p:nvPr/>
        </p:nvPicPr>
        <p:blipFill>
          <a:blip r:embed="rId2">
            <a:alphaModFix/>
          </a:blip>
          <a:stretch>
            <a:fillRect/>
          </a:stretch>
        </p:blipFill>
        <p:spPr>
          <a:xfrm>
            <a:off x="2442525" y="1175478"/>
            <a:ext cx="4258951" cy="13077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pic>
        <p:nvPicPr>
          <p:cNvPr id="15" name="Google Shape;15;p3"/>
          <p:cNvPicPr preferRelativeResize="0"/>
          <p:nvPr/>
        </p:nvPicPr>
        <p:blipFill>
          <a:blip r:embed="rId2">
            <a:alphaModFix amt="38000"/>
          </a:blip>
          <a:stretch>
            <a:fillRect/>
          </a:stretch>
        </p:blipFill>
        <p:spPr>
          <a:xfrm>
            <a:off x="1566138" y="1648725"/>
            <a:ext cx="6011735" cy="1846051"/>
          </a:xfrm>
          <a:prstGeom prst="rect">
            <a:avLst/>
          </a:prstGeom>
          <a:noFill/>
          <a:ln>
            <a:noFill/>
          </a:ln>
        </p:spPr>
      </p:pic>
      <p:sp>
        <p:nvSpPr>
          <p:cNvPr id="16" name="Google Shape;16;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Font typeface="Crimson Text"/>
              <a:buNone/>
              <a:defRPr sz="3600">
                <a:latin typeface="Crimson Text"/>
                <a:ea typeface="Crimson Text"/>
                <a:cs typeface="Crimson Text"/>
                <a:sym typeface="Crimson Text"/>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Font typeface="Crimson Text"/>
              <a:buNone/>
              <a:defRPr>
                <a:latin typeface="Crimson Text"/>
                <a:ea typeface="Crimson Text"/>
                <a:cs typeface="Crimson Text"/>
                <a:sym typeface="Crimson Text"/>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Font typeface="Crimson Text"/>
              <a:buNone/>
              <a:defRPr>
                <a:latin typeface="Crimson Text"/>
                <a:ea typeface="Crimson Text"/>
                <a:cs typeface="Crimson Text"/>
                <a:sym typeface="Crimson Text"/>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6" name="Google Shape;36;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0" name="Google Shape;40;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Crimson Text"/>
              <a:buNone/>
              <a:defRPr sz="2800">
                <a:solidFill>
                  <a:schemeClr val="dk1"/>
                </a:solidFill>
                <a:latin typeface="Crimson Text"/>
                <a:ea typeface="Crimson Text"/>
                <a:cs typeface="Crimson Text"/>
                <a:sym typeface="Crimson Text"/>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Crimson Text"/>
              <a:buChar char="●"/>
              <a:defRPr sz="1800">
                <a:solidFill>
                  <a:schemeClr val="dk2"/>
                </a:solidFill>
                <a:latin typeface="Crimson Text"/>
                <a:ea typeface="Crimson Text"/>
                <a:cs typeface="Crimson Text"/>
                <a:sym typeface="Crimson Text"/>
              </a:defRPr>
            </a:lvl1pPr>
            <a:lvl2pPr indent="-317500" lvl="1" marL="914400">
              <a:lnSpc>
                <a:spcPct val="115000"/>
              </a:lnSpc>
              <a:spcBef>
                <a:spcPts val="1600"/>
              </a:spcBef>
              <a:spcAft>
                <a:spcPts val="0"/>
              </a:spcAft>
              <a:buClr>
                <a:schemeClr val="dk2"/>
              </a:buClr>
              <a:buSzPts val="1400"/>
              <a:buFont typeface="Crimson Text"/>
              <a:buChar char="○"/>
              <a:defRPr>
                <a:solidFill>
                  <a:schemeClr val="dk2"/>
                </a:solidFill>
                <a:latin typeface="Crimson Text"/>
                <a:ea typeface="Crimson Text"/>
                <a:cs typeface="Crimson Text"/>
                <a:sym typeface="Crimson Text"/>
              </a:defRPr>
            </a:lvl2pPr>
            <a:lvl3pPr indent="-317500" lvl="2" marL="1371600">
              <a:lnSpc>
                <a:spcPct val="115000"/>
              </a:lnSpc>
              <a:spcBef>
                <a:spcPts val="1600"/>
              </a:spcBef>
              <a:spcAft>
                <a:spcPts val="0"/>
              </a:spcAft>
              <a:buClr>
                <a:schemeClr val="dk2"/>
              </a:buClr>
              <a:buSzPts val="1400"/>
              <a:buFont typeface="Crimson Text"/>
              <a:buChar char="■"/>
              <a:defRPr>
                <a:solidFill>
                  <a:schemeClr val="dk2"/>
                </a:solidFill>
                <a:latin typeface="Crimson Text"/>
                <a:ea typeface="Crimson Text"/>
                <a:cs typeface="Crimson Text"/>
                <a:sym typeface="Crimson Text"/>
              </a:defRPr>
            </a:lvl3pPr>
            <a:lvl4pPr indent="-317500" lvl="3" marL="1828800">
              <a:lnSpc>
                <a:spcPct val="115000"/>
              </a:lnSpc>
              <a:spcBef>
                <a:spcPts val="1600"/>
              </a:spcBef>
              <a:spcAft>
                <a:spcPts val="0"/>
              </a:spcAft>
              <a:buClr>
                <a:schemeClr val="dk2"/>
              </a:buClr>
              <a:buSzPts val="1400"/>
              <a:buFont typeface="Crimson Text"/>
              <a:buChar char="●"/>
              <a:defRPr>
                <a:solidFill>
                  <a:schemeClr val="dk2"/>
                </a:solidFill>
                <a:latin typeface="Crimson Text"/>
                <a:ea typeface="Crimson Text"/>
                <a:cs typeface="Crimson Text"/>
                <a:sym typeface="Crimson Text"/>
              </a:defRPr>
            </a:lvl4pPr>
            <a:lvl5pPr indent="-317500" lvl="4" marL="2286000">
              <a:lnSpc>
                <a:spcPct val="115000"/>
              </a:lnSpc>
              <a:spcBef>
                <a:spcPts val="1600"/>
              </a:spcBef>
              <a:spcAft>
                <a:spcPts val="0"/>
              </a:spcAft>
              <a:buClr>
                <a:schemeClr val="dk2"/>
              </a:buClr>
              <a:buSzPts val="1400"/>
              <a:buFont typeface="Crimson Text"/>
              <a:buChar char="○"/>
              <a:defRPr>
                <a:solidFill>
                  <a:schemeClr val="dk2"/>
                </a:solidFill>
                <a:latin typeface="Crimson Text"/>
                <a:ea typeface="Crimson Text"/>
                <a:cs typeface="Crimson Text"/>
                <a:sym typeface="Crimson Text"/>
              </a:defRPr>
            </a:lvl5pPr>
            <a:lvl6pPr indent="-317500" lvl="5" marL="2743200">
              <a:lnSpc>
                <a:spcPct val="115000"/>
              </a:lnSpc>
              <a:spcBef>
                <a:spcPts val="1600"/>
              </a:spcBef>
              <a:spcAft>
                <a:spcPts val="0"/>
              </a:spcAft>
              <a:buClr>
                <a:schemeClr val="dk2"/>
              </a:buClr>
              <a:buSzPts val="1400"/>
              <a:buFont typeface="Crimson Text"/>
              <a:buChar char="■"/>
              <a:defRPr>
                <a:solidFill>
                  <a:schemeClr val="dk2"/>
                </a:solidFill>
                <a:latin typeface="Crimson Text"/>
                <a:ea typeface="Crimson Text"/>
                <a:cs typeface="Crimson Text"/>
                <a:sym typeface="Crimson Text"/>
              </a:defRPr>
            </a:lvl6pPr>
            <a:lvl7pPr indent="-317500" lvl="6" marL="3200400">
              <a:lnSpc>
                <a:spcPct val="115000"/>
              </a:lnSpc>
              <a:spcBef>
                <a:spcPts val="1600"/>
              </a:spcBef>
              <a:spcAft>
                <a:spcPts val="0"/>
              </a:spcAft>
              <a:buClr>
                <a:schemeClr val="dk2"/>
              </a:buClr>
              <a:buSzPts val="1400"/>
              <a:buFont typeface="Crimson Text"/>
              <a:buChar char="●"/>
              <a:defRPr>
                <a:solidFill>
                  <a:schemeClr val="dk2"/>
                </a:solidFill>
                <a:latin typeface="Crimson Text"/>
                <a:ea typeface="Crimson Text"/>
                <a:cs typeface="Crimson Text"/>
                <a:sym typeface="Crimson Text"/>
              </a:defRPr>
            </a:lvl7pPr>
            <a:lvl8pPr indent="-317500" lvl="7" marL="3657600">
              <a:lnSpc>
                <a:spcPct val="115000"/>
              </a:lnSpc>
              <a:spcBef>
                <a:spcPts val="1600"/>
              </a:spcBef>
              <a:spcAft>
                <a:spcPts val="0"/>
              </a:spcAft>
              <a:buClr>
                <a:schemeClr val="dk2"/>
              </a:buClr>
              <a:buSzPts val="1400"/>
              <a:buFont typeface="Crimson Text"/>
              <a:buChar char="○"/>
              <a:defRPr>
                <a:solidFill>
                  <a:schemeClr val="dk2"/>
                </a:solidFill>
                <a:latin typeface="Crimson Text"/>
                <a:ea typeface="Crimson Text"/>
                <a:cs typeface="Crimson Text"/>
                <a:sym typeface="Crimson Text"/>
              </a:defRPr>
            </a:lvl8pPr>
            <a:lvl9pPr indent="-317500" lvl="8" marL="4114800">
              <a:lnSpc>
                <a:spcPct val="115000"/>
              </a:lnSpc>
              <a:spcBef>
                <a:spcPts val="1600"/>
              </a:spcBef>
              <a:spcAft>
                <a:spcPts val="1600"/>
              </a:spcAft>
              <a:buClr>
                <a:schemeClr val="dk2"/>
              </a:buClr>
              <a:buSzPts val="1400"/>
              <a:buFont typeface="Crimson Text"/>
              <a:buChar char="■"/>
              <a:defRPr>
                <a:solidFill>
                  <a:schemeClr val="dk2"/>
                </a:solidFill>
                <a:latin typeface="Crimson Text"/>
                <a:ea typeface="Crimson Text"/>
                <a:cs typeface="Crimson Text"/>
                <a:sym typeface="Crimson Tex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200">
                <a:solidFill>
                  <a:schemeClr val="dk2"/>
                </a:solidFill>
                <a:latin typeface="Crimson Text SemiBold"/>
                <a:ea typeface="Crimson Text SemiBold"/>
                <a:cs typeface="Crimson Text SemiBold"/>
                <a:sym typeface="Crimson Text SemiBold"/>
              </a:defRPr>
            </a:lvl1pPr>
            <a:lvl2pPr lvl="1" algn="r">
              <a:buNone/>
              <a:defRPr sz="1200">
                <a:solidFill>
                  <a:schemeClr val="dk2"/>
                </a:solidFill>
                <a:latin typeface="Crimson Text SemiBold"/>
                <a:ea typeface="Crimson Text SemiBold"/>
                <a:cs typeface="Crimson Text SemiBold"/>
                <a:sym typeface="Crimson Text SemiBold"/>
              </a:defRPr>
            </a:lvl2pPr>
            <a:lvl3pPr lvl="2" algn="r">
              <a:buNone/>
              <a:defRPr sz="1200">
                <a:solidFill>
                  <a:schemeClr val="dk2"/>
                </a:solidFill>
                <a:latin typeface="Crimson Text SemiBold"/>
                <a:ea typeface="Crimson Text SemiBold"/>
                <a:cs typeface="Crimson Text SemiBold"/>
                <a:sym typeface="Crimson Text SemiBold"/>
              </a:defRPr>
            </a:lvl3pPr>
            <a:lvl4pPr lvl="3" algn="r">
              <a:buNone/>
              <a:defRPr sz="1200">
                <a:solidFill>
                  <a:schemeClr val="dk2"/>
                </a:solidFill>
                <a:latin typeface="Crimson Text SemiBold"/>
                <a:ea typeface="Crimson Text SemiBold"/>
                <a:cs typeface="Crimson Text SemiBold"/>
                <a:sym typeface="Crimson Text SemiBold"/>
              </a:defRPr>
            </a:lvl4pPr>
            <a:lvl5pPr lvl="4" algn="r">
              <a:buNone/>
              <a:defRPr sz="1200">
                <a:solidFill>
                  <a:schemeClr val="dk2"/>
                </a:solidFill>
                <a:latin typeface="Crimson Text SemiBold"/>
                <a:ea typeface="Crimson Text SemiBold"/>
                <a:cs typeface="Crimson Text SemiBold"/>
                <a:sym typeface="Crimson Text SemiBold"/>
              </a:defRPr>
            </a:lvl5pPr>
            <a:lvl6pPr lvl="5" algn="r">
              <a:buNone/>
              <a:defRPr sz="1200">
                <a:solidFill>
                  <a:schemeClr val="dk2"/>
                </a:solidFill>
                <a:latin typeface="Crimson Text SemiBold"/>
                <a:ea typeface="Crimson Text SemiBold"/>
                <a:cs typeface="Crimson Text SemiBold"/>
                <a:sym typeface="Crimson Text SemiBold"/>
              </a:defRPr>
            </a:lvl6pPr>
            <a:lvl7pPr lvl="6" algn="r">
              <a:buNone/>
              <a:defRPr sz="1200">
                <a:solidFill>
                  <a:schemeClr val="dk2"/>
                </a:solidFill>
                <a:latin typeface="Crimson Text SemiBold"/>
                <a:ea typeface="Crimson Text SemiBold"/>
                <a:cs typeface="Crimson Text SemiBold"/>
                <a:sym typeface="Crimson Text SemiBold"/>
              </a:defRPr>
            </a:lvl7pPr>
            <a:lvl8pPr lvl="7" algn="r">
              <a:buNone/>
              <a:defRPr sz="1200">
                <a:solidFill>
                  <a:schemeClr val="dk2"/>
                </a:solidFill>
                <a:latin typeface="Crimson Text SemiBold"/>
                <a:ea typeface="Crimson Text SemiBold"/>
                <a:cs typeface="Crimson Text SemiBold"/>
                <a:sym typeface="Crimson Text SemiBold"/>
              </a:defRPr>
            </a:lvl8pPr>
            <a:lvl9pPr lvl="8" algn="r">
              <a:buNone/>
              <a:defRPr sz="1200">
                <a:solidFill>
                  <a:schemeClr val="dk2"/>
                </a:solidFill>
                <a:latin typeface="Crimson Text SemiBold"/>
                <a:ea typeface="Crimson Text SemiBold"/>
                <a:cs typeface="Crimson Text SemiBold"/>
                <a:sym typeface="Crimson Text SemiBold"/>
              </a:defRPr>
            </a:lvl9pPr>
          </a:lstStyle>
          <a:p>
            <a:pPr indent="0" lvl="0" marL="0" rtl="0" algn="r">
              <a:spcBef>
                <a:spcPts val="0"/>
              </a:spcBef>
              <a:spcAft>
                <a:spcPts val="0"/>
              </a:spcAft>
              <a:buNone/>
            </a:pPr>
            <a:fld id="{00000000-1234-1234-1234-123412341234}" type="slidenum">
              <a:rPr lang="en"/>
              <a:t>‹#›</a:t>
            </a:fld>
            <a:r>
              <a:rPr lang="en"/>
              <a:t>1</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forms.gle/x7gktt1dCgkYhxYP9"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1.pn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forms.gle/rwtN6xVVdY3Wxzz26"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8.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1" Type="http://schemas.openxmlformats.org/officeDocument/2006/relationships/hyperlink" Target="https://business.linkedin.com/talent-solutions/blog/candidate-experience/2017/bad-candidate-experience-cost-virgin-media-5m-annually-and-how-they-turned-that-around" TargetMode="External"/><Relationship Id="rId10" Type="http://schemas.openxmlformats.org/officeDocument/2006/relationships/hyperlink" Target="https://www.hrlink.pl/blog/czy-zawsze-oplaca-sie-byc-szczerym-w-informacji-zwrotnej/" TargetMode="External"/><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sjp.pwn.pl/sjp/proces;2508456.html" TargetMode="External"/><Relationship Id="rId4" Type="http://schemas.openxmlformats.org/officeDocument/2006/relationships/hyperlink" Target="https://sjp.pwn.pl/szukaj/projekt.html" TargetMode="External"/><Relationship Id="rId9" Type="http://schemas.openxmlformats.org/officeDocument/2006/relationships/hyperlink" Target="http://empowermentwpraktyce.pl/artykuly/artykuly/o-informacji-zwrotnej-inaczej" TargetMode="External"/><Relationship Id="rId5" Type="http://schemas.openxmlformats.org/officeDocument/2006/relationships/hyperlink" Target="http://zarzadzanieprojektami.it/12.html" TargetMode="External"/><Relationship Id="rId6" Type="http://schemas.openxmlformats.org/officeDocument/2006/relationships/hyperlink" Target="https://www.wnp.pl/pliki/2541_214809.html" TargetMode="External"/><Relationship Id="rId7" Type="http://schemas.openxmlformats.org/officeDocument/2006/relationships/hyperlink" Target="https://nofluffjobs.com/blog/rekrutacja-jest-jak-projekt-w-it-tak-rekrutujesz-jakie-wymagania-dostajesz/" TargetMode="External"/><Relationship Id="rId8" Type="http://schemas.openxmlformats.org/officeDocument/2006/relationships/hyperlink" Target="https://pl.wikipedia.org/wiki/Macierz_odpowiedzialno%C5%9Bci"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ctrTitle"/>
          </p:nvPr>
        </p:nvSpPr>
        <p:spPr>
          <a:xfrm>
            <a:off x="452700" y="1229200"/>
            <a:ext cx="8238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Framework technicznych rozmów rekrutacyjnych </a:t>
            </a:r>
            <a:endParaRPr/>
          </a:p>
        </p:txBody>
      </p:sp>
      <p:sp>
        <p:nvSpPr>
          <p:cNvPr id="60" name="Google Shape;60;p14"/>
          <p:cNvSpPr txBox="1"/>
          <p:nvPr>
            <p:ph idx="1" type="subTitle"/>
          </p:nvPr>
        </p:nvSpPr>
        <p:spPr>
          <a:xfrm>
            <a:off x="311700" y="34609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a:t>
            </a:r>
            <a:r>
              <a:rPr lang="en"/>
              <a:t>ekrutacja jako projekt</a:t>
            </a:r>
            <a:endParaRPr/>
          </a:p>
        </p:txBody>
      </p:sp>
      <p:sp>
        <p:nvSpPr>
          <p:cNvPr id="61" name="Google Shape;61;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Projekt IT, a projekt rekrutacyjny</a:t>
            </a:r>
            <a:endParaRPr/>
          </a:p>
          <a:p>
            <a:pPr indent="0" lvl="0" marL="0" rtl="0" algn="l">
              <a:spcBef>
                <a:spcPts val="0"/>
              </a:spcBef>
              <a:spcAft>
                <a:spcPts val="0"/>
              </a:spcAft>
              <a:buNone/>
            </a:pPr>
            <a:r>
              <a:t/>
            </a:r>
            <a:endParaRPr/>
          </a:p>
        </p:txBody>
      </p:sp>
      <p:sp>
        <p:nvSpPr>
          <p:cNvPr id="127" name="Google Shape;127;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8" name="Google Shape;128;p23"/>
          <p:cNvPicPr preferRelativeResize="0"/>
          <p:nvPr/>
        </p:nvPicPr>
        <p:blipFill>
          <a:blip r:embed="rId3">
            <a:alphaModFix/>
          </a:blip>
          <a:stretch>
            <a:fillRect/>
          </a:stretch>
        </p:blipFill>
        <p:spPr>
          <a:xfrm>
            <a:off x="1659800" y="1244125"/>
            <a:ext cx="5824425" cy="3318650"/>
          </a:xfrm>
          <a:prstGeom prst="rect">
            <a:avLst/>
          </a:prstGeom>
          <a:noFill/>
          <a:ln>
            <a:noFill/>
          </a:ln>
        </p:spPr>
      </p:pic>
      <p:sp>
        <p:nvSpPr>
          <p:cNvPr id="129" name="Google Shape;129;p23"/>
          <p:cNvSpPr/>
          <p:nvPr/>
        </p:nvSpPr>
        <p:spPr>
          <a:xfrm>
            <a:off x="3127650" y="4805425"/>
            <a:ext cx="141900" cy="109200"/>
          </a:xfrm>
          <a:prstGeom prst="rect">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3"/>
          <p:cNvSpPr txBox="1"/>
          <p:nvPr/>
        </p:nvSpPr>
        <p:spPr>
          <a:xfrm>
            <a:off x="3269550" y="4663225"/>
            <a:ext cx="3159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Crimson Text"/>
                <a:ea typeface="Crimson Text"/>
                <a:cs typeface="Crimson Text"/>
                <a:sym typeface="Crimson Text"/>
              </a:rPr>
              <a:t>Nakład pracy w stosunku do czasu projektu</a:t>
            </a:r>
            <a:endParaRPr b="1" sz="1200">
              <a:latin typeface="Crimson Text"/>
              <a:ea typeface="Crimson Text"/>
              <a:cs typeface="Crimson Text"/>
              <a:sym typeface="Crimson Tex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story i kryteria akceptacji</a:t>
            </a:r>
            <a:endParaRPr/>
          </a:p>
        </p:txBody>
      </p:sp>
      <p:sp>
        <p:nvSpPr>
          <p:cNvPr id="136" name="Google Shape;136;p24"/>
          <p:cNvSpPr txBox="1"/>
          <p:nvPr>
            <p:ph idx="1" type="body"/>
          </p:nvPr>
        </p:nvSpPr>
        <p:spPr>
          <a:xfrm>
            <a:off x="311700" y="2046000"/>
            <a:ext cx="8520600" cy="105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a:t>
            </a:r>
            <a:r>
              <a:rPr i="1" lang="en" sz="2200"/>
              <a:t>Potrzebny nam devops, najlepiej od poniedziałku!</a:t>
            </a:r>
            <a:r>
              <a:rPr lang="en" sz="2200"/>
              <a:t>” </a:t>
            </a:r>
            <a:endParaRPr sz="2200"/>
          </a:p>
          <a:p>
            <a:pPr indent="0" lvl="0" marL="0" rtl="0" algn="ctr">
              <a:spcBef>
                <a:spcPts val="1600"/>
              </a:spcBef>
              <a:spcAft>
                <a:spcPts val="1600"/>
              </a:spcAft>
              <a:buNone/>
            </a:pPr>
            <a:r>
              <a:rPr lang="en" sz="2200"/>
              <a:t>15:30 piątek “</a:t>
            </a:r>
            <a:r>
              <a:rPr i="1" lang="en" sz="2200"/>
              <a:t>Puśćmy ogłoszenie jeszcze dziś, żeby przez weekend wisiało!</a:t>
            </a:r>
            <a:r>
              <a:rPr lang="en" sz="2200"/>
              <a:t>”</a:t>
            </a:r>
            <a:endParaRPr sz="2200"/>
          </a:p>
        </p:txBody>
      </p:sp>
      <p:sp>
        <p:nvSpPr>
          <p:cNvPr id="137" name="Google Shape;137;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8" name="Google Shape;138;p24"/>
          <p:cNvSpPr txBox="1"/>
          <p:nvPr>
            <p:ph idx="1" type="body"/>
          </p:nvPr>
        </p:nvSpPr>
        <p:spPr>
          <a:xfrm>
            <a:off x="311700" y="3382100"/>
            <a:ext cx="8520600" cy="641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200"/>
              <a:t>...i co teraz?</a:t>
            </a:r>
            <a:endParaRPr sz="2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4" name="Google Shape;144;p25"/>
          <p:cNvPicPr preferRelativeResize="0"/>
          <p:nvPr/>
        </p:nvPicPr>
        <p:blipFill>
          <a:blip r:embed="rId3">
            <a:alphaModFix/>
          </a:blip>
          <a:stretch>
            <a:fillRect/>
          </a:stretch>
        </p:blipFill>
        <p:spPr>
          <a:xfrm>
            <a:off x="101075" y="164475"/>
            <a:ext cx="7412801" cy="2890850"/>
          </a:xfrm>
          <a:prstGeom prst="rect">
            <a:avLst/>
          </a:prstGeom>
          <a:noFill/>
          <a:ln>
            <a:noFill/>
          </a:ln>
        </p:spPr>
      </p:pic>
      <p:pic>
        <p:nvPicPr>
          <p:cNvPr id="145" name="Google Shape;145;p25"/>
          <p:cNvPicPr preferRelativeResize="0"/>
          <p:nvPr/>
        </p:nvPicPr>
        <p:blipFill>
          <a:blip r:embed="rId4">
            <a:alphaModFix/>
          </a:blip>
          <a:stretch>
            <a:fillRect/>
          </a:stretch>
        </p:blipFill>
        <p:spPr>
          <a:xfrm>
            <a:off x="900125" y="2442575"/>
            <a:ext cx="8059225" cy="2377800"/>
          </a:xfrm>
          <a:prstGeom prst="rect">
            <a:avLst/>
          </a:prstGeom>
          <a:noFill/>
          <a:ln>
            <a:noFill/>
          </a:ln>
        </p:spPr>
      </p:pic>
      <p:pic>
        <p:nvPicPr>
          <p:cNvPr id="146" name="Google Shape;146;p25"/>
          <p:cNvPicPr preferRelativeResize="0"/>
          <p:nvPr/>
        </p:nvPicPr>
        <p:blipFill>
          <a:blip r:embed="rId5">
            <a:alphaModFix/>
          </a:blip>
          <a:stretch>
            <a:fillRect/>
          </a:stretch>
        </p:blipFill>
        <p:spPr>
          <a:xfrm>
            <a:off x="700088" y="442900"/>
            <a:ext cx="4539738" cy="4498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Rekrutacja</a:t>
            </a:r>
            <a:endParaRPr/>
          </a:p>
        </p:txBody>
      </p:sp>
      <p:sp>
        <p:nvSpPr>
          <p:cNvPr id="152" name="Google Shape;152;p26"/>
          <p:cNvSpPr txBox="1"/>
          <p:nvPr>
            <p:ph idx="1" type="body"/>
          </p:nvPr>
        </p:nvSpPr>
        <p:spPr>
          <a:xfrm>
            <a:off x="311700" y="1750550"/>
            <a:ext cx="8520600" cy="24510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sz="2100"/>
              <a:t>User story</a:t>
            </a:r>
            <a:endParaRPr sz="2100"/>
          </a:p>
          <a:p>
            <a:pPr indent="-361950" lvl="0" marL="457200" rtl="0" algn="l">
              <a:spcBef>
                <a:spcPts val="0"/>
              </a:spcBef>
              <a:spcAft>
                <a:spcPts val="0"/>
              </a:spcAft>
              <a:buSzPts val="2100"/>
              <a:buChar char="●"/>
            </a:pPr>
            <a:r>
              <a:rPr lang="en" sz="2100"/>
              <a:t>Kryteria akceptacji</a:t>
            </a:r>
            <a:endParaRPr sz="2100"/>
          </a:p>
          <a:p>
            <a:pPr indent="-361950" lvl="0" marL="457200" rtl="0" algn="l">
              <a:spcBef>
                <a:spcPts val="0"/>
              </a:spcBef>
              <a:spcAft>
                <a:spcPts val="0"/>
              </a:spcAft>
              <a:buSzPts val="2100"/>
              <a:buChar char="●"/>
            </a:pPr>
            <a:r>
              <a:rPr lang="en" sz="2100"/>
              <a:t>Model why, what, how?</a:t>
            </a:r>
            <a:endParaRPr sz="2100"/>
          </a:p>
          <a:p>
            <a:pPr indent="-361950" lvl="0" marL="457200" rtl="0" algn="l">
              <a:spcBef>
                <a:spcPts val="0"/>
              </a:spcBef>
              <a:spcAft>
                <a:spcPts val="0"/>
              </a:spcAft>
              <a:buSzPts val="2100"/>
              <a:buChar char="●"/>
            </a:pPr>
            <a:r>
              <a:rPr lang="en" sz="2100"/>
              <a:t>Macierz odpowiedzialności RACI</a:t>
            </a:r>
            <a:endParaRPr sz="2100"/>
          </a:p>
          <a:p>
            <a:pPr indent="-361950" lvl="0" marL="457200" rtl="0" algn="l">
              <a:spcBef>
                <a:spcPts val="0"/>
              </a:spcBef>
              <a:spcAft>
                <a:spcPts val="0"/>
              </a:spcAft>
              <a:buSzPts val="2100"/>
              <a:buChar char="●"/>
            </a:pPr>
            <a:r>
              <a:rPr lang="en" sz="2100"/>
              <a:t>Refinement</a:t>
            </a:r>
            <a:endParaRPr sz="2100"/>
          </a:p>
          <a:p>
            <a:pPr indent="-361950" lvl="0" marL="457200" rtl="0" algn="l">
              <a:spcBef>
                <a:spcPts val="0"/>
              </a:spcBef>
              <a:spcAft>
                <a:spcPts val="0"/>
              </a:spcAft>
              <a:buSzPts val="2100"/>
              <a:buChar char="●"/>
            </a:pPr>
            <a:r>
              <a:rPr lang="en" sz="2100"/>
              <a:t>Retrospektywa</a:t>
            </a:r>
            <a:endParaRPr sz="2100"/>
          </a:p>
          <a:p>
            <a:pPr indent="0" lvl="0" marL="0" rtl="0" algn="l">
              <a:spcBef>
                <a:spcPts val="1600"/>
              </a:spcBef>
              <a:spcAft>
                <a:spcPts val="1600"/>
              </a:spcAft>
              <a:buNone/>
            </a:pPr>
            <a:r>
              <a:t/>
            </a:r>
            <a:endParaRPr/>
          </a:p>
        </p:txBody>
      </p:sp>
      <p:sp>
        <p:nvSpPr>
          <p:cNvPr id="153" name="Google Shape;153;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4" name="Google Shape;154;p26"/>
          <p:cNvPicPr preferRelativeResize="0"/>
          <p:nvPr/>
        </p:nvPicPr>
        <p:blipFill>
          <a:blip r:embed="rId3">
            <a:alphaModFix/>
          </a:blip>
          <a:stretch>
            <a:fillRect/>
          </a:stretch>
        </p:blipFill>
        <p:spPr>
          <a:xfrm>
            <a:off x="6218950" y="553225"/>
            <a:ext cx="2018525" cy="40370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Role w projekcie rekrutacyjnym</a:t>
            </a:r>
            <a:endParaRPr sz="3600"/>
          </a:p>
        </p:txBody>
      </p:sp>
      <p:sp>
        <p:nvSpPr>
          <p:cNvPr id="160" name="Google Shape;160;p27"/>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 jego uczestnicy</a:t>
            </a:r>
            <a:endParaRPr/>
          </a:p>
        </p:txBody>
      </p:sp>
      <p:sp>
        <p:nvSpPr>
          <p:cNvPr id="161" name="Google Shape;161;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2" name="Google Shape;162;p27"/>
          <p:cNvPicPr preferRelativeResize="0"/>
          <p:nvPr/>
        </p:nvPicPr>
        <p:blipFill rotWithShape="1">
          <a:blip r:embed="rId3">
            <a:alphaModFix/>
          </a:blip>
          <a:srcRect b="6400" l="7943" r="8178" t="4081"/>
          <a:stretch/>
        </p:blipFill>
        <p:spPr>
          <a:xfrm>
            <a:off x="5368625" y="-37375"/>
            <a:ext cx="3103825" cy="5218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RACI - Macierz odpowiedzialności </a:t>
            </a:r>
            <a:endParaRPr/>
          </a:p>
        </p:txBody>
      </p:sp>
      <p:sp>
        <p:nvSpPr>
          <p:cNvPr id="168" name="Google Shape;168;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69" name="Google Shape;169;p28"/>
          <p:cNvGraphicFramePr/>
          <p:nvPr/>
        </p:nvGraphicFramePr>
        <p:xfrm>
          <a:off x="952500" y="1077550"/>
          <a:ext cx="3000000" cy="3000000"/>
        </p:xfrm>
        <a:graphic>
          <a:graphicData uri="http://schemas.openxmlformats.org/drawingml/2006/table">
            <a:tbl>
              <a:tblPr>
                <a:noFill/>
                <a:tableStyleId>{372AF156-14F3-47B2-BD5E-3157C7222008}</a:tableStyleId>
              </a:tblPr>
              <a:tblGrid>
                <a:gridCol w="1316875"/>
                <a:gridCol w="5922125"/>
              </a:tblGrid>
              <a:tr h="381000">
                <a:tc>
                  <a:txBody>
                    <a:bodyPr/>
                    <a:lstStyle/>
                    <a:p>
                      <a:pPr indent="0" lvl="0" marL="0" rtl="0" algn="l">
                        <a:spcBef>
                          <a:spcPts val="0"/>
                        </a:spcBef>
                        <a:spcAft>
                          <a:spcPts val="0"/>
                        </a:spcAft>
                        <a:buNone/>
                      </a:pPr>
                      <a:r>
                        <a:rPr b="1" lang="en" sz="1500">
                          <a:latin typeface="Crimson Text"/>
                          <a:ea typeface="Crimson Text"/>
                          <a:cs typeface="Crimson Text"/>
                          <a:sym typeface="Crimson Text"/>
                        </a:rPr>
                        <a:t>Rola</a:t>
                      </a:r>
                      <a:endParaRPr b="1" sz="1500">
                        <a:latin typeface="Crimson Text"/>
                        <a:ea typeface="Crimson Text"/>
                        <a:cs typeface="Crimson Text"/>
                        <a:sym typeface="Crimson Text"/>
                      </a:endParaRPr>
                    </a:p>
                  </a:txBody>
                  <a:tcPr marT="91425" marB="91425" marR="91425" marL="91425">
                    <a:solidFill>
                      <a:schemeClr val="lt2"/>
                    </a:solidFill>
                  </a:tcPr>
                </a:tc>
                <a:tc>
                  <a:txBody>
                    <a:bodyPr/>
                    <a:lstStyle/>
                    <a:p>
                      <a:pPr indent="0" lvl="0" marL="0" rtl="0" algn="l">
                        <a:spcBef>
                          <a:spcPts val="0"/>
                        </a:spcBef>
                        <a:spcAft>
                          <a:spcPts val="0"/>
                        </a:spcAft>
                        <a:buNone/>
                      </a:pPr>
                      <a:r>
                        <a:rPr b="1" lang="en" sz="1500">
                          <a:latin typeface="Crimson Text"/>
                          <a:ea typeface="Crimson Text"/>
                          <a:cs typeface="Crimson Text"/>
                          <a:sym typeface="Crimson Text"/>
                        </a:rPr>
                        <a:t>Opis</a:t>
                      </a:r>
                      <a:endParaRPr b="1" sz="1500">
                        <a:latin typeface="Crimson Text"/>
                        <a:ea typeface="Crimson Text"/>
                        <a:cs typeface="Crimson Text"/>
                        <a:sym typeface="Crimson Text"/>
                      </a:endParaRPr>
                    </a:p>
                  </a:txBody>
                  <a:tcPr marT="91425" marB="91425" marR="91425" marL="91425">
                    <a:solidFill>
                      <a:schemeClr val="lt2"/>
                    </a:solidFill>
                  </a:tcPr>
                </a:tc>
              </a:tr>
              <a:tr h="381000">
                <a:tc>
                  <a:txBody>
                    <a:bodyPr/>
                    <a:lstStyle/>
                    <a:p>
                      <a:pPr indent="0" lvl="0" marL="0" rtl="0" algn="l">
                        <a:spcBef>
                          <a:spcPts val="0"/>
                        </a:spcBef>
                        <a:spcAft>
                          <a:spcPts val="0"/>
                        </a:spcAft>
                        <a:buNone/>
                      </a:pPr>
                      <a:r>
                        <a:rPr lang="en" sz="1600">
                          <a:latin typeface="Crimson Text"/>
                          <a:ea typeface="Crimson Text"/>
                          <a:cs typeface="Crimson Text"/>
                          <a:sym typeface="Crimson Text"/>
                        </a:rPr>
                        <a:t>Responsible</a:t>
                      </a:r>
                      <a:endParaRPr sz="1600">
                        <a:latin typeface="Crimson Text"/>
                        <a:ea typeface="Crimson Text"/>
                        <a:cs typeface="Crimson Text"/>
                        <a:sym typeface="Crimson Text"/>
                      </a:endParaRPr>
                    </a:p>
                    <a:p>
                      <a:pPr indent="0" lvl="0" marL="0" rtl="0" algn="l">
                        <a:spcBef>
                          <a:spcPts val="0"/>
                        </a:spcBef>
                        <a:spcAft>
                          <a:spcPts val="0"/>
                        </a:spcAft>
                        <a:buNone/>
                      </a:pPr>
                      <a:r>
                        <a:t/>
                      </a:r>
                      <a:endParaRPr sz="1600">
                        <a:latin typeface="Crimson Text"/>
                        <a:ea typeface="Crimson Text"/>
                        <a:cs typeface="Crimson Text"/>
                        <a:sym typeface="Crimson Text"/>
                      </a:endParaRPr>
                    </a:p>
                  </a:txBody>
                  <a:tcPr marT="91425" marB="91425" marR="91425" marL="91425"/>
                </a:tc>
                <a:tc>
                  <a:txBody>
                    <a:bodyPr/>
                    <a:lstStyle/>
                    <a:p>
                      <a:pPr indent="0" lvl="0" marL="0" rtl="0" algn="l">
                        <a:spcBef>
                          <a:spcPts val="0"/>
                        </a:spcBef>
                        <a:spcAft>
                          <a:spcPts val="0"/>
                        </a:spcAft>
                        <a:buNone/>
                      </a:pPr>
                      <a:r>
                        <a:rPr lang="en" sz="1500">
                          <a:solidFill>
                            <a:schemeClr val="dk2"/>
                          </a:solidFill>
                          <a:latin typeface="Crimson Text"/>
                          <a:ea typeface="Crimson Text"/>
                          <a:cs typeface="Crimson Text"/>
                          <a:sym typeface="Crimson Text"/>
                        </a:rPr>
                        <a:t>Osoba odpowiedzialna za wykonanie zadania. Najczęściej rolę tę pełni jedna osoba, np. analityk biznesowy, twórca aplikacji, czy też architekt techniczny.</a:t>
                      </a:r>
                      <a:endParaRPr sz="1500">
                        <a:solidFill>
                          <a:schemeClr val="dk2"/>
                        </a:solidFill>
                        <a:latin typeface="Crimson Text"/>
                        <a:ea typeface="Crimson Text"/>
                        <a:cs typeface="Crimson Text"/>
                        <a:sym typeface="Crimson Text"/>
                      </a:endParaRPr>
                    </a:p>
                  </a:txBody>
                  <a:tcPr marT="91425" marB="91425" marR="91425" marL="91425"/>
                </a:tc>
              </a:tr>
              <a:tr h="381000">
                <a:tc>
                  <a:txBody>
                    <a:bodyPr/>
                    <a:lstStyle/>
                    <a:p>
                      <a:pPr indent="0" lvl="0" marL="0" rtl="0" algn="l">
                        <a:spcBef>
                          <a:spcPts val="0"/>
                        </a:spcBef>
                        <a:spcAft>
                          <a:spcPts val="0"/>
                        </a:spcAft>
                        <a:buNone/>
                      </a:pPr>
                      <a:r>
                        <a:rPr lang="en" sz="1600">
                          <a:latin typeface="Crimson Text"/>
                          <a:ea typeface="Crimson Text"/>
                          <a:cs typeface="Crimson Text"/>
                          <a:sym typeface="Crimson Text"/>
                        </a:rPr>
                        <a:t>Accountable</a:t>
                      </a:r>
                      <a:endParaRPr sz="1600">
                        <a:latin typeface="Crimson Text"/>
                        <a:ea typeface="Crimson Text"/>
                        <a:cs typeface="Crimson Text"/>
                        <a:sym typeface="Crimson Text"/>
                      </a:endParaRPr>
                    </a:p>
                    <a:p>
                      <a:pPr indent="0" lvl="0" marL="0" rtl="0" algn="l">
                        <a:spcBef>
                          <a:spcPts val="0"/>
                        </a:spcBef>
                        <a:spcAft>
                          <a:spcPts val="0"/>
                        </a:spcAft>
                        <a:buNone/>
                      </a:pPr>
                      <a:r>
                        <a:t/>
                      </a:r>
                      <a:endParaRPr sz="1600">
                        <a:latin typeface="Crimson Text"/>
                        <a:ea typeface="Crimson Text"/>
                        <a:cs typeface="Crimson Text"/>
                        <a:sym typeface="Crimson Text"/>
                      </a:endParaRPr>
                    </a:p>
                    <a:p>
                      <a:pPr indent="0" lvl="0" marL="0" rtl="0" algn="l">
                        <a:spcBef>
                          <a:spcPts val="0"/>
                        </a:spcBef>
                        <a:spcAft>
                          <a:spcPts val="0"/>
                        </a:spcAft>
                        <a:buNone/>
                      </a:pPr>
                      <a:r>
                        <a:t/>
                      </a:r>
                      <a:endParaRPr sz="1600">
                        <a:latin typeface="Crimson Text"/>
                        <a:ea typeface="Crimson Text"/>
                        <a:cs typeface="Crimson Text"/>
                        <a:sym typeface="Crimson Text"/>
                      </a:endParaRPr>
                    </a:p>
                  </a:txBody>
                  <a:tcPr marT="91425" marB="91425" marR="91425" marL="91425"/>
                </a:tc>
                <a:tc>
                  <a:txBody>
                    <a:bodyPr/>
                    <a:lstStyle/>
                    <a:p>
                      <a:pPr indent="0" lvl="0" marL="0" rtl="0" algn="l">
                        <a:spcBef>
                          <a:spcPts val="0"/>
                        </a:spcBef>
                        <a:spcAft>
                          <a:spcPts val="0"/>
                        </a:spcAft>
                        <a:buNone/>
                      </a:pPr>
                      <a:r>
                        <a:rPr lang="en" sz="1500">
                          <a:solidFill>
                            <a:schemeClr val="dk2"/>
                          </a:solidFill>
                          <a:latin typeface="Crimson Text"/>
                          <a:ea typeface="Crimson Text"/>
                          <a:cs typeface="Crimson Text"/>
                          <a:sym typeface="Crimson Text"/>
                        </a:rPr>
                        <a:t>Osoba nadzorująca, odpowiedzialna za zatwierdzenie zrealizowanych zadań. Jest odpowiedzialna za prawidłowe i dokładne ukończenie zadań. Dla konkretnego produktu rolę tę pełni jedna osoba, dla głównych zadań i całości najczęściej jest to sponsor projektu.</a:t>
                      </a:r>
                      <a:endParaRPr sz="1500">
                        <a:solidFill>
                          <a:schemeClr val="dk2"/>
                        </a:solidFill>
                        <a:latin typeface="Crimson Text"/>
                        <a:ea typeface="Crimson Text"/>
                        <a:cs typeface="Crimson Text"/>
                        <a:sym typeface="Crimson Text"/>
                      </a:endParaRPr>
                    </a:p>
                  </a:txBody>
                  <a:tcPr marT="91425" marB="91425" marR="91425" marL="91425"/>
                </a:tc>
              </a:tr>
              <a:tr h="381000">
                <a:tc>
                  <a:txBody>
                    <a:bodyPr/>
                    <a:lstStyle/>
                    <a:p>
                      <a:pPr indent="0" lvl="0" marL="0" rtl="0" algn="l">
                        <a:spcBef>
                          <a:spcPts val="0"/>
                        </a:spcBef>
                        <a:spcAft>
                          <a:spcPts val="0"/>
                        </a:spcAft>
                        <a:buNone/>
                      </a:pPr>
                      <a:r>
                        <a:rPr lang="en" sz="1600">
                          <a:latin typeface="Crimson Text"/>
                          <a:ea typeface="Crimson Text"/>
                          <a:cs typeface="Crimson Text"/>
                          <a:sym typeface="Crimson Text"/>
                        </a:rPr>
                        <a:t>Consulted</a:t>
                      </a:r>
                      <a:endParaRPr sz="1600">
                        <a:latin typeface="Crimson Text"/>
                        <a:ea typeface="Crimson Text"/>
                        <a:cs typeface="Crimson Text"/>
                        <a:sym typeface="Crimson Text"/>
                      </a:endParaRPr>
                    </a:p>
                    <a:p>
                      <a:pPr indent="0" lvl="0" marL="0" rtl="0" algn="l">
                        <a:spcBef>
                          <a:spcPts val="0"/>
                        </a:spcBef>
                        <a:spcAft>
                          <a:spcPts val="0"/>
                        </a:spcAft>
                        <a:buNone/>
                      </a:pPr>
                      <a:r>
                        <a:t/>
                      </a:r>
                      <a:endParaRPr sz="1600">
                        <a:latin typeface="Crimson Text"/>
                        <a:ea typeface="Crimson Text"/>
                        <a:cs typeface="Crimson Text"/>
                        <a:sym typeface="Crimson Text"/>
                      </a:endParaRPr>
                    </a:p>
                  </a:txBody>
                  <a:tcPr marT="91425" marB="91425" marR="91425" marL="91425"/>
                </a:tc>
                <a:tc>
                  <a:txBody>
                    <a:bodyPr/>
                    <a:lstStyle/>
                    <a:p>
                      <a:pPr indent="0" lvl="0" marL="0" rtl="0" algn="l">
                        <a:spcBef>
                          <a:spcPts val="0"/>
                        </a:spcBef>
                        <a:spcAft>
                          <a:spcPts val="0"/>
                        </a:spcAft>
                        <a:buNone/>
                      </a:pPr>
                      <a:r>
                        <a:rPr lang="en" sz="1500">
                          <a:solidFill>
                            <a:schemeClr val="dk2"/>
                          </a:solidFill>
                          <a:latin typeface="Crimson Text"/>
                          <a:ea typeface="Crimson Text"/>
                          <a:cs typeface="Crimson Text"/>
                          <a:sym typeface="Crimson Text"/>
                        </a:rPr>
                        <a:t>Osoba pełniąca rolę konsultanta. Posiada wiedzę o przedmiocie projektu, zwykle konsultuje i doradza osobie nadzorującej i wykonawcy. Zazwyczaj rolę tę pełni kilka osób, ekspertów z danej dziedziny.</a:t>
                      </a:r>
                      <a:endParaRPr sz="1500">
                        <a:solidFill>
                          <a:schemeClr val="dk2"/>
                        </a:solidFill>
                        <a:latin typeface="Crimson Text"/>
                        <a:ea typeface="Crimson Text"/>
                        <a:cs typeface="Crimson Text"/>
                        <a:sym typeface="Crimson Text"/>
                      </a:endParaRPr>
                    </a:p>
                  </a:txBody>
                  <a:tcPr marT="91425" marB="91425" marR="91425" marL="91425"/>
                </a:tc>
              </a:tr>
              <a:tr h="381000">
                <a:tc>
                  <a:txBody>
                    <a:bodyPr/>
                    <a:lstStyle/>
                    <a:p>
                      <a:pPr indent="0" lvl="0" marL="0" rtl="0" algn="l">
                        <a:spcBef>
                          <a:spcPts val="0"/>
                        </a:spcBef>
                        <a:spcAft>
                          <a:spcPts val="0"/>
                        </a:spcAft>
                        <a:buNone/>
                      </a:pPr>
                      <a:r>
                        <a:rPr lang="en" sz="1600">
                          <a:latin typeface="Crimson Text"/>
                          <a:ea typeface="Crimson Text"/>
                          <a:cs typeface="Crimson Text"/>
                          <a:sym typeface="Crimson Text"/>
                        </a:rPr>
                        <a:t>Informed</a:t>
                      </a:r>
                      <a:endParaRPr sz="1600">
                        <a:latin typeface="Crimson Text"/>
                        <a:ea typeface="Crimson Text"/>
                        <a:cs typeface="Crimson Text"/>
                        <a:sym typeface="Crimson Text"/>
                      </a:endParaRPr>
                    </a:p>
                    <a:p>
                      <a:pPr indent="0" lvl="0" marL="0" rtl="0" algn="l">
                        <a:spcBef>
                          <a:spcPts val="0"/>
                        </a:spcBef>
                        <a:spcAft>
                          <a:spcPts val="0"/>
                        </a:spcAft>
                        <a:buNone/>
                      </a:pPr>
                      <a:r>
                        <a:t/>
                      </a:r>
                      <a:endParaRPr sz="1600">
                        <a:latin typeface="Crimson Text"/>
                        <a:ea typeface="Crimson Text"/>
                        <a:cs typeface="Crimson Text"/>
                        <a:sym typeface="Crimson Text"/>
                      </a:endParaRPr>
                    </a:p>
                  </a:txBody>
                  <a:tcPr marT="91425" marB="91425" marR="91425" marL="91425"/>
                </a:tc>
                <a:tc>
                  <a:txBody>
                    <a:bodyPr/>
                    <a:lstStyle/>
                    <a:p>
                      <a:pPr indent="0" lvl="0" marL="0" rtl="0" algn="l">
                        <a:spcBef>
                          <a:spcPts val="0"/>
                        </a:spcBef>
                        <a:spcAft>
                          <a:spcPts val="0"/>
                        </a:spcAft>
                        <a:buNone/>
                      </a:pPr>
                      <a:r>
                        <a:rPr lang="en" sz="1500">
                          <a:solidFill>
                            <a:schemeClr val="dk2"/>
                          </a:solidFill>
                          <a:latin typeface="Crimson Text"/>
                          <a:ea typeface="Crimson Text"/>
                          <a:cs typeface="Crimson Text"/>
                          <a:sym typeface="Crimson Text"/>
                        </a:rPr>
                        <a:t>Osoba informowana o prowadzonych działaniach, nie ma wpływu na decyzje z nimi związane.</a:t>
                      </a:r>
                      <a:endParaRPr sz="1500">
                        <a:solidFill>
                          <a:schemeClr val="dk2"/>
                        </a:solidFill>
                        <a:latin typeface="Crimson Text"/>
                        <a:ea typeface="Crimson Text"/>
                        <a:cs typeface="Crimson Text"/>
                        <a:sym typeface="Crimson Text"/>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 rekrutacji - kto i z kim?</a:t>
            </a:r>
            <a:endParaRPr/>
          </a:p>
        </p:txBody>
      </p:sp>
      <p:sp>
        <p:nvSpPr>
          <p:cNvPr id="175" name="Google Shape;175;p29"/>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t>W najprostszej wersji</a:t>
            </a:r>
            <a:endParaRPr/>
          </a:p>
          <a:p>
            <a:pPr indent="0" lvl="0" marL="0" rtl="0" algn="ctr">
              <a:lnSpc>
                <a:spcPct val="100000"/>
              </a:lnSpc>
              <a:spcBef>
                <a:spcPts val="0"/>
              </a:spcBef>
              <a:spcAft>
                <a:spcPts val="0"/>
              </a:spcAft>
              <a:buNone/>
            </a:pPr>
            <a:r>
              <a:t/>
            </a:r>
            <a:endParaRPr/>
          </a:p>
          <a:p>
            <a:pPr indent="0" lvl="0" marL="0" rtl="0" algn="ctr">
              <a:lnSpc>
                <a:spcPct val="100000"/>
              </a:lnSpc>
              <a:spcBef>
                <a:spcPts val="0"/>
              </a:spcBef>
              <a:spcAft>
                <a:spcPts val="0"/>
              </a:spcAft>
              <a:buNone/>
            </a:pPr>
            <a:r>
              <a:t/>
            </a:r>
            <a:endParaRPr/>
          </a:p>
          <a:p>
            <a:pPr indent="0" lvl="0" marL="0" rtl="0" algn="ctr">
              <a:lnSpc>
                <a:spcPct val="100000"/>
              </a:lnSpc>
              <a:spcBef>
                <a:spcPts val="0"/>
              </a:spcBef>
              <a:spcAft>
                <a:spcPts val="0"/>
              </a:spcAft>
              <a:buNone/>
            </a:pPr>
            <a:r>
              <a:rPr lang="en" sz="2600"/>
              <a:t>Rekruter(zy) - Kandydat</a:t>
            </a:r>
            <a:endParaRPr sz="2600"/>
          </a:p>
          <a:p>
            <a:pPr indent="0" lvl="0" marL="0" rtl="0" algn="ctr">
              <a:lnSpc>
                <a:spcPct val="100000"/>
              </a:lnSpc>
              <a:spcBef>
                <a:spcPts val="0"/>
              </a:spcBef>
              <a:spcAft>
                <a:spcPts val="0"/>
              </a:spcAft>
              <a:buNone/>
            </a:pPr>
            <a:r>
              <a:t/>
            </a:r>
            <a:endParaRPr sz="1400"/>
          </a:p>
          <a:p>
            <a:pPr indent="0" lvl="0" marL="0" rtl="0" algn="ctr">
              <a:lnSpc>
                <a:spcPct val="100000"/>
              </a:lnSpc>
              <a:spcBef>
                <a:spcPts val="0"/>
              </a:spcBef>
              <a:spcAft>
                <a:spcPts val="0"/>
              </a:spcAft>
              <a:buNone/>
            </a:pPr>
            <a:r>
              <a:t/>
            </a:r>
            <a:endParaRPr sz="1400"/>
          </a:p>
          <a:p>
            <a:pPr indent="0" lvl="0" marL="0" rtl="0" algn="ctr">
              <a:lnSpc>
                <a:spcPct val="100000"/>
              </a:lnSpc>
              <a:spcBef>
                <a:spcPts val="0"/>
              </a:spcBef>
              <a:spcAft>
                <a:spcPts val="0"/>
              </a:spcAft>
              <a:buNone/>
            </a:pPr>
            <a:r>
              <a:rPr lang="en" sz="1400"/>
              <a:t>ale czy tylko?</a:t>
            </a:r>
            <a:endParaRPr sz="1400"/>
          </a:p>
          <a:p>
            <a:pPr indent="0" lvl="0" marL="0" rtl="0" algn="ctr">
              <a:lnSpc>
                <a:spcPct val="100000"/>
              </a:lnSpc>
              <a:spcBef>
                <a:spcPts val="0"/>
              </a:spcBef>
              <a:spcAft>
                <a:spcPts val="0"/>
              </a:spcAft>
              <a:buNone/>
            </a:pPr>
            <a:r>
              <a:t/>
            </a:r>
            <a:endParaRPr sz="1400"/>
          </a:p>
        </p:txBody>
      </p:sp>
      <p:sp>
        <p:nvSpPr>
          <p:cNvPr id="176" name="Google Shape;176;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7" name="Google Shape;177;p29"/>
          <p:cNvPicPr preferRelativeResize="0"/>
          <p:nvPr/>
        </p:nvPicPr>
        <p:blipFill>
          <a:blip r:embed="rId3">
            <a:alphaModFix/>
          </a:blip>
          <a:stretch>
            <a:fillRect/>
          </a:stretch>
        </p:blipFill>
        <p:spPr>
          <a:xfrm>
            <a:off x="581475" y="3394100"/>
            <a:ext cx="1303851" cy="174939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Kto uczestniczy w projektowaniu rekrutacji?</a:t>
            </a:r>
            <a:endParaRPr/>
          </a:p>
          <a:p>
            <a:pPr indent="0" lvl="0" marL="0" rtl="0" algn="l">
              <a:spcBef>
                <a:spcPts val="0"/>
              </a:spcBef>
              <a:spcAft>
                <a:spcPts val="0"/>
              </a:spcAft>
              <a:buNone/>
            </a:pPr>
            <a:r>
              <a:t/>
            </a:r>
            <a:endParaRPr/>
          </a:p>
        </p:txBody>
      </p:sp>
      <p:sp>
        <p:nvSpPr>
          <p:cNvPr id="183" name="Google Shape;183;p30"/>
          <p:cNvSpPr txBox="1"/>
          <p:nvPr>
            <p:ph idx="1" type="body"/>
          </p:nvPr>
        </p:nvSpPr>
        <p:spPr>
          <a:xfrm>
            <a:off x="2928950" y="1861100"/>
            <a:ext cx="3286200" cy="17793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n" sz="2300"/>
              <a:t>Hiring Manager </a:t>
            </a:r>
            <a:endParaRPr sz="2300"/>
          </a:p>
          <a:p>
            <a:pPr indent="-374650" lvl="0" marL="457200" rtl="0" algn="l">
              <a:spcBef>
                <a:spcPts val="0"/>
              </a:spcBef>
              <a:spcAft>
                <a:spcPts val="0"/>
              </a:spcAft>
              <a:buSzPts val="2300"/>
              <a:buChar char="●"/>
            </a:pPr>
            <a:r>
              <a:rPr lang="en" sz="2300"/>
              <a:t>Specjalista techniczny </a:t>
            </a:r>
            <a:endParaRPr sz="2300"/>
          </a:p>
          <a:p>
            <a:pPr indent="-374650" lvl="0" marL="457200" rtl="0" algn="l">
              <a:spcBef>
                <a:spcPts val="0"/>
              </a:spcBef>
              <a:spcAft>
                <a:spcPts val="0"/>
              </a:spcAft>
              <a:buSzPts val="2300"/>
              <a:buChar char="●"/>
            </a:pPr>
            <a:r>
              <a:rPr lang="en" sz="2300"/>
              <a:t>Rekruter </a:t>
            </a:r>
            <a:endParaRPr sz="2300"/>
          </a:p>
          <a:p>
            <a:pPr indent="-374650" lvl="0" marL="457200" rtl="0" algn="l">
              <a:spcBef>
                <a:spcPts val="0"/>
              </a:spcBef>
              <a:spcAft>
                <a:spcPts val="0"/>
              </a:spcAft>
              <a:buSzPts val="2300"/>
              <a:buChar char="●"/>
            </a:pPr>
            <a:r>
              <a:rPr lang="en" sz="2300"/>
              <a:t>Kandydat </a:t>
            </a:r>
            <a:endParaRPr sz="2300"/>
          </a:p>
        </p:txBody>
      </p:sp>
      <p:sp>
        <p:nvSpPr>
          <p:cNvPr id="184" name="Google Shape;184;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5" name="Google Shape;185;p30"/>
          <p:cNvPicPr preferRelativeResize="0"/>
          <p:nvPr/>
        </p:nvPicPr>
        <p:blipFill>
          <a:blip r:embed="rId3">
            <a:alphaModFix/>
          </a:blip>
          <a:stretch>
            <a:fillRect/>
          </a:stretch>
        </p:blipFill>
        <p:spPr>
          <a:xfrm>
            <a:off x="6068500" y="-476800"/>
            <a:ext cx="2003299" cy="20032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Kto uczestniczy w procesie rekrutacji?</a:t>
            </a:r>
            <a:endParaRPr/>
          </a:p>
          <a:p>
            <a:pPr indent="0" lvl="0" marL="0" rtl="0" algn="l">
              <a:spcBef>
                <a:spcPts val="0"/>
              </a:spcBef>
              <a:spcAft>
                <a:spcPts val="0"/>
              </a:spcAft>
              <a:buNone/>
            </a:pPr>
            <a:r>
              <a:t/>
            </a:r>
            <a:endParaRPr/>
          </a:p>
        </p:txBody>
      </p:sp>
      <p:sp>
        <p:nvSpPr>
          <p:cNvPr id="191" name="Google Shape;191;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b="1" lang="en" sz="2200"/>
              <a:t>Hiring Manager</a:t>
            </a:r>
            <a:r>
              <a:rPr lang="en" sz="2200"/>
              <a:t> - odpowiada za zatrudnienie pracownika w ramach istniejącego w firmie wakatu. </a:t>
            </a:r>
            <a:endParaRPr sz="2200"/>
          </a:p>
          <a:p>
            <a:pPr indent="0" lvl="0" marL="0" rtl="0" algn="just">
              <a:spcBef>
                <a:spcPts val="1600"/>
              </a:spcBef>
              <a:spcAft>
                <a:spcPts val="0"/>
              </a:spcAft>
              <a:buClr>
                <a:schemeClr val="dk1"/>
              </a:buClr>
              <a:buSzPts val="1100"/>
              <a:buFont typeface="Arial"/>
              <a:buNone/>
            </a:pPr>
            <a:r>
              <a:rPr b="1" lang="en" sz="2200"/>
              <a:t>Rekruter</a:t>
            </a:r>
            <a:r>
              <a:rPr lang="en" sz="2200"/>
              <a:t> - odpowiedzialny za planowanie i realizację procesów rekrutacji</a:t>
            </a:r>
            <a:endParaRPr sz="2200"/>
          </a:p>
          <a:p>
            <a:pPr indent="0" lvl="0" marL="0" rtl="0" algn="just">
              <a:spcBef>
                <a:spcPts val="1600"/>
              </a:spcBef>
              <a:spcAft>
                <a:spcPts val="0"/>
              </a:spcAft>
              <a:buClr>
                <a:schemeClr val="dk1"/>
              </a:buClr>
              <a:buSzPts val="1100"/>
              <a:buFont typeface="Arial"/>
              <a:buNone/>
            </a:pPr>
            <a:r>
              <a:t/>
            </a:r>
            <a:endParaRPr/>
          </a:p>
          <a:p>
            <a:pPr indent="0" lvl="0" marL="0" rtl="0" algn="ctr">
              <a:spcBef>
                <a:spcPts val="1600"/>
              </a:spcBef>
              <a:spcAft>
                <a:spcPts val="0"/>
              </a:spcAft>
              <a:buClr>
                <a:schemeClr val="dk1"/>
              </a:buClr>
              <a:buSzPts val="1100"/>
              <a:buFont typeface="Arial"/>
              <a:buNone/>
            </a:pPr>
            <a:r>
              <a:rPr b="1" lang="en"/>
              <a:t>HM nie musi jednak – i najczęściej nie jest – HR-owcem</a:t>
            </a:r>
            <a:r>
              <a:rPr lang="en"/>
              <a:t>.</a:t>
            </a:r>
            <a:endParaRPr/>
          </a:p>
          <a:p>
            <a:pPr indent="0" lvl="0" marL="0" rtl="0" algn="l">
              <a:spcBef>
                <a:spcPts val="1600"/>
              </a:spcBef>
              <a:spcAft>
                <a:spcPts val="1600"/>
              </a:spcAft>
              <a:buNone/>
            </a:pPr>
            <a:r>
              <a:t/>
            </a:r>
            <a:endParaRPr/>
          </a:p>
        </p:txBody>
      </p:sp>
      <p:sp>
        <p:nvSpPr>
          <p:cNvPr id="192" name="Google Shape;192;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Twoim zdaniem...</a:t>
            </a:r>
            <a:endParaRPr/>
          </a:p>
          <a:p>
            <a:pPr indent="0" lvl="0" marL="0" rtl="0" algn="l">
              <a:spcBef>
                <a:spcPts val="0"/>
              </a:spcBef>
              <a:spcAft>
                <a:spcPts val="0"/>
              </a:spcAft>
              <a:buNone/>
            </a:pPr>
            <a:r>
              <a:t/>
            </a:r>
            <a:endParaRPr/>
          </a:p>
        </p:txBody>
      </p:sp>
      <p:sp>
        <p:nvSpPr>
          <p:cNvPr id="198" name="Google Shape;198;p32"/>
          <p:cNvSpPr txBox="1"/>
          <p:nvPr>
            <p:ph idx="1" type="body"/>
          </p:nvPr>
        </p:nvSpPr>
        <p:spPr>
          <a:xfrm>
            <a:off x="1858650" y="2159550"/>
            <a:ext cx="5828100" cy="824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2800">
                <a:solidFill>
                  <a:srgbClr val="000000"/>
                </a:solidFill>
              </a:rPr>
              <a:t>Specjalista techniczny (np. DevOps) -</a:t>
            </a:r>
            <a:r>
              <a:rPr b="1" lang="en" sz="2800">
                <a:solidFill>
                  <a:srgbClr val="434343"/>
                </a:solidFill>
              </a:rPr>
              <a:t> </a:t>
            </a:r>
            <a:r>
              <a:rPr lang="en" sz="2800">
                <a:solidFill>
                  <a:srgbClr val="434343"/>
                </a:solidFill>
              </a:rPr>
              <a:t>co najczęściej robi w procesie rekrutacji?</a:t>
            </a:r>
            <a:endParaRPr sz="2800">
              <a:solidFill>
                <a:srgbClr val="434343"/>
              </a:solidFill>
            </a:endParaRPr>
          </a:p>
        </p:txBody>
      </p:sp>
      <p:sp>
        <p:nvSpPr>
          <p:cNvPr id="199" name="Google Shape;199;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Dzień z życia rekrutera - dialog</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900"/>
              <a:t>Kierownik</a:t>
            </a:r>
            <a:r>
              <a:rPr lang="en" sz="2900"/>
              <a:t>: Szukamy Software Developera i może jeszcze DevOpsa… </a:t>
            </a:r>
            <a:endParaRPr sz="2900"/>
          </a:p>
          <a:p>
            <a:pPr indent="0" lvl="0" marL="0" rtl="0" algn="l">
              <a:spcBef>
                <a:spcPts val="1600"/>
              </a:spcBef>
              <a:spcAft>
                <a:spcPts val="0"/>
              </a:spcAft>
              <a:buNone/>
            </a:pPr>
            <a:r>
              <a:rPr b="1" lang="en" sz="2900"/>
              <a:t>Rekruter</a:t>
            </a:r>
            <a:r>
              <a:rPr lang="en" sz="2900"/>
              <a:t>: Na kiedy? </a:t>
            </a:r>
            <a:endParaRPr sz="2900"/>
          </a:p>
          <a:p>
            <a:pPr indent="0" lvl="0" marL="0" rtl="0" algn="l">
              <a:spcBef>
                <a:spcPts val="1600"/>
              </a:spcBef>
              <a:spcAft>
                <a:spcPts val="1600"/>
              </a:spcAft>
              <a:buNone/>
            </a:pPr>
            <a:r>
              <a:rPr b="1" lang="en" sz="2900"/>
              <a:t>Kierownik</a:t>
            </a:r>
            <a:r>
              <a:rPr lang="en" sz="2900"/>
              <a:t>: W sumie to najlepiej, jakby zaczęli tak od jutra, a jak się nie da, to od poniedziałku</a:t>
            </a:r>
            <a:endParaRPr sz="2900"/>
          </a:p>
        </p:txBody>
      </p:sp>
      <p:sp>
        <p:nvSpPr>
          <p:cNvPr id="68" name="Google Shape;68;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3"/>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Dobre praktyki w rekrutacji</a:t>
            </a:r>
            <a:endParaRPr sz="3600"/>
          </a:p>
        </p:txBody>
      </p:sp>
      <p:sp>
        <p:nvSpPr>
          <p:cNvPr id="205" name="Google Shape;205;p33"/>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 warto wiedzieć?</a:t>
            </a:r>
            <a:endParaRPr/>
          </a:p>
        </p:txBody>
      </p:sp>
      <p:sp>
        <p:nvSpPr>
          <p:cNvPr id="206" name="Google Shape;206;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7" name="Google Shape;207;p33"/>
          <p:cNvPicPr preferRelativeResize="0"/>
          <p:nvPr/>
        </p:nvPicPr>
        <p:blipFill>
          <a:blip r:embed="rId3">
            <a:alphaModFix/>
          </a:blip>
          <a:stretch>
            <a:fillRect/>
          </a:stretch>
        </p:blipFill>
        <p:spPr>
          <a:xfrm>
            <a:off x="5180825" y="0"/>
            <a:ext cx="3550902" cy="483870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4"/>
          <p:cNvSpPr txBox="1"/>
          <p:nvPr>
            <p:ph idx="1" type="body"/>
          </p:nvPr>
        </p:nvSpPr>
        <p:spPr>
          <a:xfrm>
            <a:off x="592950" y="780425"/>
            <a:ext cx="7958100" cy="23772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lang="en" sz="4800">
                <a:solidFill>
                  <a:srgbClr val="000000"/>
                </a:solidFill>
              </a:rPr>
              <a:t>Jakie cechy miał najlepszy proces rekrutacji w jakim uczestniczyłaś/-eś?</a:t>
            </a:r>
            <a:r>
              <a:rPr lang="en" sz="3200">
                <a:solidFill>
                  <a:srgbClr val="000000"/>
                </a:solidFill>
              </a:rPr>
              <a:t> </a:t>
            </a:r>
            <a:endParaRPr sz="3200">
              <a:solidFill>
                <a:srgbClr val="000000"/>
              </a:solidFill>
            </a:endParaRPr>
          </a:p>
          <a:p>
            <a:pPr indent="0" lvl="0" marL="0" rtl="0" algn="l">
              <a:spcBef>
                <a:spcPts val="1600"/>
              </a:spcBef>
              <a:spcAft>
                <a:spcPts val="1600"/>
              </a:spcAft>
              <a:buNone/>
            </a:pPr>
            <a:r>
              <a:t/>
            </a:r>
            <a:endParaRPr/>
          </a:p>
        </p:txBody>
      </p:sp>
      <p:sp>
        <p:nvSpPr>
          <p:cNvPr id="213" name="Google Shape;213;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4" name="Google Shape;214;p34"/>
          <p:cNvSpPr txBox="1"/>
          <p:nvPr/>
        </p:nvSpPr>
        <p:spPr>
          <a:xfrm>
            <a:off x="3917850" y="3484275"/>
            <a:ext cx="1308300" cy="55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b="1" lang="en" sz="2400" u="sng">
                <a:solidFill>
                  <a:srgbClr val="741B47"/>
                </a:solidFill>
                <a:latin typeface="Crimson Text"/>
                <a:ea typeface="Crimson Text"/>
                <a:cs typeface="Crimson Text"/>
                <a:sym typeface="Crimson Text"/>
                <a:hlinkClick r:id="rId3">
                  <a:extLst>
                    <a:ext uri="{A12FA001-AC4F-418D-AE19-62706E023703}">
                      <ahyp:hlinkClr val="tx"/>
                    </a:ext>
                  </a:extLst>
                </a:hlinkClick>
              </a:rPr>
              <a:t>Ankieta</a:t>
            </a:r>
            <a:endParaRPr sz="2500">
              <a:solidFill>
                <a:srgbClr val="741B47"/>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5"/>
          <p:cNvSpPr txBox="1"/>
          <p:nvPr>
            <p:ph idx="1" type="body"/>
          </p:nvPr>
        </p:nvSpPr>
        <p:spPr>
          <a:xfrm>
            <a:off x="2077350" y="1246825"/>
            <a:ext cx="49893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800"/>
              <a:t>Analiza stanowiska i wymagań (kryteria akceptacji) </a:t>
            </a:r>
            <a:endParaRPr sz="2800"/>
          </a:p>
          <a:p>
            <a:pPr indent="0" lvl="0" marL="0" rtl="0" algn="ctr">
              <a:spcBef>
                <a:spcPts val="1600"/>
              </a:spcBef>
              <a:spcAft>
                <a:spcPts val="0"/>
              </a:spcAft>
              <a:buNone/>
            </a:pPr>
            <a:r>
              <a:rPr b="1" lang="en" sz="2800"/>
              <a:t>Przygotowanie do rozmowy </a:t>
            </a:r>
            <a:endParaRPr sz="2800"/>
          </a:p>
          <a:p>
            <a:pPr indent="0" lvl="0" marL="0" rtl="0" algn="ctr">
              <a:spcBef>
                <a:spcPts val="1600"/>
              </a:spcBef>
              <a:spcAft>
                <a:spcPts val="0"/>
              </a:spcAft>
              <a:buNone/>
            </a:pPr>
            <a:r>
              <a:rPr b="1" lang="en" sz="2800"/>
              <a:t>Dobre praktyki</a:t>
            </a:r>
            <a:endParaRPr b="1" sz="28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20" name="Google Shape;220;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Refinement</a:t>
            </a:r>
            <a:endParaRPr/>
          </a:p>
        </p:txBody>
      </p:sp>
      <p:sp>
        <p:nvSpPr>
          <p:cNvPr id="226" name="Google Shape;226;p36"/>
          <p:cNvSpPr txBox="1"/>
          <p:nvPr>
            <p:ph idx="1" type="body"/>
          </p:nvPr>
        </p:nvSpPr>
        <p:spPr>
          <a:xfrm>
            <a:off x="2843850" y="1443450"/>
            <a:ext cx="3456300" cy="2256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Pytaj</a:t>
            </a:r>
            <a:endParaRPr sz="2400"/>
          </a:p>
          <a:p>
            <a:pPr indent="-381000" lvl="0" marL="457200" rtl="0" algn="l">
              <a:spcBef>
                <a:spcPts val="0"/>
              </a:spcBef>
              <a:spcAft>
                <a:spcPts val="0"/>
              </a:spcAft>
              <a:buSzPts val="2400"/>
              <a:buChar char="●"/>
            </a:pPr>
            <a:r>
              <a:rPr lang="en" sz="2400"/>
              <a:t>O</a:t>
            </a:r>
            <a:r>
              <a:rPr lang="en" sz="2400"/>
              <a:t>mawiaj</a:t>
            </a:r>
            <a:endParaRPr sz="2400"/>
          </a:p>
          <a:p>
            <a:pPr indent="-381000" lvl="0" marL="457200" rtl="0" algn="l">
              <a:spcBef>
                <a:spcPts val="0"/>
              </a:spcBef>
              <a:spcAft>
                <a:spcPts val="0"/>
              </a:spcAft>
              <a:buSzPts val="2400"/>
              <a:buChar char="●"/>
            </a:pPr>
            <a:r>
              <a:rPr lang="en" sz="2400"/>
              <a:t>Aktualizuj</a:t>
            </a:r>
            <a:endParaRPr sz="2400"/>
          </a:p>
          <a:p>
            <a:pPr indent="-381000" lvl="0" marL="457200" rtl="0" algn="l">
              <a:spcBef>
                <a:spcPts val="0"/>
              </a:spcBef>
              <a:spcAft>
                <a:spcPts val="0"/>
              </a:spcAft>
              <a:buSzPts val="2400"/>
              <a:buChar char="●"/>
            </a:pPr>
            <a:r>
              <a:rPr lang="en" sz="2400"/>
              <a:t>Sprawdzaj priorytety</a:t>
            </a:r>
            <a:endParaRPr sz="2400"/>
          </a:p>
          <a:p>
            <a:pPr indent="-381000" lvl="0" marL="457200" rtl="0" algn="l">
              <a:spcBef>
                <a:spcPts val="0"/>
              </a:spcBef>
              <a:spcAft>
                <a:spcPts val="0"/>
              </a:spcAft>
              <a:buSzPts val="2400"/>
              <a:buChar char="●"/>
            </a:pPr>
            <a:r>
              <a:rPr lang="en" sz="2400"/>
              <a:t>I wartość biznesową</a:t>
            </a:r>
            <a:endParaRPr sz="2400"/>
          </a:p>
        </p:txBody>
      </p:sp>
      <p:sp>
        <p:nvSpPr>
          <p:cNvPr id="227" name="Google Shape;227;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28" name="Google Shape;228;p36"/>
          <p:cNvPicPr preferRelativeResize="0"/>
          <p:nvPr/>
        </p:nvPicPr>
        <p:blipFill>
          <a:blip r:embed="rId3">
            <a:alphaModFix/>
          </a:blip>
          <a:stretch>
            <a:fillRect/>
          </a:stretch>
        </p:blipFill>
        <p:spPr>
          <a:xfrm rot="-2036027">
            <a:off x="7012225" y="-433675"/>
            <a:ext cx="2268601" cy="2330100"/>
          </a:xfrm>
          <a:prstGeom prst="rect">
            <a:avLst/>
          </a:prstGeom>
          <a:noFill/>
          <a:ln>
            <a:noFill/>
          </a:ln>
        </p:spPr>
      </p:pic>
      <p:pic>
        <p:nvPicPr>
          <p:cNvPr id="229" name="Google Shape;229;p36"/>
          <p:cNvPicPr preferRelativeResize="0"/>
          <p:nvPr/>
        </p:nvPicPr>
        <p:blipFill>
          <a:blip r:embed="rId3">
            <a:alphaModFix/>
          </a:blip>
          <a:stretch>
            <a:fillRect/>
          </a:stretch>
        </p:blipFill>
        <p:spPr>
          <a:xfrm rot="-2036027">
            <a:off x="-535725" y="3006525"/>
            <a:ext cx="2268601" cy="2330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Dobre praktyki</a:t>
            </a:r>
            <a:endParaRPr/>
          </a:p>
        </p:txBody>
      </p:sp>
      <p:sp>
        <p:nvSpPr>
          <p:cNvPr id="235" name="Google Shape;235;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Jak mogę poprawić proces rekrutacji?</a:t>
            </a:r>
            <a:endParaRPr b="1"/>
          </a:p>
          <a:p>
            <a:pPr indent="-342900" lvl="0" marL="457200" rtl="0" algn="l">
              <a:spcBef>
                <a:spcPts val="0"/>
              </a:spcBef>
              <a:spcAft>
                <a:spcPts val="0"/>
              </a:spcAft>
              <a:buSzPts val="1800"/>
              <a:buChar char="●"/>
            </a:pPr>
            <a:r>
              <a:rPr b="1" lang="en"/>
              <a:t>Czy informacja zwrotna (feedback) ma znaczenie? </a:t>
            </a:r>
            <a:endParaRPr b="1"/>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
        <p:nvSpPr>
          <p:cNvPr id="236" name="Google Shape;236;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37" name="Google Shape;237;p37"/>
          <p:cNvPicPr preferRelativeResize="0"/>
          <p:nvPr/>
        </p:nvPicPr>
        <p:blipFill>
          <a:blip r:embed="rId3">
            <a:alphaModFix/>
          </a:blip>
          <a:stretch>
            <a:fillRect/>
          </a:stretch>
        </p:blipFill>
        <p:spPr>
          <a:xfrm>
            <a:off x="2788525" y="2091475"/>
            <a:ext cx="3701501" cy="25717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8"/>
          <p:cNvSpPr txBox="1"/>
          <p:nvPr>
            <p:ph idx="1" type="body"/>
          </p:nvPr>
        </p:nvSpPr>
        <p:spPr>
          <a:xfrm>
            <a:off x="625050" y="1490600"/>
            <a:ext cx="4850700" cy="72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solidFill>
                  <a:srgbClr val="000000"/>
                </a:solidFill>
              </a:rPr>
              <a:t>Kontrakt  psychologiczny  podczas rekrutacji? </a:t>
            </a:r>
            <a:endParaRPr sz="2100">
              <a:solidFill>
                <a:srgbClr val="000000"/>
              </a:solidFill>
            </a:endParaRPr>
          </a:p>
        </p:txBody>
      </p:sp>
      <p:sp>
        <p:nvSpPr>
          <p:cNvPr id="243" name="Google Shape;243;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Przygotowanie do rozmowy</a:t>
            </a:r>
            <a:endParaRPr/>
          </a:p>
          <a:p>
            <a:pPr indent="0" lvl="0" marL="0" rtl="0" algn="l">
              <a:spcBef>
                <a:spcPts val="0"/>
              </a:spcBef>
              <a:spcAft>
                <a:spcPts val="0"/>
              </a:spcAft>
              <a:buNone/>
            </a:pPr>
            <a:r>
              <a:t/>
            </a:r>
            <a:endParaRPr/>
          </a:p>
        </p:txBody>
      </p:sp>
      <p:sp>
        <p:nvSpPr>
          <p:cNvPr id="244" name="Google Shape;244;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5" name="Google Shape;245;p38"/>
          <p:cNvSpPr txBox="1"/>
          <p:nvPr>
            <p:ph idx="1" type="body"/>
          </p:nvPr>
        </p:nvSpPr>
        <p:spPr>
          <a:xfrm>
            <a:off x="625050" y="2298750"/>
            <a:ext cx="7893900" cy="72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500"/>
              <a:t>Kontrakt  psychologiczny  </a:t>
            </a:r>
            <a:r>
              <a:rPr lang="en" sz="1500"/>
              <a:t>- </a:t>
            </a:r>
            <a:r>
              <a:rPr lang="en" sz="1500"/>
              <a:t> </a:t>
            </a:r>
            <a:r>
              <a:rPr lang="en"/>
              <a:t>oczekiwania i zasady rekrutacji</a:t>
            </a:r>
            <a:endParaRPr sz="1500"/>
          </a:p>
        </p:txBody>
      </p:sp>
      <p:sp>
        <p:nvSpPr>
          <p:cNvPr id="246" name="Google Shape;246;p38"/>
          <p:cNvSpPr txBox="1"/>
          <p:nvPr>
            <p:ph idx="1" type="body"/>
          </p:nvPr>
        </p:nvSpPr>
        <p:spPr>
          <a:xfrm>
            <a:off x="736475" y="3342550"/>
            <a:ext cx="7893900" cy="72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500"/>
          </a:p>
          <a:p>
            <a:pPr indent="0" lvl="0" marL="0" rtl="0" algn="ctr">
              <a:spcBef>
                <a:spcPts val="0"/>
              </a:spcBef>
              <a:spcAft>
                <a:spcPts val="0"/>
              </a:spcAft>
              <a:buNone/>
            </a:pPr>
            <a:r>
              <a:rPr b="1" lang="en" sz="2400">
                <a:solidFill>
                  <a:srgbClr val="85200C"/>
                </a:solidFill>
              </a:rPr>
              <a:t>Jakie zasady możemy ustalić z kandydatem? </a:t>
            </a:r>
            <a:endParaRPr b="1" sz="2400">
              <a:solidFill>
                <a:srgbClr val="85200C"/>
              </a:solidFill>
            </a:endParaRPr>
          </a:p>
          <a:p>
            <a:pPr indent="0" lvl="0" marL="0" rtl="0" algn="ctr">
              <a:spcBef>
                <a:spcPts val="0"/>
              </a:spcBef>
              <a:spcAft>
                <a:spcPts val="0"/>
              </a:spcAft>
              <a:buNone/>
            </a:pPr>
            <a:r>
              <a:t/>
            </a:r>
            <a:endParaRPr b="1" sz="1500"/>
          </a:p>
        </p:txBody>
      </p:sp>
      <p:pic>
        <p:nvPicPr>
          <p:cNvPr id="247" name="Google Shape;247;p38"/>
          <p:cNvPicPr preferRelativeResize="0"/>
          <p:nvPr/>
        </p:nvPicPr>
        <p:blipFill>
          <a:blip r:embed="rId3">
            <a:alphaModFix/>
          </a:blip>
          <a:stretch>
            <a:fillRect/>
          </a:stretch>
        </p:blipFill>
        <p:spPr>
          <a:xfrm>
            <a:off x="4308063" y="3918425"/>
            <a:ext cx="750725" cy="955950"/>
          </a:xfrm>
          <a:prstGeom prst="rect">
            <a:avLst/>
          </a:prstGeom>
          <a:noFill/>
          <a:ln>
            <a:noFill/>
          </a:ln>
        </p:spPr>
      </p:pic>
      <p:pic>
        <p:nvPicPr>
          <p:cNvPr id="248" name="Google Shape;248;p38"/>
          <p:cNvPicPr preferRelativeResize="0"/>
          <p:nvPr/>
        </p:nvPicPr>
        <p:blipFill>
          <a:blip r:embed="rId4">
            <a:alphaModFix/>
          </a:blip>
          <a:stretch>
            <a:fillRect/>
          </a:stretch>
        </p:blipFill>
        <p:spPr>
          <a:xfrm>
            <a:off x="5874075" y="149525"/>
            <a:ext cx="2439250" cy="19652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9"/>
          <p:cNvSpPr txBox="1"/>
          <p:nvPr>
            <p:ph type="title"/>
          </p:nvPr>
        </p:nvSpPr>
        <p:spPr>
          <a:xfrm>
            <a:off x="31170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600"/>
              <a:t>Feedback</a:t>
            </a:r>
            <a:endParaRPr/>
          </a:p>
        </p:txBody>
      </p:sp>
      <p:sp>
        <p:nvSpPr>
          <p:cNvPr id="254" name="Google Shape;254;p39"/>
          <p:cNvSpPr txBox="1"/>
          <p:nvPr>
            <p:ph idx="1" type="body"/>
          </p:nvPr>
        </p:nvSpPr>
        <p:spPr>
          <a:xfrm>
            <a:off x="311700" y="2858100"/>
            <a:ext cx="8520600" cy="701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sz="2300">
                <a:solidFill>
                  <a:srgbClr val="666666"/>
                </a:solidFill>
              </a:rPr>
              <a:t>Czy warto “kontaktować się z wybranymi kandydatami” i dlaczego nie?</a:t>
            </a:r>
            <a:endParaRPr sz="2300">
              <a:solidFill>
                <a:srgbClr val="666666"/>
              </a:solidFill>
            </a:endParaRPr>
          </a:p>
          <a:p>
            <a:pPr indent="0" lvl="0" marL="0" rtl="0" algn="l">
              <a:spcBef>
                <a:spcPts val="0"/>
              </a:spcBef>
              <a:spcAft>
                <a:spcPts val="1600"/>
              </a:spcAft>
              <a:buNone/>
            </a:pPr>
            <a:r>
              <a:t/>
            </a:r>
            <a:endParaRPr/>
          </a:p>
        </p:txBody>
      </p:sp>
      <p:sp>
        <p:nvSpPr>
          <p:cNvPr id="255" name="Google Shape;255;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56" name="Google Shape;256;p39"/>
          <p:cNvPicPr preferRelativeResize="0"/>
          <p:nvPr/>
        </p:nvPicPr>
        <p:blipFill>
          <a:blip r:embed="rId3">
            <a:alphaModFix/>
          </a:blip>
          <a:stretch>
            <a:fillRect/>
          </a:stretch>
        </p:blipFill>
        <p:spPr>
          <a:xfrm>
            <a:off x="3157775" y="304800"/>
            <a:ext cx="3158431" cy="19806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Feedback - informacja zwrotna</a:t>
            </a:r>
            <a:endParaRPr/>
          </a:p>
          <a:p>
            <a:pPr indent="0" lvl="0" marL="0" rtl="0" algn="l">
              <a:spcBef>
                <a:spcPts val="0"/>
              </a:spcBef>
              <a:spcAft>
                <a:spcPts val="0"/>
              </a:spcAft>
              <a:buNone/>
            </a:pPr>
            <a:r>
              <a:t/>
            </a:r>
            <a:endParaRPr/>
          </a:p>
        </p:txBody>
      </p:sp>
      <p:sp>
        <p:nvSpPr>
          <p:cNvPr id="262" name="Google Shape;262;p40"/>
          <p:cNvSpPr txBox="1"/>
          <p:nvPr>
            <p:ph idx="1" type="body"/>
          </p:nvPr>
        </p:nvSpPr>
        <p:spPr>
          <a:xfrm>
            <a:off x="2531850" y="1690050"/>
            <a:ext cx="4080300" cy="49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600">
                <a:solidFill>
                  <a:srgbClr val="000000"/>
                </a:solidFill>
              </a:rPr>
              <a:t>Czym feedback NIE jest?</a:t>
            </a:r>
            <a:endParaRPr b="1" sz="2600">
              <a:solidFill>
                <a:srgbClr val="000000"/>
              </a:solidFill>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63" name="Google Shape;263;p40"/>
          <p:cNvSpPr txBox="1"/>
          <p:nvPr>
            <p:ph idx="12" type="sldNum"/>
          </p:nvPr>
        </p:nvSpPr>
        <p:spPr>
          <a:xfrm>
            <a:off x="8486437" y="4335185"/>
            <a:ext cx="512100" cy="358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64" name="Google Shape;264;p40"/>
          <p:cNvPicPr preferRelativeResize="0"/>
          <p:nvPr/>
        </p:nvPicPr>
        <p:blipFill>
          <a:blip r:embed="rId3">
            <a:alphaModFix/>
          </a:blip>
          <a:stretch>
            <a:fillRect/>
          </a:stretch>
        </p:blipFill>
        <p:spPr>
          <a:xfrm>
            <a:off x="3795234" y="2645375"/>
            <a:ext cx="1553541" cy="20486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Feedback - informacja zwrotna</a:t>
            </a:r>
            <a:endParaRPr/>
          </a:p>
          <a:p>
            <a:pPr indent="0" lvl="0" marL="0" rtl="0" algn="l">
              <a:spcBef>
                <a:spcPts val="0"/>
              </a:spcBef>
              <a:spcAft>
                <a:spcPts val="0"/>
              </a:spcAft>
              <a:buNone/>
            </a:pPr>
            <a:r>
              <a:t/>
            </a:r>
            <a:endParaRPr/>
          </a:p>
        </p:txBody>
      </p:sp>
      <p:sp>
        <p:nvSpPr>
          <p:cNvPr id="270" name="Google Shape;270;p41"/>
          <p:cNvSpPr txBox="1"/>
          <p:nvPr>
            <p:ph idx="1" type="body"/>
          </p:nvPr>
        </p:nvSpPr>
        <p:spPr>
          <a:xfrm>
            <a:off x="311700" y="1748800"/>
            <a:ext cx="3999900" cy="282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Udzielam feedbacku, żeby</a:t>
            </a:r>
            <a:endParaRPr b="1" sz="1800"/>
          </a:p>
          <a:p>
            <a:pPr indent="-342900" lvl="0" marL="457200" rtl="0" algn="l">
              <a:spcBef>
                <a:spcPts val="1600"/>
              </a:spcBef>
              <a:spcAft>
                <a:spcPts val="0"/>
              </a:spcAft>
              <a:buSzPts val="1800"/>
              <a:buChar char="●"/>
            </a:pPr>
            <a:r>
              <a:rPr lang="en" sz="1800"/>
              <a:t>kandydat sobie uświadomił, że zrobił źle,</a:t>
            </a:r>
            <a:endParaRPr sz="1800"/>
          </a:p>
          <a:p>
            <a:pPr indent="-342900" lvl="0" marL="457200" rtl="0" algn="l">
              <a:spcBef>
                <a:spcPts val="0"/>
              </a:spcBef>
              <a:spcAft>
                <a:spcPts val="0"/>
              </a:spcAft>
              <a:buSzPts val="1800"/>
              <a:buChar char="●"/>
            </a:pPr>
            <a:r>
              <a:rPr lang="en" sz="1800"/>
              <a:t>zrozumiał swój błąd.</a:t>
            </a:r>
            <a:endParaRPr sz="1800"/>
          </a:p>
          <a:p>
            <a:pPr indent="0" lvl="0" marL="0" rtl="0" algn="l">
              <a:spcBef>
                <a:spcPts val="1600"/>
              </a:spcBef>
              <a:spcAft>
                <a:spcPts val="1600"/>
              </a:spcAft>
              <a:buNone/>
            </a:pPr>
            <a:r>
              <a:t/>
            </a:r>
            <a:endParaRPr/>
          </a:p>
        </p:txBody>
      </p:sp>
      <p:sp>
        <p:nvSpPr>
          <p:cNvPr id="271" name="Google Shape;271;p41"/>
          <p:cNvSpPr txBox="1"/>
          <p:nvPr>
            <p:ph idx="2" type="body"/>
          </p:nvPr>
        </p:nvSpPr>
        <p:spPr>
          <a:xfrm>
            <a:off x="4832400" y="1748800"/>
            <a:ext cx="3999900" cy="282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Udzielam feedbacku, żeby</a:t>
            </a:r>
            <a:endParaRPr b="1" sz="1800"/>
          </a:p>
          <a:p>
            <a:pPr indent="-342900" lvl="0" marL="457200" rtl="0" algn="l">
              <a:spcBef>
                <a:spcPts val="1600"/>
              </a:spcBef>
              <a:spcAft>
                <a:spcPts val="0"/>
              </a:spcAft>
              <a:buSzPts val="1800"/>
              <a:buChar char="●"/>
            </a:pPr>
            <a:r>
              <a:rPr lang="en" sz="1800"/>
              <a:t>kandydat chciał w przyszłości robić to inaczej, lepiej,</a:t>
            </a:r>
            <a:endParaRPr sz="1800"/>
          </a:p>
          <a:p>
            <a:pPr indent="-342900" lvl="0" marL="457200" rtl="0" algn="l">
              <a:spcBef>
                <a:spcPts val="0"/>
              </a:spcBef>
              <a:spcAft>
                <a:spcPts val="0"/>
              </a:spcAft>
              <a:buSzPts val="1800"/>
              <a:buChar char="●"/>
            </a:pPr>
            <a:r>
              <a:rPr lang="en" sz="1800"/>
              <a:t>pomóc kandydatowi, aby się rozwijał i doskonalił</a:t>
            </a:r>
            <a:endParaRPr sz="1800"/>
          </a:p>
          <a:p>
            <a:pPr indent="0" lvl="0" marL="0" rtl="0" algn="l">
              <a:spcBef>
                <a:spcPts val="1600"/>
              </a:spcBef>
              <a:spcAft>
                <a:spcPts val="1600"/>
              </a:spcAft>
              <a:buNone/>
            </a:pPr>
            <a:r>
              <a:t/>
            </a:r>
            <a:endParaRPr/>
          </a:p>
        </p:txBody>
      </p:sp>
      <p:sp>
        <p:nvSpPr>
          <p:cNvPr id="272" name="Google Shape;272;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3" name="Google Shape;273;p41"/>
          <p:cNvSpPr txBox="1"/>
          <p:nvPr/>
        </p:nvSpPr>
        <p:spPr>
          <a:xfrm>
            <a:off x="365750" y="1131575"/>
            <a:ext cx="8466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Crimson Text"/>
                <a:ea typeface="Crimson Text"/>
                <a:cs typeface="Crimson Text"/>
                <a:sym typeface="Crimson Text"/>
              </a:rPr>
              <a:t>Zamień na </a:t>
            </a:r>
            <a:endParaRPr sz="2400">
              <a:latin typeface="Crimson Text"/>
              <a:ea typeface="Crimson Text"/>
              <a:cs typeface="Crimson Text"/>
              <a:sym typeface="Crimson Tex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2"/>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Rada: Oprzyj feedback o fakty, nie opinię. </a:t>
            </a:r>
            <a:endParaRPr/>
          </a:p>
        </p:txBody>
      </p:sp>
      <p:sp>
        <p:nvSpPr>
          <p:cNvPr id="279" name="Google Shape;279;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80" name="Google Shape;280;p42"/>
          <p:cNvPicPr preferRelativeResize="0"/>
          <p:nvPr/>
        </p:nvPicPr>
        <p:blipFill>
          <a:blip r:embed="rId3">
            <a:alphaModFix/>
          </a:blip>
          <a:stretch>
            <a:fillRect/>
          </a:stretch>
        </p:blipFill>
        <p:spPr>
          <a:xfrm>
            <a:off x="6478900" y="1920249"/>
            <a:ext cx="1524925" cy="21486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ctrTitle"/>
          </p:nvPr>
        </p:nvSpPr>
        <p:spPr>
          <a:xfrm>
            <a:off x="311708" y="122920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Jakie wyzwania mogą pojawić się w organizowaniu rekrutacji?</a:t>
            </a:r>
            <a:endParaRPr/>
          </a:p>
        </p:txBody>
      </p:sp>
      <p:sp>
        <p:nvSpPr>
          <p:cNvPr id="74" name="Google Shape;74;p16"/>
          <p:cNvSpPr txBox="1"/>
          <p:nvPr>
            <p:ph idx="1" type="subTitle"/>
          </p:nvPr>
        </p:nvSpPr>
        <p:spPr>
          <a:xfrm>
            <a:off x="311700" y="34609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rgbClr val="741B47"/>
                </a:solidFill>
                <a:hlinkClick r:id="rId3">
                  <a:extLst>
                    <a:ext uri="{A12FA001-AC4F-418D-AE19-62706E023703}">
                      <ahyp:hlinkClr val="tx"/>
                    </a:ext>
                  </a:extLst>
                </a:hlinkClick>
              </a:rPr>
              <a:t>Ankieta</a:t>
            </a:r>
            <a:endParaRPr>
              <a:solidFill>
                <a:srgbClr val="741B47"/>
              </a:solidFill>
            </a:endParaRPr>
          </a:p>
        </p:txBody>
      </p:sp>
      <p:sp>
        <p:nvSpPr>
          <p:cNvPr id="75" name="Google Shape;75;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Feedback - informacja zwrotna</a:t>
            </a:r>
            <a:endParaRPr/>
          </a:p>
          <a:p>
            <a:pPr indent="0" lvl="0" marL="0" rtl="0" algn="l">
              <a:spcBef>
                <a:spcPts val="0"/>
              </a:spcBef>
              <a:spcAft>
                <a:spcPts val="0"/>
              </a:spcAft>
              <a:buClr>
                <a:schemeClr val="dk1"/>
              </a:buClr>
              <a:buSzPts val="1100"/>
              <a:buFont typeface="Arial"/>
              <a:buNone/>
            </a:pPr>
            <a:r>
              <a:t/>
            </a:r>
            <a:endParaRPr/>
          </a:p>
        </p:txBody>
      </p:sp>
      <p:sp>
        <p:nvSpPr>
          <p:cNvPr id="286" name="Google Shape;286;p43"/>
          <p:cNvSpPr txBox="1"/>
          <p:nvPr>
            <p:ph idx="1" type="body"/>
          </p:nvPr>
        </p:nvSpPr>
        <p:spPr>
          <a:xfrm>
            <a:off x="311700" y="17239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“Kłamstwo ma krótkie nogi” - pamiętaj, aby feedback był autentyczny, jednak życzliwy. </a:t>
            </a:r>
            <a:endParaRPr/>
          </a:p>
          <a:p>
            <a:pPr indent="0" lvl="0" marL="0" rtl="0" algn="l">
              <a:spcBef>
                <a:spcPts val="1600"/>
              </a:spcBef>
              <a:spcAft>
                <a:spcPts val="1600"/>
              </a:spcAft>
              <a:buNone/>
            </a:pPr>
            <a:r>
              <a:t/>
            </a:r>
            <a:endParaRPr/>
          </a:p>
        </p:txBody>
      </p:sp>
      <p:sp>
        <p:nvSpPr>
          <p:cNvPr id="287" name="Google Shape;287;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8" name="Google Shape;288;p43"/>
          <p:cNvSpPr txBox="1"/>
          <p:nvPr>
            <p:ph idx="1" type="body"/>
          </p:nvPr>
        </p:nvSpPr>
        <p:spPr>
          <a:xfrm>
            <a:off x="311700" y="26307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400"/>
              <a:t>Dlaczego to ważne? </a:t>
            </a:r>
            <a:endParaRPr b="1" sz="2400"/>
          </a:p>
          <a:p>
            <a:pPr indent="0" lvl="0" marL="0" rtl="0" algn="l">
              <a:spcBef>
                <a:spcPts val="1600"/>
              </a:spcBef>
              <a:spcAft>
                <a:spcPts val="1600"/>
              </a:spcAft>
              <a:buNone/>
            </a:pPr>
            <a:r>
              <a:t/>
            </a:r>
            <a:endParaRPr/>
          </a:p>
        </p:txBody>
      </p:sp>
      <p:sp>
        <p:nvSpPr>
          <p:cNvPr id="289" name="Google Shape;289;p43"/>
          <p:cNvSpPr txBox="1"/>
          <p:nvPr>
            <p:ph idx="1" type="body"/>
          </p:nvPr>
        </p:nvSpPr>
        <p:spPr>
          <a:xfrm>
            <a:off x="311700" y="35375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 Ty jak chciałbyś być potraktowany podczas rekrutacji? </a:t>
            </a:r>
            <a:endParaRPr/>
          </a:p>
          <a:p>
            <a:pPr indent="0" lvl="0" marL="0" rtl="0" algn="l">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000"/>
                                        <p:tgtEl>
                                          <p:spTgt spid="2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1000"/>
                                        <p:tgtEl>
                                          <p:spTgt spid="2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4"/>
          <p:cNvSpPr txBox="1"/>
          <p:nvPr>
            <p:ph type="title"/>
          </p:nvPr>
        </p:nvSpPr>
        <p:spPr>
          <a:xfrm>
            <a:off x="311700" y="1106125"/>
            <a:ext cx="8520600" cy="196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5.4 mln USD</a:t>
            </a:r>
            <a:endParaRPr/>
          </a:p>
        </p:txBody>
      </p:sp>
      <p:sp>
        <p:nvSpPr>
          <p:cNvPr id="295" name="Google Shape;295;p44"/>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Tyle traciła rocznie firma Virgin Media z utraty subskrypcji kandydatów, którzy nie otrzymali feedbacku po lub w trakcie rekrutacji do ich firmy. </a:t>
            </a:r>
            <a:endParaRPr/>
          </a:p>
        </p:txBody>
      </p:sp>
      <p:sp>
        <p:nvSpPr>
          <p:cNvPr id="296" name="Google Shape;296;p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Feedback - dlaczego taki ważny?</a:t>
            </a:r>
            <a:endParaRPr/>
          </a:p>
        </p:txBody>
      </p:sp>
      <p:sp>
        <p:nvSpPr>
          <p:cNvPr id="302" name="Google Shape;302;p45"/>
          <p:cNvSpPr txBox="1"/>
          <p:nvPr>
            <p:ph idx="1" type="body"/>
          </p:nvPr>
        </p:nvSpPr>
        <p:spPr>
          <a:xfrm>
            <a:off x="311700" y="1831275"/>
            <a:ext cx="8520600" cy="201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Czy zatem warto “kontaktować się z wybranymi kandydatami”? </a:t>
            </a:r>
            <a:endParaRPr sz="2400"/>
          </a:p>
          <a:p>
            <a:pPr indent="0" lvl="0" marL="0" rtl="0" algn="ctr">
              <a:spcBef>
                <a:spcPts val="1600"/>
              </a:spcBef>
              <a:spcAft>
                <a:spcPts val="1600"/>
              </a:spcAft>
              <a:buNone/>
            </a:pPr>
            <a:r>
              <a:rPr lang="en" sz="2400"/>
              <a:t>I dlaczego nie?</a:t>
            </a:r>
            <a:endParaRPr/>
          </a:p>
        </p:txBody>
      </p:sp>
      <p:sp>
        <p:nvSpPr>
          <p:cNvPr id="303" name="Google Shape;303;p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Retrospektywa</a:t>
            </a:r>
            <a:endParaRPr/>
          </a:p>
        </p:txBody>
      </p:sp>
      <p:sp>
        <p:nvSpPr>
          <p:cNvPr id="309" name="Google Shape;309;p46"/>
          <p:cNvSpPr txBox="1"/>
          <p:nvPr>
            <p:ph idx="1" type="body"/>
          </p:nvPr>
        </p:nvSpPr>
        <p:spPr>
          <a:xfrm>
            <a:off x="2612100" y="1510800"/>
            <a:ext cx="3919800" cy="21219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Jak oceniamy proces? </a:t>
            </a:r>
            <a:endParaRPr sz="2200"/>
          </a:p>
          <a:p>
            <a:pPr indent="-368300" lvl="0" marL="457200" rtl="0" algn="l">
              <a:spcBef>
                <a:spcPts val="0"/>
              </a:spcBef>
              <a:spcAft>
                <a:spcPts val="0"/>
              </a:spcAft>
              <a:buSzPts val="2200"/>
              <a:buChar char="●"/>
            </a:pPr>
            <a:r>
              <a:rPr lang="en" sz="2200"/>
              <a:t>Jakie mamy sukcesy?</a:t>
            </a:r>
            <a:endParaRPr sz="2200"/>
          </a:p>
          <a:p>
            <a:pPr indent="-368300" lvl="0" marL="457200" rtl="0" algn="l">
              <a:spcBef>
                <a:spcPts val="0"/>
              </a:spcBef>
              <a:spcAft>
                <a:spcPts val="0"/>
              </a:spcAft>
              <a:buSzPts val="2200"/>
              <a:buChar char="●"/>
            </a:pPr>
            <a:r>
              <a:rPr lang="en" sz="2200"/>
              <a:t>Jakie porażki?</a:t>
            </a:r>
            <a:endParaRPr sz="2200"/>
          </a:p>
          <a:p>
            <a:pPr indent="-368300" lvl="0" marL="457200" rtl="0" algn="l">
              <a:spcBef>
                <a:spcPts val="0"/>
              </a:spcBef>
              <a:spcAft>
                <a:spcPts val="0"/>
              </a:spcAft>
              <a:buSzPts val="2200"/>
              <a:buChar char="●"/>
            </a:pPr>
            <a:r>
              <a:rPr lang="en" sz="2200"/>
              <a:t>Co możemy zrobić lepiej? </a:t>
            </a:r>
            <a:endParaRPr sz="2200"/>
          </a:p>
          <a:p>
            <a:pPr indent="-368300" lvl="0" marL="457200" rtl="0" algn="l">
              <a:spcBef>
                <a:spcPts val="0"/>
              </a:spcBef>
              <a:spcAft>
                <a:spcPts val="0"/>
              </a:spcAft>
              <a:buSzPts val="2200"/>
              <a:buChar char="●"/>
            </a:pPr>
            <a:r>
              <a:rPr lang="en" sz="2200"/>
              <a:t>Jakie działania podejmujemy?</a:t>
            </a:r>
            <a:endParaRPr sz="2200"/>
          </a:p>
        </p:txBody>
      </p:sp>
      <p:sp>
        <p:nvSpPr>
          <p:cNvPr id="310" name="Google Shape;310;p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11" name="Google Shape;311;p46"/>
          <p:cNvPicPr preferRelativeResize="0"/>
          <p:nvPr/>
        </p:nvPicPr>
        <p:blipFill>
          <a:blip r:embed="rId3">
            <a:alphaModFix amt="4000"/>
          </a:blip>
          <a:stretch>
            <a:fillRect/>
          </a:stretch>
        </p:blipFill>
        <p:spPr>
          <a:xfrm>
            <a:off x="0" y="177700"/>
            <a:ext cx="9144000" cy="49658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pic>
        <p:nvPicPr>
          <p:cNvPr id="316" name="Google Shape;316;p47"/>
          <p:cNvPicPr preferRelativeResize="0"/>
          <p:nvPr/>
        </p:nvPicPr>
        <p:blipFill>
          <a:blip r:embed="rId3">
            <a:alphaModFix/>
          </a:blip>
          <a:stretch>
            <a:fillRect/>
          </a:stretch>
        </p:blipFill>
        <p:spPr>
          <a:xfrm>
            <a:off x="3315125" y="3543625"/>
            <a:ext cx="2513750" cy="1599874"/>
          </a:xfrm>
          <a:prstGeom prst="rect">
            <a:avLst/>
          </a:prstGeom>
          <a:noFill/>
          <a:ln>
            <a:noFill/>
          </a:ln>
        </p:spPr>
      </p:pic>
      <p:sp>
        <p:nvSpPr>
          <p:cNvPr id="317" name="Google Shape;317;p47"/>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300"/>
              <a:t>Pytania?</a:t>
            </a:r>
            <a:endParaRPr sz="4300"/>
          </a:p>
        </p:txBody>
      </p:sp>
      <p:sp>
        <p:nvSpPr>
          <p:cNvPr id="318" name="Google Shape;318;p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Dziękuję </a:t>
            </a:r>
            <a:endParaRPr/>
          </a:p>
        </p:txBody>
      </p:sp>
      <p:sp>
        <p:nvSpPr>
          <p:cNvPr id="324" name="Google Shape;324;p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Źródła</a:t>
            </a:r>
            <a:endParaRPr/>
          </a:p>
        </p:txBody>
      </p:sp>
      <p:sp>
        <p:nvSpPr>
          <p:cNvPr id="330" name="Google Shape;330;p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31" name="Google Shape;331;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lang="en" sz="1200"/>
              <a:t>Definicja procesu </a:t>
            </a:r>
            <a:r>
              <a:rPr lang="en" sz="1200" u="sng">
                <a:solidFill>
                  <a:schemeClr val="hlink"/>
                </a:solidFill>
                <a:hlinkClick r:id="rId3"/>
              </a:rPr>
              <a:t>https://sjp.pwn.pl/sjp/proces;2508456.html</a:t>
            </a:r>
            <a:r>
              <a:rPr lang="en" sz="1200"/>
              <a:t> [dostęp 25.01.2021]</a:t>
            </a:r>
            <a:endParaRPr sz="1200"/>
          </a:p>
          <a:p>
            <a:pPr indent="-304800" lvl="0" marL="457200" rtl="0" algn="l">
              <a:spcBef>
                <a:spcPts val="0"/>
              </a:spcBef>
              <a:spcAft>
                <a:spcPts val="0"/>
              </a:spcAft>
              <a:buSzPts val="1200"/>
              <a:buAutoNum type="arabicPeriod"/>
            </a:pPr>
            <a:r>
              <a:rPr lang="en" sz="1200"/>
              <a:t>Definicja projektu </a:t>
            </a:r>
            <a:r>
              <a:rPr lang="en" sz="1200" u="sng">
                <a:solidFill>
                  <a:schemeClr val="hlink"/>
                </a:solidFill>
                <a:hlinkClick r:id="rId4"/>
              </a:rPr>
              <a:t>https://sjp.pwn.pl/szukaj/projekt.html</a:t>
            </a:r>
            <a:r>
              <a:rPr lang="en" sz="1200"/>
              <a:t> </a:t>
            </a:r>
            <a:r>
              <a:rPr lang="en" sz="1200"/>
              <a:t>[dostęp 25.01.2021]</a:t>
            </a:r>
            <a:endParaRPr sz="1200"/>
          </a:p>
          <a:p>
            <a:pPr indent="-304800" lvl="0" marL="457200" rtl="0" algn="l">
              <a:spcBef>
                <a:spcPts val="0"/>
              </a:spcBef>
              <a:spcAft>
                <a:spcPts val="0"/>
              </a:spcAft>
              <a:buSzPts val="1200"/>
              <a:buAutoNum type="arabicPeriod"/>
            </a:pPr>
            <a:r>
              <a:rPr lang="en" sz="1200"/>
              <a:t>Zakres projektu </a:t>
            </a:r>
            <a:r>
              <a:rPr lang="en" sz="1200" u="sng">
                <a:solidFill>
                  <a:schemeClr val="hlink"/>
                </a:solidFill>
                <a:hlinkClick r:id="rId5"/>
              </a:rPr>
              <a:t>http://zarzadzanieprojektami.it/12.html</a:t>
            </a:r>
            <a:r>
              <a:rPr lang="en" sz="1200"/>
              <a:t> </a:t>
            </a:r>
            <a:r>
              <a:rPr lang="en" sz="1200"/>
              <a:t>[dostęp 25.01.2021]</a:t>
            </a:r>
            <a:endParaRPr sz="1200"/>
          </a:p>
          <a:p>
            <a:pPr indent="-304800" lvl="0" marL="457200" rtl="0" algn="l">
              <a:spcBef>
                <a:spcPts val="0"/>
              </a:spcBef>
              <a:spcAft>
                <a:spcPts val="0"/>
              </a:spcAft>
              <a:buSzPts val="1200"/>
              <a:buAutoNum type="arabicPeriod"/>
            </a:pPr>
            <a:r>
              <a:rPr lang="en" sz="1200"/>
              <a:t>Krzywa bólu </a:t>
            </a:r>
            <a:r>
              <a:rPr lang="en" sz="1200" u="sng">
                <a:solidFill>
                  <a:schemeClr val="hlink"/>
                </a:solidFill>
                <a:hlinkClick r:id="rId6"/>
              </a:rPr>
              <a:t>https://www.wnp.pl/pliki/2541_214809.html</a:t>
            </a:r>
            <a:r>
              <a:rPr lang="en" sz="1200"/>
              <a:t> </a:t>
            </a:r>
            <a:r>
              <a:rPr lang="en" sz="1200"/>
              <a:t>[dostęp 25.01.2021]</a:t>
            </a:r>
            <a:endParaRPr sz="1200"/>
          </a:p>
          <a:p>
            <a:pPr indent="-304800" lvl="0" marL="457200" rtl="0" algn="l">
              <a:spcBef>
                <a:spcPts val="0"/>
              </a:spcBef>
              <a:spcAft>
                <a:spcPts val="0"/>
              </a:spcAft>
              <a:buSzPts val="1200"/>
              <a:buAutoNum type="arabicPeriod"/>
            </a:pPr>
            <a:r>
              <a:rPr lang="en" sz="1200"/>
              <a:t>Zarządzanie projektem Mierzwińska L., Zarządzanie projektami , red. Lenik P. Zarządzanie organizacjami, Państwowa Wyższa Szkoła Zawodowa im. S. Pigonia w Krośnie, Krosno 2018. </a:t>
            </a:r>
            <a:endParaRPr sz="1200"/>
          </a:p>
          <a:p>
            <a:pPr indent="-304800" lvl="0" marL="457200" rtl="0" algn="l">
              <a:spcBef>
                <a:spcPts val="0"/>
              </a:spcBef>
              <a:spcAft>
                <a:spcPts val="0"/>
              </a:spcAft>
              <a:buSzPts val="1200"/>
              <a:buAutoNum type="arabicPeriod"/>
            </a:pPr>
            <a:r>
              <a:rPr lang="en" sz="1200"/>
              <a:t>Kryteria akceptacji, RACI, refinement, retrospektywa w rekrutacjach </a:t>
            </a:r>
            <a:r>
              <a:rPr lang="en" sz="1200" u="sng">
                <a:solidFill>
                  <a:schemeClr val="hlink"/>
                </a:solidFill>
                <a:hlinkClick r:id="rId7"/>
              </a:rPr>
              <a:t>https://nofluffjobs.com/blog/rekrutacja-jest-jak-projekt-w-it-tak-rekrutujesz-jakie-wymagania-dostajesz/</a:t>
            </a:r>
            <a:r>
              <a:rPr lang="en" sz="1200"/>
              <a:t> [dostęp 25.01.2021] </a:t>
            </a:r>
            <a:endParaRPr sz="1200"/>
          </a:p>
          <a:p>
            <a:pPr indent="-304800" lvl="0" marL="457200" rtl="0" algn="l">
              <a:spcBef>
                <a:spcPts val="0"/>
              </a:spcBef>
              <a:spcAft>
                <a:spcPts val="0"/>
              </a:spcAft>
              <a:buSzPts val="1200"/>
              <a:buAutoNum type="arabicPeriod"/>
            </a:pPr>
            <a:r>
              <a:rPr lang="en" sz="1200"/>
              <a:t>Model RACI </a:t>
            </a:r>
            <a:r>
              <a:rPr lang="en" sz="1200" u="sng">
                <a:solidFill>
                  <a:schemeClr val="hlink"/>
                </a:solidFill>
                <a:hlinkClick r:id="rId8"/>
              </a:rPr>
              <a:t>https://pl.wikipedia.org/wiki/Macierz_odpowiedzialno%C5%9Bci</a:t>
            </a:r>
            <a:r>
              <a:rPr lang="en" sz="1200"/>
              <a:t> </a:t>
            </a:r>
            <a:r>
              <a:rPr lang="en" sz="1200"/>
              <a:t>[dostęp 25.01.2021] </a:t>
            </a:r>
            <a:endParaRPr sz="1200"/>
          </a:p>
          <a:p>
            <a:pPr indent="-304800" lvl="0" marL="457200" rtl="0" algn="l">
              <a:spcBef>
                <a:spcPts val="0"/>
              </a:spcBef>
              <a:spcAft>
                <a:spcPts val="0"/>
              </a:spcAft>
              <a:buSzPts val="1200"/>
              <a:buAutoNum type="arabicPeriod"/>
            </a:pPr>
            <a:r>
              <a:rPr lang="en" sz="1200"/>
              <a:t>Intencje feedbacku [dostęp 25.01.2021] </a:t>
            </a:r>
            <a:r>
              <a:rPr lang="en" sz="1200" u="sng">
                <a:solidFill>
                  <a:schemeClr val="hlink"/>
                </a:solidFill>
                <a:hlinkClick r:id="rId9"/>
              </a:rPr>
              <a:t>http://empowermentwpraktyce.pl/artykuly/artykuly/o-informacji-zwrotnej-inaczej</a:t>
            </a:r>
            <a:r>
              <a:rPr lang="en" sz="1200"/>
              <a:t> </a:t>
            </a:r>
            <a:endParaRPr sz="1200"/>
          </a:p>
          <a:p>
            <a:pPr indent="-304800" lvl="0" marL="457200" rtl="0" algn="l">
              <a:spcBef>
                <a:spcPts val="0"/>
              </a:spcBef>
              <a:spcAft>
                <a:spcPts val="0"/>
              </a:spcAft>
              <a:buSzPts val="1200"/>
              <a:buAutoNum type="arabicPeriod"/>
            </a:pPr>
            <a:r>
              <a:rPr lang="en" sz="1200"/>
              <a:t>Dlaczego warto być szczerym przy udzielaniu feedbacku [dostęp 25.01.2021] </a:t>
            </a:r>
            <a:r>
              <a:rPr lang="en" sz="1200" u="sng">
                <a:solidFill>
                  <a:schemeClr val="hlink"/>
                </a:solidFill>
                <a:hlinkClick r:id="rId10"/>
              </a:rPr>
              <a:t>https://www.hrlink.pl/blog/czy-zawsze-oplaca-sie-byc-szczerym-w-informacji-zwrotnej/</a:t>
            </a:r>
            <a:r>
              <a:rPr lang="en" sz="1200"/>
              <a:t> </a:t>
            </a:r>
            <a:endParaRPr sz="1200"/>
          </a:p>
          <a:p>
            <a:pPr indent="-304800" lvl="0" marL="457200" rtl="0" algn="l">
              <a:spcBef>
                <a:spcPts val="0"/>
              </a:spcBef>
              <a:spcAft>
                <a:spcPts val="0"/>
              </a:spcAft>
              <a:buSzPts val="1200"/>
              <a:buAutoNum type="arabicPeriod"/>
            </a:pPr>
            <a:r>
              <a:rPr lang="en" sz="1200"/>
              <a:t>Historia kosztów rekrutacji w Virgin Media [dostęp 25.01.2021] </a:t>
            </a:r>
            <a:r>
              <a:rPr lang="en" sz="1200" u="sng">
                <a:solidFill>
                  <a:schemeClr val="hlink"/>
                </a:solidFill>
                <a:hlinkClick r:id="rId11"/>
              </a:rPr>
              <a:t>https://business.linkedin.com/talent-solutions/blog/candidate-experience/2017/bad-candidate-experience-cost-virgin-media-5m-annually-and-how-they-turned-that-around</a:t>
            </a:r>
            <a:r>
              <a:rPr lang="en" sz="1200"/>
              <a:t> </a:t>
            </a:r>
            <a:endParaRPr sz="12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0"/>
          <p:cNvSpPr txBox="1"/>
          <p:nvPr>
            <p:ph type="title"/>
          </p:nvPr>
        </p:nvSpPr>
        <p:spPr>
          <a:xfrm>
            <a:off x="311700" y="31007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Autor Monika Bydełek</a:t>
            </a:r>
            <a:endParaRPr/>
          </a:p>
          <a:p>
            <a:pPr indent="0" lvl="0" marL="0" rtl="0" algn="ctr">
              <a:spcBef>
                <a:spcPts val="0"/>
              </a:spcBef>
              <a:spcAft>
                <a:spcPts val="0"/>
              </a:spcAft>
              <a:buNone/>
            </a:pPr>
            <a:r>
              <a:rPr lang="en"/>
              <a:t>E-mail contact@eigen.pl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81" name="Google Shape;81;p17"/>
          <p:cNvSpPr txBox="1"/>
          <p:nvPr>
            <p:ph idx="1" type="body"/>
          </p:nvPr>
        </p:nvSpPr>
        <p:spPr>
          <a:xfrm>
            <a:off x="311700" y="2018625"/>
            <a:ext cx="8520600" cy="1643700"/>
          </a:xfrm>
          <a:prstGeom prst="rect">
            <a:avLst/>
          </a:prstGeom>
        </p:spPr>
        <p:txBody>
          <a:bodyPr anchorCtr="0" anchor="t" bIns="91425" lIns="91425" spcFirstLastPara="1" rIns="91425" wrap="square" tIns="91425">
            <a:noAutofit/>
          </a:bodyPr>
          <a:lstStyle/>
          <a:p>
            <a:pPr indent="-400050" lvl="0" marL="457200" rtl="0" algn="l">
              <a:spcBef>
                <a:spcPts val="0"/>
              </a:spcBef>
              <a:spcAft>
                <a:spcPts val="0"/>
              </a:spcAft>
              <a:buSzPts val="2700"/>
              <a:buAutoNum type="arabicPeriod"/>
            </a:pPr>
            <a:r>
              <a:rPr lang="en" sz="2700"/>
              <a:t>E</a:t>
            </a:r>
            <a:r>
              <a:rPr lang="en" sz="2700"/>
              <a:t>tapy tworzenia i realizacji projektu rekrutacyjnego</a:t>
            </a:r>
            <a:endParaRPr sz="2700"/>
          </a:p>
          <a:p>
            <a:pPr indent="-400050" lvl="0" marL="457200" rtl="0" algn="l">
              <a:spcBef>
                <a:spcPts val="0"/>
              </a:spcBef>
              <a:spcAft>
                <a:spcPts val="0"/>
              </a:spcAft>
              <a:buSzPts val="2700"/>
              <a:buAutoNum type="arabicPeriod"/>
            </a:pPr>
            <a:r>
              <a:rPr lang="en" sz="2700"/>
              <a:t>Role w projekcie rekrutacyjnym</a:t>
            </a:r>
            <a:endParaRPr sz="2700"/>
          </a:p>
          <a:p>
            <a:pPr indent="-400050" lvl="0" marL="457200" rtl="0" algn="l">
              <a:spcBef>
                <a:spcPts val="0"/>
              </a:spcBef>
              <a:spcAft>
                <a:spcPts val="0"/>
              </a:spcAft>
              <a:buSzPts val="2700"/>
              <a:buAutoNum type="arabicPeriod"/>
            </a:pPr>
            <a:r>
              <a:rPr lang="en" sz="2700"/>
              <a:t>Dobre praktyki w rekrutacji</a:t>
            </a:r>
            <a:endParaRPr sz="2700"/>
          </a:p>
        </p:txBody>
      </p:sp>
      <p:sp>
        <p:nvSpPr>
          <p:cNvPr id="82" name="Google Shape;82;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600"/>
              <a:t>Etapy tworzenia i realizacji projektu rekrutacyjnego</a:t>
            </a:r>
            <a:endParaRPr/>
          </a:p>
        </p:txBody>
      </p:sp>
      <p:sp>
        <p:nvSpPr>
          <p:cNvPr id="88" name="Google Shape;88;p18"/>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Organizacja rekrutacji</a:t>
            </a:r>
            <a:endParaRPr/>
          </a:p>
        </p:txBody>
      </p:sp>
      <p:sp>
        <p:nvSpPr>
          <p:cNvPr id="89" name="Google Shape;89;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0" name="Google Shape;90;p18"/>
          <p:cNvPicPr preferRelativeResize="0"/>
          <p:nvPr/>
        </p:nvPicPr>
        <p:blipFill>
          <a:blip r:embed="rId3">
            <a:alphaModFix/>
          </a:blip>
          <a:stretch>
            <a:fillRect/>
          </a:stretch>
        </p:blipFill>
        <p:spPr>
          <a:xfrm>
            <a:off x="4611000" y="1233175"/>
            <a:ext cx="4410149" cy="30480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 a projekt</a:t>
            </a:r>
            <a:endParaRPr/>
          </a:p>
        </p:txBody>
      </p:sp>
      <p:sp>
        <p:nvSpPr>
          <p:cNvPr id="96" name="Google Shape;9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97" name="Google Shape;97;p19"/>
          <p:cNvGraphicFramePr/>
          <p:nvPr/>
        </p:nvGraphicFramePr>
        <p:xfrm>
          <a:off x="952500" y="1419200"/>
          <a:ext cx="3000000" cy="3000000"/>
        </p:xfrm>
        <a:graphic>
          <a:graphicData uri="http://schemas.openxmlformats.org/drawingml/2006/table">
            <a:tbl>
              <a:tblPr>
                <a:noFill/>
                <a:tableStyleId>{372AF156-14F3-47B2-BD5E-3157C7222008}</a:tableStyleId>
              </a:tblPr>
              <a:tblGrid>
                <a:gridCol w="3619500"/>
                <a:gridCol w="3619500"/>
              </a:tblGrid>
              <a:tr h="381000">
                <a:tc>
                  <a:txBody>
                    <a:bodyPr/>
                    <a:lstStyle/>
                    <a:p>
                      <a:pPr indent="0" lvl="0" marL="0" rtl="0" algn="ctr">
                        <a:lnSpc>
                          <a:spcPct val="115000"/>
                        </a:lnSpc>
                        <a:spcBef>
                          <a:spcPts val="0"/>
                        </a:spcBef>
                        <a:spcAft>
                          <a:spcPts val="1600"/>
                        </a:spcAft>
                        <a:buNone/>
                      </a:pPr>
                      <a:r>
                        <a:rPr b="1" lang="en" sz="2000">
                          <a:solidFill>
                            <a:schemeClr val="dk2"/>
                          </a:solidFill>
                          <a:latin typeface="Crimson Text"/>
                          <a:ea typeface="Crimson Text"/>
                          <a:cs typeface="Crimson Text"/>
                          <a:sym typeface="Crimson Text"/>
                        </a:rPr>
                        <a:t>Proces</a:t>
                      </a:r>
                      <a:endParaRPr b="1" sz="2000">
                        <a:solidFill>
                          <a:schemeClr val="dk2"/>
                        </a:solidFill>
                        <a:latin typeface="Crimson Text"/>
                        <a:ea typeface="Crimson Text"/>
                        <a:cs typeface="Crimson Text"/>
                        <a:sym typeface="Crimson Text"/>
                      </a:endParaRPr>
                    </a:p>
                  </a:txBody>
                  <a:tcPr marT="91425" marB="91425" marR="91425" marL="91425">
                    <a:solidFill>
                      <a:schemeClr val="lt2"/>
                    </a:solidFill>
                  </a:tcPr>
                </a:tc>
                <a:tc>
                  <a:txBody>
                    <a:bodyPr/>
                    <a:lstStyle/>
                    <a:p>
                      <a:pPr indent="0" lvl="0" marL="0" rtl="0" algn="ctr">
                        <a:lnSpc>
                          <a:spcPct val="115000"/>
                        </a:lnSpc>
                        <a:spcBef>
                          <a:spcPts val="0"/>
                        </a:spcBef>
                        <a:spcAft>
                          <a:spcPts val="1600"/>
                        </a:spcAft>
                        <a:buNone/>
                      </a:pPr>
                      <a:r>
                        <a:rPr b="1" lang="en" sz="2000">
                          <a:solidFill>
                            <a:schemeClr val="dk2"/>
                          </a:solidFill>
                          <a:latin typeface="Crimson Text"/>
                          <a:ea typeface="Crimson Text"/>
                          <a:cs typeface="Crimson Text"/>
                          <a:sym typeface="Crimson Text"/>
                        </a:rPr>
                        <a:t>Projekt</a:t>
                      </a:r>
                      <a:endParaRPr b="1" sz="2000">
                        <a:solidFill>
                          <a:schemeClr val="dk2"/>
                        </a:solidFill>
                        <a:latin typeface="Crimson Text"/>
                        <a:ea typeface="Crimson Text"/>
                        <a:cs typeface="Crimson Text"/>
                        <a:sym typeface="Crimson Text"/>
                      </a:endParaRPr>
                    </a:p>
                  </a:txBody>
                  <a:tcPr marT="91425" marB="91425" marR="91425" marL="91425">
                    <a:solidFill>
                      <a:schemeClr val="lt2"/>
                    </a:solidFill>
                  </a:tcPr>
                </a:tc>
              </a:tr>
              <a:tr h="381000">
                <a:tc>
                  <a:txBody>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2"/>
                          </a:solidFill>
                          <a:latin typeface="Crimson Text"/>
                          <a:ea typeface="Crimson Text"/>
                          <a:cs typeface="Crimson Text"/>
                          <a:sym typeface="Crimson Text"/>
                        </a:rPr>
                        <a:t>1. przebieg następujących po sobie i powiązanych przyczynowo określonych zmian</a:t>
                      </a:r>
                      <a:endParaRPr sz="1800">
                        <a:solidFill>
                          <a:schemeClr val="dk2"/>
                        </a:solidFill>
                        <a:latin typeface="Crimson Text"/>
                        <a:ea typeface="Crimson Text"/>
                        <a:cs typeface="Crimson Text"/>
                        <a:sym typeface="Crimson Text"/>
                      </a:endParaRPr>
                    </a:p>
                    <a:p>
                      <a:pPr indent="0" lvl="0" marL="0" rtl="0" algn="l">
                        <a:lnSpc>
                          <a:spcPct val="115000"/>
                        </a:lnSpc>
                        <a:spcBef>
                          <a:spcPts val="1600"/>
                        </a:spcBef>
                        <a:spcAft>
                          <a:spcPts val="0"/>
                        </a:spcAft>
                        <a:buNone/>
                      </a:pPr>
                      <a:r>
                        <a:rPr lang="en" sz="1800">
                          <a:solidFill>
                            <a:schemeClr val="dk2"/>
                          </a:solidFill>
                          <a:latin typeface="Crimson Text"/>
                          <a:ea typeface="Crimson Text"/>
                          <a:cs typeface="Crimson Text"/>
                          <a:sym typeface="Crimson Text"/>
                        </a:rPr>
                        <a:t>2. postępowanie prowadzone przez sąd</a:t>
                      </a:r>
                      <a:endParaRPr sz="1800">
                        <a:solidFill>
                          <a:schemeClr val="dk2"/>
                        </a:solidFill>
                        <a:latin typeface="Crimson Text"/>
                        <a:ea typeface="Crimson Text"/>
                        <a:cs typeface="Crimson Text"/>
                        <a:sym typeface="Crimson Text"/>
                      </a:endParaRPr>
                    </a:p>
                    <a:p>
                      <a:pPr indent="0" lvl="0" marL="0" rtl="0" algn="l">
                        <a:lnSpc>
                          <a:spcPct val="115000"/>
                        </a:lnSpc>
                        <a:spcBef>
                          <a:spcPts val="1600"/>
                        </a:spcBef>
                        <a:spcAft>
                          <a:spcPts val="1600"/>
                        </a:spcAft>
                        <a:buNone/>
                      </a:pPr>
                      <a:r>
                        <a:rPr lang="en" sz="1800">
                          <a:solidFill>
                            <a:schemeClr val="dk2"/>
                          </a:solidFill>
                          <a:latin typeface="Crimson Text"/>
                          <a:ea typeface="Crimson Text"/>
                          <a:cs typeface="Crimson Text"/>
                          <a:sym typeface="Crimson Text"/>
                        </a:rPr>
                        <a:t>3. kolejno następujące po sobie zmiany fizykochemiczne materii</a:t>
                      </a:r>
                      <a:endParaRPr sz="1800">
                        <a:solidFill>
                          <a:schemeClr val="dk2"/>
                        </a:solidFill>
                        <a:latin typeface="Crimson Text"/>
                        <a:ea typeface="Crimson Text"/>
                        <a:cs typeface="Crimson Text"/>
                        <a:sym typeface="Crimson Text"/>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2"/>
                          </a:solidFill>
                          <a:latin typeface="Crimson Text"/>
                          <a:ea typeface="Crimson Text"/>
                          <a:cs typeface="Crimson Text"/>
                          <a:sym typeface="Crimson Text"/>
                        </a:rPr>
                        <a:t>1. plan działania</a:t>
                      </a:r>
                      <a:endParaRPr sz="1800">
                        <a:solidFill>
                          <a:schemeClr val="dk2"/>
                        </a:solidFill>
                        <a:latin typeface="Crimson Text"/>
                        <a:ea typeface="Crimson Text"/>
                        <a:cs typeface="Crimson Text"/>
                        <a:sym typeface="Crimson Text"/>
                      </a:endParaRPr>
                    </a:p>
                    <a:p>
                      <a:pPr indent="0" lvl="0" marL="0" rtl="0" algn="l">
                        <a:lnSpc>
                          <a:spcPct val="115000"/>
                        </a:lnSpc>
                        <a:spcBef>
                          <a:spcPts val="1600"/>
                        </a:spcBef>
                        <a:spcAft>
                          <a:spcPts val="0"/>
                        </a:spcAft>
                        <a:buClr>
                          <a:schemeClr val="dk1"/>
                        </a:buClr>
                        <a:buSzPts val="1100"/>
                        <a:buFont typeface="Arial"/>
                        <a:buNone/>
                      </a:pPr>
                      <a:r>
                        <a:rPr lang="en" sz="1800">
                          <a:solidFill>
                            <a:schemeClr val="dk2"/>
                          </a:solidFill>
                          <a:latin typeface="Crimson Text"/>
                          <a:ea typeface="Crimson Text"/>
                          <a:cs typeface="Crimson Text"/>
                          <a:sym typeface="Crimson Text"/>
                        </a:rPr>
                        <a:t>2. wstępna wersja czegoś</a:t>
                      </a:r>
                      <a:endParaRPr sz="1800">
                        <a:solidFill>
                          <a:schemeClr val="dk2"/>
                        </a:solidFill>
                        <a:latin typeface="Crimson Text"/>
                        <a:ea typeface="Crimson Text"/>
                        <a:cs typeface="Crimson Text"/>
                        <a:sym typeface="Crimson Text"/>
                      </a:endParaRPr>
                    </a:p>
                    <a:p>
                      <a:pPr indent="0" lvl="0" marL="0" rtl="0" algn="l">
                        <a:lnSpc>
                          <a:spcPct val="115000"/>
                        </a:lnSpc>
                        <a:spcBef>
                          <a:spcPts val="1600"/>
                        </a:spcBef>
                        <a:spcAft>
                          <a:spcPts val="1600"/>
                        </a:spcAft>
                        <a:buNone/>
                      </a:pPr>
                      <a:r>
                        <a:rPr lang="en" sz="1800">
                          <a:solidFill>
                            <a:schemeClr val="dk2"/>
                          </a:solidFill>
                          <a:latin typeface="Crimson Text"/>
                          <a:ea typeface="Crimson Text"/>
                          <a:cs typeface="Crimson Text"/>
                          <a:sym typeface="Crimson Text"/>
                        </a:rPr>
                        <a:t>3. dokument zawierający obliczenia, rysunki itp. dotyczące wykonania jakiegoś obiektu lub urządzenia</a:t>
                      </a:r>
                      <a:endParaRPr sz="1800">
                        <a:solidFill>
                          <a:schemeClr val="dk2"/>
                        </a:solidFill>
                        <a:latin typeface="Crimson Text"/>
                        <a:ea typeface="Crimson Text"/>
                        <a:cs typeface="Crimson Text"/>
                        <a:sym typeface="Crimson Text"/>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Dlaczego projekt? </a:t>
            </a:r>
            <a:endParaRPr/>
          </a:p>
        </p:txBody>
      </p:sp>
      <p:sp>
        <p:nvSpPr>
          <p:cNvPr id="103" name="Google Shape;103;p20"/>
          <p:cNvSpPr txBox="1"/>
          <p:nvPr>
            <p:ph idx="1" type="body"/>
          </p:nvPr>
        </p:nvSpPr>
        <p:spPr>
          <a:xfrm>
            <a:off x="311700" y="1398600"/>
            <a:ext cx="8520600" cy="2346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Zarządzanie projektem polega na realizacji kolejnych procesów, które prowadzą do osiągnięcia określonego produktu finalnego.</a:t>
            </a:r>
            <a:endParaRPr/>
          </a:p>
          <a:p>
            <a:pPr indent="0" lvl="0" marL="0" rtl="0" algn="ctr">
              <a:spcBef>
                <a:spcPts val="1600"/>
              </a:spcBef>
              <a:spcAft>
                <a:spcPts val="0"/>
              </a:spcAft>
              <a:buNone/>
            </a:pPr>
            <a:r>
              <a:t/>
            </a:r>
            <a:endParaRPr/>
          </a:p>
          <a:p>
            <a:pPr indent="0" lvl="0" marL="0" rtl="0" algn="ctr">
              <a:spcBef>
                <a:spcPts val="1600"/>
              </a:spcBef>
              <a:spcAft>
                <a:spcPts val="0"/>
              </a:spcAft>
              <a:buNone/>
            </a:pPr>
            <a:r>
              <a:t/>
            </a:r>
            <a:endParaRPr/>
          </a:p>
          <a:p>
            <a:pPr indent="0" lvl="0" marL="0" rtl="0" algn="ctr">
              <a:spcBef>
                <a:spcPts val="1600"/>
              </a:spcBef>
              <a:spcAft>
                <a:spcPts val="1600"/>
              </a:spcAft>
              <a:buNone/>
            </a:pPr>
            <a:r>
              <a:rPr b="1" lang="en"/>
              <a:t>Zrekrutowanie odopowiedniej osoby do zespołu</a:t>
            </a:r>
            <a:endParaRPr b="1"/>
          </a:p>
        </p:txBody>
      </p:sp>
      <p:sp>
        <p:nvSpPr>
          <p:cNvPr id="104" name="Google Shape;104;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5" name="Google Shape;105;p20"/>
          <p:cNvSpPr/>
          <p:nvPr/>
        </p:nvSpPr>
        <p:spPr>
          <a:xfrm>
            <a:off x="4377600" y="2242775"/>
            <a:ext cx="388800" cy="1046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Projekt IT, a projekt rekrutacyjny</a:t>
            </a:r>
            <a:endParaRPr/>
          </a:p>
        </p:txBody>
      </p:sp>
      <p:sp>
        <p:nvSpPr>
          <p:cNvPr id="111" name="Google Shape;111;p21"/>
          <p:cNvSpPr txBox="1"/>
          <p:nvPr>
            <p:ph idx="1" type="body"/>
          </p:nvPr>
        </p:nvSpPr>
        <p:spPr>
          <a:xfrm>
            <a:off x="3153300" y="1504950"/>
            <a:ext cx="2837400" cy="213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800"/>
              <a:t>Zakres projektu </a:t>
            </a:r>
            <a:endParaRPr sz="2800"/>
          </a:p>
          <a:p>
            <a:pPr indent="0" lvl="0" marL="0" rtl="0" algn="ctr">
              <a:spcBef>
                <a:spcPts val="1600"/>
              </a:spcBef>
              <a:spcAft>
                <a:spcPts val="0"/>
              </a:spcAft>
              <a:buNone/>
            </a:pPr>
            <a:r>
              <a:rPr b="1" lang="en" sz="2800"/>
              <a:t>Koszt projektu </a:t>
            </a:r>
            <a:endParaRPr sz="2800"/>
          </a:p>
          <a:p>
            <a:pPr indent="0" lvl="0" marL="0" rtl="0" algn="ctr">
              <a:spcBef>
                <a:spcPts val="1600"/>
              </a:spcBef>
              <a:spcAft>
                <a:spcPts val="1600"/>
              </a:spcAft>
              <a:buNone/>
            </a:pPr>
            <a:r>
              <a:rPr b="1" lang="en" sz="2800"/>
              <a:t>Czas realizacji</a:t>
            </a:r>
            <a:r>
              <a:rPr lang="en" sz="2800"/>
              <a:t> </a:t>
            </a:r>
            <a:endParaRPr sz="2800"/>
          </a:p>
        </p:txBody>
      </p:sp>
      <p:sp>
        <p:nvSpPr>
          <p:cNvPr id="112" name="Google Shape;11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Projekt IT, a projekt rekrutacyjny</a:t>
            </a:r>
            <a:endParaRPr/>
          </a:p>
        </p:txBody>
      </p:sp>
      <p:sp>
        <p:nvSpPr>
          <p:cNvPr id="118" name="Google Shape;11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9" name="Google Shape;119;p22"/>
          <p:cNvPicPr preferRelativeResize="0"/>
          <p:nvPr/>
        </p:nvPicPr>
        <p:blipFill>
          <a:blip r:embed="rId3">
            <a:alphaModFix/>
          </a:blip>
          <a:stretch>
            <a:fillRect/>
          </a:stretch>
        </p:blipFill>
        <p:spPr>
          <a:xfrm>
            <a:off x="2150488" y="1017725"/>
            <a:ext cx="4843016" cy="4125774"/>
          </a:xfrm>
          <a:prstGeom prst="rect">
            <a:avLst/>
          </a:prstGeom>
          <a:noFill/>
          <a:ln>
            <a:noFill/>
          </a:ln>
        </p:spPr>
      </p:pic>
      <p:sp>
        <p:nvSpPr>
          <p:cNvPr id="120" name="Google Shape;120;p22"/>
          <p:cNvSpPr/>
          <p:nvPr/>
        </p:nvSpPr>
        <p:spPr>
          <a:xfrm>
            <a:off x="2405550" y="4625200"/>
            <a:ext cx="141900" cy="109200"/>
          </a:xfrm>
          <a:prstGeom prst="rect">
            <a:avLst/>
          </a:prstGeom>
          <a:solidFill>
            <a:srgbClr val="00FF00"/>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2"/>
          <p:cNvSpPr/>
          <p:nvPr/>
        </p:nvSpPr>
        <p:spPr>
          <a:xfrm>
            <a:off x="2405550" y="4427675"/>
            <a:ext cx="141900" cy="109200"/>
          </a:xfrm>
          <a:prstGeom prst="rect">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IGEN Templat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