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29" r:id="rId4"/>
    <p:sldId id="325" r:id="rId5"/>
    <p:sldId id="338" r:id="rId6"/>
    <p:sldId id="326" r:id="rId7"/>
    <p:sldId id="330" r:id="rId8"/>
    <p:sldId id="331" r:id="rId9"/>
    <p:sldId id="332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27" r:id="rId21"/>
    <p:sldId id="349" r:id="rId22"/>
    <p:sldId id="333" r:id="rId23"/>
    <p:sldId id="336" r:id="rId24"/>
    <p:sldId id="337" r:id="rId25"/>
    <p:sldId id="334" r:id="rId26"/>
    <p:sldId id="335" r:id="rId27"/>
    <p:sldId id="265" r:id="rId28"/>
    <p:sldId id="266" r:id="rId29"/>
    <p:sldId id="267" r:id="rId30"/>
    <p:sldId id="268" r:id="rId31"/>
    <p:sldId id="269" r:id="rId32"/>
    <p:sldId id="270" r:id="rId33"/>
    <p:sldId id="316" r:id="rId34"/>
    <p:sldId id="260" r:id="rId35"/>
    <p:sldId id="261" r:id="rId36"/>
    <p:sldId id="264" r:id="rId37"/>
    <p:sldId id="271" r:id="rId38"/>
    <p:sldId id="310" r:id="rId39"/>
    <p:sldId id="311" r:id="rId40"/>
    <p:sldId id="312" r:id="rId41"/>
    <p:sldId id="313" r:id="rId42"/>
    <p:sldId id="272" r:id="rId43"/>
    <p:sldId id="275" r:id="rId44"/>
    <p:sldId id="308" r:id="rId45"/>
    <p:sldId id="309" r:id="rId46"/>
    <p:sldId id="278" r:id="rId47"/>
    <p:sldId id="281" r:id="rId48"/>
    <p:sldId id="282" r:id="rId49"/>
    <p:sldId id="283" r:id="rId50"/>
    <p:sldId id="284" r:id="rId51"/>
    <p:sldId id="294" r:id="rId52"/>
    <p:sldId id="321" r:id="rId53"/>
    <p:sldId id="300" r:id="rId54"/>
    <p:sldId id="301" r:id="rId55"/>
    <p:sldId id="317" r:id="rId56"/>
    <p:sldId id="318" r:id="rId57"/>
    <p:sldId id="319" r:id="rId58"/>
    <p:sldId id="320" r:id="rId59"/>
    <p:sldId id="305" r:id="rId60"/>
    <p:sldId id="322" r:id="rId61"/>
    <p:sldId id="323" r:id="rId62"/>
    <p:sldId id="324" r:id="rId63"/>
    <p:sldId id="314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F0000"/>
    <a:srgbClr val="0066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0" autoAdjust="0"/>
    <p:restoredTop sz="94660"/>
  </p:normalViewPr>
  <p:slideViewPr>
    <p:cSldViewPr showGuides="1">
      <p:cViewPr>
        <p:scale>
          <a:sx n="128" d="100"/>
          <a:sy n="128" d="100"/>
        </p:scale>
        <p:origin x="-9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D2573-8AD1-4A13-9020-7B51E26B9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8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A00F1F-F386-4E46-B2E4-7BCC7ABAF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1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91A785-C415-457C-895F-4005FF881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2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13D46-8FEC-404A-A1B9-F18401518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02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4A5036-C0CD-4723-946B-11B1AC958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6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9CDF8D-CFFF-4CC5-8888-131C81E14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0C220C-37E0-45AA-AE25-AA18CCCA95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4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DE9605-602C-44A0-9B9C-9BABBAE10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936B5B-2FEB-4E73-9B5A-8F9842812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3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C7BFAD-04E3-4638-B417-4B38F3ECB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6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9C60B-02E9-4373-9FAF-C730E3A38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0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346AD6-BFBF-4DBF-9B16-E6CED293D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65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3825"/>
            <a:ext cx="533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FF00"/>
                </a:solidFill>
              </a:defRPr>
            </a:lvl1pPr>
          </a:lstStyle>
          <a:p>
            <a:fld id="{7AAB929B-48FB-4840-B363-C5E19F9766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/downloads/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Hibernate_(framework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dev.mysql.com/downloads/connector/j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ugs.sakaiproject.org/confluence/display/BOOT/Oxford+Tetra+ELF" TargetMode="External"/><Relationship Id="rId2" Type="http://schemas.openxmlformats.org/officeDocument/2006/relationships/hyperlink" Target="http://bugs.sakaiproject.org/confluence/display/BO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.hibernate.org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hibernat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hibernat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hibernat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tools.hibernate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springframework.org/docs/api/org/springframework/orm/hibernate3/support/HibernateDaoSupport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docs/reference/orm.html" TargetMode="External"/><Relationship Id="rId2" Type="http://schemas.openxmlformats.org/officeDocument/2006/relationships/hyperlink" Target="http://www.hibernate.org/hib_docs/v3/api/org/hibernate/SessionFac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urce.edtech.vt.edu/maven/generic-dao/" TargetMode="External"/><Relationship Id="rId4" Type="http://schemas.openxmlformats.org/officeDocument/2006/relationships/hyperlink" Target="http://source.sakaiproject.org/release/2.2.2/javadoc/org/sakaiproject/springframework/orm/hibernate/AddableSessionFactoryBean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framework.org/download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sakaiproject.org/contrib/programmerscafe/trunk/tasklist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docs/api/org/springframework/orm/hibernate3/support/HibernateDaoSupport.html" TargetMode="External"/><Relationship Id="rId2" Type="http://schemas.openxmlformats.org/officeDocument/2006/relationships/hyperlink" Target="http://www.hibernate.org/hib_docs/v3/api/org/hibernate/SessionFactory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bugs.sakaiproject.org/confluence/display/BOOT/Generic+DAO+packag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bernate.org/hib_docs/v3/api/org/hibernate/SessionFactory.html" TargetMode="External"/><Relationship Id="rId2" Type="http://schemas.openxmlformats.org/officeDocument/2006/relationships/hyperlink" Target="http://www.springframework.org/docs/reference/orm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download" TargetMode="External"/><Relationship Id="rId2" Type="http://schemas.openxmlformats.org/officeDocument/2006/relationships/hyperlink" Target="http://www.hibernate.org/6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.cc.vt.edu/confluence/display/~aaronz/Home" TargetMode="External"/><Relationship Id="rId2" Type="http://schemas.openxmlformats.org/officeDocument/2006/relationships/hyperlink" Target="http://www.hibernate.org/6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bugs.sakaiproject.org/confluence/display/BOOT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sakaiproject.org/contrib/programmerscafe/trunk/concept-examples/example-app-spring-hibernate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docs/reference/orm.html" TargetMode="External"/><Relationship Id="rId2" Type="http://schemas.openxmlformats.org/officeDocument/2006/relationships/hyperlink" Target="http://www.hibernate.org/hib_docs/v3/api/org/hibernate/SessionFactory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1905000"/>
            <a:ext cx="8077200" cy="243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Hibernate - </a:t>
            </a:r>
            <a:r>
              <a:rPr lang="en-US" altLang="en-US" smtClean="0">
                <a:solidFill>
                  <a:schemeClr val="tx1"/>
                </a:solidFill>
              </a:rPr>
              <a:t>Part </a:t>
            </a:r>
            <a:r>
              <a:rPr lang="en-US" altLang="en-US" smtClean="0">
                <a:solidFill>
                  <a:schemeClr val="tx1"/>
                </a:solidFill>
              </a:rPr>
              <a:t>3</a:t>
            </a:r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Setting Up a </a:t>
            </a:r>
            <a:r>
              <a:rPr lang="en-US" altLang="en-US" smtClean="0">
                <a:solidFill>
                  <a:schemeClr val="tx1"/>
                </a:solidFill>
              </a:rPr>
              <a:t>Generic Project</a:t>
            </a:r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Eclipse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95800"/>
            <a:ext cx="6400800" cy="1828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3600" dirty="0" smtClean="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3600" dirty="0" smtClean="0"/>
              <a:t>CIT 360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Dan Hively</a:t>
            </a:r>
            <a:endParaRPr lang="en-US" altLang="en-US" sz="2400" dirty="0"/>
          </a:p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857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Now you need to create a User library on the Eclipse IDE.</a:t>
            </a: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867400" cy="440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4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474527"/>
            <a:ext cx="6634162" cy="459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4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7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800225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522958"/>
            <a:ext cx="5653087" cy="464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1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Call the library Hibernate</a:t>
            </a:r>
            <a:endParaRPr lang="en-US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481263"/>
            <a:ext cx="27051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5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75" y="1676400"/>
            <a:ext cx="58371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Select all of the JAR files in your lib directory and click OK</a:t>
            </a:r>
            <a:endParaRPr lang="en-US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798959"/>
            <a:ext cx="5195887" cy="427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4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Make sure your newly created User Library is selected and click Finish.</a:t>
            </a:r>
            <a:endParaRPr lang="en-US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7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Your project should look something like this.</a:t>
            </a:r>
            <a:endParaRPr lang="en-US" altLang="en-US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324600" cy="474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3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http://hibernate.org/orm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/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http://hibernate.org/orm/downloads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/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4"/>
              </a:rPr>
              <a:t>https://en.wikipedia.org/wiki/Hibernate_%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4"/>
              </a:rPr>
              <a:t>28framework%29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Download the hibernate software from the link above.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Unzip it to a local directory</a:t>
            </a:r>
          </a:p>
          <a:p>
            <a:pPr>
              <a:lnSpc>
                <a:spcPct val="90000"/>
              </a:lnSpc>
            </a:pP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38525"/>
            <a:ext cx="2857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After following these steps, you should be ready to begin on the project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Hibernate - Part </a:t>
            </a:r>
            <a:r>
              <a:rPr lang="en-US" altLang="en-US" sz="2800" dirty="0" smtClean="0"/>
              <a:t>2 will provide step by step instructions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80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What is persistence?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The storage of an object on a disk or other permanent storage device or data that exists from session to session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as opposed to transient data</a:t>
            </a:r>
          </a:p>
          <a:p>
            <a:pPr>
              <a:lnSpc>
                <a:spcPct val="90000"/>
              </a:lnSpc>
            </a:pPr>
            <a:r>
              <a:rPr lang="en-GB" altLang="en-US" sz="2800"/>
              <a:t>Persistent data typically implies that it is </a:t>
            </a:r>
            <a:r>
              <a:rPr lang="en-GB" altLang="en-US" sz="2800" b="1"/>
              <a:t>durable</a:t>
            </a:r>
            <a:r>
              <a:rPr lang="en-GB" altLang="en-US" sz="2800"/>
              <a:t> (i.e. will survive a crash or shutdown of the process) usually with some guarantee of integrity</a:t>
            </a:r>
          </a:p>
          <a:p>
            <a:pPr>
              <a:lnSpc>
                <a:spcPct val="90000"/>
              </a:lnSpc>
            </a:pPr>
            <a:r>
              <a:rPr lang="en-GB" altLang="en-US" sz="2800"/>
              <a:t>Persistence generally implies use of a database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One could use the file system (with suitably careful procedures)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6784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You need a database driver JAR that Hibernate uses to connect to your database.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 official JDBC driver for MySQL is at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hlinkClick r:id="rId2"/>
              </a:rPr>
              <a:t>http://dev.mysql.com/downloads/connector/j</a:t>
            </a:r>
            <a:r>
              <a:rPr lang="en-US" altLang="en-US" sz="2400" dirty="0" smtClean="0">
                <a:hlinkClick r:id="rId2"/>
              </a:rPr>
              <a:t>/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8521065" cy="214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6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Unzip/extract the file you downloaded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You need this JAR file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462213"/>
            <a:ext cx="58674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3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For simplicity </a:t>
            </a:r>
            <a:r>
              <a:rPr lang="en-US" altLang="en-US" sz="2800" dirty="0"/>
              <a:t>place </a:t>
            </a:r>
            <a:r>
              <a:rPr lang="en-US" altLang="en-US" sz="2800" dirty="0" smtClean="0"/>
              <a:t>the </a:t>
            </a:r>
            <a:r>
              <a:rPr lang="en-US" altLang="en-US" sz="2800" dirty="0" smtClean="0">
                <a:solidFill>
                  <a:srgbClr val="FF0000"/>
                </a:solidFill>
              </a:rPr>
              <a:t>mysql-connector-java-5.1.39-bin.jar</a:t>
            </a:r>
            <a:r>
              <a:rPr lang="en-US" altLang="en-US" sz="2800" dirty="0" smtClean="0"/>
              <a:t> in the project </a:t>
            </a:r>
            <a:r>
              <a:rPr lang="en-US" altLang="en-US" sz="2800" dirty="0" smtClean="0">
                <a:solidFill>
                  <a:srgbClr val="FF0000"/>
                </a:solidFill>
              </a:rPr>
              <a:t>lib</a:t>
            </a:r>
            <a:r>
              <a:rPr lang="en-US" altLang="en-US" sz="2800" dirty="0" smtClean="0"/>
              <a:t> subdirectory with the JAR files from Hibernate.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867025"/>
            <a:ext cx="56197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5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What is persistence?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19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What is persistence?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11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CDE55-2415-4B8D-8560-D2B7C5326B9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036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3 ways to persist data to the DB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4400"/>
              <a:t>JDBC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>
                <a:hlinkClick r:id="rId2"/>
              </a:rPr>
              <a:t>http://java.sun.com/products/jdbc/</a:t>
            </a:r>
            <a:endParaRPr lang="en-US" altLang="en-US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4400"/>
              <a:t>Spring JDBC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>
                <a:hlinkClick r:id="rId3"/>
              </a:rPr>
              <a:t>http://www.springframework.org/docs/reference/jdbc.html</a:t>
            </a:r>
            <a:endParaRPr lang="en-US" altLang="en-US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4400"/>
              <a:t>Hibernate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>
                <a:hlinkClick r:id="rId4"/>
              </a:rPr>
              <a:t>http://www.hibernate.org/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8D207-643C-410B-8274-E822A0119B7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JDBC Info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Java Database Connectivity</a:t>
            </a:r>
          </a:p>
          <a:p>
            <a:r>
              <a:rPr lang="en-US" altLang="en-US"/>
              <a:t>Industry standard but has some issues:</a:t>
            </a:r>
          </a:p>
          <a:p>
            <a:pPr lvl="1"/>
            <a:r>
              <a:rPr lang="en-US" altLang="en-US" sz="2000"/>
              <a:t>The developer needs to deal with lot of plumbing and infrastructure, such as endless try-catch-finally-try-catch blocks. </a:t>
            </a:r>
          </a:p>
          <a:p>
            <a:pPr lvl="1"/>
            <a:r>
              <a:rPr lang="en-US" altLang="en-US" sz="2000"/>
              <a:t>Applications need complex error handling to ensure that connections are properly closed after they're used, which makes the code verbose, bloated, and repetitive. </a:t>
            </a:r>
          </a:p>
          <a:p>
            <a:pPr lvl="1"/>
            <a:r>
              <a:rPr lang="en-US" altLang="en-US" sz="2000"/>
              <a:t>JDBC uses the rather uninformative SQLException. </a:t>
            </a:r>
          </a:p>
          <a:p>
            <a:pPr lvl="1"/>
            <a:r>
              <a:rPr lang="en-US" altLang="en-US" sz="2000"/>
              <a:t>JDBC has no exception hierarchy</a:t>
            </a:r>
          </a:p>
          <a:p>
            <a:r>
              <a:rPr lang="en-US" altLang="en-US" sz="2800"/>
              <a:t>Bottom Line: Don’t use this!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371600" y="6324600"/>
            <a:ext cx="431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>
                <a:hlinkClick r:id="rId2" tooltip="Visit page outside Confluence"/>
              </a:rPr>
              <a:t>http://java.sun.com/products/jdbc/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1BED2-35D3-43D9-BAA0-3FB32018520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Spring JDBC Info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Abstraction framework for JDBC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i.e. It does lots of stuff for you!</a:t>
            </a: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/>
              <a:t>Some features of Spring JDBC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JdbcDaoSupport – superclass, provides JdbcTemplate access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Spring provides an abstract exception layer, moving verbose and error-prone exception handling out of application code into the framework. The framework takes care of all exception handling; application code can concentrate on using appropriate SQL.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Spring provides a significant exception hierarchy for your application code to work with in place of SQLException.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For creating instances of oracle.sql.BLOB (binary large object) and oracle.sql.CLOB(character large object), Spring provides the class org.springframework.jdbc.support.lob.OracleLobHandler.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Bottom Line: If you love writing SQL, use this!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371600" y="6324600"/>
            <a:ext cx="667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>
                <a:hlinkClick r:id="rId2" tooltip="Visit page outside Confluence"/>
              </a:rPr>
              <a:t>http://www.springframework.org/docs/reference/jdbc.html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Expanded directory looks </a:t>
            </a:r>
            <a:r>
              <a:rPr lang="en-US" altLang="en-US" sz="2400" dirty="0"/>
              <a:t>l</a:t>
            </a:r>
            <a:r>
              <a:rPr lang="en-US" altLang="en-US" sz="2400" dirty="0" smtClean="0"/>
              <a:t>ike this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You will need all files in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required</a:t>
            </a:r>
            <a:r>
              <a:rPr lang="en-US" altLang="en-US" sz="2400" dirty="0" smtClean="0"/>
              <a:t> subdirectory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2225"/>
            <a:ext cx="3429000" cy="345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743200"/>
            <a:ext cx="48101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7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F2387-FE23-4CEB-BE18-9FF488A9C3C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Info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Object / Relational mapping (ORM) and persistence / query framework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i.e. It does even more stuff for you!</a:t>
            </a: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2400"/>
              <a:t>Some features of Hibernate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HibernateDaoSupport – superclass, easy HibernateTemplate access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Database independence - sits between the database and your java code, easy database switch without changing any code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Object / Relational Mapping (ORM) - Allows a developer to treat a database like a collection of Java objects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Object oriented query language (HQL) - *Portable* query language, supports polymorphic queries etc.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You can also still issue native SQL, and also queries by “Criteria” (specified using “parse tree” of Java objects)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Hibernate Mapping - Uses HBM XML files to map value objects (POJOs) to database tables 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Transparent persistence - Allows easy saves/delete/retrieve for simple value objects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Very high performance “in general” due to intelligent (2-level) caching, although in a few cases hand-written SQL might beat it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371600" y="6324600"/>
            <a:ext cx="3449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>
                <a:hlinkClick r:id="rId2"/>
              </a:rPr>
              <a:t>http://www.hibernate.org/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D1293-0205-4027-92B4-69ACD2CBEF6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More Hibernate Info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41910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Hibernate basically sits between the DB and your code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 map persistent objects to tables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 Sakai, the Hibernate configuration is set for you already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371600" y="6324600"/>
            <a:ext cx="661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 sz="1400">
                <a:hlinkClick r:id="rId2"/>
              </a:rPr>
              <a:t>http://www.hibernate.org/hib_docs/v3/reference/en/html/architecture.html</a:t>
            </a:r>
            <a:r>
              <a:rPr lang="en-US" altLang="en-US" sz="1400"/>
              <a:t> </a:t>
            </a:r>
          </a:p>
        </p:txBody>
      </p:sp>
      <p:pic>
        <p:nvPicPr>
          <p:cNvPr id="27654" name="Picture 6" descr="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4056063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D7A9A-77BA-4CF3-815F-48FD31B11B9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Even more Hibernate Info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46482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2-tier web architecture</a:t>
            </a:r>
          </a:p>
          <a:p>
            <a:r>
              <a:rPr lang="en-US" altLang="en-US"/>
              <a:t>Can send data to JDBC or XML files</a:t>
            </a:r>
          </a:p>
          <a:p>
            <a:r>
              <a:rPr lang="en-US" altLang="en-US"/>
              <a:t>Best to just use it the way Sakai does (JDBC)</a:t>
            </a:r>
          </a:p>
          <a:p>
            <a:r>
              <a:rPr lang="en-US" altLang="en-US" sz="2800" b="1"/>
              <a:t>Bottom Line: Use this!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371600" y="6324600"/>
            <a:ext cx="4325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>
                <a:hlinkClick r:id="rId2"/>
              </a:rPr>
              <a:t>http://www.hibernate.org/354.html</a:t>
            </a:r>
            <a:r>
              <a:rPr lang="en-US" altLang="en-US"/>
              <a:t> </a:t>
            </a:r>
          </a:p>
        </p:txBody>
      </p:sp>
      <p:pic>
        <p:nvPicPr>
          <p:cNvPr id="28677" name="Picture 5" descr="2t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372586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A3B12-8A38-40C5-936D-24EED08D24F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Hibernate Commentary</a:t>
            </a:r>
            <a:endParaRPr lang="en-US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32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GB" altLang="en-US" sz="2400"/>
              <a:t>Beyond the hype:</a:t>
            </a:r>
          </a:p>
          <a:p>
            <a:pPr lvl="1">
              <a:lnSpc>
                <a:spcPct val="8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Hibernate *is* the best ORM persistence framework</a:t>
            </a:r>
          </a:p>
          <a:p>
            <a:pPr lvl="2">
              <a:lnSpc>
                <a:spcPct val="80000"/>
              </a:lnSpc>
            </a:pPr>
            <a:r>
              <a:rPr lang="en-GB" altLang="en-US" sz="1800">
                <a:solidFill>
                  <a:schemeClr val="accent2"/>
                </a:solidFill>
              </a:rPr>
              <a:t>probably in any language</a:t>
            </a:r>
          </a:p>
          <a:p>
            <a:pPr lvl="1">
              <a:lnSpc>
                <a:spcPct val="80000"/>
              </a:lnSpc>
            </a:pPr>
            <a:r>
              <a:rPr lang="en-GB" altLang="en-US" sz="2000"/>
              <a:t>Not to say it is without numerous issues</a:t>
            </a:r>
          </a:p>
          <a:p>
            <a:pPr lvl="2">
              <a:lnSpc>
                <a:spcPct val="80000"/>
              </a:lnSpc>
            </a:pPr>
            <a:r>
              <a:rPr lang="en-GB" altLang="en-US" sz="1800"/>
              <a:t>ORM is a tricky problem and general solutions are very difficult</a:t>
            </a:r>
          </a:p>
          <a:p>
            <a:pPr lvl="1">
              <a:lnSpc>
                <a:spcPct val="80000"/>
              </a:lnSpc>
            </a:pPr>
            <a:r>
              <a:rPr lang="en-GB" altLang="en-US" sz="2000"/>
              <a:t>Many aspects of the Hibernate framework are “over-eager”</a:t>
            </a:r>
          </a:p>
          <a:p>
            <a:pPr lvl="2">
              <a:lnSpc>
                <a:spcPct val="80000"/>
              </a:lnSpc>
            </a:pPr>
            <a:r>
              <a:rPr lang="en-GB" altLang="en-US" sz="1800"/>
              <a:t>lazy Collections, cascade options, long transactions</a:t>
            </a:r>
          </a:p>
          <a:p>
            <a:pPr lvl="1">
              <a:lnSpc>
                <a:spcPct val="80000"/>
              </a:lnSpc>
            </a:pPr>
            <a:r>
              <a:rPr lang="en-GB" altLang="en-US" sz="2000"/>
              <a:t>Many aspects of Hibernate are overly rigid</a:t>
            </a:r>
          </a:p>
          <a:p>
            <a:pPr lvl="2">
              <a:lnSpc>
                <a:spcPct val="80000"/>
              </a:lnSpc>
            </a:pPr>
            <a:r>
              <a:rPr lang="en-GB" altLang="en-US" sz="1800"/>
              <a:t>proxy behaviour, initial configuration sets cannot be changed, poor cross-ClassLoader behaviour</a:t>
            </a:r>
          </a:p>
          <a:p>
            <a:pPr>
              <a:lnSpc>
                <a:spcPct val="80000"/>
              </a:lnSpc>
            </a:pPr>
            <a:r>
              <a:rPr lang="en-GB" altLang="en-US" sz="2400"/>
              <a:t>Advice</a:t>
            </a:r>
          </a:p>
          <a:p>
            <a:pPr lvl="1">
              <a:lnSpc>
                <a:spcPct val="8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Use it cautiously! (pay attention to tips)</a:t>
            </a:r>
          </a:p>
          <a:p>
            <a:pPr lvl="1">
              <a:lnSpc>
                <a:spcPct val="80000"/>
              </a:lnSpc>
            </a:pPr>
            <a:r>
              <a:rPr lang="en-GB" altLang="en-US" sz="2000"/>
              <a:t>Avoid lazy Collections, be conservative with </a:t>
            </a:r>
            <a:r>
              <a:rPr lang="en-GB" altLang="en-US" sz="2000" b="1"/>
              <a:t>cascade</a:t>
            </a:r>
            <a:r>
              <a:rPr lang="en-GB" altLang="en-US" sz="2000"/>
              <a:t> options</a:t>
            </a:r>
          </a:p>
          <a:p>
            <a:pPr lvl="1">
              <a:lnSpc>
                <a:spcPct val="80000"/>
              </a:lnSpc>
            </a:pPr>
            <a:r>
              <a:rPr lang="en-GB" altLang="en-US" sz="2000"/>
              <a:t>In general just use it on one entity at a time, with explicit save/load on for each database operation</a:t>
            </a:r>
          </a:p>
          <a:p>
            <a:pPr lvl="1">
              <a:lnSpc>
                <a:spcPct val="80000"/>
              </a:lnSpc>
            </a:pPr>
            <a:r>
              <a:rPr lang="en-GB" altLang="en-US" sz="2000"/>
              <a:t>In some cases you may still actually want to fall back to SQL</a:t>
            </a:r>
          </a:p>
          <a:p>
            <a:pPr lvl="2">
              <a:lnSpc>
                <a:spcPct val="80000"/>
              </a:lnSpc>
            </a:pPr>
            <a:r>
              <a:rPr lang="en-GB" altLang="en-US" sz="1800"/>
              <a:t>recommended by the Hibernate team for certain situations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BCE-BEC5-4DD3-8E28-49EC56A6158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00113" y="2133600"/>
            <a:ext cx="74882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Some database tips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Always turn on </a:t>
            </a:r>
            <a:r>
              <a:rPr lang="en-US" altLang="en-US" b="1">
                <a:latin typeface="Courier New" pitchFamily="96" charset="0"/>
              </a:rPr>
              <a:t>hbm2ddl.auto</a:t>
            </a:r>
            <a:endParaRPr lang="en-US" altLang="en-US" b="1"/>
          </a:p>
          <a:p>
            <a:pPr lvl="1">
              <a:buFontTx/>
              <a:buNone/>
            </a:pPr>
            <a:r>
              <a:rPr lang="en-US" altLang="en-US" sz="2000" b="1">
                <a:latin typeface="Courier New" pitchFamily="96" charset="0"/>
              </a:rPr>
              <a:t>&lt;prop key="hibernate.hbm2ddl.auto"&gt;update&lt;/prop&gt;</a:t>
            </a:r>
          </a:p>
          <a:p>
            <a:pPr lvl="2"/>
            <a:r>
              <a:rPr lang="en-US" altLang="en-US" sz="2000"/>
              <a:t>You may want to turn this off for production environments</a:t>
            </a:r>
            <a:endParaRPr lang="en-US" altLang="en-US" b="1"/>
          </a:p>
          <a:p>
            <a:r>
              <a:rPr lang="en-US" altLang="en-US"/>
              <a:t>HSQLDB works well for development and for demos</a:t>
            </a:r>
          </a:p>
          <a:p>
            <a:pPr lvl="1"/>
            <a:r>
              <a:rPr lang="en-US" altLang="en-US"/>
              <a:t>Caveat: You cannot look at the HSQLDB database without some serious trickery</a:t>
            </a:r>
          </a:p>
          <a:p>
            <a:r>
              <a:rPr lang="en-US" altLang="en-US"/>
              <a:t>If all else fails, switch to HSQLDB file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420E-4566-4CC8-A88D-E43ECD60E2A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More database tips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MySQL despite being a “production” option is actually really easy to set up for development</a:t>
            </a:r>
          </a:p>
          <a:p>
            <a:pPr lvl="1"/>
            <a:r>
              <a:rPr lang="en-US" altLang="en-US"/>
              <a:t>Allows you to look at the database through its console to see if things are working</a:t>
            </a:r>
          </a:p>
          <a:p>
            <a:pPr lvl="1"/>
            <a:r>
              <a:rPr lang="en-US" altLang="en-US"/>
              <a:t>Works well on most platforms and tends to get into a lock state somewhat easily which helps you find transaction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E8C4A-CF92-462E-8437-E5A6F0A0E93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258888" y="3644900"/>
            <a:ext cx="64817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One last database tip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You can turn on verbose Hibernate logging to see every SQL statement that it runs</a:t>
            </a:r>
          </a:p>
          <a:p>
            <a:pPr lvl="1"/>
            <a:r>
              <a:rPr lang="en-US" altLang="en-US"/>
              <a:t>Change the following from false to true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 sz="2400"/>
              <a:t>&lt;prop key="hibernate.show_sql"&gt;false&lt;/prop&gt;</a:t>
            </a:r>
          </a:p>
          <a:p>
            <a:pPr lvl="2"/>
            <a:r>
              <a:rPr lang="en-US" altLang="en-US"/>
              <a:t>Note: You do NOT want to leave this on in a production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BA1E-0516-4BE7-8A75-69B998CB67F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Development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000" b="1"/>
              <a:t>4 methods of development using Hibernate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Top down</a:t>
            </a:r>
            <a:r>
              <a:rPr lang="en-US" altLang="en-US" sz="1800" b="1"/>
              <a:t> </a:t>
            </a:r>
            <a:r>
              <a:rPr lang="en-US" altLang="en-US" sz="1800" i="1"/>
              <a:t>(good for existing code)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implement a Java (JavaBeans) object model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write a mapping document by hand, or generate it from XDoclet tags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export the database tables using the </a:t>
            </a:r>
            <a:r>
              <a:rPr lang="en-US" altLang="en-US" sz="1600">
                <a:hlinkClick r:id="rId2"/>
              </a:rPr>
              <a:t>Hibernate Tools</a:t>
            </a: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 sz="2000" b="1"/>
              <a:t>Bottom up</a:t>
            </a:r>
            <a:r>
              <a:rPr lang="en-US" altLang="en-US" sz="1800" b="1"/>
              <a:t> </a:t>
            </a:r>
            <a:r>
              <a:rPr lang="en-US" altLang="en-US" sz="1800" i="1"/>
              <a:t>(good for existing database or code conversion)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start with an existing data model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use the </a:t>
            </a:r>
            <a:r>
              <a:rPr lang="en-US" altLang="en-US" sz="1600">
                <a:hlinkClick r:id="rId3"/>
              </a:rPr>
              <a:t>Hibernate Tools</a:t>
            </a:r>
            <a:r>
              <a:rPr lang="en-US" altLang="en-US" sz="1600"/>
              <a:t> to generate the mapping documents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use the </a:t>
            </a:r>
            <a:r>
              <a:rPr lang="en-US" altLang="en-US" sz="1600">
                <a:hlinkClick r:id="rId2"/>
              </a:rPr>
              <a:t>Hibernate Tools</a:t>
            </a:r>
            <a:r>
              <a:rPr lang="en-US" altLang="en-US" sz="1600"/>
              <a:t> to generate skeletal Java code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fill in the business logic by hand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Middle out</a:t>
            </a:r>
            <a:r>
              <a:rPr lang="en-US" altLang="en-US" sz="1800" b="1"/>
              <a:t> </a:t>
            </a:r>
            <a:r>
              <a:rPr lang="en-US" altLang="en-US" sz="1800" i="1"/>
              <a:t>(good for new development)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express your conceptual object model directly as a mapping document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use the </a:t>
            </a:r>
            <a:r>
              <a:rPr lang="en-US" altLang="en-US" sz="1600">
                <a:hlinkClick r:id="rId4"/>
              </a:rPr>
              <a:t>Hibernate Tools</a:t>
            </a:r>
            <a:r>
              <a:rPr lang="en-US" altLang="en-US" sz="1600"/>
              <a:t> to generate skeletal Java code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fill in the business logic by hand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export the database tables using the </a:t>
            </a:r>
            <a:r>
              <a:rPr lang="en-US" altLang="en-US" sz="1600">
                <a:hlinkClick r:id="rId3"/>
              </a:rPr>
              <a:t>Hibernate Tools</a:t>
            </a: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 sz="2000" b="1"/>
              <a:t>Meet in the middle</a:t>
            </a:r>
            <a:r>
              <a:rPr lang="en-US" altLang="en-US" sz="1800" b="1"/>
              <a:t> </a:t>
            </a:r>
            <a:r>
              <a:rPr lang="en-US" altLang="en-US" sz="1800" i="1"/>
              <a:t>(good for existing JDBC to Hibernate switch)</a:t>
            </a:r>
            <a:endParaRPr lang="en-US" altLang="en-US" sz="1800" b="1"/>
          </a:p>
          <a:p>
            <a:pPr lvl="1">
              <a:lnSpc>
                <a:spcPct val="80000"/>
              </a:lnSpc>
            </a:pPr>
            <a:r>
              <a:rPr lang="en-US" altLang="en-US" sz="1600"/>
              <a:t>start with an existing data model and existing Java classes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write a mapping document to adapt between the two models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371600" y="6324600"/>
            <a:ext cx="4325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>
                <a:hlinkClick r:id="rId5"/>
              </a:rPr>
              <a:t>http://www.hibernate.org/355.html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6B441-F05B-4441-B10B-154A080E5EF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Tips -</a:t>
            </a:r>
            <a:br>
              <a:rPr lang="en-US" altLang="en-US"/>
            </a:br>
            <a:r>
              <a:rPr lang="en-US" altLang="en-US"/>
              <a:t>Avoid primitives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Don’t use primitives for properties on persistent objects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works fine in general but it does not work if you are doing a findByExample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If you do decide to use primitives, you cannot leave them null/unset when doing a findByExample or they will be set to the default value for that primitive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Things seem to work better when not using primitives sometimes (e.g. Boolean)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7F05-65BB-4766-84F6-91414F788B9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Tips - </a:t>
            </a:r>
            <a:br>
              <a:rPr lang="en-US" altLang="en-US"/>
            </a:br>
            <a:r>
              <a:rPr lang="en-US" altLang="en-US"/>
              <a:t>don’t preset values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Don’t set the values of persistent objects in the POJO</a:t>
            </a:r>
          </a:p>
          <a:p>
            <a:pPr lvl="1"/>
            <a:r>
              <a:rPr lang="en-US" altLang="en-US"/>
              <a:t>This can cause problems with frameworks that expect to be able to instantiate the POJO with all properties unset</a:t>
            </a:r>
          </a:p>
          <a:p>
            <a:pPr lvl="1"/>
            <a:r>
              <a:rPr lang="en-US" altLang="en-US"/>
              <a:t>It may be more work to set the properties for all non-null attributes but it is worth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Start Eclipse and create a new Java Project</a:t>
            </a: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09633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3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EF9A6-DDA8-4874-BDA1-C901D4963B7C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Tips -</a:t>
            </a:r>
            <a:br>
              <a:rPr lang="en-US" altLang="en-US"/>
            </a:br>
            <a:r>
              <a:rPr lang="en-US" altLang="en-US"/>
              <a:t>save dependent objects first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If you have any dependent entities as properties of a persistent object you *must* save them before saving the parent class</a:t>
            </a:r>
          </a:p>
          <a:p>
            <a:pPr lvl="1"/>
            <a:r>
              <a:rPr lang="en-US" altLang="en-US"/>
              <a:t>Hibernate has numerous “cascade” options that claim to do this automatically, but it is best to start simple</a:t>
            </a:r>
          </a:p>
          <a:p>
            <a:pPr lvl="1"/>
            <a:r>
              <a:rPr lang="en-US" altLang="en-US"/>
              <a:t>The same thing goes for deleting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E69-1703-41B4-9F55-5325E6DF7ABC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Tips -</a:t>
            </a:r>
            <a:br>
              <a:rPr lang="en-US" altLang="en-US"/>
            </a:br>
            <a:r>
              <a:rPr lang="en-US" altLang="en-US"/>
              <a:t> non-primitive generated ids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Use non-primitive generated ids for the primary key of persistent objects</a:t>
            </a:r>
          </a:p>
          <a:p>
            <a:pPr lvl="1"/>
            <a:r>
              <a:rPr lang="en-US" altLang="en-US"/>
              <a:t>It is more efficient and is a good idea in most databases anyway</a:t>
            </a:r>
          </a:p>
          <a:p>
            <a:pPr lvl="1"/>
            <a:r>
              <a:rPr lang="en-US" altLang="en-US"/>
              <a:t>Use java.lang.Long or java.lang.String for best results</a:t>
            </a:r>
          </a:p>
          <a:p>
            <a:r>
              <a:rPr lang="en-US" altLang="en-US"/>
              <a:t>More best practices here:</a:t>
            </a:r>
            <a:br>
              <a:rPr lang="en-US" altLang="en-US"/>
            </a:br>
            <a:r>
              <a:rPr lang="en-US" altLang="en-US" sz="1600">
                <a:hlinkClick r:id="rId2"/>
              </a:rPr>
              <a:t>http://www.hibernate.org/hib_docs/reference/en/html/best-practices.html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1D5-0A53-44F7-B82A-E89503B40B59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Tools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Hibernate provides a set of Eclipse tools</a:t>
            </a:r>
          </a:p>
          <a:p>
            <a:pPr algn="ctr">
              <a:buFontTx/>
              <a:buNone/>
            </a:pPr>
            <a:r>
              <a:rPr lang="en-US" altLang="en-US" sz="2400">
                <a:hlinkClick r:id="rId2"/>
              </a:rPr>
              <a:t>http://www.hibernate.org/255.html</a:t>
            </a:r>
            <a:r>
              <a:rPr lang="en-US" altLang="en-US" sz="2400"/>
              <a:t> </a:t>
            </a:r>
            <a:endParaRPr lang="en-US" altLang="en-US" sz="2800"/>
          </a:p>
          <a:p>
            <a:pPr lvl="1"/>
            <a:r>
              <a:rPr lang="en-US" altLang="en-US" sz="2000" b="1" i="1"/>
              <a:t>Mapping Editor:</a:t>
            </a:r>
            <a:r>
              <a:rPr lang="en-US" altLang="en-US" sz="2000"/>
              <a:t> An editor for Hibernate XML mapping files, supporting auto-completion and syntax highlighting</a:t>
            </a:r>
          </a:p>
          <a:p>
            <a:pPr lvl="1"/>
            <a:r>
              <a:rPr lang="en-US" altLang="en-US" sz="2000" b="1" i="1"/>
              <a:t>Console:</a:t>
            </a:r>
            <a:r>
              <a:rPr lang="en-US" altLang="en-US" sz="2000"/>
              <a:t> a view in Eclipse. Provides a tree overview of console configurations and interactive view of persistent classes and relationships. Also allows the execution of HQL queries against your database and browsing of results in Eclipse. </a:t>
            </a:r>
          </a:p>
          <a:p>
            <a:pPr lvl="1"/>
            <a:r>
              <a:rPr lang="en-US" altLang="en-US" sz="2000" b="1" i="1"/>
              <a:t>Development Wizards:</a:t>
            </a:r>
            <a:r>
              <a:rPr lang="en-US" altLang="en-US" sz="2000"/>
              <a:t> Includes the Hibernate configuration (cfg.xml) files wizard and reverse engineering wizard for turning an existing database schema into POJO source files and HBM files.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371600" y="6324600"/>
            <a:ext cx="4325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>
                <a:hlinkClick r:id="rId2"/>
              </a:rPr>
              <a:t>http://www.hibernate.org/255.html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C7E4D-BD58-4A89-82FF-04B2CD6B7B5A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Using hibernate in your app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Create a Hibernate </a:t>
            </a:r>
            <a:r>
              <a:rPr lang="en-US" altLang="en-US">
                <a:hlinkClick r:id="rId2"/>
              </a:rPr>
              <a:t>SessionFactory</a:t>
            </a:r>
            <a:r>
              <a:rPr lang="en-US" altLang="en-US"/>
              <a:t> using config settings in your app</a:t>
            </a:r>
          </a:p>
          <a:p>
            <a:pPr lvl="1"/>
            <a:r>
              <a:rPr lang="en-US" altLang="en-US"/>
              <a:t>You should only create one Session Factory per database</a:t>
            </a:r>
          </a:p>
          <a:p>
            <a:pPr lvl="2"/>
            <a:r>
              <a:rPr lang="en-US" altLang="en-US"/>
              <a:t>You can create another one when connecting to an external database</a:t>
            </a:r>
          </a:p>
          <a:p>
            <a:pPr lvl="1"/>
            <a:r>
              <a:rPr lang="en-US" altLang="en-US"/>
              <a:t>More info on session configuration:</a:t>
            </a:r>
          </a:p>
          <a:p>
            <a:pPr algn="ctr">
              <a:buFontTx/>
              <a:buNone/>
            </a:pPr>
            <a:r>
              <a:rPr lang="en-US" altLang="en-US" sz="1600">
                <a:hlinkClick r:id="rId3"/>
              </a:rPr>
              <a:t>http://www.hibernate.org/hib_docs/reference/en/html/session-configuration.html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1E704-2D11-4748-8C9A-1B160A111CF4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Use the Generic Dao package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The GenericDao is an abstraction layer that will allow you to use Hibernate with your persistent objects without needing to write a DAO at all</a:t>
            </a:r>
          </a:p>
          <a:p>
            <a:r>
              <a:rPr lang="en-US" altLang="en-US" sz="2800"/>
              <a:t>It has usage information in the Javadocs</a:t>
            </a:r>
          </a:p>
          <a:p>
            <a:r>
              <a:rPr lang="en-US" altLang="en-US" sz="2800"/>
              <a:t>Highly configurable and extendable</a:t>
            </a:r>
          </a:p>
          <a:p>
            <a:r>
              <a:rPr lang="en-US" altLang="en-US" sz="2800"/>
              <a:t>Has no Hibernate dependencies in the interfaces (*any* DAO should be like this)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39800" y="6437313"/>
            <a:ext cx="771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URL: </a:t>
            </a:r>
            <a:r>
              <a:rPr lang="en-US" altLang="en-US" sz="1600">
                <a:hlinkClick r:id="rId2"/>
              </a:rPr>
              <a:t>http://bugs.sakaiproject.org/confluence/display/BOOT/Generic+DAO+package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93B5-C237-46A2-B5AD-C7EECF2E4C4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More on GenericDao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Get the code and javadocs from the VT Maven repository:</a:t>
            </a:r>
          </a:p>
          <a:p>
            <a:pPr lvl="1"/>
            <a:r>
              <a:rPr lang="en-US" altLang="en-US" sz="2400">
                <a:hlinkClick r:id="rId2"/>
              </a:rPr>
              <a:t>http://source.edtech.vt.edu/maven/generic-dao/</a:t>
            </a:r>
            <a:endParaRPr lang="en-US" altLang="en-US"/>
          </a:p>
          <a:p>
            <a:r>
              <a:rPr lang="en-US" altLang="en-US"/>
              <a:t>Usage (Sakai related) is demonstrated in the tasklist code here:</a:t>
            </a:r>
          </a:p>
          <a:p>
            <a:pPr lvl="1"/>
            <a:r>
              <a:rPr lang="en-US" altLang="en-US" sz="2400">
                <a:hlinkClick r:id="rId3"/>
              </a:rPr>
              <a:t>https://source.sakaiproject.org/contrib/programmerscafe/trunk/tasklist/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FC814-624B-4C18-A485-EB305E2FBDC9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Let’s look at some code!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Let’s see what it takes to use Hibernate</a:t>
            </a:r>
          </a:p>
          <a:p>
            <a:pPr lvl="1"/>
            <a:r>
              <a:rPr lang="en-US" altLang="en-US"/>
              <a:t>Hibernate and Spring packages</a:t>
            </a:r>
          </a:p>
          <a:p>
            <a:pPr lvl="1"/>
            <a:r>
              <a:rPr lang="en-US" altLang="en-US"/>
              <a:t>Hibernate mapping file(s)</a:t>
            </a:r>
          </a:p>
          <a:p>
            <a:pPr lvl="1"/>
            <a:r>
              <a:rPr lang="en-US" altLang="en-US"/>
              <a:t>Hibernate properties file</a:t>
            </a:r>
          </a:p>
          <a:p>
            <a:pPr lvl="1"/>
            <a:r>
              <a:rPr lang="en-US" altLang="en-US"/>
              <a:t>Hibernate related Spring beans</a:t>
            </a:r>
          </a:p>
          <a:p>
            <a:pPr lvl="1"/>
            <a:r>
              <a:rPr lang="en-US" altLang="en-US"/>
              <a:t>DAO beans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C2A8-7875-43DD-8390-B1E66336ABD4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/>
              <a:t>Hibernate and Spring packages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Helvetica" pitchFamily="96" charset="0"/>
              </a:rPr>
              <a:t>Download the Hibernate Core from:</a:t>
            </a:r>
            <a:br>
              <a:rPr lang="en-US" altLang="en-US">
                <a:latin typeface="Helvetica" pitchFamily="96" charset="0"/>
              </a:rPr>
            </a:br>
            <a:r>
              <a:rPr lang="en-US" altLang="en-US" sz="2800">
                <a:hlinkClick r:id="rId2"/>
              </a:rPr>
              <a:t>http://www.hibernate.org/6.html</a:t>
            </a:r>
            <a:endParaRPr lang="en-US" altLang="en-US" sz="2800"/>
          </a:p>
          <a:p>
            <a:pPr lvl="1"/>
            <a:r>
              <a:rPr lang="en-US" altLang="en-US"/>
              <a:t>Get at least version 3.1.3</a:t>
            </a:r>
          </a:p>
          <a:p>
            <a:r>
              <a:rPr lang="en-US" altLang="en-US"/>
              <a:t>Download the Spring framework here:</a:t>
            </a:r>
            <a:br>
              <a:rPr lang="en-US" altLang="en-US"/>
            </a:br>
            <a:r>
              <a:rPr lang="en-US" altLang="en-US" sz="2800">
                <a:hlinkClick r:id="rId3"/>
              </a:rPr>
              <a:t>http://www.springframework.org/download</a:t>
            </a:r>
            <a:endParaRPr lang="en-US" altLang="en-US" sz="2800"/>
          </a:p>
          <a:p>
            <a:pPr lvl="1"/>
            <a:r>
              <a:rPr lang="en-US" altLang="en-US"/>
              <a:t>Get version 1.2.8 for now</a:t>
            </a:r>
          </a:p>
          <a:p>
            <a:pPr lvl="1"/>
            <a:r>
              <a:rPr lang="en-US" altLang="en-US"/>
              <a:t>Version 2.0 is risky, wait for patches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CD281-C244-4083-BBE6-14FB983EA765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Mapping Files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uses an XML file to map Java objects onto database columns</a:t>
            </a:r>
          </a:p>
          <a:p>
            <a:r>
              <a:rPr lang="en-US" altLang="en-US"/>
              <a:t>We will create our mapping file from a simple template attached to the persistence page</a:t>
            </a:r>
          </a:p>
          <a:p>
            <a:r>
              <a:rPr lang="en-US" altLang="en-US"/>
              <a:t>For applications with many tables, use a tool to help generate the HBM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86781-BEBB-4B04-8CFB-ED08E66B912E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533400" y="1371600"/>
            <a:ext cx="8215313" cy="4505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Basic HBM template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09600" y="1371600"/>
            <a:ext cx="8355013" cy="433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96" charset="0"/>
              </a:rPr>
              <a:t>&lt;?xml version="1.0"?&gt;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&lt;!DOCTYPE hibernate-mapping PUBLIC 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"-//Hibernate/Hibernate Mapping DTD 3.0//EN" 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 "http://hibernate.sourceforge.net/hibernate-mapping-3.0.dtd"&gt;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/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&lt;hibernate-mapping&gt;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&lt;class name="org.sakaiproject.toolname.model.MyObject</a:t>
            </a:r>
            <a:r>
              <a:rPr lang="en-US" altLang="en-US">
                <a:latin typeface="Courier New" pitchFamily="96" charset="0"/>
              </a:rPr>
              <a:t>"</a:t>
            </a:r>
            <a:r>
              <a:rPr lang="en-US" altLang="en-US" sz="1600">
                <a:latin typeface="Courier New" pitchFamily="96" charset="0"/>
              </a:rPr>
              <a:t/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      table="TOOLNAME_MYOBJECT"&gt;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   &lt;id name="id" type="long"&gt;</a:t>
            </a:r>
          </a:p>
          <a:p>
            <a:r>
              <a:rPr lang="en-US" altLang="en-US" sz="1600">
                <a:latin typeface="Courier New" pitchFamily="96" charset="0"/>
              </a:rPr>
              <a:t>         &lt;generator class="native"&gt;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         &lt;param name="sequence"&gt;MYOBJECT_ID_SEQ&lt;/param&gt;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      &lt;/generator&gt;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   &lt;/id&gt;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   &lt;property name="myProperty" type="string" 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         length="255" not-null="true”/&gt;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&lt;/class&gt;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&lt;/hibernate-mapping&gt;</a:t>
            </a:r>
            <a:r>
              <a:rPr lang="en-US" altLang="en-US" sz="2000">
                <a:latin typeface="Courier New" pitchFamily="9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54059"/>
            <a:ext cx="7135774" cy="535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2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AA32-5912-4C81-8F63-ABCFDB9B4550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Template customization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Change the class name and table name</a:t>
            </a:r>
          </a:p>
          <a:p>
            <a:pPr lvl="1"/>
            <a:r>
              <a:rPr lang="en-US" altLang="en-US" sz="2400"/>
              <a:t>edu.vt.group.toolname.model.MyObject</a:t>
            </a:r>
          </a:p>
          <a:p>
            <a:r>
              <a:rPr lang="en-US" altLang="en-US" sz="2800"/>
              <a:t>Change the id sequence name</a:t>
            </a:r>
          </a:p>
          <a:p>
            <a:r>
              <a:rPr lang="en-US" altLang="en-US" sz="2800"/>
              <a:t>Copy and paste the property block to add the properties from your persistent object</a:t>
            </a:r>
          </a:p>
          <a:p>
            <a:pPr lvl="1"/>
            <a:r>
              <a:rPr lang="en-US" altLang="en-US" sz="2400"/>
              <a:t>owner</a:t>
            </a:r>
          </a:p>
          <a:p>
            <a:pPr lvl="1"/>
            <a:r>
              <a:rPr lang="en-US" altLang="en-US" sz="2400"/>
              <a:t>title</a:t>
            </a:r>
          </a:p>
          <a:p>
            <a:pPr lvl="1"/>
            <a:r>
              <a:rPr lang="en-US" altLang="en-US" sz="2400"/>
              <a:t>creationDate</a:t>
            </a:r>
          </a:p>
          <a:p>
            <a:pPr lvl="2"/>
            <a:r>
              <a:rPr lang="en-US" altLang="en-US" sz="2000"/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73DA6-F113-4261-B848-2978CA3B2D18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Creating a DAO for Hibernate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Create a new class which implements your DAO interface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Write a DAO interface if you do not have one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Extend </a:t>
            </a:r>
            <a:r>
              <a:rPr lang="en-US" altLang="en-US">
                <a:hlinkClick r:id="rId2"/>
              </a:rPr>
              <a:t>HibernateDaoSupport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part of Spring-Hibernate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Add import for </a:t>
            </a:r>
            <a:r>
              <a:rPr lang="en-US" altLang="en-US">
                <a:hlinkClick r:id="rId3"/>
              </a:rPr>
              <a:t>HibernateDaoSupport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Make sure you use the one for hibernate 3</a:t>
            </a:r>
          </a:p>
          <a:p>
            <a:pPr>
              <a:lnSpc>
                <a:spcPct val="90000"/>
              </a:lnSpc>
            </a:pPr>
            <a:r>
              <a:rPr lang="en-US" altLang="en-US"/>
              <a:t>Or use Generic DAO package!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516AE-F8F1-4C12-9BD0-B6B8D1533934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04800" y="2057400"/>
            <a:ext cx="8750300" cy="723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DAO sample code</a:t>
            </a:r>
            <a:endParaRPr lang="en-US" altLang="en-US" sz="3600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50825" y="2060575"/>
            <a:ext cx="8893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96" charset="0"/>
              </a:rPr>
              <a:t>public interface MyAppDAO {</a:t>
            </a:r>
          </a:p>
          <a:p>
            <a:r>
              <a:rPr lang="en-US" altLang="en-US" sz="1600">
                <a:latin typeface="Courier New" pitchFamily="96" charset="0"/>
              </a:rPr>
              <a:t>}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323850" y="1557338"/>
            <a:ext cx="5191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Make an interface for your DAO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304800" y="3786188"/>
            <a:ext cx="8750300" cy="1227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250825" y="3789363"/>
            <a:ext cx="889317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96" charset="0"/>
              </a:rPr>
              <a:t>public class MyAppDAOImpl </a:t>
            </a:r>
          </a:p>
          <a:p>
            <a:r>
              <a:rPr lang="en-US" altLang="en-US" sz="1600">
                <a:latin typeface="Courier New" pitchFamily="96" charset="0"/>
              </a:rPr>
              <a:t>	extends HibernateDaoSupport</a:t>
            </a:r>
          </a:p>
          <a:p>
            <a:r>
              <a:rPr lang="en-US" altLang="en-US" sz="1600">
                <a:latin typeface="Courier New" pitchFamily="96" charset="0"/>
              </a:rPr>
              <a:t>		implements MyAppDAO {</a:t>
            </a:r>
          </a:p>
          <a:p>
            <a:r>
              <a:rPr lang="en-US" altLang="en-US" sz="1600">
                <a:latin typeface="Courier New" pitchFamily="96" charset="0"/>
              </a:rPr>
              <a:t>}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323850" y="3213100"/>
            <a:ext cx="7389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Make an implementation of the DAO interface</a:t>
            </a: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323850" y="5157788"/>
            <a:ext cx="864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Note that it Extends </a:t>
            </a:r>
            <a:r>
              <a:rPr lang="en-US" altLang="en-US" sz="2400">
                <a:hlinkClick r:id="rId2"/>
              </a:rPr>
              <a:t>HibernateDaoSupport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53523-510B-4F01-9D21-F21D0037A7D8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Spring configuration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Now we need to tie everything together with Spring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First we will tell hibernate about our MyObject.hbm.xml mapping file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Next we will give the hibernate stuff to our DAO implementation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Finally we will tie the new DAO to the rest of the webapp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C0256-640E-4793-B61B-38FD30C36437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04800" y="1557338"/>
            <a:ext cx="8610600" cy="3743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Create a Data Source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381000" y="1557338"/>
            <a:ext cx="8763000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96" charset="0"/>
              </a:rPr>
              <a:t>&lt;bean id=“myLocalDataSource" </a:t>
            </a:r>
          </a:p>
          <a:p>
            <a:r>
              <a:rPr lang="en-US" altLang="en-US" sz="1600">
                <a:latin typeface="Courier New" pitchFamily="96" charset="0"/>
              </a:rPr>
              <a:t>class="org.springframework.jdbc.datasource.DriverManagerDataSource"&gt;</a:t>
            </a:r>
          </a:p>
          <a:p>
            <a:r>
              <a:rPr lang="en-US" altLang="en-US" sz="1600">
                <a:latin typeface="Courier New" pitchFamily="96" charset="0"/>
              </a:rPr>
              <a:t>  &lt;property name="driverClassName"&gt;</a:t>
            </a:r>
          </a:p>
          <a:p>
            <a:r>
              <a:rPr lang="en-US" altLang="en-US" sz="1600">
                <a:latin typeface="Courier New" pitchFamily="96" charset="0"/>
              </a:rPr>
              <a:t>    &lt;value&gt;oracle.jdbc.driver.OracleDriver&lt;/value&gt;</a:t>
            </a:r>
          </a:p>
          <a:p>
            <a:r>
              <a:rPr lang="en-US" altLang="en-US" sz="1600">
                <a:latin typeface="Courier New" pitchFamily="96" charset="0"/>
              </a:rPr>
              <a:t>  &lt;/property&gt;</a:t>
            </a:r>
          </a:p>
          <a:p>
            <a:r>
              <a:rPr lang="en-US" altLang="en-US" sz="1600">
                <a:latin typeface="Courier New" pitchFamily="96" charset="0"/>
              </a:rPr>
              <a:t>  &lt;property name="url"&gt;</a:t>
            </a:r>
          </a:p>
          <a:p>
            <a:r>
              <a:rPr lang="en-US" altLang="en-US" sz="1600">
                <a:latin typeface="Courier New" pitchFamily="96" charset="0"/>
              </a:rPr>
              <a:t>    &lt;value&gt;jdbc:oracle:thin:@myDB.host.com:1521:SCHEMA&lt;/value&gt;</a:t>
            </a:r>
          </a:p>
          <a:p>
            <a:r>
              <a:rPr lang="en-US" altLang="en-US" sz="1600">
                <a:latin typeface="Courier New" pitchFamily="96" charset="0"/>
              </a:rPr>
              <a:t>  &lt;/property&gt;</a:t>
            </a:r>
          </a:p>
          <a:p>
            <a:r>
              <a:rPr lang="en-US" altLang="en-US" sz="1600">
                <a:latin typeface="Courier New" pitchFamily="96" charset="0"/>
              </a:rPr>
              <a:t>  &lt;property name="username"&gt;</a:t>
            </a:r>
          </a:p>
          <a:p>
            <a:r>
              <a:rPr lang="en-US" altLang="en-US" sz="1600">
                <a:latin typeface="Courier New" pitchFamily="96" charset="0"/>
              </a:rPr>
              <a:t>    &lt;value&gt;USERNAME&lt;/value&gt;</a:t>
            </a:r>
          </a:p>
          <a:p>
            <a:r>
              <a:rPr lang="en-US" altLang="en-US" sz="1600">
                <a:latin typeface="Courier New" pitchFamily="96" charset="0"/>
              </a:rPr>
              <a:t>  &lt;/property&gt;</a:t>
            </a:r>
          </a:p>
          <a:p>
            <a:r>
              <a:rPr lang="en-US" altLang="en-US" sz="1600">
                <a:latin typeface="Courier New" pitchFamily="96" charset="0"/>
              </a:rPr>
              <a:t>  &lt;property name="password"&gt;</a:t>
            </a:r>
          </a:p>
          <a:p>
            <a:r>
              <a:rPr lang="en-US" altLang="en-US" sz="1600">
                <a:latin typeface="Courier New" pitchFamily="96" charset="0"/>
              </a:rPr>
              <a:t>    &lt;value&gt;PASSWORD&lt;/value&gt;</a:t>
            </a:r>
          </a:p>
          <a:p>
            <a:r>
              <a:rPr lang="en-US" altLang="en-US" sz="1600">
                <a:latin typeface="Courier New" pitchFamily="96" charset="0"/>
              </a:rPr>
              <a:t>  &lt;/property&gt;</a:t>
            </a:r>
          </a:p>
          <a:p>
            <a:r>
              <a:rPr lang="en-US" altLang="en-US" sz="1600">
                <a:latin typeface="Courier New" pitchFamily="96" charset="0"/>
              </a:rPr>
              <a:t>&lt;/bean&gt;</a:t>
            </a:r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5300663"/>
            <a:ext cx="77724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Setup the connection settings for the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5D76D-1137-494C-8CCD-2EE88F5924FA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04800" y="2057400"/>
            <a:ext cx="8610600" cy="3243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Create a SessionFactory</a:t>
            </a:r>
            <a:br>
              <a:rPr lang="en-US" altLang="en-US"/>
            </a:br>
            <a:r>
              <a:rPr lang="en-US" altLang="en-US" sz="3600"/>
              <a:t>(part 1)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381000" y="2057400"/>
            <a:ext cx="8763000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96" charset="0"/>
              </a:rPr>
              <a:t>&lt;bean id=“myAppSessionFactory"</a:t>
            </a:r>
          </a:p>
          <a:p>
            <a:r>
              <a:rPr lang="en-US" altLang="en-US" sz="1600">
                <a:latin typeface="Courier New" pitchFamily="96" charset="0"/>
              </a:rPr>
              <a:t> class="org.springframework.orm.hibernate3.LocalSessionFactoryBean"&gt;</a:t>
            </a:r>
          </a:p>
          <a:p>
            <a:r>
              <a:rPr lang="en-US" altLang="en-US" sz="1600">
                <a:latin typeface="Courier New" pitchFamily="96" charset="0"/>
              </a:rPr>
              <a:t>   &lt;property name="dataSource"&gt;</a:t>
            </a:r>
          </a:p>
          <a:p>
            <a:r>
              <a:rPr lang="en-US" altLang="en-US" sz="1600">
                <a:latin typeface="Courier New" pitchFamily="96" charset="0"/>
              </a:rPr>
              <a:t>      &lt;ref local=“myLocalDataSource" /&gt;</a:t>
            </a:r>
          </a:p>
          <a:p>
            <a:r>
              <a:rPr lang="en-US" altLang="en-US" sz="1600">
                <a:latin typeface="Courier New" pitchFamily="96" charset="0"/>
              </a:rPr>
              <a:t>   &lt;/property&gt;</a:t>
            </a:r>
          </a:p>
          <a:p>
            <a:r>
              <a:rPr lang="en-US" altLang="en-US" sz="1600">
                <a:latin typeface="Courier New" pitchFamily="96" charset="0"/>
              </a:rPr>
              <a:t>   &lt;property name="mappingResources"&gt;</a:t>
            </a:r>
          </a:p>
          <a:p>
            <a:r>
              <a:rPr lang="en-US" altLang="en-US" sz="1600">
                <a:latin typeface="Courier New" pitchFamily="96" charset="0"/>
              </a:rPr>
              <a:t>      &lt;list&gt;</a:t>
            </a:r>
          </a:p>
          <a:p>
            <a:r>
              <a:rPr lang="en-US" altLang="en-US" sz="1600">
                <a:latin typeface="Courier New" pitchFamily="96" charset="0"/>
              </a:rPr>
              <a:t>        &lt;value&gt;</a:t>
            </a:r>
          </a:p>
          <a:p>
            <a:r>
              <a:rPr lang="en-US" altLang="en-US" sz="1600">
                <a:latin typeface="Courier New" pitchFamily="96" charset="0"/>
              </a:rPr>
              <a:t>          com/group/myapp/impl/hbm/MyObject.hbm.xml</a:t>
            </a:r>
          </a:p>
          <a:p>
            <a:r>
              <a:rPr lang="en-US" altLang="en-US" sz="1600">
                <a:latin typeface="Courier New" pitchFamily="96" charset="0"/>
              </a:rPr>
              <a:t>        &lt;/value&gt;</a:t>
            </a:r>
          </a:p>
          <a:p>
            <a:r>
              <a:rPr lang="en-US" altLang="en-US" sz="1600">
                <a:latin typeface="Courier New" pitchFamily="96" charset="0"/>
              </a:rPr>
              <a:t>      &lt;/list&gt;</a:t>
            </a:r>
          </a:p>
          <a:p>
            <a:r>
              <a:rPr lang="en-US" altLang="en-US" sz="1600">
                <a:latin typeface="Courier New" pitchFamily="96" charset="0"/>
              </a:rPr>
              <a:t>    &lt;/property&gt;</a:t>
            </a:r>
          </a:p>
          <a:p>
            <a:r>
              <a:rPr lang="en-US" altLang="en-US" sz="1600">
                <a:latin typeface="Courier New" pitchFamily="96" charset="0"/>
              </a:rPr>
              <a:t>...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5300663"/>
            <a:ext cx="77724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This ties our persistent objects with the newly created SessionFactory bean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2629F-205C-4E64-BF84-47A2FC94B3C2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304800" y="2057400"/>
            <a:ext cx="8659813" cy="3243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Create a SessionFactory</a:t>
            </a:r>
            <a:br>
              <a:rPr lang="en-US" altLang="en-US"/>
            </a:br>
            <a:r>
              <a:rPr lang="en-US" altLang="en-US" sz="3600"/>
              <a:t>(part 2)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50825" y="2060575"/>
            <a:ext cx="8893175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96" charset="0"/>
              </a:rPr>
              <a:t>  &lt;property name="hibernateProperties"&gt;</a:t>
            </a:r>
          </a:p>
          <a:p>
            <a:r>
              <a:rPr lang="en-US" altLang="en-US" sz="1600">
                <a:latin typeface="Courier New" pitchFamily="96" charset="0"/>
              </a:rPr>
              <a:t>    &lt;props&gt;</a:t>
            </a:r>
          </a:p>
          <a:p>
            <a:r>
              <a:rPr lang="en-US" altLang="en-US" sz="1600">
                <a:latin typeface="Courier New" pitchFamily="96" charset="0"/>
              </a:rPr>
              <a:t>      &lt;prop key="hibernate.dialect"&gt;</a:t>
            </a:r>
          </a:p>
          <a:p>
            <a:r>
              <a:rPr lang="en-US" altLang="en-US" sz="1600">
                <a:latin typeface="Courier New" pitchFamily="96" charset="0"/>
              </a:rPr>
              <a:t>        org.hibernate.dialect.Oracle9Dialect&lt;/prop&gt;</a:t>
            </a:r>
          </a:p>
          <a:p>
            <a:r>
              <a:rPr lang="en-US" altLang="en-US" sz="1600">
                <a:latin typeface="Courier New" pitchFamily="96" charset="0"/>
              </a:rPr>
              <a:t>      &lt;prop key="hibernate.show_sql"&gt;false&lt;/prop&gt;</a:t>
            </a:r>
          </a:p>
          <a:p>
            <a:r>
              <a:rPr lang="en-US" altLang="en-US" sz="1600">
                <a:latin typeface="Courier New" pitchFamily="96" charset="0"/>
              </a:rPr>
              <a:t>      &lt;prop key="hibernate.cache.provider_class"&gt;</a:t>
            </a:r>
          </a:p>
          <a:p>
            <a:r>
              <a:rPr lang="en-US" altLang="en-US" sz="1600">
                <a:latin typeface="Courier New" pitchFamily="96" charset="0"/>
              </a:rPr>
              <a:t>        org.hibernate.cache.EhCacheProvider&lt;/prop&gt;</a:t>
            </a:r>
          </a:p>
          <a:p>
            <a:r>
              <a:rPr lang="en-US" altLang="en-US" sz="1600">
                <a:latin typeface="Courier New" pitchFamily="96" charset="0"/>
              </a:rPr>
              <a:t>      &lt;prop key="hibernate.query.substitutions"&gt;true 1, false 0&lt;/prop&gt;</a:t>
            </a:r>
          </a:p>
          <a:p>
            <a:r>
              <a:rPr lang="en-US" altLang="en-US" sz="1600">
                <a:latin typeface="Courier New" pitchFamily="96" charset="0"/>
              </a:rPr>
              <a:t>      &lt;prop key="hibernate.hbm2ddl.auto"&gt;update&lt;/prop&gt;</a:t>
            </a:r>
          </a:p>
          <a:p>
            <a:r>
              <a:rPr lang="en-US" altLang="en-US" sz="1600">
                <a:latin typeface="Courier New" pitchFamily="96" charset="0"/>
              </a:rPr>
              <a:t>      &lt;!-- create, update, create-drop (wipe and create), or blank --&gt;</a:t>
            </a:r>
          </a:p>
          <a:p>
            <a:r>
              <a:rPr lang="en-US" altLang="en-US" sz="1600">
                <a:latin typeface="Courier New" pitchFamily="96" charset="0"/>
              </a:rPr>
              <a:t>    &lt;/props&gt;</a:t>
            </a:r>
          </a:p>
          <a:p>
            <a:r>
              <a:rPr lang="en-US" altLang="en-US" sz="1600">
                <a:latin typeface="Courier New" pitchFamily="96" charset="0"/>
              </a:rPr>
              <a:t>  &lt;/property&gt;</a:t>
            </a:r>
          </a:p>
          <a:p>
            <a:r>
              <a:rPr lang="en-US" altLang="en-US" sz="1600">
                <a:latin typeface="Courier New" pitchFamily="96" charset="0"/>
              </a:rPr>
              <a:t>&lt;/bean&gt;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5300663"/>
            <a:ext cx="77724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This sets up the various properties (could also come from a props 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EFCDA-E330-4073-8FE1-A968A822F791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04800" y="2057400"/>
            <a:ext cx="8750300" cy="180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Create a transaction manager</a:t>
            </a:r>
            <a:endParaRPr lang="en-US" altLang="en-US" sz="3600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250825" y="2060575"/>
            <a:ext cx="88931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96" charset="0"/>
              </a:rPr>
              <a:t>&lt;bean id=“myAppTransactionManager"</a:t>
            </a:r>
          </a:p>
          <a:p>
            <a:r>
              <a:rPr lang="en-US" altLang="en-US" sz="1600">
                <a:latin typeface="Courier New" pitchFamily="96" charset="0"/>
              </a:rPr>
              <a:t>class="org.springframework.orm.hibernate3.HibernateTransactionManager"&gt;</a:t>
            </a:r>
          </a:p>
          <a:p>
            <a:r>
              <a:rPr lang="en-US" altLang="en-US" sz="1600">
                <a:latin typeface="Courier New" pitchFamily="96" charset="0"/>
              </a:rPr>
              <a:t>  &lt;property name="sessionFactory"&gt;</a:t>
            </a:r>
          </a:p>
          <a:p>
            <a:r>
              <a:rPr lang="en-US" altLang="en-US" sz="1600">
                <a:latin typeface="Courier New" pitchFamily="96" charset="0"/>
              </a:rPr>
              <a:t>    &lt;ref local=“myAppSessionFactory" /&gt;</a:t>
            </a:r>
          </a:p>
          <a:p>
            <a:r>
              <a:rPr lang="en-US" altLang="en-US" sz="1600">
                <a:latin typeface="Courier New" pitchFamily="96" charset="0"/>
              </a:rPr>
              <a:t>  &lt;/property&gt;</a:t>
            </a:r>
          </a:p>
          <a:p>
            <a:r>
              <a:rPr lang="en-US" altLang="en-US" sz="1600">
                <a:latin typeface="Courier New" pitchFamily="96" charset="0"/>
              </a:rPr>
              <a:t>&lt;/bean&gt;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005263"/>
            <a:ext cx="7772400" cy="2286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Creates a spring transaction manager</a:t>
            </a:r>
          </a:p>
          <a:p>
            <a:pPr lvl="1"/>
            <a:r>
              <a:rPr lang="en-US" altLang="en-US"/>
              <a:t>We need this in order to manage transactions in a reasonable way later</a:t>
            </a:r>
          </a:p>
          <a:p>
            <a:pPr lvl="1"/>
            <a:r>
              <a:rPr lang="en-US" altLang="en-US"/>
              <a:t>You can manage them manually, but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38904-F1E5-45E0-9164-C2EBC8D510A1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04800" y="2057400"/>
            <a:ext cx="8659813" cy="1876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Create a DAO bean</a:t>
            </a:r>
            <a:endParaRPr lang="en-US" altLang="en-US" sz="3600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250825" y="2060575"/>
            <a:ext cx="889317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96" charset="0"/>
              </a:rPr>
              <a:t>&lt;bean id=“com.group.myapp.dao.target.MyAppDAO"</a:t>
            </a:r>
          </a:p>
          <a:p>
            <a:r>
              <a:rPr lang="en-US" altLang="en-US" sz="1600">
                <a:latin typeface="Courier New" pitchFamily="96" charset="0"/>
              </a:rPr>
              <a:t>	class=“com.group.myapp.dao.impl.MyAppDAOImpl" </a:t>
            </a:r>
          </a:p>
          <a:p>
            <a:r>
              <a:rPr lang="en-US" altLang="en-US" sz="1600">
                <a:latin typeface="Courier New" pitchFamily="96" charset="0"/>
              </a:rPr>
              <a:t>	init-method="init"&gt;</a:t>
            </a:r>
          </a:p>
          <a:p>
            <a:r>
              <a:rPr lang="en-US" altLang="en-US" sz="1600">
                <a:latin typeface="Courier New" pitchFamily="96" charset="0"/>
              </a:rPr>
              <a:t>  &lt;property name="sessionFactory"&gt;</a:t>
            </a:r>
          </a:p>
          <a:p>
            <a:r>
              <a:rPr lang="en-US" altLang="en-US" sz="1600">
                <a:latin typeface="Courier New" pitchFamily="96" charset="0"/>
              </a:rPr>
              <a:t>    &lt;ref local=“myAppSessionFactory" /&gt;</a:t>
            </a:r>
          </a:p>
          <a:p>
            <a:r>
              <a:rPr lang="en-US" altLang="en-US" sz="1600">
                <a:latin typeface="Courier New" pitchFamily="96" charset="0"/>
              </a:rPr>
              <a:t>  &lt;/property&gt;</a:t>
            </a:r>
          </a:p>
          <a:p>
            <a:r>
              <a:rPr lang="en-US" altLang="en-US" sz="1600">
                <a:latin typeface="Courier New" pitchFamily="96" charset="0"/>
              </a:rPr>
              <a:t>&lt;/bean&gt;</a:t>
            </a: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005263"/>
            <a:ext cx="7772400" cy="2286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Create a DAO bean using the data access object class that we have created</a:t>
            </a:r>
          </a:p>
          <a:p>
            <a:r>
              <a:rPr lang="en-US" altLang="en-US" sz="2800"/>
              <a:t>This injects the SessionFactory into that class bean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15C14-95B1-4D56-8216-AA0936126CC0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50825" y="1727200"/>
            <a:ext cx="8713788" cy="307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72400" cy="1439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Define a declarative transaction interceptor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4941888"/>
            <a:ext cx="7772400" cy="1366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GB" altLang="en-US" sz="2400"/>
              <a:t>This involves much less work than opening and closing transactions in code, and is more reliable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Note that this is what we will access, not the actual DAO bean (the use of the name of the interface is a convention, not a requirement)</a:t>
            </a:r>
            <a:endParaRPr lang="en-US" altLang="en-US" sz="200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50825" y="1700213"/>
            <a:ext cx="8893175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Courier New" pitchFamily="96" charset="0"/>
              </a:rPr>
              <a:t>&lt;bean id=“com.group.myapp.dao.MyAppDAO"</a:t>
            </a:r>
          </a:p>
          <a:p>
            <a:r>
              <a:rPr lang="en-US" altLang="en-US" sz="1400">
                <a:latin typeface="Courier New" pitchFamily="96" charset="0"/>
              </a:rPr>
              <a:t>class="org.springframework.transaction.interceptor.TransactionProxyFactoryBean"&gt;</a:t>
            </a:r>
          </a:p>
          <a:p>
            <a:r>
              <a:rPr lang="en-US" altLang="en-US" sz="1400">
                <a:latin typeface="Courier New" pitchFamily="96" charset="0"/>
              </a:rPr>
              <a:t>  &lt;property name="target"&gt;</a:t>
            </a:r>
          </a:p>
          <a:p>
            <a:r>
              <a:rPr lang="en-US" altLang="en-US" sz="1400">
                <a:latin typeface="Courier New" pitchFamily="96" charset="0"/>
              </a:rPr>
              <a:t>    &lt;ref local=“com.group.myapp.dao.target.MyAppDAO"/&gt;</a:t>
            </a:r>
          </a:p>
          <a:p>
            <a:r>
              <a:rPr lang="en-US" altLang="en-US" sz="1400">
                <a:latin typeface="Courier New" pitchFamily="96" charset="0"/>
              </a:rPr>
              <a:t>  &lt;/property&gt;</a:t>
            </a:r>
          </a:p>
          <a:p>
            <a:r>
              <a:rPr lang="en-US" altLang="en-US" sz="1400">
                <a:latin typeface="Courier New" pitchFamily="96" charset="0"/>
              </a:rPr>
              <a:t>  &lt;property name="transactionManager"&gt;</a:t>
            </a:r>
          </a:p>
          <a:p>
            <a:r>
              <a:rPr lang="en-US" altLang="en-US" sz="1400">
                <a:latin typeface="Courier New" pitchFamily="96" charset="0"/>
              </a:rPr>
              <a:t>    &lt;ref bean=“myAppTransactionManager" /&gt;</a:t>
            </a:r>
          </a:p>
          <a:p>
            <a:r>
              <a:rPr lang="en-US" altLang="en-US" sz="1400">
                <a:latin typeface="Courier New" pitchFamily="96" charset="0"/>
              </a:rPr>
              <a:t>  &lt;/property&gt;</a:t>
            </a:r>
          </a:p>
          <a:p>
            <a:r>
              <a:rPr lang="en-US" altLang="en-US" sz="1400">
                <a:latin typeface="Courier New" pitchFamily="96" charset="0"/>
              </a:rPr>
              <a:t>  &lt;property name="transactionAttributes"&gt;</a:t>
            </a:r>
          </a:p>
          <a:p>
            <a:r>
              <a:rPr lang="en-US" altLang="en-US" sz="1400">
                <a:latin typeface="Courier New" pitchFamily="96" charset="0"/>
              </a:rPr>
              <a:t>    &lt;props&gt;</a:t>
            </a:r>
          </a:p>
          <a:p>
            <a:r>
              <a:rPr lang="en-US" altLang="en-US" sz="1400">
                <a:latin typeface="Courier New" pitchFamily="96" charset="0"/>
              </a:rPr>
              <a:t>      &lt;prop key="*"&gt;PROPAGATION_REQUIRED&lt;/prop&gt;</a:t>
            </a:r>
          </a:p>
          <a:p>
            <a:r>
              <a:rPr lang="en-US" altLang="en-US" sz="1400">
                <a:latin typeface="Courier New" pitchFamily="96" charset="0"/>
              </a:rPr>
              <a:t>    &lt;/props&gt;</a:t>
            </a:r>
          </a:p>
          <a:p>
            <a:r>
              <a:rPr lang="en-US" altLang="en-US" sz="1400">
                <a:latin typeface="Courier New" pitchFamily="96" charset="0"/>
              </a:rPr>
              <a:t>  &lt;/property&gt;</a:t>
            </a:r>
          </a:p>
          <a:p>
            <a:r>
              <a:rPr lang="en-US" altLang="en-US" sz="1400">
                <a:latin typeface="Courier New" pitchFamily="96" charset="0"/>
              </a:rPr>
              <a:t>&lt;/bean&gt;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16" y="1447800"/>
            <a:ext cx="3842784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4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58A08-7287-4692-826E-F9410EAADBD9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Use Hibernate in code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Access the persistent objects just like you would any normal java POJO</a:t>
            </a:r>
          </a:p>
          <a:p>
            <a:r>
              <a:rPr lang="en-US" altLang="en-US"/>
              <a:t>Use the dao operations (save, delete, etc.) to control the lifetimes of objects</a:t>
            </a:r>
          </a:p>
          <a:p>
            <a:r>
              <a:rPr lang="en-US" altLang="en-US"/>
              <a:t>Take advantage of the Hibernate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6785A-06A2-4412-86FB-E91C5068A557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Example App revisit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5410200" y="5638800"/>
            <a:ext cx="24384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1981200"/>
            <a:ext cx="38100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Same basic structure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Alpha is the main class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Bravo handles user interaction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Charlie handles application logic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Delta handles data access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New implementation of the Delta interface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UserString model class and hbm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7162800" y="1981200"/>
            <a:ext cx="1600200" cy="6858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Alpha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7162800" y="3352800"/>
            <a:ext cx="1600200" cy="6858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Charlie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5029200" y="2667000"/>
            <a:ext cx="1600200" cy="6858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Bravo</a:t>
            </a:r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7162800" y="4648200"/>
            <a:ext cx="1600200" cy="6858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Delta</a:t>
            </a:r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H="1">
            <a:off x="5791200" y="22860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8001000" y="2667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 flipH="1" flipV="1">
            <a:off x="5791200" y="33528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80010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5486400" y="5638800"/>
            <a:ext cx="2333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A         B = A depends on B</a:t>
            </a:r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>
            <a:off x="57150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5029200" y="4648200"/>
            <a:ext cx="1600200" cy="6858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DeltaHibernate</a:t>
            </a:r>
          </a:p>
        </p:txBody>
      </p:sp>
      <p:sp>
        <p:nvSpPr>
          <p:cNvPr id="103442" name="Line 18"/>
          <p:cNvSpPr>
            <a:spLocks noChangeShapeType="1"/>
          </p:cNvSpPr>
          <p:nvPr/>
        </p:nvSpPr>
        <p:spPr bwMode="auto">
          <a:xfrm flipH="1">
            <a:off x="6629400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Rectangle 19"/>
          <p:cNvSpPr>
            <a:spLocks noChangeArrowheads="1"/>
          </p:cNvSpPr>
          <p:nvPr/>
        </p:nvSpPr>
        <p:spPr bwMode="auto">
          <a:xfrm>
            <a:off x="5029200" y="3733800"/>
            <a:ext cx="1600200" cy="685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UserString</a:t>
            </a:r>
          </a:p>
          <a:p>
            <a:pPr algn="ctr"/>
            <a:r>
              <a:rPr lang="en-US" altLang="en-US" sz="1400"/>
              <a:t>(hbm and class)</a:t>
            </a:r>
            <a:endParaRPr lang="en-US" altLang="en-US"/>
          </a:p>
        </p:txBody>
      </p:sp>
      <p:sp>
        <p:nvSpPr>
          <p:cNvPr id="103445" name="Line 21"/>
          <p:cNvSpPr>
            <a:spLocks noChangeShapeType="1"/>
          </p:cNvSpPr>
          <p:nvPr/>
        </p:nvSpPr>
        <p:spPr bwMode="auto">
          <a:xfrm flipV="1">
            <a:off x="58674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4400D-87B9-4565-9CE9-19CE661DB4EB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Changes to Example App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Implemented Delta interface using Spring HibernateDaoSupport</a:t>
            </a:r>
          </a:p>
          <a:p>
            <a:r>
              <a:rPr lang="en-US" altLang="en-US"/>
              <a:t>Adjusted bean definitions to point to the new implementation</a:t>
            </a:r>
          </a:p>
          <a:p>
            <a:r>
              <a:rPr lang="en-US" altLang="en-US"/>
              <a:t>Created hbm file and model class</a:t>
            </a:r>
          </a:p>
          <a:p>
            <a:r>
              <a:rPr lang="en-US" altLang="en-US"/>
              <a:t>Added bean definitions for Hibernate</a:t>
            </a:r>
          </a:p>
          <a:p>
            <a:pPr>
              <a:buFontTx/>
              <a:buNone/>
            </a:pPr>
            <a:r>
              <a:rPr lang="en-US" altLang="en-US" sz="2400">
                <a:hlinkClick r:id="rId2"/>
              </a:rPr>
              <a:t>Programmers Cafe - Example App Spring Hibernate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F23E1-AF16-4C22-9DF6-3335B5F27701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Any questions?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8153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Hibernate: </a:t>
            </a:r>
            <a:r>
              <a:rPr lang="en-US" altLang="en-US">
                <a:hlinkClick r:id="rId2"/>
              </a:rPr>
              <a:t>http://www.hibernate.org/</a:t>
            </a:r>
            <a:endParaRPr lang="en-US" altLang="en-US"/>
          </a:p>
          <a:p>
            <a:r>
              <a:rPr lang="en-US" altLang="en-US"/>
              <a:t>Spring ORM</a:t>
            </a:r>
          </a:p>
          <a:p>
            <a:pPr algn="ctr">
              <a:buFontTx/>
              <a:buNone/>
            </a:pPr>
            <a:r>
              <a:rPr lang="en-US" altLang="en-US" sz="2000">
                <a:hlinkClick r:id="rId3"/>
              </a:rPr>
              <a:t>http://www.springframework.org/docs/reference/orm.html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Create a </a:t>
            </a:r>
            <a:r>
              <a:rPr lang="en-US" altLang="en-US" sz="2400" dirty="0" smtClean="0">
                <a:solidFill>
                  <a:srgbClr val="FF0000"/>
                </a:solidFill>
              </a:rPr>
              <a:t>lib</a:t>
            </a:r>
            <a:r>
              <a:rPr lang="en-US" altLang="en-US" sz="2400" dirty="0" smtClean="0"/>
              <a:t> subdirectory in your project</a:t>
            </a:r>
            <a:endParaRPr lang="en-US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3615834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Create a </a:t>
            </a:r>
            <a:r>
              <a:rPr lang="en-US" altLang="en-US" sz="2400" dirty="0" smtClean="0">
                <a:solidFill>
                  <a:srgbClr val="FF0000"/>
                </a:solidFill>
              </a:rPr>
              <a:t>lib</a:t>
            </a:r>
            <a:r>
              <a:rPr lang="en-US" altLang="en-US" sz="2400" dirty="0" smtClean="0"/>
              <a:t> subdirectory in your project</a:t>
            </a:r>
            <a:endParaRPr lang="en-US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828800"/>
            <a:ext cx="4252912" cy="435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9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Like this</a:t>
            </a:r>
            <a:endParaRPr lang="en-US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19484"/>
            <a:ext cx="3581400" cy="480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ncouver Template">
  <a:themeElements>
    <a:clrScheme name="Vancouver Template 13">
      <a:dk1>
        <a:srgbClr val="000000"/>
      </a:dk1>
      <a:lt1>
        <a:srgbClr val="FFFFFF"/>
      </a:lt1>
      <a:dk2>
        <a:srgbClr val="006666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ncouve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ncouv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3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2677</Words>
  <Application>Microsoft Office PowerPoint</Application>
  <PresentationFormat>On-screen Show (4:3)</PresentationFormat>
  <Paragraphs>430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Vancouver Template</vt:lpstr>
      <vt:lpstr>Hibernate - Part 3 Setting Up a Generic Project Eclipse</vt:lpstr>
      <vt:lpstr>Hibernate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What is persistence? </vt:lpstr>
      <vt:lpstr>Hibernate Setup </vt:lpstr>
      <vt:lpstr>Hibernate Setup </vt:lpstr>
      <vt:lpstr>Hibernate Setup </vt:lpstr>
      <vt:lpstr>What is persistence? </vt:lpstr>
      <vt:lpstr>What is persistence? </vt:lpstr>
      <vt:lpstr>3 ways to persist data to the DB</vt:lpstr>
      <vt:lpstr>JDBC Info</vt:lpstr>
      <vt:lpstr>Spring JDBC Info</vt:lpstr>
      <vt:lpstr>Hibernate Info</vt:lpstr>
      <vt:lpstr>More Hibernate Info</vt:lpstr>
      <vt:lpstr>Even more Hibernate Info</vt:lpstr>
      <vt:lpstr>Hibernate Commentary</vt:lpstr>
      <vt:lpstr>Some database tips</vt:lpstr>
      <vt:lpstr>More database tips</vt:lpstr>
      <vt:lpstr>One last database tip</vt:lpstr>
      <vt:lpstr>Hibernate Development</vt:lpstr>
      <vt:lpstr>Hibernate Tips - Avoid primitives</vt:lpstr>
      <vt:lpstr>Hibernate Tips -  don’t preset values</vt:lpstr>
      <vt:lpstr>Hibernate Tips - save dependent objects first</vt:lpstr>
      <vt:lpstr>Hibernate Tips -  non-primitive generated ids </vt:lpstr>
      <vt:lpstr>Hibernate Tools</vt:lpstr>
      <vt:lpstr>Using hibernate in your app</vt:lpstr>
      <vt:lpstr>Use the Generic Dao package</vt:lpstr>
      <vt:lpstr>More on GenericDao</vt:lpstr>
      <vt:lpstr>Let’s look at some code!</vt:lpstr>
      <vt:lpstr>Hibernate and Spring packages</vt:lpstr>
      <vt:lpstr>Hibernate Mapping Files</vt:lpstr>
      <vt:lpstr>Basic HBM template</vt:lpstr>
      <vt:lpstr>Template customization</vt:lpstr>
      <vt:lpstr>Creating a DAO for Hibernate</vt:lpstr>
      <vt:lpstr>DAO sample code</vt:lpstr>
      <vt:lpstr>Spring configuration</vt:lpstr>
      <vt:lpstr>Create a Data Source</vt:lpstr>
      <vt:lpstr>Create a SessionFactory (part 1)</vt:lpstr>
      <vt:lpstr>Create a SessionFactory (part 2)</vt:lpstr>
      <vt:lpstr>Create a transaction manager</vt:lpstr>
      <vt:lpstr>Create a DAO bean</vt:lpstr>
      <vt:lpstr>Define a declarative transaction interceptor</vt:lpstr>
      <vt:lpstr>Use Hibernate in code</vt:lpstr>
      <vt:lpstr>Example App revisit</vt:lpstr>
      <vt:lpstr>Changes to Example App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2016-06-07T16:14:31Z</dcterms:modified>
</cp:coreProperties>
</file>