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4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00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7740B-B2D0-4229-F83A-D59A4F26C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6E28AB-072D-1FDB-E4D2-680A2A265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614CC7-9A3E-D3E5-0925-ADC20C39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45070-BC05-4205-8970-6FE237991B0D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7EC3D8-AC00-794D-3B64-FE57BB82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97426-7C9C-9693-59BF-C8F40829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6B85-8C03-4353-A702-474CCCC6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4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62C8F-8227-3F5B-3724-D55C3C82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BB21A9-269E-CAB2-AAEB-71622371D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560B5B-2A91-499D-2A02-E2CCA49F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45070-BC05-4205-8970-6FE237991B0D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FD10D-FE1C-EC35-7BEE-968DB162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74ECD-AD1B-F98C-EEAA-8E0C1332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6B85-8C03-4353-A702-474CCCC6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47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65D224-A2EF-731F-2E26-CF61EE677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85259E-7995-833B-904E-2F1CF4222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95A992-74BA-89DD-8A5E-740159AD5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45070-BC05-4205-8970-6FE237991B0D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D76E83-5145-3F9C-0955-7286E43EC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CB462-D6D0-024D-750E-0F2FF15F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6B85-8C03-4353-A702-474CCCC6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59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4E502-89E7-AA8D-384A-182D8CDE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610913-B171-8F2C-A7B9-7F976BC96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56584-16EB-85F9-1AE1-E3BE08C0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45070-BC05-4205-8970-6FE237991B0D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86FA4-AEFE-730C-F94F-D7047E62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C9C49-81DA-8ADC-8EB5-22FB76F6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6B85-8C03-4353-A702-474CCCC6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77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43800-4C8A-AEF0-C1DA-D7CD30AF8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BC123-63BF-8576-BF71-8CF8FAF25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2F021-B3C5-BB7C-993B-EF9DAF9C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45070-BC05-4205-8970-6FE237991B0D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B0415-7DB2-6627-E8EF-905AABD6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92DD31-88A1-BB43-910F-6A0D5BF1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6B85-8C03-4353-A702-474CCCC6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87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5755A-715E-9A93-8901-C8C6331A0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637978-005F-75D6-F9F8-E6076FE38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6F65D4-5B47-F496-6C6E-4723E5578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547C65-2E57-B3C3-CA76-428FB07A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45070-BC05-4205-8970-6FE237991B0D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3D5ED3-A6AF-4C3F-66D9-BE540538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43EC5F-F51D-E388-2DE6-0DD4DF11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6B85-8C03-4353-A702-474CCCC6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93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38008-1A47-B8EC-9DA9-CAA380ECC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FCF625-6184-61B8-D109-BDDE86CCA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6A15DA-F03D-F332-DB61-CA6B8808B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36ADE3-E516-E4F2-D9EA-11300E5B8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3FA9D0-368F-E9C6-2A1B-9D1F66503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17B6E7-CC12-4D34-180F-04EB7BCF2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45070-BC05-4205-8970-6FE237991B0D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B4DD49-A8EB-E1DB-CF81-9A1864E4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0B302D-A989-F86D-87B2-FC748CAF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6B85-8C03-4353-A702-474CCCC6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25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74B4F-56C8-F39D-8F95-0BCDC6A2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89BD01-203F-ABE0-8087-5ADE46D9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45070-BC05-4205-8970-6FE237991B0D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D318A0-A16D-F93F-5A9E-044F73A2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D41018-CF1D-1562-1470-67BB0414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6B85-8C03-4353-A702-474CCCC6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78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81845E-F36B-0517-4118-74B9344C9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45070-BC05-4205-8970-6FE237991B0D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374AE6-81B3-09E4-9665-2BBDCF11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575CC0-303B-3E3E-DD10-24C151288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6B85-8C03-4353-A702-474CCCC6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34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05F2-1D98-3325-90D0-E9AC3133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2E312-DC81-EB58-960A-8399C4159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A77BB1-DE5A-0785-B282-44BEAA26F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031088-5458-4A67-775B-52F1F831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45070-BC05-4205-8970-6FE237991B0D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B980C7-EEE0-002A-8128-94DDBFFFB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BD758C-D37C-8980-7165-2E4BD07E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6B85-8C03-4353-A702-474CCCC6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95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48B75-460B-D039-6B9D-9E95A85F0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635B56-05AF-ADD4-3C0D-E42E52013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7AC379-2ED2-1796-F291-E6FD6F154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214E2B-3AEB-7E88-9048-955B5616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45070-BC05-4205-8970-6FE237991B0D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DBA129-5CBC-118A-2462-319C65C0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5B387E-D561-2BBF-91C1-7D94D993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6B85-8C03-4353-A702-474CCCC6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2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D544D4-411D-D844-A82B-40758069E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A836B6-5C58-9D58-971E-6D3803FAA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93825-C74B-D547-2DC6-90C29E9A9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345070-BC05-4205-8970-6FE237991B0D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ECFFF5-7518-568E-D31B-BC0C1ADB6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D79D0-D230-194B-635D-D945652F5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16B85-8C03-4353-A702-474CCCC6D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62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D58C8-C6FF-9452-BFF4-D5E416B57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35027-8F27-4B4B-AA2A-1B003D291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인공지능 데이터 </a:t>
            </a:r>
            <a:r>
              <a:rPr lang="ko-KR" altLang="en-US" sz="4400" dirty="0" err="1"/>
              <a:t>전처리</a:t>
            </a:r>
            <a:r>
              <a:rPr lang="ko-KR" altLang="en-US" sz="4400" dirty="0"/>
              <a:t> 결과 보고서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9C4BE-5BB4-A556-195D-9A1EE9FA5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10515600" cy="3433763"/>
          </a:xfrm>
        </p:spPr>
        <p:txBody>
          <a:bodyPr/>
          <a:lstStyle/>
          <a:p>
            <a:r>
              <a:rPr lang="ko-KR" altLang="en-US" dirty="0" err="1"/>
              <a:t>결측치</a:t>
            </a:r>
            <a:r>
              <a:rPr lang="en-US" altLang="ko-KR" dirty="0"/>
              <a:t>: </a:t>
            </a:r>
            <a:r>
              <a:rPr lang="ko-KR" altLang="en-US" dirty="0"/>
              <a:t>수치형 컬럼 → 평균 번호 대체</a:t>
            </a:r>
          </a:p>
          <a:p>
            <a:r>
              <a:rPr lang="ko-KR" altLang="en-US" dirty="0"/>
              <a:t>이상치</a:t>
            </a:r>
            <a:r>
              <a:rPr lang="en-US" altLang="ko-KR" dirty="0"/>
              <a:t>: IQR </a:t>
            </a:r>
            <a:r>
              <a:rPr lang="ko-KR" altLang="en-US" dirty="0"/>
              <a:t>기반 생성 및 제거</a:t>
            </a:r>
          </a:p>
          <a:p>
            <a:r>
              <a:rPr lang="ko-KR" altLang="en-US" dirty="0"/>
              <a:t>범주형</a:t>
            </a:r>
            <a:r>
              <a:rPr lang="en-US" altLang="ko-KR" dirty="0"/>
              <a:t>: `</a:t>
            </a:r>
            <a:r>
              <a:rPr lang="en-US" altLang="ko-KR" dirty="0" err="1"/>
              <a:t>get_dummies</a:t>
            </a:r>
            <a:r>
              <a:rPr lang="en-US" altLang="ko-KR" dirty="0"/>
              <a:t>(</a:t>
            </a:r>
            <a:r>
              <a:rPr lang="en-US" altLang="ko-KR" dirty="0" err="1"/>
              <a:t>drop_first</a:t>
            </a:r>
            <a:r>
              <a:rPr lang="en-US" altLang="ko-KR" dirty="0"/>
              <a:t>=True)` </a:t>
            </a:r>
            <a:r>
              <a:rPr lang="ko-KR" altLang="en-US" dirty="0"/>
              <a:t>적용</a:t>
            </a:r>
          </a:p>
          <a:p>
            <a:r>
              <a:rPr lang="ko-KR" altLang="en-US" dirty="0"/>
              <a:t>클래스 불균형</a:t>
            </a:r>
            <a:r>
              <a:rPr lang="en-US" altLang="ko-KR" dirty="0"/>
              <a:t>: SMOTE </a:t>
            </a:r>
            <a:r>
              <a:rPr lang="ko-KR" altLang="en-US" dirty="0"/>
              <a:t>적용 </a:t>
            </a:r>
            <a:r>
              <a:rPr lang="en-US" altLang="ko-KR" dirty="0"/>
              <a:t>(Train only)</a:t>
            </a:r>
          </a:p>
          <a:p>
            <a:r>
              <a:rPr lang="ko-KR" altLang="en-US" dirty="0"/>
              <a:t>스케일링</a:t>
            </a:r>
            <a:r>
              <a:rPr lang="en-US" altLang="ko-KR" dirty="0"/>
              <a:t>: `</a:t>
            </a:r>
            <a:r>
              <a:rPr lang="en-US" altLang="ko-KR" dirty="0" err="1"/>
              <a:t>StandardScaler</a:t>
            </a:r>
            <a:r>
              <a:rPr lang="en-US" altLang="ko-KR" dirty="0"/>
              <a:t>`</a:t>
            </a:r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FF2619E-E0EA-6086-D9F7-8A64D1163C3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ko-KR" altLang="en-US" dirty="0"/>
              <a:t>수학 데이터</a:t>
            </a:r>
          </a:p>
        </p:txBody>
      </p:sp>
    </p:spTree>
    <p:extLst>
      <p:ext uri="{BB962C8B-B14F-4D97-AF65-F5344CB8AC3E}">
        <p14:creationId xmlns:p14="http://schemas.microsoft.com/office/powerpoint/2010/main" val="189946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254A7-B715-3F9B-C299-B59411ADD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4BD9C-DBCA-C4F5-4CCC-12CA8D0A7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B70250-74AB-84FD-7E72-2268C6AD2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/>
              <a:t>모델</a:t>
            </a:r>
            <a:r>
              <a:rPr lang="en-US" altLang="ko-KR" dirty="0"/>
              <a:t>: </a:t>
            </a:r>
            <a:r>
              <a:rPr lang="en-US" altLang="ko-KR" dirty="0" err="1"/>
              <a:t>XGBoostClassifier</a:t>
            </a:r>
            <a:endParaRPr lang="en-US" altLang="ko-KR" dirty="0"/>
          </a:p>
          <a:p>
            <a:r>
              <a:rPr lang="ko-KR" altLang="en-US" dirty="0"/>
              <a:t>학습 데이터</a:t>
            </a:r>
            <a:r>
              <a:rPr lang="en-US" altLang="ko-KR" dirty="0"/>
              <a:t>: SMOTE + Scaling </a:t>
            </a:r>
            <a:r>
              <a:rPr lang="ko-KR" altLang="en-US" dirty="0"/>
              <a:t>적용 </a:t>
            </a:r>
            <a:r>
              <a:rPr lang="en-US" altLang="ko-KR" dirty="0" err="1"/>
              <a:t>X_train_res</a:t>
            </a:r>
            <a:endParaRPr lang="en-US" altLang="ko-KR" dirty="0"/>
          </a:p>
          <a:p>
            <a:r>
              <a:rPr lang="en-US" altLang="ko-KR" dirty="0"/>
              <a:t>Train Accuracy: 1.0000</a:t>
            </a:r>
          </a:p>
          <a:p>
            <a:r>
              <a:rPr lang="en-US" altLang="ko-KR" dirty="0"/>
              <a:t>Test Accuracy: 0.9690</a:t>
            </a:r>
          </a:p>
          <a:p>
            <a:r>
              <a:rPr lang="en-US" altLang="ko-KR" dirty="0"/>
              <a:t>Train F1 Score: 0.98+ (</a:t>
            </a:r>
            <a:r>
              <a:rPr lang="ko-KR" altLang="en-US" dirty="0"/>
              <a:t>실제</a:t>
            </a:r>
            <a:r>
              <a:rPr lang="en-US" altLang="ko-KR" dirty="0"/>
              <a:t>: 1.0000)</a:t>
            </a:r>
          </a:p>
          <a:p>
            <a:r>
              <a:rPr lang="en-US" altLang="ko-KR" dirty="0"/>
              <a:t>Test F1 Score: 0.9173</a:t>
            </a:r>
          </a:p>
          <a:p>
            <a:r>
              <a:rPr lang="en-US" altLang="ko-KR" dirty="0"/>
              <a:t>Precision: 0.9531 / Recall: 0.8841</a:t>
            </a:r>
          </a:p>
          <a:p>
            <a:r>
              <a:rPr lang="en-US" altLang="ko-KR" dirty="0"/>
              <a:t>AUC Score: 0.9771</a:t>
            </a:r>
          </a:p>
          <a:p>
            <a:r>
              <a:rPr lang="ko-KR" altLang="en-US" dirty="0" err="1"/>
              <a:t>과적합</a:t>
            </a:r>
            <a:r>
              <a:rPr lang="ko-KR" altLang="en-US" dirty="0"/>
              <a:t> 차이 </a:t>
            </a:r>
            <a:r>
              <a:rPr lang="en-US" altLang="ko-KR" dirty="0"/>
              <a:t>(Train-Test F1): 0.0827</a:t>
            </a:r>
          </a:p>
          <a:p>
            <a:r>
              <a:rPr lang="ko-KR" altLang="en-US" dirty="0"/>
              <a:t>교차검증</a:t>
            </a:r>
            <a:r>
              <a:rPr lang="en-US" altLang="ko-KR" dirty="0"/>
              <a:t>: CV </a:t>
            </a:r>
            <a:r>
              <a:rPr lang="ko-KR" altLang="en-US" dirty="0"/>
              <a:t>평균 </a:t>
            </a:r>
            <a:r>
              <a:rPr lang="en-US" altLang="ko-KR" dirty="0"/>
              <a:t>F1 = 0.9600 / </a:t>
            </a:r>
            <a:r>
              <a:rPr lang="ko-KR" altLang="en-US" dirty="0"/>
              <a:t>표준편차 </a:t>
            </a:r>
            <a:r>
              <a:rPr lang="en-US" altLang="ko-KR" dirty="0"/>
              <a:t>= 0.0432</a:t>
            </a:r>
          </a:p>
          <a:p>
            <a:r>
              <a:rPr lang="ko-KR" altLang="en-US" dirty="0"/>
              <a:t>분류 리포트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- Class 0: precision=0.97, recall=0.99, f1=0.98 (support=571)</a:t>
            </a:r>
          </a:p>
          <a:p>
            <a:r>
              <a:rPr lang="en-US" altLang="ko-KR" dirty="0"/>
              <a:t> - Class 1: precision=0.95, recall=0.88, f1=0.92 (support=138)</a:t>
            </a:r>
          </a:p>
          <a:p>
            <a:r>
              <a:rPr lang="en-US" altLang="ko-KR" dirty="0"/>
              <a:t> - Accuracy=0.97, Macro avg f1=0.95, Weighted avg f1=0.97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946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1B00C-F17E-F97D-91E9-3BEBDBF0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평가</a:t>
            </a:r>
          </a:p>
        </p:txBody>
      </p:sp>
      <p:pic>
        <p:nvPicPr>
          <p:cNvPr id="6" name="내용 개체 틀 5" descr="텍스트, 스크린샷, 도표, 직사각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DD3F67E-5AC6-4C39-9879-D1B3FF28C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81" y="1575785"/>
            <a:ext cx="4828709" cy="4023926"/>
          </a:xfr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7B15050-960A-2575-CBC5-2EA6A7D71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262" y="1748310"/>
            <a:ext cx="2525711" cy="336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7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1B9BA-3A2D-658C-46AF-A823E2004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평가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9E2673D-FA7D-4F80-5159-86747F4BD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201" y="4706002"/>
            <a:ext cx="4273841" cy="1252999"/>
          </a:xfrm>
        </p:spPr>
      </p:pic>
      <p:pic>
        <p:nvPicPr>
          <p:cNvPr id="8" name="그림 7" descr="텍스트, 라인, 도표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49788D5-86BF-40F7-CB48-AC877A313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25" y="1405341"/>
            <a:ext cx="4818624" cy="3613968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E065925-2CD3-6E45-79F2-E0E06C9F24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339" y="1476671"/>
            <a:ext cx="3459316" cy="410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5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FD76C-F353-FBFB-D19B-FED51255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평가</a:t>
            </a:r>
          </a:p>
        </p:txBody>
      </p:sp>
      <p:graphicFrame>
        <p:nvGraphicFramePr>
          <p:cNvPr id="11" name="내용 개체 틀 10">
            <a:extLst>
              <a:ext uri="{FF2B5EF4-FFF2-40B4-BE49-F238E27FC236}">
                <a16:creationId xmlns:a16="http://schemas.microsoft.com/office/drawing/2014/main" id="{14D0634E-6A4A-7A24-1ED6-EB84AFF76C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566597"/>
              </p:ext>
            </p:extLst>
          </p:nvPr>
        </p:nvGraphicFramePr>
        <p:xfrm>
          <a:off x="4814006" y="2376528"/>
          <a:ext cx="6796617" cy="4085478"/>
        </p:xfrm>
        <a:graphic>
          <a:graphicData uri="http://schemas.openxmlformats.org/drawingml/2006/table">
            <a:tbl>
              <a:tblPr/>
              <a:tblGrid>
                <a:gridCol w="1989021">
                  <a:extLst>
                    <a:ext uri="{9D8B030D-6E8A-4147-A177-3AD203B41FA5}">
                      <a16:colId xmlns:a16="http://schemas.microsoft.com/office/drawing/2014/main" val="354360673"/>
                    </a:ext>
                  </a:extLst>
                </a:gridCol>
                <a:gridCol w="838141">
                  <a:extLst>
                    <a:ext uri="{9D8B030D-6E8A-4147-A177-3AD203B41FA5}">
                      <a16:colId xmlns:a16="http://schemas.microsoft.com/office/drawing/2014/main" val="2900623695"/>
                    </a:ext>
                  </a:extLst>
                </a:gridCol>
                <a:gridCol w="3969455">
                  <a:extLst>
                    <a:ext uri="{9D8B030D-6E8A-4147-A177-3AD203B41FA5}">
                      <a16:colId xmlns:a16="http://schemas.microsoft.com/office/drawing/2014/main" val="2390674797"/>
                    </a:ext>
                  </a:extLst>
                </a:gridCol>
              </a:tblGrid>
              <a:tr h="3933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변수명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영향도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요약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2756483"/>
                  </a:ext>
                </a:extLst>
              </a:tr>
              <a:tr h="3404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Tenure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최고 영향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 개월수가 길수록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🔴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이탈 확률 낮음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545324"/>
                  </a:ext>
                </a:extLst>
              </a:tr>
              <a:tr h="3404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NumberOfAddress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매우 높음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 수가 많을수록 이탈 확률 높음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1860126"/>
                  </a:ext>
                </a:extLst>
              </a:tr>
              <a:tr h="3404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Complain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매우 높음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불만 제기 이력이 있는 고객은 이탈 가능성 높음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897918"/>
                  </a:ext>
                </a:extLst>
              </a:tr>
              <a:tr h="3404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DaySinceLastOrder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높음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마지막 주문 이후 시간이 길수록 이탈 경향 증가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981631"/>
                  </a:ext>
                </a:extLst>
              </a:tr>
              <a:tr h="6279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Preferred</a:t>
                      </a:r>
                      <a:b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PaymentMode_Credit Card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높음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 선호자 중 일부 이탈 경향 존재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766304"/>
                  </a:ext>
                </a:extLst>
              </a:tr>
              <a:tr h="3404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CashbackAmount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캐시백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금액이 많거나 적을수록 예측에 혼합된 영향 존재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381412"/>
                  </a:ext>
                </a:extLst>
              </a:tr>
              <a:tr h="3404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SatisfactionScore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만족도가 낮을수록 이탈 확률 증가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999572"/>
                  </a:ext>
                </a:extLst>
              </a:tr>
              <a:tr h="3404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MaritalStatus_Married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기혼 상태가 이탈에 영향을 미침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165792"/>
                  </a:ext>
                </a:extLst>
              </a:tr>
              <a:tr h="3404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PreferredDevice/Payment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낮음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디바이스나 결제 수단 관련 변수들은 보조적인 영향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711696"/>
                  </a:ext>
                </a:extLst>
              </a:tr>
              <a:tr h="3404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MaritalStatus_Single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미미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일부 샘플에서는 낮은 영향력 가짐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6730447"/>
                  </a:ext>
                </a:extLst>
              </a:tr>
            </a:tbl>
          </a:graphicData>
        </a:graphic>
      </p:graphicFrame>
      <p:pic>
        <p:nvPicPr>
          <p:cNvPr id="13" name="그림 12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C193D86-3D1A-DCDB-FA51-255235E56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00" y="1838106"/>
            <a:ext cx="3919805" cy="46547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38F860-8D58-3317-EB4D-86144BA64399}"/>
              </a:ext>
            </a:extLst>
          </p:cNvPr>
          <p:cNvSpPr txBox="1"/>
          <p:nvPr/>
        </p:nvSpPr>
        <p:spPr>
          <a:xfrm>
            <a:off x="5943247" y="1922651"/>
            <a:ext cx="4538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예측에 영향을 미친 주요 변수 </a:t>
            </a:r>
            <a:r>
              <a:rPr lang="en-US" altLang="ko-KR" dirty="0"/>
              <a:t>(SHAP </a:t>
            </a:r>
            <a:r>
              <a:rPr lang="ko-KR" altLang="en-US" dirty="0"/>
              <a:t>분석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092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70D11-9272-6E47-4EFF-527EDA35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학습된 인공지능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38A914-D7D8-B569-E9D3-FC3E80127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</a:t>
            </a:r>
            <a:r>
              <a:rPr lang="en-US" altLang="ko-KR" dirty="0"/>
              <a:t>: </a:t>
            </a:r>
            <a:r>
              <a:rPr lang="en-US" altLang="ko-KR" dirty="0" err="1"/>
              <a:t>XGBoostClassifier</a:t>
            </a:r>
            <a:endParaRPr lang="en-US" altLang="ko-KR" dirty="0"/>
          </a:p>
          <a:p>
            <a:r>
              <a:rPr lang="ko-KR" altLang="en-US" dirty="0"/>
              <a:t>저장</a:t>
            </a:r>
            <a:r>
              <a:rPr lang="en-US" altLang="ko-KR" dirty="0"/>
              <a:t>: </a:t>
            </a:r>
            <a:r>
              <a:rPr lang="en-US" altLang="ko-KR" dirty="0" err="1"/>
              <a:t>joblib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/>
              <a:t>pickle</a:t>
            </a:r>
          </a:p>
          <a:p>
            <a:r>
              <a:rPr lang="ko-KR" altLang="en-US" dirty="0"/>
              <a:t>파일</a:t>
            </a:r>
            <a:r>
              <a:rPr lang="en-US" altLang="ko-KR" dirty="0"/>
              <a:t>: </a:t>
            </a:r>
            <a:r>
              <a:rPr lang="en-US" altLang="ko-KR" dirty="0" err="1"/>
              <a:t>xgboost_best_model.pkl</a:t>
            </a:r>
            <a:endParaRPr lang="en-US" altLang="ko-KR" dirty="0"/>
          </a:p>
          <a:p>
            <a:r>
              <a:rPr lang="ko-KR" altLang="en-US" dirty="0"/>
              <a:t>입력 피처 수</a:t>
            </a:r>
            <a:r>
              <a:rPr lang="en-US" altLang="ko-KR" dirty="0"/>
              <a:t>: 28</a:t>
            </a:r>
            <a:r>
              <a:rPr lang="ko-KR" altLang="en-US" dirty="0"/>
              <a:t>개</a:t>
            </a:r>
          </a:p>
          <a:p>
            <a:r>
              <a:rPr lang="ko-KR" altLang="en-US" dirty="0"/>
              <a:t>입력 컬럼 목록 파일 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): </a:t>
            </a:r>
            <a:r>
              <a:rPr lang="en-US" altLang="ko-KR" dirty="0" err="1"/>
              <a:t>model_features.json</a:t>
            </a:r>
            <a:endParaRPr lang="en-US" altLang="ko-KR" dirty="0"/>
          </a:p>
          <a:p>
            <a:r>
              <a:rPr lang="ko-KR" altLang="en-US" dirty="0"/>
              <a:t>사용 환경</a:t>
            </a:r>
            <a:r>
              <a:rPr lang="en-US" altLang="ko-KR" dirty="0"/>
              <a:t>: Python 3.12+, scikit-learn 1.3+, </a:t>
            </a:r>
            <a:r>
              <a:rPr lang="en-US" altLang="ko-KR" dirty="0" err="1"/>
              <a:t>xgboost</a:t>
            </a:r>
            <a:r>
              <a:rPr lang="en-US" altLang="ko-KR" dirty="0"/>
              <a:t> 1.7+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18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350</Words>
  <Application>Microsoft Office PowerPoint</Application>
  <PresentationFormat>와이드스크린</PresentationFormat>
  <Paragraphs>66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인공지능 데이터 전처리 결과 보고서</vt:lpstr>
      <vt:lpstr>2. 평가</vt:lpstr>
      <vt:lpstr>2. 평가</vt:lpstr>
      <vt:lpstr>2. 평가</vt:lpstr>
      <vt:lpstr>2. 평가</vt:lpstr>
      <vt:lpstr>3. 학습된 인공지능 모델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ㅇㄷㄹ ㄴㅇㄹ</dc:creator>
  <cp:lastModifiedBy>ㅇㄷㄹ ㄴㅇㄹ</cp:lastModifiedBy>
  <cp:revision>2</cp:revision>
  <dcterms:created xsi:type="dcterms:W3CDTF">2025-04-19T01:28:51Z</dcterms:created>
  <dcterms:modified xsi:type="dcterms:W3CDTF">2025-04-19T01:59:04Z</dcterms:modified>
</cp:coreProperties>
</file>