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4" r:id="rId3"/>
    <p:sldId id="265" r:id="rId4"/>
    <p:sldId id="269" r:id="rId5"/>
    <p:sldId id="270" r:id="rId6"/>
    <p:sldId id="266" r:id="rId7"/>
    <p:sldId id="268" r:id="rId8"/>
    <p:sldId id="267" r:id="rId9"/>
    <p:sldId id="271" r:id="rId10"/>
    <p:sldId id="274" r:id="rId11"/>
    <p:sldId id="275" r:id="rId12"/>
    <p:sldId id="277" r:id="rId13"/>
    <p:sldId id="282" r:id="rId14"/>
    <p:sldId id="276" r:id="rId15"/>
    <p:sldId id="278" r:id="rId16"/>
    <p:sldId id="279" r:id="rId17"/>
    <p:sldId id="273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DD61C6-DA6F-DFEE-7A43-549C82135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5872B-DF69-13F6-070F-CA3380510E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0C00A-3E95-44D0-816D-89ED71D31F95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7FB45-E03D-A5E4-EC97-5C77563FFB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EDE35-6B0F-3661-1C2E-2D24F15E45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7ABEF-0985-4813-AA7D-5C74A7725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53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31F34-4DD3-467D-8C0F-353398ABBF2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03DF-61F9-4734-997E-574F4466F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7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B787-31B1-4BEA-BE2F-6799D71B4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3E2D3-BA14-3385-F2E7-CDBE3F17B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220B-271A-00C7-1307-5F345943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BD39C-66BE-D591-34BA-BB36252E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5776-6371-BBFC-F7CA-87475D63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7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3188-A69A-8D9C-74AA-AAFA7391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0E528-9EF2-80C7-B35B-B97C294C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9FD1-4841-C17E-93CF-4C8357E1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6761-9BAB-FF64-3D1A-5022BBCF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5868-25DE-DD81-015E-E96C12EA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2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5DFCC-5653-A231-AE18-F32BBDA4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32EA-7483-9244-4CF5-7BF609B39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C24F-57C9-A47C-B116-16957756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1BDF-9D2B-BB2F-C79F-1C2E7FCC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5204-E8BA-9230-8017-C7CB7ED8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1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A366-5F36-D33F-C42C-826A60FA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1BE6-BFDA-167F-74EC-4C43B252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B82A7-D245-6B3A-A733-C8490437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E3BE-6713-0AD4-8CC0-2C7D6EBD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0D615-51EB-B412-15D7-1C541189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04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0BD2-9A03-F246-61C2-2C87FD44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B6776-8CFD-87D6-AFD2-D25191C6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F55D-C418-CB5D-5139-9D59E61A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3335-FB32-5DC3-4CCB-06C66ED5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CE25-F958-60C5-3A26-D465AD72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6121-AD84-CB71-2A3A-E2F86466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EF30-AF83-36C0-DBE0-93917E5C3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9CAB1-148A-EAAB-581E-456CB7C0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24A7A-4905-9A9E-90A0-AB09C2EB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0A7F-D79E-C7FF-5210-0E20457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1DEEA-64CE-7A84-34BC-849B16ED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CEA0-3239-4FCD-042F-84523A2B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3B45-3529-5DDF-9B29-B02E86B3D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3C96B-63F6-E3BC-7D63-90CBA22C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4521D-678D-2330-EDA7-6FF454BD2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980CD-D01B-4C9C-D14C-50AFAEF3B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05EE5-79D7-AB92-488D-D5785875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527A4-69E2-339D-14DD-0B9CB109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4A17B-7770-748A-8515-2DEE35B9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0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96BD-D1A2-7738-E56D-0845673D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381CB-8E7A-1001-09B7-7FBD262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732B5-B660-A44D-F669-742DA802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9A87-F653-AD5D-6BA0-B01E640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0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AC5F2-9FC9-9C37-8A92-70C60410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65275-D780-BCAF-88C0-6E64D9C5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FDA61-8BDA-E4F6-11BF-9D40306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3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8658-61A7-33AA-D614-1DA75CE6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88F8-3997-9824-8A5B-AE85FD58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BDD38-5970-0A16-AA18-32768E0B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DA39-DD2E-0C8A-E6D6-F85DCD53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26BAB-DE61-43CD-D859-47B04DF7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65AC6-5BFB-2CD6-FBB0-05AC2DB3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E95F-C0CB-EEFD-41F7-9A9B7A7F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BFE8E-11DF-E57F-22BB-E3FB44456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014D-719E-396C-FF06-47BA4414C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7E44F-4FCD-DBA3-01D5-0EB6F6DB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23478-76F1-A6C4-4368-95A4218D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CE03D-4017-372E-6B3E-66249885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4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F2CB5-45B0-B584-1C72-7DEC7D20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FD288-EE09-C650-6D53-0009ED47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2445-FE65-69F9-431D-CEB088814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FEEF-2659-6C27-1557-CBAED1442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8053-A2F7-3C43-C164-168A77518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AC36-4EAF-416C-AACC-AD1AF5226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0000" y="1143000"/>
            <a:ext cx="4572000" cy="4572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9832" y="1155105"/>
            <a:ext cx="6180336" cy="2661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958"/>
              </a:lnSpc>
            </a:pPr>
            <a:r>
              <a:rPr lang="en-US" sz="5583" dirty="0">
                <a:solidFill>
                  <a:srgbClr val="F5F0F0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Event Management for Catering Websites</a:t>
            </a:r>
            <a:endParaRPr lang="en-US" sz="5583" dirty="0"/>
          </a:p>
        </p:txBody>
      </p:sp>
      <p:sp>
        <p:nvSpPr>
          <p:cNvPr id="4" name="Text 1"/>
          <p:cNvSpPr/>
          <p:nvPr/>
        </p:nvSpPr>
        <p:spPr>
          <a:xfrm>
            <a:off x="719832" y="4124623"/>
            <a:ext cx="6180336" cy="987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Event management plays a critical role in the success of catering websites. From planning and coordination to logistics and execution, event management ensures a seamless experience for clients.</a:t>
            </a:r>
            <a:endParaRPr lang="en-US" sz="1583" dirty="0"/>
          </a:p>
        </p:txBody>
      </p:sp>
      <p:sp>
        <p:nvSpPr>
          <p:cNvPr id="5" name="Shape 2"/>
          <p:cNvSpPr/>
          <p:nvPr/>
        </p:nvSpPr>
        <p:spPr>
          <a:xfrm>
            <a:off x="719832" y="5358408"/>
            <a:ext cx="329108" cy="329108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82" y="5364758"/>
            <a:ext cx="316408" cy="316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51732" y="5343029"/>
            <a:ext cx="1937345" cy="359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33"/>
              </a:lnSpc>
            </a:pPr>
            <a:r>
              <a:rPr lang="en-US" sz="2000" b="1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by </a:t>
            </a:r>
            <a:r>
              <a:rPr lang="en-US" sz="2000" b="1" dirty="0" err="1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Anagha</a:t>
            </a:r>
            <a:r>
              <a:rPr lang="en-US" sz="2000" b="1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 Prabhu</a:t>
            </a:r>
          </a:p>
          <a:p>
            <a:pPr>
              <a:lnSpc>
                <a:spcPts val="2833"/>
              </a:lnSpc>
            </a:pPr>
            <a:r>
              <a:rPr lang="en-US" sz="2000" b="1" dirty="0">
                <a:solidFill>
                  <a:srgbClr val="E2E6E9"/>
                </a:solidFill>
                <a:latin typeface="Asar" pitchFamily="34" charset="0"/>
                <a:cs typeface="Asar" pitchFamily="34" charset="-120"/>
              </a:rPr>
              <a:t>S3 MCA</a:t>
            </a:r>
          </a:p>
          <a:p>
            <a:pPr>
              <a:lnSpc>
                <a:spcPts val="2833"/>
              </a:lnSpc>
            </a:pPr>
            <a:r>
              <a:rPr lang="en-US" sz="2000" b="1" dirty="0">
                <a:solidFill>
                  <a:srgbClr val="E2E6E9"/>
                </a:solidFill>
                <a:latin typeface="Asar" pitchFamily="34" charset="0"/>
                <a:cs typeface="Asar" pitchFamily="34" charset="-120"/>
              </a:rPr>
              <a:t>ROLL NO:06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A0506-2804-8B95-2DA8-2845E636857C}"/>
              </a:ext>
            </a:extLst>
          </p:cNvPr>
          <p:cNvSpPr txBox="1"/>
          <p:nvPr/>
        </p:nvSpPr>
        <p:spPr>
          <a:xfrm>
            <a:off x="5574891" y="6435448"/>
            <a:ext cx="835741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1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1C01F-40DE-F588-045E-5C7D1E7FD0DA}"/>
              </a:ext>
            </a:extLst>
          </p:cNvPr>
          <p:cNvSpPr txBox="1"/>
          <p:nvPr/>
        </p:nvSpPr>
        <p:spPr>
          <a:xfrm>
            <a:off x="1012723" y="788484"/>
            <a:ext cx="41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B56B8-43AD-5D00-7957-8BEC008CE29F}"/>
              </a:ext>
            </a:extLst>
          </p:cNvPr>
          <p:cNvSpPr txBox="1"/>
          <p:nvPr/>
        </p:nvSpPr>
        <p:spPr>
          <a:xfrm>
            <a:off x="5879690" y="6411444"/>
            <a:ext cx="6096000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10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704E14-D4A6-AF5C-D0DB-A340A89A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63662"/>
              </p:ext>
            </p:extLst>
          </p:nvPr>
        </p:nvGraphicFramePr>
        <p:xfrm>
          <a:off x="10128863" y="1277742"/>
          <a:ext cx="1042222" cy="4076578"/>
        </p:xfrm>
        <a:graphic>
          <a:graphicData uri="http://schemas.openxmlformats.org/drawingml/2006/table">
            <a:tbl>
              <a:tblPr/>
              <a:tblGrid>
                <a:gridCol w="1042222">
                  <a:extLst>
                    <a:ext uri="{9D8B030D-6E8A-4147-A177-3AD203B41FA5}">
                      <a16:colId xmlns:a16="http://schemas.microsoft.com/office/drawing/2014/main" val="1242199548"/>
                    </a:ext>
                  </a:extLst>
                </a:gridCol>
              </a:tblGrid>
              <a:tr h="40765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271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89B9E1-73AE-1DA6-4E71-749F322D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39070"/>
              </p:ext>
            </p:extLst>
          </p:nvPr>
        </p:nvGraphicFramePr>
        <p:xfrm>
          <a:off x="725293" y="1714622"/>
          <a:ext cx="11128477" cy="400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821">
                  <a:extLst>
                    <a:ext uri="{9D8B030D-6E8A-4147-A177-3AD203B41FA5}">
                      <a16:colId xmlns:a16="http://schemas.microsoft.com/office/drawing/2014/main" val="1672958450"/>
                    </a:ext>
                  </a:extLst>
                </a:gridCol>
                <a:gridCol w="1941633">
                  <a:extLst>
                    <a:ext uri="{9D8B030D-6E8A-4147-A177-3AD203B41FA5}">
                      <a16:colId xmlns:a16="http://schemas.microsoft.com/office/drawing/2014/main" val="3704063162"/>
                    </a:ext>
                  </a:extLst>
                </a:gridCol>
                <a:gridCol w="2164152">
                  <a:extLst>
                    <a:ext uri="{9D8B030D-6E8A-4147-A177-3AD203B41FA5}">
                      <a16:colId xmlns:a16="http://schemas.microsoft.com/office/drawing/2014/main" val="2695632464"/>
                    </a:ext>
                  </a:extLst>
                </a:gridCol>
                <a:gridCol w="4297871">
                  <a:extLst>
                    <a:ext uri="{9D8B030D-6E8A-4147-A177-3AD203B41FA5}">
                      <a16:colId xmlns:a16="http://schemas.microsoft.com/office/drawing/2014/main" val="3173895630"/>
                    </a:ext>
                  </a:extLst>
                </a:gridCol>
              </a:tblGrid>
              <a:tr h="703113"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</a:rPr>
                        <a:t>Column 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</a:rPr>
                        <a:t>Data 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</a:rPr>
                        <a:t>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81873"/>
                  </a:ext>
                </a:extLst>
              </a:tr>
              <a:tr h="1189065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 identifier for admins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55896"/>
                  </a:ext>
                </a:extLst>
              </a:tr>
              <a:tr h="703113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admin_username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Admin's login 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86225"/>
                  </a:ext>
                </a:extLst>
              </a:tr>
              <a:tr h="703113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admin_password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Admin's 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33355"/>
                  </a:ext>
                </a:extLst>
              </a:tr>
              <a:tr h="703113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admin_email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Admin's email 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03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E6818-FF0F-BF02-3F50-B51F59D61C64}"/>
              </a:ext>
            </a:extLst>
          </p:cNvPr>
          <p:cNvSpPr txBox="1"/>
          <p:nvPr/>
        </p:nvSpPr>
        <p:spPr>
          <a:xfrm>
            <a:off x="596491" y="536083"/>
            <a:ext cx="45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76D66-E65C-BDE6-445B-CC741CA96A83}"/>
              </a:ext>
            </a:extLst>
          </p:cNvPr>
          <p:cNvSpPr txBox="1"/>
          <p:nvPr/>
        </p:nvSpPr>
        <p:spPr>
          <a:xfrm>
            <a:off x="6096000" y="6435448"/>
            <a:ext cx="60960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11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2AA6B9-5BFD-4E99-7E0D-03F4D5D65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45024"/>
              </p:ext>
            </p:extLst>
          </p:nvPr>
        </p:nvGraphicFramePr>
        <p:xfrm>
          <a:off x="10271103" y="1496960"/>
          <a:ext cx="1042222" cy="3864078"/>
        </p:xfrm>
        <a:graphic>
          <a:graphicData uri="http://schemas.openxmlformats.org/drawingml/2006/table">
            <a:tbl>
              <a:tblPr/>
              <a:tblGrid>
                <a:gridCol w="1042222">
                  <a:extLst>
                    <a:ext uri="{9D8B030D-6E8A-4147-A177-3AD203B41FA5}">
                      <a16:colId xmlns:a16="http://schemas.microsoft.com/office/drawing/2014/main" val="1242199548"/>
                    </a:ext>
                  </a:extLst>
                </a:gridCol>
              </a:tblGrid>
              <a:tr h="38640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271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073262-E0B1-9E84-1ADC-D7E9A88B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62800"/>
              </p:ext>
            </p:extLst>
          </p:nvPr>
        </p:nvGraphicFramePr>
        <p:xfrm>
          <a:off x="455674" y="1415680"/>
          <a:ext cx="11280652" cy="381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427">
                  <a:extLst>
                    <a:ext uri="{9D8B030D-6E8A-4147-A177-3AD203B41FA5}">
                      <a16:colId xmlns:a16="http://schemas.microsoft.com/office/drawing/2014/main" val="167295845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704063162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695632464"/>
                    </a:ext>
                  </a:extLst>
                </a:gridCol>
                <a:gridCol w="4751705">
                  <a:extLst>
                    <a:ext uri="{9D8B030D-6E8A-4147-A177-3AD203B41FA5}">
                      <a16:colId xmlns:a16="http://schemas.microsoft.com/office/drawing/2014/main" val="3173895630"/>
                    </a:ext>
                  </a:extLst>
                </a:gridCol>
              </a:tblGrid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 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 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81873"/>
                  </a:ext>
                </a:extLst>
              </a:tr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 identifier for events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817518"/>
                  </a:ext>
                </a:extLst>
              </a:tr>
              <a:tr h="1032641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 of the event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55896"/>
                  </a:ext>
                </a:extLst>
              </a:tr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 of the event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86225"/>
                  </a:ext>
                </a:extLst>
              </a:tr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event_location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 of the event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33355"/>
                  </a:ext>
                </a:extLst>
              </a:tr>
              <a:tr h="425585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 of the user hosting the event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67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F6409-F5DC-05CC-738D-5D8FD5660636}"/>
              </a:ext>
            </a:extLst>
          </p:cNvPr>
          <p:cNvSpPr txBox="1"/>
          <p:nvPr/>
        </p:nvSpPr>
        <p:spPr>
          <a:xfrm>
            <a:off x="708249" y="341567"/>
            <a:ext cx="373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1E408-2A5B-2277-1742-FA60C0BF7FFA}"/>
              </a:ext>
            </a:extLst>
          </p:cNvPr>
          <p:cNvSpPr txBox="1"/>
          <p:nvPr/>
        </p:nvSpPr>
        <p:spPr>
          <a:xfrm>
            <a:off x="4984955" y="6506593"/>
            <a:ext cx="60960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12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EE624A-3475-380A-A1DF-B6884DFF1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06117"/>
              </p:ext>
            </p:extLst>
          </p:nvPr>
        </p:nvGraphicFramePr>
        <p:xfrm>
          <a:off x="10372703" y="572400"/>
          <a:ext cx="1042222" cy="1445393"/>
        </p:xfrm>
        <a:graphic>
          <a:graphicData uri="http://schemas.openxmlformats.org/drawingml/2006/table">
            <a:tbl>
              <a:tblPr/>
              <a:tblGrid>
                <a:gridCol w="1042222">
                  <a:extLst>
                    <a:ext uri="{9D8B030D-6E8A-4147-A177-3AD203B41FA5}">
                      <a16:colId xmlns:a16="http://schemas.microsoft.com/office/drawing/2014/main" val="1242199548"/>
                    </a:ext>
                  </a:extLst>
                </a:gridCol>
              </a:tblGrid>
              <a:tr h="14453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271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682276-4E9A-C8C8-2B1C-12F6C184E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43518"/>
              </p:ext>
            </p:extLst>
          </p:nvPr>
        </p:nvGraphicFramePr>
        <p:xfrm>
          <a:off x="455674" y="1279662"/>
          <a:ext cx="11470855" cy="4012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861">
                  <a:extLst>
                    <a:ext uri="{9D8B030D-6E8A-4147-A177-3AD203B41FA5}">
                      <a16:colId xmlns:a16="http://schemas.microsoft.com/office/drawing/2014/main" val="16729584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04063162"/>
                    </a:ext>
                  </a:extLst>
                </a:gridCol>
                <a:gridCol w="2192594">
                  <a:extLst>
                    <a:ext uri="{9D8B030D-6E8A-4147-A177-3AD203B41FA5}">
                      <a16:colId xmlns:a16="http://schemas.microsoft.com/office/drawing/2014/main" val="2695632464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173895630"/>
                    </a:ext>
                  </a:extLst>
                </a:gridCol>
              </a:tblGrid>
              <a:tr h="735044"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 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 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81873"/>
                  </a:ext>
                </a:extLst>
              </a:tr>
              <a:tr h="73504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 identifier for orders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817518"/>
                  </a:ext>
                </a:extLst>
              </a:tr>
              <a:tr h="73504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 of the user placing the 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55896"/>
                  </a:ext>
                </a:extLst>
              </a:tr>
              <a:tr h="1072193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 of the event for which the order is placed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86225"/>
                  </a:ext>
                </a:extLst>
              </a:tr>
              <a:tr h="73504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 amount of the 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3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05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54953-4229-CAD1-7E66-E4DE1F818AA8}"/>
              </a:ext>
            </a:extLst>
          </p:cNvPr>
          <p:cNvSpPr txBox="1"/>
          <p:nvPr/>
        </p:nvSpPr>
        <p:spPr>
          <a:xfrm>
            <a:off x="943898" y="4424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11D8C4-33A5-E1FB-D5E7-6980F7170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30720"/>
              </p:ext>
            </p:extLst>
          </p:nvPr>
        </p:nvGraphicFramePr>
        <p:xfrm>
          <a:off x="422787" y="1527240"/>
          <a:ext cx="11601952" cy="414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727">
                  <a:extLst>
                    <a:ext uri="{9D8B030D-6E8A-4147-A177-3AD203B41FA5}">
                      <a16:colId xmlns:a16="http://schemas.microsoft.com/office/drawing/2014/main" val="167295845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704063162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695632464"/>
                    </a:ext>
                  </a:extLst>
                </a:gridCol>
                <a:gridCol w="4751705">
                  <a:extLst>
                    <a:ext uri="{9D8B030D-6E8A-4147-A177-3AD203B41FA5}">
                      <a16:colId xmlns:a16="http://schemas.microsoft.com/office/drawing/2014/main" val="3173895630"/>
                    </a:ext>
                  </a:extLst>
                </a:gridCol>
              </a:tblGrid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 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 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81873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 identifier for menus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817518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 of the menu 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55896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menu_description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 of the menu 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86225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menu_price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 of the menu 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333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8D3575-9ED8-296B-05A7-71C00F623A88}"/>
              </a:ext>
            </a:extLst>
          </p:cNvPr>
          <p:cNvSpPr txBox="1"/>
          <p:nvPr/>
        </p:nvSpPr>
        <p:spPr>
          <a:xfrm>
            <a:off x="5225143" y="6443399"/>
            <a:ext cx="6096000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13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755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7FE80-D4D9-52FA-59DB-2A79B573E6E6}"/>
              </a:ext>
            </a:extLst>
          </p:cNvPr>
          <p:cNvSpPr txBox="1"/>
          <p:nvPr/>
        </p:nvSpPr>
        <p:spPr>
          <a:xfrm>
            <a:off x="1750141" y="6805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ORDERS_DETAILS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AEF29-4BA8-D69D-4862-7B05B7B32133}"/>
              </a:ext>
            </a:extLst>
          </p:cNvPr>
          <p:cNvSpPr txBox="1"/>
          <p:nvPr/>
        </p:nvSpPr>
        <p:spPr>
          <a:xfrm>
            <a:off x="5968180" y="6356672"/>
            <a:ext cx="60960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14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8E6F17-2614-1599-400C-D0B4B25A3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36196"/>
              </p:ext>
            </p:extLst>
          </p:nvPr>
        </p:nvGraphicFramePr>
        <p:xfrm>
          <a:off x="422787" y="1527240"/>
          <a:ext cx="11601952" cy="426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727">
                  <a:extLst>
                    <a:ext uri="{9D8B030D-6E8A-4147-A177-3AD203B41FA5}">
                      <a16:colId xmlns:a16="http://schemas.microsoft.com/office/drawing/2014/main" val="167295845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704063162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695632464"/>
                    </a:ext>
                  </a:extLst>
                </a:gridCol>
                <a:gridCol w="4751705">
                  <a:extLst>
                    <a:ext uri="{9D8B030D-6E8A-4147-A177-3AD203B41FA5}">
                      <a16:colId xmlns:a16="http://schemas.microsoft.com/office/drawing/2014/main" val="3173895630"/>
                    </a:ext>
                  </a:extLst>
                </a:gridCol>
              </a:tblGrid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 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 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81873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order_detail_id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 identifier for order 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817518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 of the associated 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55896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 of the ordered menu 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86225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 of the menu 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3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83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60575F-9A8B-23EB-49AE-04860ACBDB80}"/>
              </a:ext>
            </a:extLst>
          </p:cNvPr>
          <p:cNvSpPr txBox="1"/>
          <p:nvPr/>
        </p:nvSpPr>
        <p:spPr>
          <a:xfrm>
            <a:off x="328678" y="5106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B63E7-7338-B540-77FB-C583DD69230B}"/>
              </a:ext>
            </a:extLst>
          </p:cNvPr>
          <p:cNvSpPr txBox="1"/>
          <p:nvPr/>
        </p:nvSpPr>
        <p:spPr>
          <a:xfrm>
            <a:off x="6272980" y="6443399"/>
            <a:ext cx="6096000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15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212107-AC22-00E0-1E03-8AB7333BF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49674"/>
              </p:ext>
            </p:extLst>
          </p:nvPr>
        </p:nvGraphicFramePr>
        <p:xfrm>
          <a:off x="328678" y="1256535"/>
          <a:ext cx="11601952" cy="509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727">
                  <a:extLst>
                    <a:ext uri="{9D8B030D-6E8A-4147-A177-3AD203B41FA5}">
                      <a16:colId xmlns:a16="http://schemas.microsoft.com/office/drawing/2014/main" val="167295845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704063162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695632464"/>
                    </a:ext>
                  </a:extLst>
                </a:gridCol>
                <a:gridCol w="4751705">
                  <a:extLst>
                    <a:ext uri="{9D8B030D-6E8A-4147-A177-3AD203B41FA5}">
                      <a16:colId xmlns:a16="http://schemas.microsoft.com/office/drawing/2014/main" val="3173895630"/>
                    </a:ext>
                  </a:extLst>
                </a:gridCol>
              </a:tblGrid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</a:rPr>
                        <a:t>Column 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</a:rPr>
                        <a:t>Data 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</a:rPr>
                        <a:t>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81873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review_id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Primary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Unique identifier for reviews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266702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ID of the user writing the review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817518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event_id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ID of the event being reviewed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55896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review_text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Text of the review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86225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review_rating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Rating given in the review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3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1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CCC805-6A5D-A35A-816D-14B777E2B0F7}"/>
              </a:ext>
            </a:extLst>
          </p:cNvPr>
          <p:cNvSpPr txBox="1"/>
          <p:nvPr/>
        </p:nvSpPr>
        <p:spPr>
          <a:xfrm>
            <a:off x="1484670" y="825910"/>
            <a:ext cx="412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A7B40-DEFF-DA42-DF2C-263B762397A2}"/>
              </a:ext>
            </a:extLst>
          </p:cNvPr>
          <p:cNvSpPr txBox="1"/>
          <p:nvPr/>
        </p:nvSpPr>
        <p:spPr>
          <a:xfrm>
            <a:off x="5997677" y="6443399"/>
            <a:ext cx="6096000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16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F1E8F-C4DD-6293-1686-33AB8859F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86457"/>
              </p:ext>
            </p:extLst>
          </p:nvPr>
        </p:nvGraphicFramePr>
        <p:xfrm>
          <a:off x="491725" y="1509939"/>
          <a:ext cx="11601952" cy="426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727">
                  <a:extLst>
                    <a:ext uri="{9D8B030D-6E8A-4147-A177-3AD203B41FA5}">
                      <a16:colId xmlns:a16="http://schemas.microsoft.com/office/drawing/2014/main" val="2097223437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799009189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1265284990"/>
                    </a:ext>
                  </a:extLst>
                </a:gridCol>
                <a:gridCol w="4751705">
                  <a:extLst>
                    <a:ext uri="{9D8B030D-6E8A-4147-A177-3AD203B41FA5}">
                      <a16:colId xmlns:a16="http://schemas.microsoft.com/office/drawing/2014/main" val="2392785132"/>
                    </a:ext>
                  </a:extLst>
                </a:gridCol>
              </a:tblGrid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 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 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909076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 identifier for photos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98722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 of the user uploading the photo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983823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 of the event in the photo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78505"/>
                  </a:ext>
                </a:extLst>
              </a:tr>
              <a:tr h="829194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photo_url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 of the uploaded photo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27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5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ABFA5A-8D59-2CB1-043C-D9270AC95DA1}"/>
              </a:ext>
            </a:extLst>
          </p:cNvPr>
          <p:cNvSpPr txBox="1"/>
          <p:nvPr/>
        </p:nvSpPr>
        <p:spPr>
          <a:xfrm>
            <a:off x="3529780" y="1254742"/>
            <a:ext cx="7728156" cy="465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2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User interface elements: buttons, text, images, layout.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Uses languages like HTML, CSS, JavaScript.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Focuses on user experience and design.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29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9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Deals with databases, servers, application logic.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Uses languages like Python, Java.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Ensures smooth and secure operation.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C0260-E098-EDF2-0331-128955759918}"/>
              </a:ext>
            </a:extLst>
          </p:cNvPr>
          <p:cNvSpPr txBox="1"/>
          <p:nvPr/>
        </p:nvSpPr>
        <p:spPr>
          <a:xfrm>
            <a:off x="2880851" y="334297"/>
            <a:ext cx="659744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5.FRONTEND AND BACKEND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2F18B-9E04-3B53-9BB5-C931AABB595D}"/>
              </a:ext>
            </a:extLst>
          </p:cNvPr>
          <p:cNvSpPr txBox="1"/>
          <p:nvPr/>
        </p:nvSpPr>
        <p:spPr>
          <a:xfrm>
            <a:off x="5889523" y="6400306"/>
            <a:ext cx="6096000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17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0412F-EDC5-12AF-4CBD-35482095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1038432"/>
            <a:ext cx="2369574" cy="23045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8330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6501BF-F7CD-4AD2-FC60-8B4CB4A5029E}"/>
              </a:ext>
            </a:extLst>
          </p:cNvPr>
          <p:cNvSpPr txBox="1"/>
          <p:nvPr/>
        </p:nvSpPr>
        <p:spPr>
          <a:xfrm>
            <a:off x="5820697" y="6435448"/>
            <a:ext cx="60960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18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558BD-A0B9-0C70-7767-0E423E55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48" y="27009"/>
            <a:ext cx="4080387" cy="2015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CEE77-C4BE-0994-65C4-3935CEF4FD8A}"/>
              </a:ext>
            </a:extLst>
          </p:cNvPr>
          <p:cNvSpPr txBox="1"/>
          <p:nvPr/>
        </p:nvSpPr>
        <p:spPr>
          <a:xfrm>
            <a:off x="3824748" y="2231625"/>
            <a:ext cx="504394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7D9DF-80EF-8C5E-7057-754A1CAB83E2}"/>
              </a:ext>
            </a:extLst>
          </p:cNvPr>
          <p:cNvSpPr txBox="1"/>
          <p:nvPr/>
        </p:nvSpPr>
        <p:spPr>
          <a:xfrm>
            <a:off x="1607574" y="3000743"/>
            <a:ext cx="9802761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 combined frontend and backend for a cohesive application.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 ensures an engaging user experience with intuitive design.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 supports robust performance, security, and database management.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Together, they create a seamless, responsive, and efficient user experience.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 a solid foundation for future enhancements and scalability.</a:t>
            </a:r>
          </a:p>
        </p:txBody>
      </p:sp>
    </p:spTree>
    <p:extLst>
      <p:ext uri="{BB962C8B-B14F-4D97-AF65-F5344CB8AC3E}">
        <p14:creationId xmlns:p14="http://schemas.microsoft.com/office/powerpoint/2010/main" val="289081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EF0F1-2CB1-A510-1377-352E1B76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" y="344128"/>
            <a:ext cx="11071123" cy="6086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9358F-5EDD-F6B1-2B7F-06492FC33FC9}"/>
              </a:ext>
            </a:extLst>
          </p:cNvPr>
          <p:cNvSpPr txBox="1"/>
          <p:nvPr/>
        </p:nvSpPr>
        <p:spPr>
          <a:xfrm>
            <a:off x="4385187" y="5476567"/>
            <a:ext cx="4365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THANKYOU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4DF87-F9F3-4BFB-41CB-558A995E6CD6}"/>
              </a:ext>
            </a:extLst>
          </p:cNvPr>
          <p:cNvSpPr txBox="1"/>
          <p:nvPr/>
        </p:nvSpPr>
        <p:spPr>
          <a:xfrm>
            <a:off x="5820697" y="6430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1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8AEE0-7450-5A6C-001C-E2C64079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4" y="1655785"/>
            <a:ext cx="2784463" cy="265770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A67390-F305-0D26-EB93-72F88936138A}"/>
              </a:ext>
            </a:extLst>
          </p:cNvPr>
          <p:cNvSpPr txBox="1"/>
          <p:nvPr/>
        </p:nvSpPr>
        <p:spPr>
          <a:xfrm>
            <a:off x="4562707" y="543443"/>
            <a:ext cx="4767147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333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69C29-B9E5-B715-CD8B-F50613208651}"/>
              </a:ext>
            </a:extLst>
          </p:cNvPr>
          <p:cNvSpPr txBox="1"/>
          <p:nvPr/>
        </p:nvSpPr>
        <p:spPr>
          <a:xfrm>
            <a:off x="4376854" y="1466559"/>
            <a:ext cx="46091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5" indent="-380985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80985" indent="-380985">
              <a:buFont typeface="+mj-lt"/>
              <a:buAutoNum type="arabicPeriod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85" indent="-380985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</a:p>
          <a:p>
            <a:pPr marL="380985" indent="-380985">
              <a:buFont typeface="+mj-lt"/>
              <a:buAutoNum type="arabicPeriod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85" indent="-380985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</a:p>
          <a:p>
            <a:pPr marL="380985" indent="-380985">
              <a:buFont typeface="+mj-lt"/>
              <a:buAutoNum type="arabicPeriod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985" indent="-380985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TABLES</a:t>
            </a:r>
          </a:p>
          <a:p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AND BACKEND</a:t>
            </a:r>
          </a:p>
          <a:p>
            <a:pPr marL="457200" indent="-457200">
              <a:buAutoNum type="arabicPeriod" startAt="5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5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802E6-32BA-7E8C-A878-4077D7FBF726}"/>
              </a:ext>
            </a:extLst>
          </p:cNvPr>
          <p:cNvSpPr txBox="1"/>
          <p:nvPr/>
        </p:nvSpPr>
        <p:spPr>
          <a:xfrm>
            <a:off x="6096000" y="6435448"/>
            <a:ext cx="378272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2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537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82395" y="834132"/>
            <a:ext cx="6275784" cy="545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91"/>
              </a:lnSpc>
            </a:pPr>
            <a:r>
              <a:rPr lang="en-US" sz="341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</p:txBody>
      </p:sp>
      <p:sp>
        <p:nvSpPr>
          <p:cNvPr id="6" name="Text 3"/>
          <p:cNvSpPr/>
          <p:nvPr/>
        </p:nvSpPr>
        <p:spPr>
          <a:xfrm>
            <a:off x="5749131" y="1836837"/>
            <a:ext cx="2180233" cy="272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endParaRPr lang="en-US" sz="2167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5334140" y="1749623"/>
            <a:ext cx="6275784" cy="1558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3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Event management website,</a:t>
            </a:r>
          </a:p>
          <a:p>
            <a:pPr>
              <a:lnSpc>
                <a:spcPct val="150000"/>
              </a:lnSpc>
            </a:pPr>
            <a:r>
              <a:rPr lang="en-US" sz="23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specifically for catering services.</a:t>
            </a:r>
            <a:endParaRPr lang="en-US" sz="2333" dirty="0">
              <a:solidFill>
                <a:schemeClr val="bg1"/>
              </a:solidFill>
              <a:latin typeface="Asar" panose="020B0604020202020204" charset="0"/>
              <a:cs typeface="Asar" panose="020B06040202020202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591848" y="1902222"/>
            <a:ext cx="147043" cy="261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42"/>
              </a:lnSpc>
            </a:pPr>
            <a:endParaRPr lang="en-US" sz="2042" dirty="0"/>
          </a:p>
        </p:txBody>
      </p:sp>
      <p:sp>
        <p:nvSpPr>
          <p:cNvPr id="11" name="Text 8"/>
          <p:cNvSpPr/>
          <p:nvPr/>
        </p:nvSpPr>
        <p:spPr>
          <a:xfrm>
            <a:off x="9035950" y="2486323"/>
            <a:ext cx="2842718" cy="1395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67"/>
              </a:lnSpc>
            </a:pPr>
            <a:endParaRPr lang="en-US" sz="1833" dirty="0"/>
          </a:p>
        </p:txBody>
      </p:sp>
      <p:sp>
        <p:nvSpPr>
          <p:cNvPr id="13" name="Text 10"/>
          <p:cNvSpPr/>
          <p:nvPr/>
        </p:nvSpPr>
        <p:spPr>
          <a:xfrm>
            <a:off x="5305723" y="4317206"/>
            <a:ext cx="145753" cy="261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42"/>
              </a:lnSpc>
            </a:pPr>
            <a:endParaRPr lang="en-US" sz="2042" dirty="0"/>
          </a:p>
        </p:txBody>
      </p:sp>
      <p:sp>
        <p:nvSpPr>
          <p:cNvPr id="14" name="Text 11"/>
          <p:cNvSpPr/>
          <p:nvPr/>
        </p:nvSpPr>
        <p:spPr>
          <a:xfrm>
            <a:off x="12338647" y="463650"/>
            <a:ext cx="2545755" cy="544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endParaRPr lang="en-US" sz="2167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5749130" y="5000670"/>
            <a:ext cx="2720083" cy="1116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67"/>
              </a:lnSpc>
            </a:pPr>
            <a:endParaRPr lang="en-US" sz="1833" dirty="0"/>
          </a:p>
        </p:txBody>
      </p:sp>
      <p:sp>
        <p:nvSpPr>
          <p:cNvPr id="18" name="Text 15"/>
          <p:cNvSpPr/>
          <p:nvPr/>
        </p:nvSpPr>
        <p:spPr>
          <a:xfrm>
            <a:off x="9035951" y="4251821"/>
            <a:ext cx="2180233" cy="272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endParaRPr lang="en-US" sz="2167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9035951" y="4796730"/>
            <a:ext cx="2842717" cy="1395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67"/>
              </a:lnSpc>
            </a:pPr>
            <a:endParaRPr lang="en-US" sz="1833" dirty="0"/>
          </a:p>
        </p:txBody>
      </p:sp>
      <p:pic>
        <p:nvPicPr>
          <p:cNvPr id="20" name="Picture Placeholder 10">
            <a:extLst>
              <a:ext uri="{FF2B5EF4-FFF2-40B4-BE49-F238E27FC236}">
                <a16:creationId xmlns:a16="http://schemas.microsoft.com/office/drawing/2014/main" id="{4983A4C8-707C-E232-3AFC-FDD0FD24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85" y="1167110"/>
            <a:ext cx="4033441" cy="4033441"/>
          </a:xfrm>
          <a:custGeom>
            <a:avLst/>
            <a:gdLst>
              <a:gd name="connsiteX0" fmla="*/ 2990850 w 5981700"/>
              <a:gd name="connsiteY0" fmla="*/ 0 h 5981700"/>
              <a:gd name="connsiteX1" fmla="*/ 5981700 w 5981700"/>
              <a:gd name="connsiteY1" fmla="*/ 2990850 h 5981700"/>
              <a:gd name="connsiteX2" fmla="*/ 2990850 w 5981700"/>
              <a:gd name="connsiteY2" fmla="*/ 5981700 h 5981700"/>
              <a:gd name="connsiteX3" fmla="*/ 0 w 5981700"/>
              <a:gd name="connsiteY3" fmla="*/ 2990850 h 5981700"/>
              <a:gd name="connsiteX4" fmla="*/ 2990850 w 5981700"/>
              <a:gd name="connsiteY4" fmla="*/ 0 h 598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700" h="5981700">
                <a:moveTo>
                  <a:pt x="2990850" y="0"/>
                </a:moveTo>
                <a:cubicBezTo>
                  <a:pt x="4642651" y="0"/>
                  <a:pt x="5981700" y="1339049"/>
                  <a:pt x="5981700" y="2990850"/>
                </a:cubicBezTo>
                <a:cubicBezTo>
                  <a:pt x="5981700" y="4642651"/>
                  <a:pt x="4642651" y="5981700"/>
                  <a:pt x="2990850" y="5981700"/>
                </a:cubicBezTo>
                <a:cubicBezTo>
                  <a:pt x="1339049" y="5981700"/>
                  <a:pt x="0" y="4642651"/>
                  <a:pt x="0" y="2990850"/>
                </a:cubicBezTo>
                <a:cubicBezTo>
                  <a:pt x="0" y="1339049"/>
                  <a:pt x="1339049" y="0"/>
                  <a:pt x="2990850" y="0"/>
                </a:cubicBez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EA5B58-9A1A-D5FA-C8BB-9F34303201ED}"/>
              </a:ext>
            </a:extLst>
          </p:cNvPr>
          <p:cNvSpPr txBox="1"/>
          <p:nvPr/>
        </p:nvSpPr>
        <p:spPr>
          <a:xfrm>
            <a:off x="5249912" y="2955709"/>
            <a:ext cx="6438603" cy="81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aims to streamline the process of </a:t>
            </a:r>
          </a:p>
          <a:p>
            <a:r>
              <a:rPr lang="en-US" sz="23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organizing and managing catering for various events</a:t>
            </a:r>
            <a:endParaRPr lang="en-IN" sz="2333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0D8BDC-2FC4-8C31-264D-07A4A64FAFD3}"/>
              </a:ext>
            </a:extLst>
          </p:cNvPr>
          <p:cNvSpPr txBox="1"/>
          <p:nvPr/>
        </p:nvSpPr>
        <p:spPr>
          <a:xfrm>
            <a:off x="5249912" y="3689856"/>
            <a:ext cx="7443787" cy="104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a seamless and enjoyable experience for both </a:t>
            </a:r>
          </a:p>
          <a:p>
            <a:r>
              <a:rPr lang="en-US" sz="23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and service providers</a:t>
            </a:r>
            <a:endParaRPr lang="en-IN" sz="2333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462F3-E2AF-212B-0B7D-AE68D743B303}"/>
              </a:ext>
            </a:extLst>
          </p:cNvPr>
          <p:cNvSpPr txBox="1"/>
          <p:nvPr/>
        </p:nvSpPr>
        <p:spPr>
          <a:xfrm>
            <a:off x="6096000" y="6445791"/>
            <a:ext cx="378272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3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9EB2E-39F1-571A-40FD-EF16825A9ACB}"/>
              </a:ext>
            </a:extLst>
          </p:cNvPr>
          <p:cNvSpPr txBox="1"/>
          <p:nvPr/>
        </p:nvSpPr>
        <p:spPr>
          <a:xfrm>
            <a:off x="1632154" y="108154"/>
            <a:ext cx="316598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5750A-5C38-AD1F-401D-EED291223CB9}"/>
              </a:ext>
            </a:extLst>
          </p:cNvPr>
          <p:cNvSpPr txBox="1"/>
          <p:nvPr/>
        </p:nvSpPr>
        <p:spPr>
          <a:xfrm>
            <a:off x="3215147" y="108731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  <a:p>
            <a:pPr algn="l"/>
            <a:r>
              <a:rPr lang="en-IN" sz="2400" i="0" dirty="0">
                <a:solidFill>
                  <a:srgbClr val="F2D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F280E-33D0-754D-BBFD-79317A55C4F8}"/>
              </a:ext>
            </a:extLst>
          </p:cNvPr>
          <p:cNvSpPr txBox="1"/>
          <p:nvPr/>
        </p:nvSpPr>
        <p:spPr>
          <a:xfrm>
            <a:off x="4237704" y="1705137"/>
            <a:ext cx="64401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</a:rPr>
              <a:t>Login/Register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</a:rPr>
              <a:t>: User accounts.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Ginto"/>
              </a:rPr>
              <a:t>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Ginto"/>
              </a:rPr>
              <a:t>  User Dashboard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: Personal details, event history.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Ginto"/>
              </a:rPr>
              <a:t>  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Ginto"/>
              </a:rPr>
              <a:t>Browse Services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: Explore catering options.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Ginto"/>
              </a:rPr>
              <a:t>  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Ginto"/>
              </a:rPr>
              <a:t>Design Menu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: Customize menus.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Ginto"/>
              </a:rPr>
              <a:t>  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Ginto"/>
              </a:rPr>
              <a:t>Make Payment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: Secure transactions.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Ginto"/>
              </a:rPr>
              <a:t>  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Ginto"/>
              </a:rPr>
              <a:t>Order Confirmation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: Confirm orders.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Ginto"/>
              </a:rPr>
              <a:t>  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Ginto"/>
              </a:rPr>
              <a:t>Receive Promo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: Promotions and rewards.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Ginto"/>
              </a:rPr>
              <a:t>   </a:t>
            </a:r>
            <a:r>
              <a:rPr lang="en-IN" sz="2400" b="1" i="0" dirty="0">
                <a:solidFill>
                  <a:schemeClr val="bg1"/>
                </a:solidFill>
                <a:effectLst/>
                <a:latin typeface="Ginto"/>
              </a:rPr>
              <a:t>Gallery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Ginto"/>
              </a:rPr>
              <a:t>: Upload photos and 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F2DDCC"/>
              </a:solidFill>
              <a:effectLst/>
              <a:latin typeface="Gin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F9AD7-51A2-650C-C070-C545D8D91757}"/>
              </a:ext>
            </a:extLst>
          </p:cNvPr>
          <p:cNvSpPr txBox="1"/>
          <p:nvPr/>
        </p:nvSpPr>
        <p:spPr>
          <a:xfrm>
            <a:off x="5053781" y="6420250"/>
            <a:ext cx="6096000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4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CCAA19-5904-6739-8079-4CDDE612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3" y="1502814"/>
            <a:ext cx="3256637" cy="326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8995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282E5-5776-08DF-EDF6-E6843BEF11A5}"/>
              </a:ext>
            </a:extLst>
          </p:cNvPr>
          <p:cNvSpPr txBox="1"/>
          <p:nvPr/>
        </p:nvSpPr>
        <p:spPr>
          <a:xfrm>
            <a:off x="3126658" y="403122"/>
            <a:ext cx="324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BC9E0-C0E5-C29F-3675-9BDBFC585E26}"/>
              </a:ext>
            </a:extLst>
          </p:cNvPr>
          <p:cNvSpPr txBox="1"/>
          <p:nvPr/>
        </p:nvSpPr>
        <p:spPr>
          <a:xfrm>
            <a:off x="3790334" y="864787"/>
            <a:ext cx="698582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Login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: Admin access.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Admin Dashboard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: System overview.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Manage Services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: Update catering options.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View Orders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: Order details.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Update Menu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: Modify menu items.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Assign Catering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: Allocate tasks.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Monitor Inventory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: Track stock.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Update Status</a:t>
            </a:r>
            <a:r>
              <a:rPr lang="en-IN" sz="2200" b="0" i="0" dirty="0">
                <a:solidFill>
                  <a:schemeClr val="bg1"/>
                </a:solidFill>
                <a:effectLst/>
                <a:latin typeface="Ginto"/>
                <a:cs typeface="Times New Roman" panose="02020603050405020304" pitchFamily="18" charset="0"/>
              </a:rPr>
              <a:t>: Order statuses.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BD640-4318-6FBB-98AE-909BFBF6FCB0}"/>
              </a:ext>
            </a:extLst>
          </p:cNvPr>
          <p:cNvSpPr txBox="1"/>
          <p:nvPr/>
        </p:nvSpPr>
        <p:spPr>
          <a:xfrm>
            <a:off x="5572432" y="6442373"/>
            <a:ext cx="6096000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5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3FC049-6972-D69C-5D56-8B0B770C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6" y="1100130"/>
            <a:ext cx="2330244" cy="22526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0685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FC046-F3D5-A743-A68E-3AD814DE4130}"/>
              </a:ext>
            </a:extLst>
          </p:cNvPr>
          <p:cNvSpPr txBox="1"/>
          <p:nvPr/>
        </p:nvSpPr>
        <p:spPr>
          <a:xfrm>
            <a:off x="5906864" y="6297796"/>
            <a:ext cx="378272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6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24CC2-72C9-C8B0-4BD9-66A7AC37C0BE}"/>
              </a:ext>
            </a:extLst>
          </p:cNvPr>
          <p:cNvSpPr txBox="1"/>
          <p:nvPr/>
        </p:nvSpPr>
        <p:spPr>
          <a:xfrm>
            <a:off x="1022555" y="137652"/>
            <a:ext cx="6198347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3.DATA FLOW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A14F5-C77D-78B3-787D-93FA5AB65115}"/>
              </a:ext>
            </a:extLst>
          </p:cNvPr>
          <p:cNvSpPr txBox="1"/>
          <p:nvPr/>
        </p:nvSpPr>
        <p:spPr>
          <a:xfrm>
            <a:off x="899652" y="1356852"/>
            <a:ext cx="249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LEVEL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10F3D-69E2-E86C-402E-716A716A1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2" y="1944547"/>
            <a:ext cx="10287000" cy="349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7E23D-EE65-9ECE-DD64-EDDD3D479E08}"/>
              </a:ext>
            </a:extLst>
          </p:cNvPr>
          <p:cNvSpPr txBox="1"/>
          <p:nvPr/>
        </p:nvSpPr>
        <p:spPr>
          <a:xfrm>
            <a:off x="1317418" y="108155"/>
            <a:ext cx="277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– For User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69A233-EB7E-8425-4F90-E4CB58225E17}"/>
              </a:ext>
            </a:extLst>
          </p:cNvPr>
          <p:cNvSpPr txBox="1"/>
          <p:nvPr/>
        </p:nvSpPr>
        <p:spPr>
          <a:xfrm>
            <a:off x="5666928" y="6435448"/>
            <a:ext cx="378272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7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793611-2F87-9FF0-87DE-C9B1D942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2" y="837838"/>
            <a:ext cx="8240275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652378-CD4E-0736-93C5-E16C1914C0D8}"/>
              </a:ext>
            </a:extLst>
          </p:cNvPr>
          <p:cNvSpPr txBox="1"/>
          <p:nvPr/>
        </p:nvSpPr>
        <p:spPr>
          <a:xfrm>
            <a:off x="863600" y="28862"/>
            <a:ext cx="363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1- For Admin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589875C-C43E-45DC-586B-1EDE7831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 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E32AC-EDB1-5479-C0B7-8293126721AD}"/>
              </a:ext>
            </a:extLst>
          </p:cNvPr>
          <p:cNvSpPr txBox="1"/>
          <p:nvPr/>
        </p:nvSpPr>
        <p:spPr>
          <a:xfrm>
            <a:off x="5562378" y="6390930"/>
            <a:ext cx="6130412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8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DD27E-DB3F-7060-DE71-70D69B583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3" y="636608"/>
            <a:ext cx="10317527" cy="56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E8078-6A97-FD9A-00D0-1B980E2F9C2F}"/>
              </a:ext>
            </a:extLst>
          </p:cNvPr>
          <p:cNvSpPr txBox="1"/>
          <p:nvPr/>
        </p:nvSpPr>
        <p:spPr>
          <a:xfrm>
            <a:off x="393290" y="151875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4.DATABASE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97AED-0D8C-44CD-0FD8-929A45859DA6}"/>
              </a:ext>
            </a:extLst>
          </p:cNvPr>
          <p:cNvSpPr txBox="1"/>
          <p:nvPr/>
        </p:nvSpPr>
        <p:spPr>
          <a:xfrm>
            <a:off x="983225" y="844373"/>
            <a:ext cx="29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2474B-8C08-FF28-770D-2C86DC0E30CF}"/>
              </a:ext>
            </a:extLst>
          </p:cNvPr>
          <p:cNvSpPr txBox="1"/>
          <p:nvPr/>
        </p:nvSpPr>
        <p:spPr>
          <a:xfrm>
            <a:off x="5889523" y="6337008"/>
            <a:ext cx="6096000" cy="42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33"/>
              </a:lnSpc>
            </a:pPr>
            <a:fld id="{5D81DE87-3087-4758-AF05-668077E1814B}" type="slidenum">
              <a:rPr lang="en-US" b="1" smtClean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pPr>
                <a:lnSpc>
                  <a:spcPts val="2833"/>
                </a:lnSpc>
              </a:pPr>
              <a:t>9</a:t>
            </a:fld>
            <a:endParaRPr lang="en-US" sz="1800" b="1" dirty="0">
              <a:solidFill>
                <a:srgbClr val="E2E6E9"/>
              </a:solidFill>
              <a:latin typeface="Asar" pitchFamily="34" charset="0"/>
              <a:ea typeface="Asar" pitchFamily="34" charset="-122"/>
              <a:cs typeface="Asar" pitchFamily="34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B7F830-C911-89BA-C5F0-C57C4EE7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72230"/>
              </p:ext>
            </p:extLst>
          </p:nvPr>
        </p:nvGraphicFramePr>
        <p:xfrm>
          <a:off x="10199983" y="1774067"/>
          <a:ext cx="1042222" cy="3864078"/>
        </p:xfrm>
        <a:graphic>
          <a:graphicData uri="http://schemas.openxmlformats.org/drawingml/2006/table">
            <a:tbl>
              <a:tblPr/>
              <a:tblGrid>
                <a:gridCol w="1042222">
                  <a:extLst>
                    <a:ext uri="{9D8B030D-6E8A-4147-A177-3AD203B41FA5}">
                      <a16:colId xmlns:a16="http://schemas.microsoft.com/office/drawing/2014/main" val="1242199548"/>
                    </a:ext>
                  </a:extLst>
                </a:gridCol>
              </a:tblGrid>
              <a:tr h="38640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3271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E2FD87-8C45-94D8-A897-C286AD792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25"/>
              </p:ext>
            </p:extLst>
          </p:nvPr>
        </p:nvGraphicFramePr>
        <p:xfrm>
          <a:off x="918333" y="1774069"/>
          <a:ext cx="10785987" cy="386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962">
                  <a:extLst>
                    <a:ext uri="{9D8B030D-6E8A-4147-A177-3AD203B41FA5}">
                      <a16:colId xmlns:a16="http://schemas.microsoft.com/office/drawing/2014/main" val="1672958450"/>
                    </a:ext>
                  </a:extLst>
                </a:gridCol>
                <a:gridCol w="1881877">
                  <a:extLst>
                    <a:ext uri="{9D8B030D-6E8A-4147-A177-3AD203B41FA5}">
                      <a16:colId xmlns:a16="http://schemas.microsoft.com/office/drawing/2014/main" val="3704063162"/>
                    </a:ext>
                  </a:extLst>
                </a:gridCol>
                <a:gridCol w="2300748">
                  <a:extLst>
                    <a:ext uri="{9D8B030D-6E8A-4147-A177-3AD203B41FA5}">
                      <a16:colId xmlns:a16="http://schemas.microsoft.com/office/drawing/2014/main" val="269563246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173895630"/>
                    </a:ext>
                  </a:extLst>
                </a:gridCol>
              </a:tblGrid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 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 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81873"/>
                  </a:ext>
                </a:extLst>
              </a:tr>
              <a:tr h="1032641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 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 identifier for 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455896"/>
                  </a:ext>
                </a:extLst>
              </a:tr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User's login 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386225"/>
                  </a:ext>
                </a:extLst>
              </a:tr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User's 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733355"/>
                  </a:ext>
                </a:extLst>
              </a:tr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User's email 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1402"/>
                  </a:ext>
                </a:extLst>
              </a:tr>
              <a:tr h="566287"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phone_number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2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User's phone 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83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21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779</Words>
  <Application>Microsoft Office PowerPoint</Application>
  <PresentationFormat>Widescreen</PresentationFormat>
  <Paragraphs>251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Asar</vt:lpstr>
      <vt:lpstr>Calibri</vt:lpstr>
      <vt:lpstr>Calibri Light</vt:lpstr>
      <vt:lpstr>Ginto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ANAGHA PRABHU</dc:creator>
  <cp:lastModifiedBy>ANAGHA PRABHU</cp:lastModifiedBy>
  <cp:revision>4</cp:revision>
  <dcterms:created xsi:type="dcterms:W3CDTF">2024-10-02T09:52:54Z</dcterms:created>
  <dcterms:modified xsi:type="dcterms:W3CDTF">2024-10-03T16:07:49Z</dcterms:modified>
</cp:coreProperties>
</file>