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7" d="100"/>
          <a:sy n="67" d="100"/>
        </p:scale>
        <p:origin x="6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9F7-2BB9-490E-8708-A81921EE1E5F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77BE-2CA6-4E42-AFBD-F8D5D253E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9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9F7-2BB9-490E-8708-A81921EE1E5F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77BE-2CA6-4E42-AFBD-F8D5D253E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5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9F7-2BB9-490E-8708-A81921EE1E5F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77BE-2CA6-4E42-AFBD-F8D5D253E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46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9F7-2BB9-490E-8708-A81921EE1E5F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77BE-2CA6-4E42-AFBD-F8D5D253E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0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9F7-2BB9-490E-8708-A81921EE1E5F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77BE-2CA6-4E42-AFBD-F8D5D253E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07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9F7-2BB9-490E-8708-A81921EE1E5F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77BE-2CA6-4E42-AFBD-F8D5D253E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6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9F7-2BB9-490E-8708-A81921EE1E5F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77BE-2CA6-4E42-AFBD-F8D5D253E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90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9F7-2BB9-490E-8708-A81921EE1E5F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77BE-2CA6-4E42-AFBD-F8D5D253E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3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9F7-2BB9-490E-8708-A81921EE1E5F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77BE-2CA6-4E42-AFBD-F8D5D253E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9F7-2BB9-490E-8708-A81921EE1E5F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77BE-2CA6-4E42-AFBD-F8D5D253E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9F7-2BB9-490E-8708-A81921EE1E5F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77BE-2CA6-4E42-AFBD-F8D5D253E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09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09F7-2BB9-490E-8708-A81921EE1E5F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77BE-2CA6-4E42-AFBD-F8D5D253E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88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71F304-92EC-2D9D-E325-D0ECA7958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" t="16339" r="5867" b="5021"/>
          <a:stretch/>
        </p:blipFill>
        <p:spPr>
          <a:xfrm>
            <a:off x="18677" y="0"/>
            <a:ext cx="1215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4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B586E-7A90-9294-BA77-DCE80595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i="0">
                <a:solidFill>
                  <a:schemeClr val="tx2"/>
                </a:solidFill>
                <a:effectLst/>
                <a:latin typeface="Söhne"/>
              </a:rPr>
              <a:t>Questions and Discussion</a:t>
            </a:r>
            <a:endParaRPr lang="en-GB" sz="3600">
              <a:solidFill>
                <a:schemeClr val="tx2"/>
              </a:solidFill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5C91D818-20AC-3BBB-0A78-001F977BC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7A89-EFC2-4748-E14D-6CBF38BE2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GB" sz="1800" b="0" i="0" dirty="0">
                <a:solidFill>
                  <a:schemeClr val="tx2"/>
                </a:solidFill>
                <a:effectLst/>
                <a:latin typeface="Söhne"/>
              </a:rPr>
              <a:t>I'm now open to any questions or discussions regarding our classifier's results, methodology, or any other related topics.</a:t>
            </a:r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065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 on document with pen">
            <a:extLst>
              <a:ext uri="{FF2B5EF4-FFF2-40B4-BE49-F238E27FC236}">
                <a16:creationId xmlns:a16="http://schemas.microsoft.com/office/drawing/2014/main" id="{0ECB9A2D-205F-5CB4-622F-B560111ED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C1A06-6EB2-72ED-8FFA-89DF3E6E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Söhne"/>
              </a:rPr>
              <a:t>Introduction</a:t>
            </a:r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4EF0-8193-E895-5D42-C7E4A495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GB" b="0" i="0" dirty="0">
                <a:effectLst/>
                <a:latin typeface="Söhne"/>
              </a:rPr>
              <a:t> Good Day, everyone. Today, I'm excited to share the results of </a:t>
            </a:r>
            <a:r>
              <a:rPr lang="en-GB" dirty="0">
                <a:latin typeface="Söhne"/>
              </a:rPr>
              <a:t>my</a:t>
            </a:r>
            <a:r>
              <a:rPr lang="en-GB" b="0" i="0" dirty="0">
                <a:effectLst/>
                <a:latin typeface="Söhne"/>
              </a:rPr>
              <a:t> machine learning classifier's performance on </a:t>
            </a:r>
            <a:r>
              <a:rPr lang="en-GB" dirty="0">
                <a:latin typeface="Söhne"/>
              </a:rPr>
              <a:t>the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dirty="0"/>
              <a:t>CONNECT_TEL </a:t>
            </a:r>
            <a:r>
              <a:rPr lang="en-GB" b="0" i="0" dirty="0">
                <a:effectLst/>
                <a:latin typeface="Söhne"/>
              </a:rPr>
              <a:t>telecom customer dataset. Before </a:t>
            </a:r>
            <a:r>
              <a:rPr lang="en-GB" b="0" i="0" dirty="0" err="1">
                <a:effectLst/>
                <a:latin typeface="Söhne"/>
              </a:rPr>
              <a:t>i</a:t>
            </a:r>
            <a:r>
              <a:rPr lang="en-GB" b="0" i="0" dirty="0">
                <a:effectLst/>
                <a:latin typeface="Söhne"/>
              </a:rPr>
              <a:t> dive into the results, let me begin with an overview of the dataset and the Exploratory Data Analysis (EDA) conducted.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71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ntique cash register keys">
            <a:extLst>
              <a:ext uri="{FF2B5EF4-FFF2-40B4-BE49-F238E27FC236}">
                <a16:creationId xmlns:a16="http://schemas.microsoft.com/office/drawing/2014/main" id="{5D0FBD68-0456-4C60-DAF5-17CAD14DA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4F86A-2ED1-3521-2411-53A7CB1D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Söhne"/>
              </a:rPr>
              <a:t>Dataset Overview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98C5-9FC4-A44D-4AF1-CA3DBF60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err="1">
                <a:latin typeface="Söhne"/>
              </a:rPr>
              <a:t>Connect_tel</a:t>
            </a:r>
            <a:r>
              <a:rPr lang="en-GB" sz="1500" b="0" i="0">
                <a:effectLst/>
                <a:latin typeface="Söhne"/>
              </a:rPr>
              <a:t> telecom customer dataset consists of several key columns that provide valuable insights into customer </a:t>
            </a:r>
            <a:r>
              <a:rPr lang="en-GB" sz="1500" b="0" i="0" err="1">
                <a:effectLst/>
                <a:latin typeface="Söhne"/>
              </a:rPr>
              <a:t>behavior</a:t>
            </a:r>
            <a:r>
              <a:rPr lang="en-GB" sz="1500" b="0" i="0">
                <a:effectLst/>
                <a:latin typeface="Söhne"/>
              </a:rPr>
              <a:t> and churn patterns. These include:</a:t>
            </a:r>
          </a:p>
          <a:p>
            <a:pPr>
              <a:buFont typeface="+mj-lt"/>
              <a:buAutoNum type="arabicPeriod"/>
            </a:pPr>
            <a:r>
              <a:rPr lang="en-GB" sz="1500" b="1" i="0" err="1">
                <a:effectLst/>
                <a:latin typeface="Söhne"/>
              </a:rPr>
              <a:t>CustomerID</a:t>
            </a:r>
            <a:r>
              <a:rPr lang="en-GB" sz="1500" b="0" i="0">
                <a:effectLst/>
                <a:latin typeface="Söhne"/>
              </a:rPr>
              <a:t>: A unique identifier assigned to each telecom customer, enabling tracking and identification of individual customers.</a:t>
            </a:r>
          </a:p>
          <a:p>
            <a:pPr>
              <a:buFont typeface="+mj-lt"/>
              <a:buAutoNum type="arabicPeriod"/>
            </a:pPr>
            <a:r>
              <a:rPr lang="en-GB" sz="1500" b="1" i="0">
                <a:effectLst/>
                <a:latin typeface="Söhne"/>
              </a:rPr>
              <a:t>Gender</a:t>
            </a:r>
            <a:r>
              <a:rPr lang="en-GB" sz="1500" b="0" i="0">
                <a:effectLst/>
                <a:latin typeface="Söhne"/>
              </a:rPr>
              <a:t>: The gender of the customer, which helps </a:t>
            </a:r>
            <a:r>
              <a:rPr lang="en-GB" sz="1500" b="0" i="0" err="1">
                <a:effectLst/>
                <a:latin typeface="Söhne"/>
              </a:rPr>
              <a:t>analyze</a:t>
            </a:r>
            <a:r>
              <a:rPr lang="en-GB" sz="1500" b="0" i="0">
                <a:effectLst/>
                <a:latin typeface="Söhne"/>
              </a:rPr>
              <a:t> gender-based trends in customer churn.</a:t>
            </a:r>
          </a:p>
          <a:p>
            <a:pPr>
              <a:buFont typeface="+mj-lt"/>
              <a:buAutoNum type="arabicPeriod"/>
            </a:pPr>
            <a:r>
              <a:rPr lang="en-GB" sz="1500" b="1" i="0" err="1">
                <a:effectLst/>
                <a:latin typeface="Söhne"/>
              </a:rPr>
              <a:t>SeniorCitizen</a:t>
            </a:r>
            <a:r>
              <a:rPr lang="en-GB" sz="1500" b="0" i="0">
                <a:effectLst/>
                <a:latin typeface="Söhne"/>
              </a:rPr>
              <a:t>: A binary indicator that identifies whether the customer is a senior citizen, aiding in understanding specific churn patterns among senior customers.</a:t>
            </a:r>
          </a:p>
          <a:p>
            <a:pPr>
              <a:buFont typeface="+mj-lt"/>
              <a:buAutoNum type="arabicPeriod"/>
            </a:pPr>
            <a:r>
              <a:rPr lang="en-GB" sz="1500" b="1" i="0">
                <a:effectLst/>
                <a:latin typeface="Söhne"/>
              </a:rPr>
              <a:t>Partner</a:t>
            </a:r>
            <a:r>
              <a:rPr lang="en-GB" sz="1500" b="0" i="0">
                <a:effectLst/>
                <a:latin typeface="Söhne"/>
              </a:rPr>
              <a:t> and </a:t>
            </a:r>
            <a:r>
              <a:rPr lang="en-GB" sz="1500" b="1" i="0">
                <a:effectLst/>
                <a:latin typeface="Söhne"/>
              </a:rPr>
              <a:t>Dependents</a:t>
            </a:r>
            <a:r>
              <a:rPr lang="en-GB" sz="1500" b="0" i="0">
                <a:effectLst/>
                <a:latin typeface="Söhne"/>
              </a:rPr>
              <a:t>: Indicate whether the customer has a partner or dependents, influencing churn </a:t>
            </a:r>
            <a:r>
              <a:rPr lang="en-GB" sz="1500" b="0" i="0" err="1">
                <a:effectLst/>
                <a:latin typeface="Söhne"/>
              </a:rPr>
              <a:t>behavior</a:t>
            </a:r>
            <a:r>
              <a:rPr lang="en-GB" sz="1500" b="0" i="0">
                <a:effectLst/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sz="1500" b="1" i="0">
                <a:effectLst/>
                <a:latin typeface="Söhne"/>
              </a:rPr>
              <a:t>Tenure</a:t>
            </a:r>
            <a:r>
              <a:rPr lang="en-GB" sz="1500" b="0" i="0">
                <a:effectLst/>
                <a:latin typeface="Söhne"/>
              </a:rPr>
              <a:t>: The duration of the customer's subscription, representing loyalty and predicting churn.</a:t>
            </a:r>
          </a:p>
          <a:p>
            <a:pPr>
              <a:buFont typeface="+mj-lt"/>
              <a:buAutoNum type="arabicPeriod"/>
            </a:pPr>
            <a:r>
              <a:rPr lang="en-GB" sz="1500" b="1" i="0" err="1">
                <a:effectLst/>
                <a:latin typeface="Söhne"/>
              </a:rPr>
              <a:t>PhoneService</a:t>
            </a:r>
            <a:r>
              <a:rPr lang="en-GB" sz="1500" b="0" i="0">
                <a:effectLst/>
                <a:latin typeface="Söhne"/>
              </a:rPr>
              <a:t> and </a:t>
            </a:r>
            <a:r>
              <a:rPr lang="en-GB" sz="1500" b="1" i="0" err="1">
                <a:effectLst/>
                <a:latin typeface="Söhne"/>
              </a:rPr>
              <a:t>MultipleLines</a:t>
            </a:r>
            <a:r>
              <a:rPr lang="en-GB" sz="1500" b="0" i="0">
                <a:effectLst/>
                <a:latin typeface="Söhne"/>
              </a:rPr>
              <a:t>: Indicate phone service and multiple lines, affecting churn.</a:t>
            </a:r>
          </a:p>
          <a:p>
            <a:pPr>
              <a:buFont typeface="+mj-lt"/>
              <a:buAutoNum type="arabicPeriod"/>
            </a:pPr>
            <a:r>
              <a:rPr lang="en-GB" sz="1500" b="1" i="0" err="1">
                <a:effectLst/>
                <a:latin typeface="Söhne"/>
              </a:rPr>
              <a:t>InternetService</a:t>
            </a:r>
            <a:r>
              <a:rPr lang="en-GB" sz="1500" b="0" i="0">
                <a:effectLst/>
                <a:latin typeface="Söhne"/>
              </a:rPr>
              <a:t> and subsequent attributes: Type of internet service and related features, influencing churn </a:t>
            </a:r>
            <a:r>
              <a:rPr lang="en-GB" sz="1500" b="0" i="0" err="1">
                <a:effectLst/>
                <a:latin typeface="Söhne"/>
              </a:rPr>
              <a:t>behavior</a:t>
            </a:r>
            <a:r>
              <a:rPr lang="en-GB" sz="1500" b="0" i="0">
                <a:effectLst/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sz="1500" b="1" i="0">
                <a:effectLst/>
                <a:latin typeface="Söhne"/>
              </a:rPr>
              <a:t>Contract</a:t>
            </a:r>
            <a:r>
              <a:rPr lang="en-GB" sz="1500" b="0" i="0">
                <a:effectLst/>
                <a:latin typeface="Söhne"/>
              </a:rPr>
              <a:t>, </a:t>
            </a:r>
            <a:r>
              <a:rPr lang="en-GB" sz="1500" b="1" i="0" err="1">
                <a:effectLst/>
                <a:latin typeface="Söhne"/>
              </a:rPr>
              <a:t>PaperlessBilling</a:t>
            </a:r>
            <a:r>
              <a:rPr lang="en-GB" sz="1500" b="0" i="0">
                <a:effectLst/>
                <a:latin typeface="Söhne"/>
              </a:rPr>
              <a:t>, and </a:t>
            </a:r>
            <a:r>
              <a:rPr lang="en-GB" sz="1500" b="1" i="0" err="1">
                <a:effectLst/>
                <a:latin typeface="Söhne"/>
              </a:rPr>
              <a:t>PaymentMethod</a:t>
            </a:r>
            <a:r>
              <a:rPr lang="en-GB" sz="1500" b="0" i="0">
                <a:effectLst/>
                <a:latin typeface="Söhne"/>
              </a:rPr>
              <a:t>: Contract type, billing preferences, and payment methods impacting churn.</a:t>
            </a:r>
          </a:p>
          <a:p>
            <a:pPr>
              <a:buFont typeface="+mj-lt"/>
              <a:buAutoNum type="arabicPeriod"/>
            </a:pPr>
            <a:r>
              <a:rPr lang="en-GB" sz="1500" b="1" i="0" err="1">
                <a:effectLst/>
                <a:latin typeface="Söhne"/>
              </a:rPr>
              <a:t>MonthlyCharges</a:t>
            </a:r>
            <a:r>
              <a:rPr lang="en-GB" sz="1500" b="0" i="0">
                <a:effectLst/>
                <a:latin typeface="Söhne"/>
              </a:rPr>
              <a:t> and </a:t>
            </a:r>
            <a:r>
              <a:rPr lang="en-GB" sz="1500" b="1" i="0" err="1">
                <a:effectLst/>
                <a:latin typeface="Söhne"/>
              </a:rPr>
              <a:t>TotalCharges</a:t>
            </a:r>
            <a:r>
              <a:rPr lang="en-GB" sz="1500" b="0" i="0">
                <a:effectLst/>
                <a:latin typeface="Söhne"/>
              </a:rPr>
              <a:t>: Monthly and cumulative charges, affecting churn decisions.</a:t>
            </a:r>
          </a:p>
          <a:p>
            <a:pPr>
              <a:buFont typeface="+mj-lt"/>
              <a:buAutoNum type="arabicPeriod"/>
            </a:pPr>
            <a:r>
              <a:rPr lang="en-GB" sz="1500" b="1" i="0">
                <a:effectLst/>
                <a:latin typeface="Söhne"/>
              </a:rPr>
              <a:t>Churn</a:t>
            </a:r>
            <a:r>
              <a:rPr lang="en-GB" sz="1500" b="0" i="0">
                <a:effectLst/>
                <a:latin typeface="Söhne"/>
              </a:rPr>
              <a:t>: The target variable indicating customer churn, the focus of our analysis.</a:t>
            </a:r>
          </a:p>
          <a:p>
            <a:pPr marL="0" indent="0">
              <a:buNone/>
            </a:pPr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425330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C4C13-D147-2A2D-0358-F654DCCD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16" y="4666592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E7E6E6"/>
                </a:solidFill>
              </a:rPr>
              <a:t>UNIVARIATE ANALYSIS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BFA792-0045-2F8C-5622-85D603203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40" y="95250"/>
            <a:ext cx="2787785" cy="293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80F41D2-33D2-C8FA-5630-AFD581FE0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7946" y="18343"/>
            <a:ext cx="3797570" cy="216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29722D-3F49-2975-AAC4-E363360C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3380" y="2397785"/>
            <a:ext cx="3641239" cy="201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FA9938E-C780-1F49-ACC6-80DB4AE5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7837" y="95250"/>
            <a:ext cx="2870237" cy="15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34579F4-CE9E-5F09-D8B2-F8DAB7E30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745" y="3027945"/>
            <a:ext cx="3417388" cy="34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05742D4-AA52-B2E4-576D-87A101E9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56" y="1789828"/>
            <a:ext cx="3530807" cy="26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265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D39948-3F6E-4E9D-8DC3-A61806FF1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3" y="882866"/>
            <a:ext cx="11988693" cy="589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66236B-27EC-0696-1B7B-28A8D57C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55196"/>
            <a:ext cx="10515600" cy="406780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/>
              <a:t>BIVARIATE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5855D-766D-E336-1983-BA63AD72A671}"/>
              </a:ext>
            </a:extLst>
          </p:cNvPr>
          <p:cNvSpPr txBox="1"/>
          <p:nvPr/>
        </p:nvSpPr>
        <p:spPr>
          <a:xfrm>
            <a:off x="476251" y="720861"/>
            <a:ext cx="756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82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0E19D-A8A1-33F8-8E77-75D46E873BFC}"/>
              </a:ext>
            </a:extLst>
          </p:cNvPr>
          <p:cNvSpPr txBox="1"/>
          <p:nvPr/>
        </p:nvSpPr>
        <p:spPr>
          <a:xfrm>
            <a:off x="273268" y="346842"/>
            <a:ext cx="3026980" cy="5843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ANALYSIS ON THE AMOUNT OF REVENUE GENERATED BY :</a:t>
            </a: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Payment Method</a:t>
            </a: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Contracts</a:t>
            </a: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Internet Service</a:t>
            </a: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Multiple Lines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1EB49-AFB1-0294-0D03-3BF98A2C7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0855" y="119743"/>
            <a:ext cx="9017877" cy="662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0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49A95-E819-801A-E8A6-7EB57A21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51" y="600418"/>
            <a:ext cx="4977976" cy="1454051"/>
          </a:xfrm>
        </p:spPr>
        <p:txBody>
          <a:bodyPr>
            <a:norm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b="1" i="0" dirty="0">
                <a:solidFill>
                  <a:schemeClr val="tx2"/>
                </a:solidFill>
                <a:effectLst/>
                <a:latin typeface="Söhne"/>
              </a:rPr>
              <a:t>Model Selection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BE3496-73CC-E394-4E00-8D10B7C8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41" y="1629090"/>
            <a:ext cx="8130448" cy="462849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GB" sz="2000" b="0" i="0" dirty="0">
                <a:solidFill>
                  <a:schemeClr val="tx2"/>
                </a:solidFill>
                <a:effectLst/>
                <a:latin typeface="Söhne"/>
              </a:rPr>
              <a:t>We experimented with several machine learning algorithms, including [Logistic Regression, Naive Bayes, XGB Classifier, Decision Trees, Random Forest, SVC, SGD Classifier.]. After rigorous evaluation and parameter tuning, </a:t>
            </a:r>
            <a:r>
              <a:rPr lang="en-GB" sz="2000" dirty="0">
                <a:solidFill>
                  <a:schemeClr val="tx2"/>
                </a:solidFill>
                <a:latin typeface="Söhne"/>
              </a:rPr>
              <a:t>By Opting out for “15”</a:t>
            </a:r>
            <a:r>
              <a:rPr lang="en-GB" sz="20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öhne"/>
              </a:rPr>
              <a:t>Random State, </a:t>
            </a:r>
            <a:r>
              <a:rPr lang="en-GB" sz="2000" b="0" i="0" dirty="0">
                <a:solidFill>
                  <a:schemeClr val="tx2"/>
                </a:solidFill>
                <a:effectLst/>
                <a:latin typeface="Söhne"/>
              </a:rPr>
              <a:t>we selected the [LOGISTIC REGRESSION] as our final model due to its superior performance on our validation set.</a:t>
            </a: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257B3972-9097-17F9-39BD-596E36702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F21A-3EB1-033B-039E-DF616820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8575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9F9F9"/>
                </a:solidFill>
                <a:effectLst/>
                <a:latin typeface="Söhne"/>
              </a:rPr>
              <a:t>MODEL PERFORMANCE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3369-020C-716D-B9EE-CECC5FED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6525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This are the Machine Learning Algorithm that was used: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51718E-C940-B40D-E996-91CF7D64D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05638"/>
              </p:ext>
            </p:extLst>
          </p:nvPr>
        </p:nvGraphicFramePr>
        <p:xfrm>
          <a:off x="600075" y="2201862"/>
          <a:ext cx="11001376" cy="43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172">
                  <a:extLst>
                    <a:ext uri="{9D8B030D-6E8A-4147-A177-3AD203B41FA5}">
                      <a16:colId xmlns:a16="http://schemas.microsoft.com/office/drawing/2014/main" val="3968885885"/>
                    </a:ext>
                  </a:extLst>
                </a:gridCol>
                <a:gridCol w="1375172">
                  <a:extLst>
                    <a:ext uri="{9D8B030D-6E8A-4147-A177-3AD203B41FA5}">
                      <a16:colId xmlns:a16="http://schemas.microsoft.com/office/drawing/2014/main" val="1731432839"/>
                    </a:ext>
                  </a:extLst>
                </a:gridCol>
                <a:gridCol w="1375172">
                  <a:extLst>
                    <a:ext uri="{9D8B030D-6E8A-4147-A177-3AD203B41FA5}">
                      <a16:colId xmlns:a16="http://schemas.microsoft.com/office/drawing/2014/main" val="3122251845"/>
                    </a:ext>
                  </a:extLst>
                </a:gridCol>
                <a:gridCol w="1375172">
                  <a:extLst>
                    <a:ext uri="{9D8B030D-6E8A-4147-A177-3AD203B41FA5}">
                      <a16:colId xmlns:a16="http://schemas.microsoft.com/office/drawing/2014/main" val="3756993542"/>
                    </a:ext>
                  </a:extLst>
                </a:gridCol>
                <a:gridCol w="1375172">
                  <a:extLst>
                    <a:ext uri="{9D8B030D-6E8A-4147-A177-3AD203B41FA5}">
                      <a16:colId xmlns:a16="http://schemas.microsoft.com/office/drawing/2014/main" val="1520250860"/>
                    </a:ext>
                  </a:extLst>
                </a:gridCol>
                <a:gridCol w="1375172">
                  <a:extLst>
                    <a:ext uri="{9D8B030D-6E8A-4147-A177-3AD203B41FA5}">
                      <a16:colId xmlns:a16="http://schemas.microsoft.com/office/drawing/2014/main" val="2108006843"/>
                    </a:ext>
                  </a:extLst>
                </a:gridCol>
                <a:gridCol w="1375172">
                  <a:extLst>
                    <a:ext uri="{9D8B030D-6E8A-4147-A177-3AD203B41FA5}">
                      <a16:colId xmlns:a16="http://schemas.microsoft.com/office/drawing/2014/main" val="3821897706"/>
                    </a:ext>
                  </a:extLst>
                </a:gridCol>
                <a:gridCol w="1375172">
                  <a:extLst>
                    <a:ext uri="{9D8B030D-6E8A-4147-A177-3AD203B41FA5}">
                      <a16:colId xmlns:a16="http://schemas.microsoft.com/office/drawing/2014/main" val="3852763222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XGB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SGD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Naive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>
                          <a:effectLst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09021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GB" sz="1800" dirty="0"/>
                        <a:t>ACCURACY </a:t>
                      </a:r>
                    </a:p>
                    <a:p>
                      <a:r>
                        <a:rPr lang="en-GB" sz="180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79.46%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79.74%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73.85%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73.92%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74.34%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71.71%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81.24%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64137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  <a:p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63.09%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63.58%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49.9%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50.59%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46.15%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66.78%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47324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GB" dirty="0"/>
                        <a:t>ROC/AUC </a:t>
                      </a:r>
                    </a:p>
                    <a:p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70.32%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70.87%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50.0%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73.12%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64.91%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73.03%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933084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  <a:p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51.23%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52.32%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67.85%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70.57%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50.68%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55.86%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6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16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1D7CAC-E7AD-1F2F-81D2-93A47610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i="0">
                <a:solidFill>
                  <a:schemeClr val="tx2"/>
                </a:solidFill>
                <a:effectLst/>
                <a:latin typeface="Söhne"/>
              </a:rPr>
              <a:t>Conclusion</a:t>
            </a:r>
            <a:endParaRPr lang="en-GB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0009-CA26-9760-029E-7E2F817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850" y="976312"/>
            <a:ext cx="7465006" cy="486727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GB" sz="2000" b="0" i="0" dirty="0">
                <a:solidFill>
                  <a:schemeClr val="tx2"/>
                </a:solidFill>
                <a:effectLst/>
                <a:latin typeface="Söhne"/>
              </a:rPr>
              <a:t>In conclusion, The machine learning algorithm has demonstrated promising results in predicting customer churn based on </a:t>
            </a:r>
            <a:r>
              <a:rPr lang="en-GB" sz="2000" b="0" i="0" dirty="0" err="1">
                <a:solidFill>
                  <a:schemeClr val="tx2"/>
                </a:solidFill>
                <a:effectLst/>
                <a:latin typeface="Söhne"/>
              </a:rPr>
              <a:t>Connect_Tel</a:t>
            </a:r>
            <a:r>
              <a:rPr lang="en-GB" sz="2000" b="0" i="0" dirty="0">
                <a:solidFill>
                  <a:schemeClr val="tx2"/>
                </a:solidFill>
                <a:effectLst/>
                <a:latin typeface="Söhne"/>
              </a:rPr>
              <a:t>  telecom customer dataset. Moving forward, we'll continue to refine our model, explore additional features, and gather more data to further enhance its performance.</a:t>
            </a:r>
            <a:endParaRPr lang="en-GB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2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AA1251B-CAB7-4524-BE4C-232AD694D3E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176</TotalTime>
  <Words>509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PowerPoint Presentation</vt:lpstr>
      <vt:lpstr>Introduction</vt:lpstr>
      <vt:lpstr>Dataset Overview</vt:lpstr>
      <vt:lpstr>UNIVARIATE ANALYSIS</vt:lpstr>
      <vt:lpstr>BIVARIATE ANALYSIS</vt:lpstr>
      <vt:lpstr>PowerPoint Presentation</vt:lpstr>
      <vt:lpstr>Model Selection</vt:lpstr>
      <vt:lpstr>MODEL PERFORMANCE</vt:lpstr>
      <vt:lpstr>Conclusion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Anslem Akadu</dc:creator>
  <cp:lastModifiedBy>Anslem Akadu</cp:lastModifiedBy>
  <cp:revision>2</cp:revision>
  <dcterms:created xsi:type="dcterms:W3CDTF">2024-02-10T23:40:44Z</dcterms:created>
  <dcterms:modified xsi:type="dcterms:W3CDTF">2024-02-13T15:53:26Z</dcterms:modified>
</cp:coreProperties>
</file>