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Oswald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Oswald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swald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c88f5cd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6c88f5cd24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c88f5cd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6c88f5cd24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c88f5cd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6c88f5cd24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c88f5cd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6c88f5cd24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b9329820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6b9329820f_7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b932982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6b9329820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b9329820f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6b9329820f_7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b9329820f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6b9329820f_7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b9329820f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6b9329820f_7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b9329820f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b9329820f_7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b932982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b9329820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c88f5cd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6c88f5cd24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b9329820f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6b9329820f_7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b9329820f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b9329820f_7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b932982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6b9329820f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b9329820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b9329820f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b932982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b9329820f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b932982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6b9329820f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b932982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6b9329820f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b9329820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6b9329820f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b932982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6b9329820f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b9329820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6b9329820f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c88f5cd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6c88f5cd24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b932982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b9329820f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b932982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6b9329820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b9329820f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6b9329820f_7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b9329820f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6b9329820f_7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b9329820f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6b9329820f_7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ba62a6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6ba62a605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ba62a6059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6ba62a6059_2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ba62a6059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6ba62a6059_2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ba62a60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6ba62a605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ba62a605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6ba62a6059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c88f5cd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6c88f5cd24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ba62a60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6ba62a6059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ba62a605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6ba62a6059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ba62a60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6ba62a6059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ba62a605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6ba62a6059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ba62a60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6ba62a6059_2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ba62a605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6ba62a6059_2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ba62a60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6ba62a6059_2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ba62a6059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6ba62a6059_2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ba62a605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6ba62a6059_2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ba62a605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6ba62a6059_2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c88f5cd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6c88f5cd24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ba62a605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6ba62a6059_2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ba62a605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6ba62a6059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ba62a605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6ba62a6059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ba62a605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6ba62a6059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ba62a605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6ba62a6059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ba62a6059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6ba62a6059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c88f5c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6c88f5cd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c88f5cd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6c88f5cd2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c88f5cd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6c88f5cd2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6c88f5cd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6c88f5cd24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c88f5cd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6c88f5cd24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c88f5cd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6c88f5cd2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6c88f5cd2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6c88f5cd24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c88f5cd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6c88f5cd24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c88f5cd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6c88f5cd24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bb6c467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6bb6c467c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bb6c467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6bb6c467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c88f5cd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6c88f5cd24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c88f5cd2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6c88f5cd24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c88f5cd2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6c88f5cd24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○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■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●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○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■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●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○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■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68283" y="1545406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Structured Query Language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introduction &amp; basic querying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 and OFFSET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2070450" y="2093175"/>
            <a:ext cx="5003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*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table_name</a:t>
            </a:r>
            <a:b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" sz="3200">
                <a:solidFill>
                  <a:srgbClr val="0000FF"/>
                </a:solidFill>
              </a:rPr>
              <a:t>LIMIT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 </a:t>
            </a:r>
            <a:r>
              <a:rPr lang="en" sz="3200">
                <a:solidFill>
                  <a:srgbClr val="0000FF"/>
                </a:solidFill>
              </a:rPr>
              <a:t>OFFSET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 BY Clause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2046600" y="2050200"/>
            <a:ext cx="50508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*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table_name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ORDER BY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ASC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|</a:t>
            </a:r>
            <a:r>
              <a:rPr lang="en" sz="3200">
                <a:solidFill>
                  <a:srgbClr val="0000FF"/>
                </a:solidFill>
              </a:rPr>
              <a:t>DESC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and HAVING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031450" y="1597725"/>
            <a:ext cx="5081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column, </a:t>
            </a:r>
            <a:r>
              <a:rPr lang="en" sz="3200">
                <a:solidFill>
                  <a:srgbClr val="0000FF"/>
                </a:solidFill>
              </a:rPr>
              <a:t>AGG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(column)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table_name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GROUP BY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HAVING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condition;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Advanced Queries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operations, Builtin functions and Joins!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-2086563" y="973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Set operations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-2126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UNION, INTERSECT &amp; EXCEPT</a:t>
            </a:r>
            <a:endParaRPr/>
          </a:p>
        </p:txBody>
      </p:sp>
      <p:pic>
        <p:nvPicPr>
          <p:cNvPr id="140" name="Google Shape;140;p27" title="set_o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00" y="752475"/>
            <a:ext cx="4400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311700" y="2834125"/>
            <a:ext cx="85206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UNION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table2;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 ALL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311700" y="2834125"/>
            <a:ext cx="85206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UNION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200">
                <a:solidFill>
                  <a:srgbClr val="0000FF"/>
                </a:solidFill>
              </a:rPr>
              <a:t>ALL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table2;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INTERSECT</a:t>
            </a:r>
            <a:endParaRPr sz="4400"/>
          </a:p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311700" y="2834125"/>
            <a:ext cx="85206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INTERSECT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table2;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EXCEPT</a:t>
            </a:r>
            <a:endParaRPr/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311700" y="2834125"/>
            <a:ext cx="85206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table1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EXCEPT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table2;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Built-in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Strings and Numbers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3068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SQL?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042500" y="1961100"/>
            <a:ext cx="7059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SQL (Structured Query Language) is a language used to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store, retrieve,and manage data in relational databases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using commands like SELECT, INSERT, UPDATE, and DELETE.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String Functions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311700" y="2834125"/>
            <a:ext cx="85206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 UPPER</a:t>
            </a:r>
            <a:r>
              <a:rPr lang="en" sz="3200">
                <a:solidFill>
                  <a:schemeClr val="dk1"/>
                </a:solidFill>
              </a:rPr>
              <a:t>(column),</a:t>
            </a:r>
            <a:r>
              <a:rPr lang="en" sz="3200">
                <a:solidFill>
                  <a:srgbClr val="0000FF"/>
                </a:solidFill>
              </a:rPr>
              <a:t> LOWER</a:t>
            </a:r>
            <a:r>
              <a:rPr lang="en" sz="3200">
                <a:solidFill>
                  <a:schemeClr val="dk1"/>
                </a:solidFill>
              </a:rPr>
              <a:t>(column),</a:t>
            </a:r>
            <a:r>
              <a:rPr lang="en" sz="3200">
                <a:solidFill>
                  <a:srgbClr val="0000FF"/>
                </a:solidFill>
              </a:rPr>
              <a:t> LENGTH</a:t>
            </a:r>
            <a:r>
              <a:rPr lang="en" sz="3200">
                <a:solidFill>
                  <a:schemeClr val="dk1"/>
                </a:solidFill>
              </a:rPr>
              <a:t>(column),</a:t>
            </a:r>
            <a:r>
              <a:rPr lang="en" sz="3200">
                <a:solidFill>
                  <a:srgbClr val="0000FF"/>
                </a:solidFill>
              </a:rPr>
              <a:t> SUBSTRING</a:t>
            </a:r>
            <a:r>
              <a:rPr lang="en" sz="3200">
                <a:solidFill>
                  <a:schemeClr val="dk1"/>
                </a:solidFill>
              </a:rPr>
              <a:t>(column, start, length)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 </a:t>
            </a:r>
            <a:r>
              <a:rPr lang="en" sz="3200">
                <a:solidFill>
                  <a:schemeClr val="dk1"/>
                </a:solidFill>
              </a:rPr>
              <a:t>table</a:t>
            </a:r>
            <a:r>
              <a:rPr lang="en" sz="3200">
                <a:solidFill>
                  <a:srgbClr val="000000"/>
                </a:solidFill>
              </a:rPr>
              <a:t>;</a:t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Numeric Functions</a:t>
            </a:r>
            <a:endParaRPr/>
          </a:p>
        </p:txBody>
      </p:sp>
      <p:sp>
        <p:nvSpPr>
          <p:cNvPr id="182" name="Google Shape;182;p34"/>
          <p:cNvSpPr txBox="1"/>
          <p:nvPr>
            <p:ph idx="1" type="subTitle"/>
          </p:nvPr>
        </p:nvSpPr>
        <p:spPr>
          <a:xfrm>
            <a:off x="311700" y="2834125"/>
            <a:ext cx="85206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 ABS</a:t>
            </a:r>
            <a:r>
              <a:rPr lang="en" sz="3200">
                <a:solidFill>
                  <a:schemeClr val="dk1"/>
                </a:solidFill>
              </a:rPr>
              <a:t>(column), </a:t>
            </a:r>
            <a:r>
              <a:rPr lang="en" sz="3200">
                <a:solidFill>
                  <a:srgbClr val="0000FF"/>
                </a:solidFill>
              </a:rPr>
              <a:t>CEIL</a:t>
            </a:r>
            <a:r>
              <a:rPr lang="en" sz="3200">
                <a:solidFill>
                  <a:schemeClr val="dk1"/>
                </a:solidFill>
              </a:rPr>
              <a:t>(column), </a:t>
            </a:r>
            <a:r>
              <a:rPr lang="en" sz="3200">
                <a:solidFill>
                  <a:srgbClr val="0000FF"/>
                </a:solidFill>
              </a:rPr>
              <a:t>FLOOR</a:t>
            </a:r>
            <a:r>
              <a:rPr lang="en" sz="3200">
                <a:solidFill>
                  <a:schemeClr val="dk1"/>
                </a:solidFill>
              </a:rPr>
              <a:t>(column), </a:t>
            </a:r>
            <a:r>
              <a:rPr lang="en" sz="3200">
                <a:solidFill>
                  <a:srgbClr val="0000FF"/>
                </a:solidFill>
              </a:rPr>
              <a:t>ROUND</a:t>
            </a:r>
            <a:r>
              <a:rPr lang="en" sz="3200">
                <a:solidFill>
                  <a:schemeClr val="dk1"/>
                </a:solidFill>
              </a:rPr>
              <a:t>(column, decimals)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Subquery in WHERE</a:t>
            </a:r>
            <a:endParaRPr/>
          </a:p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311700" y="2834125"/>
            <a:ext cx="85206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</a:t>
            </a:r>
            <a:r>
              <a:rPr lang="en"/>
              <a:t>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IN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(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table2 </a:t>
            </a: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</a:rPr>
              <a:t> condition);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Subquery in FROM</a:t>
            </a:r>
            <a:endParaRPr/>
          </a:p>
        </p:txBody>
      </p:sp>
      <p:sp>
        <p:nvSpPr>
          <p:cNvPr id="194" name="Google Shape;194;p36"/>
          <p:cNvSpPr txBox="1"/>
          <p:nvPr>
            <p:ph idx="1" type="subTitle"/>
          </p:nvPr>
        </p:nvSpPr>
        <p:spPr>
          <a:xfrm>
            <a:off x="311700" y="2834125"/>
            <a:ext cx="85206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alias.column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(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 </a:t>
            </a: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</a:rPr>
              <a:t> condition) </a:t>
            </a:r>
            <a:r>
              <a:rPr lang="en" sz="3200">
                <a:solidFill>
                  <a:srgbClr val="0000FF"/>
                </a:solidFill>
              </a:rPr>
              <a:t>AS</a:t>
            </a:r>
            <a:r>
              <a:rPr lang="en" sz="3200">
                <a:solidFill>
                  <a:schemeClr val="dk1"/>
                </a:solidFill>
              </a:rPr>
              <a:t> alias;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Subquery in SELECT</a:t>
            </a:r>
            <a:endParaRPr/>
          </a:p>
        </p:txBody>
      </p:sp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311700" y="2834125"/>
            <a:ext cx="85206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column1, 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(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table2 </a:t>
            </a: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</a:rPr>
              <a:t> condition) </a:t>
            </a:r>
            <a:r>
              <a:rPr lang="en" sz="3200">
                <a:solidFill>
                  <a:srgbClr val="0000FF"/>
                </a:solidFill>
              </a:rPr>
              <a:t>AS</a:t>
            </a:r>
            <a:r>
              <a:rPr lang="en" sz="3200">
                <a:solidFill>
                  <a:schemeClr val="dk1"/>
                </a:solidFill>
              </a:rPr>
              <a:t> alias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table1;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ctrTitle"/>
          </p:nvPr>
        </p:nvSpPr>
        <p:spPr>
          <a:xfrm>
            <a:off x="311708" y="-818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Joins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6" name="Google Shape;206;p38" title="join-typ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00" y="1550525"/>
            <a:ext cx="6489600" cy="3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INNER JOIN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311700" y="2834125"/>
            <a:ext cx="85206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table1</a:t>
            </a:r>
            <a:r>
              <a:rPr lang="en"/>
              <a:t> </a:t>
            </a:r>
            <a:r>
              <a:rPr lang="en" sz="3200">
                <a:solidFill>
                  <a:srgbClr val="0000FF"/>
                </a:solidFill>
              </a:rPr>
              <a:t>INNER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200">
                <a:solidFill>
                  <a:srgbClr val="0000FF"/>
                </a:solidFill>
              </a:rPr>
              <a:t>JOIN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table2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rgbClr val="0000FF"/>
                </a:solidFill>
              </a:rPr>
              <a:t>ON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table1.column = table2.column;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LEFT JOIN</a:t>
            </a:r>
            <a:endParaRPr/>
          </a:p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311700" y="2834125"/>
            <a:ext cx="85206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table1</a:t>
            </a:r>
            <a:r>
              <a:rPr lang="en"/>
              <a:t> </a:t>
            </a:r>
            <a:r>
              <a:rPr lang="en" sz="3200">
                <a:solidFill>
                  <a:srgbClr val="0000FF"/>
                </a:solidFill>
              </a:rPr>
              <a:t>LEFT JOIN</a:t>
            </a:r>
            <a:r>
              <a:rPr lang="en" sz="3200">
                <a:solidFill>
                  <a:schemeClr val="dk1"/>
                </a:solidFill>
              </a:rPr>
              <a:t> table2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ON</a:t>
            </a:r>
            <a:r>
              <a:rPr lang="en" sz="3200">
                <a:solidFill>
                  <a:schemeClr val="dk1"/>
                </a:solidFill>
              </a:rPr>
              <a:t> table1.column = table2.column;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RIGHT JOIN</a:t>
            </a:r>
            <a:endParaRPr/>
          </a:p>
        </p:txBody>
      </p:sp>
      <p:sp>
        <p:nvSpPr>
          <p:cNvPr id="224" name="Google Shape;224;p41"/>
          <p:cNvSpPr txBox="1"/>
          <p:nvPr>
            <p:ph idx="1" type="subTitle"/>
          </p:nvPr>
        </p:nvSpPr>
        <p:spPr>
          <a:xfrm>
            <a:off x="311700" y="2834125"/>
            <a:ext cx="85206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table1</a:t>
            </a:r>
            <a:r>
              <a:rPr lang="en"/>
              <a:t> </a:t>
            </a:r>
            <a:r>
              <a:rPr lang="en" sz="3200">
                <a:solidFill>
                  <a:srgbClr val="0000FF"/>
                </a:solidFill>
              </a:rPr>
              <a:t>RIGHT JOIN</a:t>
            </a:r>
            <a:r>
              <a:rPr lang="en" sz="3200">
                <a:solidFill>
                  <a:schemeClr val="dk1"/>
                </a:solidFill>
              </a:rPr>
              <a:t> table2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ON</a:t>
            </a:r>
            <a:r>
              <a:rPr lang="en" sz="3200">
                <a:solidFill>
                  <a:schemeClr val="dk1"/>
                </a:solidFill>
              </a:rPr>
              <a:t> table1.column = table2.column;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CROSS JOIN</a:t>
            </a:r>
            <a:endParaRPr/>
          </a:p>
        </p:txBody>
      </p:sp>
      <p:sp>
        <p:nvSpPr>
          <p:cNvPr id="230" name="Google Shape;230;p42"/>
          <p:cNvSpPr txBox="1"/>
          <p:nvPr>
            <p:ph idx="1" type="subTitle"/>
          </p:nvPr>
        </p:nvSpPr>
        <p:spPr>
          <a:xfrm>
            <a:off x="311700" y="2834125"/>
            <a:ext cx="85206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columns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table1</a:t>
            </a:r>
            <a:r>
              <a:rPr lang="en"/>
              <a:t> </a:t>
            </a:r>
            <a:r>
              <a:rPr lang="en" sz="3200">
                <a:solidFill>
                  <a:srgbClr val="0000FF"/>
                </a:solidFill>
              </a:rPr>
              <a:t>CROSS JOIN</a:t>
            </a:r>
            <a:r>
              <a:rPr lang="en" sz="3200">
                <a:solidFill>
                  <a:schemeClr val="dk1"/>
                </a:solidFill>
              </a:rPr>
              <a:t> table2;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3068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How are data stored?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205250" y="1850738"/>
            <a:ext cx="67335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Data is stored as table in rows and columns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Rows: represent objects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Columns: represent attributes about objects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SELF JOIN</a:t>
            </a:r>
            <a:endParaRPr/>
          </a:p>
        </p:txBody>
      </p:sp>
      <p:sp>
        <p:nvSpPr>
          <p:cNvPr id="236" name="Google Shape;236;p43"/>
          <p:cNvSpPr txBox="1"/>
          <p:nvPr>
            <p:ph idx="1" type="subTitle"/>
          </p:nvPr>
        </p:nvSpPr>
        <p:spPr>
          <a:xfrm>
            <a:off x="311700" y="2834125"/>
            <a:ext cx="85206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</a:rPr>
              <a:t> a.columns, b.columns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</a:rPr>
              <a:t> table </a:t>
            </a:r>
            <a:r>
              <a:rPr lang="en" sz="3200">
                <a:solidFill>
                  <a:srgbClr val="0000FF"/>
                </a:solidFill>
              </a:rPr>
              <a:t>AS</a:t>
            </a:r>
            <a:r>
              <a:rPr lang="en" sz="3200">
                <a:solidFill>
                  <a:schemeClr val="dk1"/>
                </a:solidFill>
              </a:rPr>
              <a:t> a, table </a:t>
            </a:r>
            <a:r>
              <a:rPr lang="en" sz="3200">
                <a:solidFill>
                  <a:srgbClr val="0000FF"/>
                </a:solidFill>
              </a:rPr>
              <a:t>AS</a:t>
            </a:r>
            <a:r>
              <a:rPr lang="en" sz="3200">
                <a:solidFill>
                  <a:schemeClr val="dk1"/>
                </a:solidFill>
              </a:rPr>
              <a:t> b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</a:rPr>
              <a:t> a.common_column = b.common_column;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Data Manipulation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INSERT, UPDATE &amp; DELETE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INSERT</a:t>
            </a:r>
            <a:endParaRPr/>
          </a:p>
        </p:txBody>
      </p:sp>
      <p:sp>
        <p:nvSpPr>
          <p:cNvPr id="248" name="Google Shape;248;p45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INSERT</a:t>
            </a:r>
            <a:r>
              <a:rPr lang="en" sz="3200">
                <a:solidFill>
                  <a:schemeClr val="dk1"/>
                </a:solidFill>
              </a:rPr>
              <a:t> </a:t>
            </a:r>
            <a:r>
              <a:rPr lang="en" sz="3200">
                <a:solidFill>
                  <a:srgbClr val="0000FF"/>
                </a:solidFill>
              </a:rPr>
              <a:t>INTO</a:t>
            </a:r>
            <a:r>
              <a:rPr lang="en" sz="3200">
                <a:solidFill>
                  <a:schemeClr val="dk1"/>
                </a:solidFill>
              </a:rPr>
              <a:t> table (column1, column2)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VALUES</a:t>
            </a:r>
            <a:r>
              <a:rPr lang="en" sz="3200">
                <a:solidFill>
                  <a:schemeClr val="dk1"/>
                </a:solidFill>
              </a:rPr>
              <a:t> (value1, value2);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UPDATE</a:t>
            </a:r>
            <a:endParaRPr/>
          </a:p>
        </p:txBody>
      </p:sp>
      <p:sp>
        <p:nvSpPr>
          <p:cNvPr id="254" name="Google Shape;254;p46"/>
          <p:cNvSpPr txBox="1"/>
          <p:nvPr>
            <p:ph idx="1" type="subTitle"/>
          </p:nvPr>
        </p:nvSpPr>
        <p:spPr>
          <a:xfrm>
            <a:off x="311700" y="2834125"/>
            <a:ext cx="85206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UPDATE</a:t>
            </a:r>
            <a:r>
              <a:rPr lang="en" sz="3200">
                <a:solidFill>
                  <a:schemeClr val="dk1"/>
                </a:solidFill>
              </a:rPr>
              <a:t> table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SET</a:t>
            </a:r>
            <a:r>
              <a:rPr lang="en" sz="3200">
                <a:solidFill>
                  <a:schemeClr val="dk1"/>
                </a:solidFill>
              </a:rPr>
              <a:t> column1 = value1, column2 = value2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</a:rPr>
              <a:t> condition;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DELETE</a:t>
            </a:r>
            <a:endParaRPr/>
          </a:p>
        </p:txBody>
      </p:sp>
      <p:sp>
        <p:nvSpPr>
          <p:cNvPr id="260" name="Google Shape;260;p47"/>
          <p:cNvSpPr txBox="1"/>
          <p:nvPr>
            <p:ph idx="1" type="subTitle"/>
          </p:nvPr>
        </p:nvSpPr>
        <p:spPr>
          <a:xfrm>
            <a:off x="311700" y="2834125"/>
            <a:ext cx="85206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DELETE FROM</a:t>
            </a:r>
            <a:r>
              <a:rPr lang="en" sz="3200">
                <a:solidFill>
                  <a:schemeClr val="dk1"/>
                </a:solidFill>
              </a:rPr>
              <a:t> table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</a:rPr>
              <a:t> condition;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Data Definition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CREATE, ALTER &amp; DROP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ctrTitle"/>
          </p:nvPr>
        </p:nvSpPr>
        <p:spPr>
          <a:xfrm>
            <a:off x="311708" y="-21628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Data Types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49"/>
          <p:cNvSpPr txBox="1"/>
          <p:nvPr>
            <p:ph idx="1" type="subTitle"/>
          </p:nvPr>
        </p:nvSpPr>
        <p:spPr>
          <a:xfrm>
            <a:off x="2007650" y="1749350"/>
            <a:ext cx="23403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 or INTEGER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FLOAT or REAL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BIGINT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CHAR</a:t>
            </a:r>
            <a:r>
              <a:rPr lang="en">
                <a:solidFill>
                  <a:schemeClr val="dk1"/>
                </a:solidFill>
              </a:rPr>
              <a:t>(n)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VARCHAR</a:t>
            </a:r>
            <a:r>
              <a:rPr lang="en">
                <a:solidFill>
                  <a:schemeClr val="dk1"/>
                </a:solidFill>
              </a:rPr>
              <a:t>(n)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TEXT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3" name="Google Shape;273;p49"/>
          <p:cNvSpPr txBox="1"/>
          <p:nvPr/>
        </p:nvSpPr>
        <p:spPr>
          <a:xfrm>
            <a:off x="5137700" y="1749350"/>
            <a:ext cx="204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DATE</a:t>
            </a:r>
            <a:b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TIME</a:t>
            </a:r>
            <a:b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DATETIME</a:t>
            </a:r>
            <a:b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TIMESTAMP</a:t>
            </a:r>
            <a:b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BOOLEAN</a:t>
            </a:r>
            <a:b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BLOB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ctrTitle"/>
          </p:nvPr>
        </p:nvSpPr>
        <p:spPr>
          <a:xfrm>
            <a:off x="311708" y="-21628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Constraints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50"/>
          <p:cNvSpPr txBox="1"/>
          <p:nvPr>
            <p:ph idx="1" type="subTitle"/>
          </p:nvPr>
        </p:nvSpPr>
        <p:spPr>
          <a:xfrm>
            <a:off x="1560000" y="1749350"/>
            <a:ext cx="2787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PRIMARY KEY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AUTO_INCREMENT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UNIQUE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0" name="Google Shape;280;p50"/>
          <p:cNvSpPr txBox="1"/>
          <p:nvPr/>
        </p:nvSpPr>
        <p:spPr>
          <a:xfrm>
            <a:off x="5137700" y="1749350"/>
            <a:ext cx="369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DEFAULT 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value</a:t>
            </a:r>
            <a:b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CHECK 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condition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endParaRPr sz="2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50"/>
          <p:cNvSpPr txBox="1"/>
          <p:nvPr>
            <p:ph idx="1" type="subTitle"/>
          </p:nvPr>
        </p:nvSpPr>
        <p:spPr>
          <a:xfrm>
            <a:off x="1233150" y="3575325"/>
            <a:ext cx="66777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FOREIGN KEY </a:t>
            </a:r>
            <a:r>
              <a:rPr lang="en">
                <a:solidFill>
                  <a:schemeClr val="dk1"/>
                </a:solidFill>
              </a:rPr>
              <a:t>(column)</a:t>
            </a:r>
            <a:r>
              <a:rPr lang="en">
                <a:solidFill>
                  <a:srgbClr val="0000FF"/>
                </a:solidFill>
              </a:rPr>
              <a:t> REFERENCES </a:t>
            </a:r>
            <a:r>
              <a:rPr lang="en">
                <a:solidFill>
                  <a:schemeClr val="dk1"/>
                </a:solidFill>
              </a:rPr>
              <a:t>table(column)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CREATE DATABASE</a:t>
            </a:r>
            <a:endParaRPr/>
          </a:p>
        </p:txBody>
      </p:sp>
      <p:sp>
        <p:nvSpPr>
          <p:cNvPr id="287" name="Google Shape;287;p51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CREATE DATABASE</a:t>
            </a:r>
            <a:r>
              <a:rPr lang="en" sz="3200">
                <a:solidFill>
                  <a:schemeClr val="dk1"/>
                </a:solidFill>
              </a:rPr>
              <a:t> [</a:t>
            </a:r>
            <a:r>
              <a:rPr lang="en" sz="3200">
                <a:solidFill>
                  <a:srgbClr val="0000FF"/>
                </a:solidFill>
              </a:rPr>
              <a:t>IF NOT EXISTS</a:t>
            </a:r>
            <a:r>
              <a:rPr lang="en" sz="3200">
                <a:solidFill>
                  <a:schemeClr val="dk1"/>
                </a:solidFill>
              </a:rPr>
              <a:t>] database_name;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CREATE TABLE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subTitle"/>
          </p:nvPr>
        </p:nvSpPr>
        <p:spPr>
          <a:xfrm>
            <a:off x="160675" y="1922850"/>
            <a:ext cx="8822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CREATE TABLE</a:t>
            </a:r>
            <a:r>
              <a:rPr lang="en" sz="3200">
                <a:solidFill>
                  <a:schemeClr val="dk1"/>
                </a:solidFill>
              </a:rPr>
              <a:t> [</a:t>
            </a:r>
            <a:r>
              <a:rPr lang="en" sz="3200">
                <a:solidFill>
                  <a:srgbClr val="0000FF"/>
                </a:solidFill>
              </a:rPr>
              <a:t>IF NOT EXISTS</a:t>
            </a:r>
            <a:r>
              <a:rPr lang="en" sz="3200">
                <a:solidFill>
                  <a:schemeClr val="dk1"/>
                </a:solidFill>
              </a:rPr>
              <a:t>] table_name (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    column1 datatype constraints…,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    column2 datatype constraints…,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    …,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    constraint(column),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    …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)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How are tables related?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0858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KEY: unique identifier per row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KEY: enforces relationships between tables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7" title="key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300" y="2260238"/>
            <a:ext cx="4607550" cy="25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ALTER TABLE - ADD COLUMN</a:t>
            </a:r>
            <a:endParaRPr/>
          </a:p>
        </p:txBody>
      </p:sp>
      <p:sp>
        <p:nvSpPr>
          <p:cNvPr id="299" name="Google Shape;299;p53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ALTER TABLE</a:t>
            </a:r>
            <a:r>
              <a:rPr lang="en" sz="3200">
                <a:solidFill>
                  <a:schemeClr val="dk1"/>
                </a:solidFill>
              </a:rPr>
              <a:t> table_name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ADD COLUMN</a:t>
            </a:r>
            <a:r>
              <a:rPr lang="en" sz="3200">
                <a:solidFill>
                  <a:schemeClr val="dk1"/>
                </a:solidFill>
              </a:rPr>
              <a:t> column_name datatype constraint;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ALTER TABLE - MODIFY COLUMN</a:t>
            </a:r>
            <a:endParaRPr/>
          </a:p>
        </p:txBody>
      </p:sp>
      <p:sp>
        <p:nvSpPr>
          <p:cNvPr id="305" name="Google Shape;305;p54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ALTER TABLE</a:t>
            </a:r>
            <a:r>
              <a:rPr lang="en" sz="3200">
                <a:solidFill>
                  <a:schemeClr val="dk1"/>
                </a:solidFill>
              </a:rPr>
              <a:t> table_name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MODIFY COLUMN</a:t>
            </a:r>
            <a:r>
              <a:rPr lang="en" sz="3200">
                <a:solidFill>
                  <a:schemeClr val="dk1"/>
                </a:solidFill>
              </a:rPr>
              <a:t> column_name datatype;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ALTER TABLE - DROP COLUMN</a:t>
            </a:r>
            <a:endParaRPr/>
          </a:p>
        </p:txBody>
      </p:sp>
      <p:sp>
        <p:nvSpPr>
          <p:cNvPr id="311" name="Google Shape;311;p55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ALTER TABLE</a:t>
            </a:r>
            <a:r>
              <a:rPr lang="en" sz="3200">
                <a:solidFill>
                  <a:schemeClr val="dk1"/>
                </a:solidFill>
              </a:rPr>
              <a:t> table_name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DROP COLUMN</a:t>
            </a:r>
            <a:r>
              <a:rPr lang="en" sz="3200">
                <a:solidFill>
                  <a:schemeClr val="dk1"/>
                </a:solidFill>
              </a:rPr>
              <a:t> column_name;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ALTER TABLE - ADD CONSTRAINT</a:t>
            </a:r>
            <a:endParaRPr/>
          </a:p>
        </p:txBody>
      </p:sp>
      <p:sp>
        <p:nvSpPr>
          <p:cNvPr id="317" name="Google Shape;317;p56"/>
          <p:cNvSpPr txBox="1"/>
          <p:nvPr>
            <p:ph idx="1" type="subTitle"/>
          </p:nvPr>
        </p:nvSpPr>
        <p:spPr>
          <a:xfrm>
            <a:off x="142875" y="2834125"/>
            <a:ext cx="9312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ALTER TABLE</a:t>
            </a:r>
            <a:r>
              <a:rPr lang="en" sz="3200">
                <a:solidFill>
                  <a:schemeClr val="dk1"/>
                </a:solidFill>
              </a:rPr>
              <a:t> table_name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ADD CONSTRAINT</a:t>
            </a:r>
            <a:r>
              <a:rPr lang="en" sz="3200">
                <a:solidFill>
                  <a:schemeClr val="dk1"/>
                </a:solidFill>
              </a:rPr>
              <a:t> constraint_name constraint;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ALTER TABLE - DROP CONSTRAINT</a:t>
            </a:r>
            <a:endParaRPr/>
          </a:p>
        </p:txBody>
      </p:sp>
      <p:sp>
        <p:nvSpPr>
          <p:cNvPr id="323" name="Google Shape;323;p57"/>
          <p:cNvSpPr txBox="1"/>
          <p:nvPr>
            <p:ph idx="1" type="subTitle"/>
          </p:nvPr>
        </p:nvSpPr>
        <p:spPr>
          <a:xfrm>
            <a:off x="142875" y="2834125"/>
            <a:ext cx="9312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ALTER TABLE</a:t>
            </a:r>
            <a:r>
              <a:rPr lang="en" sz="3200">
                <a:solidFill>
                  <a:schemeClr val="dk1"/>
                </a:solidFill>
              </a:rPr>
              <a:t> table_name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DROP</a:t>
            </a:r>
            <a:r>
              <a:rPr lang="en" sz="3200">
                <a:solidFill>
                  <a:srgbClr val="0000FF"/>
                </a:solidFill>
              </a:rPr>
              <a:t> CONSTRAINT</a:t>
            </a:r>
            <a:r>
              <a:rPr lang="en" sz="3200">
                <a:solidFill>
                  <a:schemeClr val="dk1"/>
                </a:solidFill>
              </a:rPr>
              <a:t> constraint_name;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ALTER TABLE - </a:t>
            </a:r>
            <a:r>
              <a:rPr lang="en" sz="4400"/>
              <a:t>RENAME COLUMN</a:t>
            </a:r>
            <a:endParaRPr/>
          </a:p>
        </p:txBody>
      </p:sp>
      <p:sp>
        <p:nvSpPr>
          <p:cNvPr id="329" name="Google Shape;329;p58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ALTER TABLE</a:t>
            </a:r>
            <a:r>
              <a:rPr lang="en" sz="3200">
                <a:solidFill>
                  <a:schemeClr val="dk1"/>
                </a:solidFill>
              </a:rPr>
              <a:t> table_name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rgbClr val="0000FF"/>
                </a:solidFill>
              </a:rPr>
              <a:t>RENAME COLUMN</a:t>
            </a:r>
            <a:r>
              <a:rPr lang="en" sz="3200">
                <a:solidFill>
                  <a:schemeClr val="dk1"/>
                </a:solidFill>
              </a:rPr>
              <a:t> old_col_name </a:t>
            </a:r>
            <a:r>
              <a:rPr lang="en" sz="3200">
                <a:solidFill>
                  <a:srgbClr val="0000FF"/>
                </a:solidFill>
              </a:rPr>
              <a:t>TO</a:t>
            </a:r>
            <a:r>
              <a:rPr lang="en" sz="3200">
                <a:solidFill>
                  <a:schemeClr val="dk1"/>
                </a:solidFill>
              </a:rPr>
              <a:t> new_col_name;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RENAME TABLE</a:t>
            </a:r>
            <a:endParaRPr/>
          </a:p>
        </p:txBody>
      </p:sp>
      <p:sp>
        <p:nvSpPr>
          <p:cNvPr id="335" name="Google Shape;335;p59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RENAME TABLE</a:t>
            </a:r>
            <a:r>
              <a:rPr lang="en" sz="3200">
                <a:solidFill>
                  <a:schemeClr val="dk1"/>
                </a:solidFill>
              </a:rPr>
              <a:t> old_table_name </a:t>
            </a:r>
            <a:r>
              <a:rPr lang="en" sz="3200">
                <a:solidFill>
                  <a:srgbClr val="0000FF"/>
                </a:solidFill>
              </a:rPr>
              <a:t>TO</a:t>
            </a:r>
            <a:r>
              <a:rPr lang="en" sz="3200">
                <a:solidFill>
                  <a:schemeClr val="dk1"/>
                </a:solidFill>
              </a:rPr>
              <a:t> new_table_name;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DROP</a:t>
            </a:r>
            <a:r>
              <a:rPr lang="en" sz="4400"/>
              <a:t> DATABASE</a:t>
            </a:r>
            <a:endParaRPr/>
          </a:p>
        </p:txBody>
      </p:sp>
      <p:sp>
        <p:nvSpPr>
          <p:cNvPr id="341" name="Google Shape;341;p60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DROP DATABASE</a:t>
            </a:r>
            <a:r>
              <a:rPr lang="en" sz="3200">
                <a:solidFill>
                  <a:schemeClr val="dk1"/>
                </a:solidFill>
              </a:rPr>
              <a:t> [</a:t>
            </a:r>
            <a:r>
              <a:rPr lang="en" sz="3200">
                <a:solidFill>
                  <a:srgbClr val="0000FF"/>
                </a:solidFill>
              </a:rPr>
              <a:t>IF EXISTS</a:t>
            </a:r>
            <a:r>
              <a:rPr lang="en" sz="3200">
                <a:solidFill>
                  <a:schemeClr val="dk1"/>
                </a:solidFill>
              </a:rPr>
              <a:t>] database_name</a:t>
            </a:r>
            <a:r>
              <a:rPr lang="en" sz="3200">
                <a:solidFill>
                  <a:schemeClr val="dk1"/>
                </a:solidFill>
              </a:rPr>
              <a:t>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DROP TABLE</a:t>
            </a:r>
            <a:endParaRPr/>
          </a:p>
        </p:txBody>
      </p:sp>
      <p:sp>
        <p:nvSpPr>
          <p:cNvPr id="347" name="Google Shape;347;p61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DROP TABLE</a:t>
            </a:r>
            <a:r>
              <a:rPr lang="en" sz="3200">
                <a:solidFill>
                  <a:schemeClr val="dk1"/>
                </a:solidFill>
              </a:rPr>
              <a:t> [</a:t>
            </a:r>
            <a:r>
              <a:rPr lang="en" sz="3200">
                <a:solidFill>
                  <a:srgbClr val="0000FF"/>
                </a:solidFill>
              </a:rPr>
              <a:t>IF EXISTS</a:t>
            </a:r>
            <a:r>
              <a:rPr lang="en" sz="3200">
                <a:solidFill>
                  <a:schemeClr val="dk1"/>
                </a:solidFill>
              </a:rPr>
              <a:t>] table_name;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TRUNCATE</a:t>
            </a:r>
            <a:r>
              <a:rPr lang="en" sz="4400"/>
              <a:t> TABLE</a:t>
            </a:r>
            <a:endParaRPr/>
          </a:p>
        </p:txBody>
      </p:sp>
      <p:sp>
        <p:nvSpPr>
          <p:cNvPr id="353" name="Google Shape;353;p62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TRUNCATE TABLE</a:t>
            </a:r>
            <a:r>
              <a:rPr lang="en" sz="3200">
                <a:solidFill>
                  <a:schemeClr val="dk1"/>
                </a:solidFill>
              </a:rPr>
              <a:t> Students;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ACID Properties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621575"/>
            <a:ext cx="82296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Atomicity: all or nothing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Consistency: valid state transitions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Isolation: transactions don't interfere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Durability: once committed, remains persistent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INDEXES - for fast lookups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9" name="Google Shape;35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&amp; DROP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CREATE INDEX</a:t>
            </a:r>
            <a:endParaRPr/>
          </a:p>
        </p:txBody>
      </p:sp>
      <p:sp>
        <p:nvSpPr>
          <p:cNvPr id="365" name="Google Shape;365;p64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CREATE INDEX</a:t>
            </a:r>
            <a:r>
              <a:rPr lang="en" sz="3200">
                <a:solidFill>
                  <a:schemeClr val="dk1"/>
                </a:solidFill>
              </a:rPr>
              <a:t> index_name </a:t>
            </a:r>
            <a:r>
              <a:rPr lang="en" sz="3200">
                <a:solidFill>
                  <a:srgbClr val="0000FF"/>
                </a:solidFill>
              </a:rPr>
              <a:t>ON</a:t>
            </a:r>
            <a:r>
              <a:rPr lang="en" sz="3200">
                <a:solidFill>
                  <a:schemeClr val="dk1"/>
                </a:solidFill>
              </a:rPr>
              <a:t> table(column);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DROP</a:t>
            </a:r>
            <a:r>
              <a:rPr lang="en" sz="4400"/>
              <a:t> INDEX</a:t>
            </a:r>
            <a:endParaRPr/>
          </a:p>
        </p:txBody>
      </p:sp>
      <p:sp>
        <p:nvSpPr>
          <p:cNvPr id="371" name="Google Shape;371;p65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DROP INDEX</a:t>
            </a:r>
            <a:r>
              <a:rPr lang="en" sz="3200">
                <a:solidFill>
                  <a:schemeClr val="dk1"/>
                </a:solidFill>
              </a:rPr>
              <a:t> index_name </a:t>
            </a:r>
            <a:r>
              <a:rPr lang="en" sz="3200">
                <a:solidFill>
                  <a:srgbClr val="0000FF"/>
                </a:solidFill>
              </a:rPr>
              <a:t>ON</a:t>
            </a:r>
            <a:r>
              <a:rPr lang="en" sz="3200">
                <a:solidFill>
                  <a:schemeClr val="dk1"/>
                </a:solidFill>
              </a:rPr>
              <a:t> table_name;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VIEWS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&amp; DROP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CREATE VIEW</a:t>
            </a:r>
            <a:endParaRPr/>
          </a:p>
        </p:txBody>
      </p:sp>
      <p:sp>
        <p:nvSpPr>
          <p:cNvPr id="383" name="Google Shape;383;p67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CREATE VIEW</a:t>
            </a:r>
            <a:r>
              <a:rPr lang="en" sz="3200">
                <a:solidFill>
                  <a:schemeClr val="dk1"/>
                </a:solidFill>
              </a:rPr>
              <a:t> view_name </a:t>
            </a:r>
            <a:r>
              <a:rPr lang="en" sz="3200">
                <a:solidFill>
                  <a:srgbClr val="0000FF"/>
                </a:solidFill>
              </a:rPr>
              <a:t>AS</a:t>
            </a:r>
            <a:r>
              <a:rPr lang="en" sz="3200">
                <a:solidFill>
                  <a:schemeClr val="dk1"/>
                </a:solidFill>
              </a:rPr>
              <a:t> query;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DROP VIEW</a:t>
            </a:r>
            <a:endParaRPr/>
          </a:p>
        </p:txBody>
      </p:sp>
      <p:sp>
        <p:nvSpPr>
          <p:cNvPr id="389" name="Google Shape;389;p68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DROP VIEW</a:t>
            </a:r>
            <a:r>
              <a:rPr lang="en" sz="3200">
                <a:solidFill>
                  <a:schemeClr val="dk1"/>
                </a:solidFill>
              </a:rPr>
              <a:t> </a:t>
            </a:r>
            <a:r>
              <a:rPr lang="en" sz="3200">
                <a:solidFill>
                  <a:schemeClr val="dk1"/>
                </a:solidFill>
              </a:rPr>
              <a:t>[</a:t>
            </a:r>
            <a:r>
              <a:rPr lang="en" sz="3200">
                <a:solidFill>
                  <a:srgbClr val="0000FF"/>
                </a:solidFill>
              </a:rPr>
              <a:t>IF EXISTS</a:t>
            </a:r>
            <a:r>
              <a:rPr lang="en" sz="3200">
                <a:solidFill>
                  <a:schemeClr val="dk1"/>
                </a:solidFill>
              </a:rPr>
              <a:t>]</a:t>
            </a:r>
            <a:r>
              <a:rPr lang="en" sz="3200">
                <a:solidFill>
                  <a:schemeClr val="dk1"/>
                </a:solidFill>
              </a:rPr>
              <a:t> view_name;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Data Control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5" name="Google Shape;395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 &amp; REVOKE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GRANT</a:t>
            </a:r>
            <a:endParaRPr/>
          </a:p>
        </p:txBody>
      </p:sp>
      <p:sp>
        <p:nvSpPr>
          <p:cNvPr id="401" name="Google Shape;401;p70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GRANT </a:t>
            </a:r>
            <a:r>
              <a:rPr lang="en" sz="3200">
                <a:solidFill>
                  <a:schemeClr val="dk1"/>
                </a:solidFill>
              </a:rPr>
              <a:t>privileges</a:t>
            </a:r>
            <a:r>
              <a:rPr lang="en" sz="3200">
                <a:solidFill>
                  <a:srgbClr val="0000FF"/>
                </a:solidFill>
              </a:rPr>
              <a:t> ON </a:t>
            </a:r>
            <a:r>
              <a:rPr lang="en" sz="3200">
                <a:solidFill>
                  <a:schemeClr val="dk1"/>
                </a:solidFill>
              </a:rPr>
              <a:t>database.table</a:t>
            </a:r>
            <a:r>
              <a:rPr lang="en" sz="3200">
                <a:solidFill>
                  <a:srgbClr val="0000FF"/>
                </a:solidFill>
              </a:rPr>
              <a:t> TO </a:t>
            </a:r>
            <a:r>
              <a:rPr lang="en" sz="3200">
                <a:solidFill>
                  <a:schemeClr val="dk1"/>
                </a:solidFill>
              </a:rPr>
              <a:t>'username'</a:t>
            </a:r>
            <a:r>
              <a:rPr lang="en" sz="3200">
                <a:solidFill>
                  <a:srgbClr val="0000FF"/>
                </a:solidFill>
              </a:rPr>
              <a:t>@</a:t>
            </a:r>
            <a:r>
              <a:rPr lang="en" sz="3200">
                <a:solidFill>
                  <a:schemeClr val="dk1"/>
                </a:solidFill>
              </a:rPr>
              <a:t>'host'</a:t>
            </a:r>
            <a:r>
              <a:rPr lang="en" sz="3200">
                <a:solidFill>
                  <a:srgbClr val="0000FF"/>
                </a:solidFill>
              </a:rPr>
              <a:t>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REVOKE</a:t>
            </a:r>
            <a:endParaRPr/>
          </a:p>
        </p:txBody>
      </p:sp>
      <p:sp>
        <p:nvSpPr>
          <p:cNvPr id="407" name="Google Shape;407;p71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REVOKE</a:t>
            </a:r>
            <a:r>
              <a:rPr lang="en" sz="3200">
                <a:solidFill>
                  <a:srgbClr val="0000FF"/>
                </a:solidFill>
              </a:rPr>
              <a:t> </a:t>
            </a:r>
            <a:r>
              <a:rPr lang="en" sz="3200">
                <a:solidFill>
                  <a:schemeClr val="dk1"/>
                </a:solidFill>
              </a:rPr>
              <a:t>privileges</a:t>
            </a:r>
            <a:r>
              <a:rPr lang="en" sz="3200">
                <a:solidFill>
                  <a:srgbClr val="0000FF"/>
                </a:solidFill>
              </a:rPr>
              <a:t> ON </a:t>
            </a:r>
            <a:r>
              <a:rPr lang="en" sz="3200">
                <a:solidFill>
                  <a:schemeClr val="dk1"/>
                </a:solidFill>
              </a:rPr>
              <a:t>database.table</a:t>
            </a:r>
            <a:r>
              <a:rPr lang="en" sz="3200">
                <a:solidFill>
                  <a:srgbClr val="0000FF"/>
                </a:solidFill>
              </a:rPr>
              <a:t> FROM </a:t>
            </a:r>
            <a:r>
              <a:rPr lang="en" sz="3200">
                <a:solidFill>
                  <a:schemeClr val="dk1"/>
                </a:solidFill>
              </a:rPr>
              <a:t>'username'</a:t>
            </a:r>
            <a:r>
              <a:rPr lang="en" sz="3200">
                <a:solidFill>
                  <a:srgbClr val="0000FF"/>
                </a:solidFill>
              </a:rPr>
              <a:t>@</a:t>
            </a:r>
            <a:r>
              <a:rPr lang="en" sz="3200">
                <a:solidFill>
                  <a:schemeClr val="dk1"/>
                </a:solidFill>
              </a:rPr>
              <a:t>'host'</a:t>
            </a:r>
            <a:r>
              <a:rPr lang="en" sz="3200">
                <a:solidFill>
                  <a:srgbClr val="0000FF"/>
                </a:solidFill>
              </a:rPr>
              <a:t>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Transaction Control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3" name="Google Shape;413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&amp; ROLLBACK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SELECT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43800" y="2059988"/>
            <a:ext cx="72564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column1, column2, … FROM table_name;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SELECT DISTINCT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 FROM table_name;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FF"/>
                </a:solidFill>
              </a:rPr>
              <a:t>START TRANSACTION</a:t>
            </a:r>
            <a:r>
              <a:rPr lang="en" sz="4400"/>
              <a:t>;</a:t>
            </a:r>
            <a:endParaRPr/>
          </a:p>
        </p:txBody>
      </p:sp>
      <p:sp>
        <p:nvSpPr>
          <p:cNvPr id="419" name="Google Shape;419;p73"/>
          <p:cNvSpPr txBox="1"/>
          <p:nvPr>
            <p:ph idx="1" type="subTitle"/>
          </p:nvPr>
        </p:nvSpPr>
        <p:spPr>
          <a:xfrm>
            <a:off x="907950" y="2797175"/>
            <a:ext cx="37500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COMMIT</a:t>
            </a:r>
            <a:r>
              <a:rPr lang="en" sz="3200">
                <a:solidFill>
                  <a:schemeClr val="dk1"/>
                </a:solidFill>
              </a:rPr>
              <a:t>;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To write changes to DB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20" name="Google Shape;420;p73"/>
          <p:cNvSpPr txBox="1"/>
          <p:nvPr>
            <p:ph idx="1" type="subTitle"/>
          </p:nvPr>
        </p:nvSpPr>
        <p:spPr>
          <a:xfrm>
            <a:off x="4985550" y="2797175"/>
            <a:ext cx="2565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ROLLBACK</a:t>
            </a:r>
            <a:r>
              <a:rPr lang="en" sz="3200">
                <a:solidFill>
                  <a:schemeClr val="dk1"/>
                </a:solidFill>
              </a:rPr>
              <a:t>;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To undo changes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FF"/>
                </a:solidFill>
              </a:rPr>
              <a:t>SAVEPOINT </a:t>
            </a:r>
            <a:r>
              <a:rPr lang="en" sz="4400"/>
              <a:t>name</a:t>
            </a:r>
            <a:r>
              <a:rPr lang="en" sz="4400"/>
              <a:t>;</a:t>
            </a:r>
            <a:endParaRPr/>
          </a:p>
        </p:txBody>
      </p:sp>
      <p:sp>
        <p:nvSpPr>
          <p:cNvPr id="426" name="Google Shape;426;p74"/>
          <p:cNvSpPr txBox="1"/>
          <p:nvPr>
            <p:ph idx="1" type="subTitle"/>
          </p:nvPr>
        </p:nvSpPr>
        <p:spPr>
          <a:xfrm>
            <a:off x="2906100" y="2797175"/>
            <a:ext cx="33318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ROLLBACK TO</a:t>
            </a:r>
            <a:r>
              <a:rPr lang="en" sz="3200">
                <a:solidFill>
                  <a:srgbClr val="0000FF"/>
                </a:solidFill>
              </a:rPr>
              <a:t> </a:t>
            </a:r>
            <a:r>
              <a:rPr lang="en" sz="3200">
                <a:solidFill>
                  <a:schemeClr val="dk1"/>
                </a:solidFill>
              </a:rPr>
              <a:t>name;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To undo changes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Triggers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6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CREATE TRIGGER</a:t>
            </a:r>
            <a:endParaRPr/>
          </a:p>
        </p:txBody>
      </p:sp>
      <p:sp>
        <p:nvSpPr>
          <p:cNvPr id="437" name="Google Shape;437;p76"/>
          <p:cNvSpPr txBox="1"/>
          <p:nvPr>
            <p:ph idx="1" type="subTitle"/>
          </p:nvPr>
        </p:nvSpPr>
        <p:spPr>
          <a:xfrm>
            <a:off x="311700" y="1807500"/>
            <a:ext cx="8520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CREATE TRIGGER </a:t>
            </a:r>
            <a:r>
              <a:rPr lang="en" sz="3200">
                <a:solidFill>
                  <a:schemeClr val="dk1"/>
                </a:solidFill>
              </a:rPr>
              <a:t>trigger_name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{</a:t>
            </a:r>
            <a:r>
              <a:rPr lang="en" sz="3200">
                <a:solidFill>
                  <a:srgbClr val="0000FF"/>
                </a:solidFill>
              </a:rPr>
              <a:t>BEFORE </a:t>
            </a:r>
            <a:r>
              <a:rPr lang="en" sz="3200">
                <a:solidFill>
                  <a:schemeClr val="dk1"/>
                </a:solidFill>
              </a:rPr>
              <a:t>| </a:t>
            </a:r>
            <a:r>
              <a:rPr lang="en" sz="3200">
                <a:solidFill>
                  <a:srgbClr val="0000FF"/>
                </a:solidFill>
              </a:rPr>
              <a:t>AFTER</a:t>
            </a:r>
            <a:r>
              <a:rPr lang="en" sz="3200">
                <a:solidFill>
                  <a:schemeClr val="dk1"/>
                </a:solidFill>
              </a:rPr>
              <a:t>} {</a:t>
            </a:r>
            <a:r>
              <a:rPr lang="en" sz="3200">
                <a:solidFill>
                  <a:srgbClr val="0000FF"/>
                </a:solidFill>
              </a:rPr>
              <a:t>INSERT</a:t>
            </a:r>
            <a:r>
              <a:rPr lang="en" sz="3200">
                <a:solidFill>
                  <a:schemeClr val="dk1"/>
                </a:solidFill>
              </a:rPr>
              <a:t> | </a:t>
            </a:r>
            <a:r>
              <a:rPr lang="en" sz="3200">
                <a:solidFill>
                  <a:srgbClr val="0000FF"/>
                </a:solidFill>
              </a:rPr>
              <a:t>UPDATE</a:t>
            </a:r>
            <a:r>
              <a:rPr lang="en" sz="3200">
                <a:solidFill>
                  <a:schemeClr val="dk1"/>
                </a:solidFill>
              </a:rPr>
              <a:t> | </a:t>
            </a:r>
            <a:r>
              <a:rPr lang="en" sz="3200">
                <a:solidFill>
                  <a:srgbClr val="0000FF"/>
                </a:solidFill>
              </a:rPr>
              <a:t>DELETE</a:t>
            </a:r>
            <a:r>
              <a:rPr lang="en" sz="3200">
                <a:solidFill>
                  <a:schemeClr val="dk1"/>
                </a:solidFill>
              </a:rPr>
              <a:t>}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ON</a:t>
            </a:r>
            <a:r>
              <a:rPr lang="en" sz="3200">
                <a:solidFill>
                  <a:schemeClr val="dk1"/>
                </a:solidFill>
              </a:rPr>
              <a:t> table_name</a:t>
            </a:r>
            <a:endParaRPr sz="3200">
              <a:solidFill>
                <a:schemeClr val="dk1"/>
              </a:solidFill>
            </a:endParaRPr>
          </a:p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rPr lang="en" sz="3200">
                <a:solidFill>
                  <a:srgbClr val="0000FF"/>
                </a:solidFill>
              </a:rPr>
              <a:t>FOR EACH ROW</a:t>
            </a:r>
            <a:endParaRPr sz="3200">
              <a:solidFill>
                <a:srgbClr val="0000FF"/>
              </a:solidFill>
            </a:endParaRPr>
          </a:p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statement;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DROP TRIGGER</a:t>
            </a:r>
            <a:endParaRPr/>
          </a:p>
        </p:txBody>
      </p:sp>
      <p:sp>
        <p:nvSpPr>
          <p:cNvPr id="443" name="Google Shape;443;p77"/>
          <p:cNvSpPr txBox="1"/>
          <p:nvPr>
            <p:ph idx="1" type="subTitle"/>
          </p:nvPr>
        </p:nvSpPr>
        <p:spPr>
          <a:xfrm>
            <a:off x="2501000" y="2797175"/>
            <a:ext cx="41421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DROP TRIGGER</a:t>
            </a:r>
            <a:r>
              <a:rPr lang="en" sz="3200">
                <a:solidFill>
                  <a:srgbClr val="0000FF"/>
                </a:solidFill>
              </a:rPr>
              <a:t> </a:t>
            </a:r>
            <a:r>
              <a:rPr lang="en" sz="3200">
                <a:solidFill>
                  <a:schemeClr val="dk1"/>
                </a:solidFill>
              </a:rPr>
              <a:t>name;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8" title="cmd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661988"/>
            <a:ext cx="60960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Clause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563400" y="1483275"/>
            <a:ext cx="8017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SELECT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* </a:t>
            </a: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table_name </a:t>
            </a:r>
            <a:r>
              <a:rPr lang="en" sz="3200">
                <a:solidFill>
                  <a:srgbClr val="0000FF"/>
                </a:solidFill>
              </a:rPr>
              <a:t>WHERE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condition;</a:t>
            </a:r>
            <a:b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Conditional operators: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AND OR NOT</a:t>
            </a:r>
            <a:b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 &lt;= &gt; &gt;= = &lt;&gt;</a:t>
            </a:r>
            <a:b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 _ and %</a:t>
            </a:r>
            <a:b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IN</a:t>
            </a:r>
            <a:r>
              <a:rPr lang="en" sz="3200">
                <a:solidFill>
                  <a:srgbClr val="0000FF"/>
                </a:solidFill>
              </a:rPr>
              <a:t> </a:t>
            </a:r>
            <a:r>
              <a:rPr lang="en" sz="3200">
                <a:solidFill>
                  <a:schemeClr val="dk1"/>
                </a:solidFill>
              </a:rPr>
              <a:t>list</a:t>
            </a:r>
            <a:b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BETWEEN</a:t>
            </a:r>
            <a:r>
              <a:rPr lang="en" sz="3200">
                <a:solidFill>
                  <a:srgbClr val="0000FF"/>
                </a:solidFill>
              </a:rPr>
              <a:t> </a:t>
            </a:r>
            <a:r>
              <a:rPr lang="en" sz="3200">
                <a:solidFill>
                  <a:schemeClr val="dk1"/>
                </a:solidFill>
              </a:rPr>
              <a:t>x </a:t>
            </a:r>
            <a:r>
              <a:rPr lang="en" sz="3200">
                <a:solidFill>
                  <a:srgbClr val="0000FF"/>
                </a:solidFill>
              </a:rPr>
              <a:t>AND </a:t>
            </a:r>
            <a:r>
              <a:rPr lang="en" sz="3200">
                <a:solidFill>
                  <a:schemeClr val="dk1"/>
                </a:solidFill>
              </a:rPr>
              <a:t>y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Handling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491450" y="2038163"/>
            <a:ext cx="61611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IS NULL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3200">
                <a:solidFill>
                  <a:srgbClr val="0000FF"/>
                </a:solidFill>
              </a:rPr>
              <a:t>IS NOT NULL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WHERE clauses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IFNULL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(expr1, expr2) to replace NULLs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57200" y="18859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SELECT COUNT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(column), </a:t>
            </a:r>
            <a:r>
              <a:rPr lang="en" sz="3200">
                <a:solidFill>
                  <a:srgbClr val="0000FF"/>
                </a:solidFill>
              </a:rPr>
              <a:t>SUM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(column), </a:t>
            </a:r>
            <a:r>
              <a:rPr lang="en" sz="3200">
                <a:solidFill>
                  <a:srgbClr val="0000FF"/>
                </a:solidFill>
              </a:rPr>
              <a:t>AVG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(column), </a:t>
            </a:r>
            <a:r>
              <a:rPr lang="en" sz="3200">
                <a:solidFill>
                  <a:srgbClr val="0000FF"/>
                </a:solidFill>
              </a:rPr>
              <a:t>MIN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(column), </a:t>
            </a:r>
            <a:r>
              <a:rPr lang="en" sz="3200">
                <a:solidFill>
                  <a:srgbClr val="0000FF"/>
                </a:solidFill>
              </a:rPr>
              <a:t>MAX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(column)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FROM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table_name;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