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Oswald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Oswald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swa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6b9329820f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g36b9329820f_7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6b9329820f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g36b9329820f_0_7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6b9329820f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36b9329820f_0_7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6b9329820f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g36b9329820f_0_8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6b9329820f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36b9329820f_0_8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6b9329820f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36b9329820f_0_9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6b9329820f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36b9329820f_0_9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6b9329820f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36b9329820f_0_10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6b9329820f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36b9329820f_0_1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6b9329820f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36b9329820f_0_1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6b9329820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36b9329820f_0_2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6b9329820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g36b9329820f_0_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6b9329820f_7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36b9329820f_7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6b9329820f_7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36b9329820f_7_5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6b9329820f_7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36b9329820f_7_5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6b9329820f_7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g36b9329820f_7_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6b9329820f_7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g36b9329820f_7_1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6b9329820f_7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g36b9329820f_7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6b9329820f_7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g36b9329820f_7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6b9329820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g36b9329820f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6b9329820f_7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g36b9329820f_7_3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6b9329820f_7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36b9329820f_7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swald"/>
              <a:buChar char="●"/>
              <a:defRPr sz="18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swald"/>
              <a:buChar char="○"/>
              <a:defRPr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swald"/>
              <a:buChar char="■"/>
              <a:defRPr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swald"/>
              <a:buChar char="●"/>
              <a:defRPr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swald"/>
              <a:buChar char="○"/>
              <a:defRPr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swald"/>
              <a:buChar char="■"/>
              <a:defRPr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swald"/>
              <a:buChar char="●"/>
              <a:defRPr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swald"/>
              <a:buChar char="○"/>
              <a:defRPr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swald"/>
              <a:buChar char="■"/>
              <a:defRPr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gif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>
                <a:latin typeface="Oswald"/>
                <a:ea typeface="Oswald"/>
                <a:cs typeface="Oswald"/>
                <a:sym typeface="Oswald"/>
              </a:rPr>
              <a:t>Advanced Queries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operations, Builtin functions and Joins!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>
                <a:solidFill>
                  <a:schemeClr val="dk1"/>
                </a:solidFill>
              </a:rPr>
              <a:t>Subquery in WHERE</a:t>
            </a:r>
            <a:endParaRPr/>
          </a:p>
        </p:txBody>
      </p:sp>
      <p:sp>
        <p:nvSpPr>
          <p:cNvPr id="116" name="Google Shape;116;p23"/>
          <p:cNvSpPr txBox="1"/>
          <p:nvPr>
            <p:ph idx="1" type="subTitle"/>
          </p:nvPr>
        </p:nvSpPr>
        <p:spPr>
          <a:xfrm>
            <a:off x="311700" y="2834125"/>
            <a:ext cx="8520600" cy="22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" sz="3200">
                <a:solidFill>
                  <a:schemeClr val="dk1"/>
                </a:solidFill>
              </a:rPr>
              <a:t>SELECT column</a:t>
            </a:r>
            <a:r>
              <a:rPr lang="en"/>
              <a:t> </a:t>
            </a:r>
            <a:r>
              <a:rPr lang="en" sz="3200">
                <a:solidFill>
                  <a:schemeClr val="dk1"/>
                </a:solidFill>
              </a:rPr>
              <a:t>FROM table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" sz="3200">
                <a:solidFill>
                  <a:schemeClr val="dk1"/>
                </a:solidFill>
              </a:rPr>
              <a:t>WHERE column IN</a:t>
            </a:r>
            <a:endParaRPr sz="3200">
              <a:solidFill>
                <a:schemeClr val="dk1"/>
              </a:solidFill>
            </a:endParaRPr>
          </a:p>
          <a:p>
            <a:pPr indent="-228600" lvl="1" marL="9144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" sz="3200">
                <a:solidFill>
                  <a:schemeClr val="dk1"/>
                </a:solidFill>
              </a:rPr>
              <a:t>(SELECT column FROM table2 WHERE condition);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>
                <a:solidFill>
                  <a:schemeClr val="dk1"/>
                </a:solidFill>
              </a:rPr>
              <a:t>Subquery in FROM</a:t>
            </a:r>
            <a:endParaRPr/>
          </a:p>
        </p:txBody>
      </p:sp>
      <p:sp>
        <p:nvSpPr>
          <p:cNvPr id="122" name="Google Shape;122;p24"/>
          <p:cNvSpPr txBox="1"/>
          <p:nvPr>
            <p:ph idx="1" type="subTitle"/>
          </p:nvPr>
        </p:nvSpPr>
        <p:spPr>
          <a:xfrm>
            <a:off x="311700" y="2834125"/>
            <a:ext cx="8520600" cy="22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" sz="3200">
                <a:solidFill>
                  <a:schemeClr val="dk1"/>
                </a:solidFill>
              </a:rPr>
              <a:t>SELECT alias.column</a:t>
            </a:r>
            <a:endParaRPr/>
          </a:p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" sz="3200">
                <a:solidFill>
                  <a:schemeClr val="dk1"/>
                </a:solidFill>
              </a:rPr>
              <a:t>FROM (SELECT column FROM table WHERE condition) AS alias;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>
                <a:solidFill>
                  <a:schemeClr val="dk1"/>
                </a:solidFill>
              </a:rPr>
              <a:t>Subquery in SELECT</a:t>
            </a:r>
            <a:endParaRPr/>
          </a:p>
        </p:txBody>
      </p:sp>
      <p:sp>
        <p:nvSpPr>
          <p:cNvPr id="128" name="Google Shape;128;p25"/>
          <p:cNvSpPr txBox="1"/>
          <p:nvPr>
            <p:ph idx="1" type="subTitle"/>
          </p:nvPr>
        </p:nvSpPr>
        <p:spPr>
          <a:xfrm>
            <a:off x="311700" y="2834125"/>
            <a:ext cx="8520600" cy="22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" sz="3200">
                <a:solidFill>
                  <a:schemeClr val="dk1"/>
                </a:solidFill>
              </a:rPr>
              <a:t>SELECT</a:t>
            </a:r>
            <a:endParaRPr sz="3200">
              <a:solidFill>
                <a:schemeClr val="dk1"/>
              </a:solidFill>
            </a:endParaRPr>
          </a:p>
          <a:p>
            <a:pPr indent="-228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" sz="3200">
                <a:solidFill>
                  <a:schemeClr val="dk1"/>
                </a:solidFill>
              </a:rPr>
              <a:t>column1, </a:t>
            </a:r>
            <a:endParaRPr sz="3200">
              <a:solidFill>
                <a:schemeClr val="dk1"/>
              </a:solidFill>
            </a:endParaRPr>
          </a:p>
          <a:p>
            <a:pPr indent="-228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" sz="3200">
                <a:solidFill>
                  <a:schemeClr val="dk1"/>
                </a:solidFill>
              </a:rPr>
              <a:t>(SELECT column FROM table2 WHERE condition) AS alias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" sz="3200">
                <a:solidFill>
                  <a:schemeClr val="dk1"/>
                </a:solidFill>
              </a:rPr>
              <a:t>FROM table1;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/>
          <p:nvPr>
            <p:ph type="ctrTitle"/>
          </p:nvPr>
        </p:nvSpPr>
        <p:spPr>
          <a:xfrm>
            <a:off x="311708" y="-81850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/>
              <a:t>Joins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34" name="Google Shape;134;p26" title="join-type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7200" y="1550525"/>
            <a:ext cx="6489600" cy="337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INNER JOIN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0" name="Google Shape;140;p27"/>
          <p:cNvSpPr txBox="1"/>
          <p:nvPr>
            <p:ph idx="1" type="subTitle"/>
          </p:nvPr>
        </p:nvSpPr>
        <p:spPr>
          <a:xfrm>
            <a:off x="311700" y="2834125"/>
            <a:ext cx="8520600" cy="21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</a:rPr>
              <a:t>   </a:t>
            </a:r>
            <a:r>
              <a:rPr lang="en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SELECT columns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</a:rPr>
              <a:t>   </a:t>
            </a:r>
            <a:r>
              <a:rPr lang="en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FROM table1</a:t>
            </a:r>
            <a:r>
              <a:rPr lang="en"/>
              <a:t> </a:t>
            </a:r>
            <a:r>
              <a:rPr lang="en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INNER JOIN table2</a:t>
            </a:r>
            <a:br>
              <a:rPr lang="en" sz="3200">
                <a:solidFill>
                  <a:schemeClr val="dk1"/>
                </a:solidFill>
              </a:rPr>
            </a:br>
            <a:r>
              <a:rPr lang="en" sz="3200">
                <a:solidFill>
                  <a:schemeClr val="dk1"/>
                </a:solidFill>
              </a:rPr>
              <a:t>   </a:t>
            </a:r>
            <a:r>
              <a:rPr lang="en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ON table1.column = table2.column;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>
                <a:solidFill>
                  <a:schemeClr val="dk1"/>
                </a:solidFill>
              </a:rPr>
              <a:t>LEFT JOIN</a:t>
            </a:r>
            <a:endParaRPr/>
          </a:p>
        </p:txBody>
      </p:sp>
      <p:sp>
        <p:nvSpPr>
          <p:cNvPr id="146" name="Google Shape;146;p28"/>
          <p:cNvSpPr txBox="1"/>
          <p:nvPr>
            <p:ph idx="1" type="subTitle"/>
          </p:nvPr>
        </p:nvSpPr>
        <p:spPr>
          <a:xfrm>
            <a:off x="311700" y="2834125"/>
            <a:ext cx="8520600" cy="22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" sz="3200">
                <a:solidFill>
                  <a:schemeClr val="dk1"/>
                </a:solidFill>
              </a:rPr>
              <a:t>SELECT columns</a:t>
            </a:r>
            <a:endParaRPr/>
          </a:p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" sz="3200">
                <a:solidFill>
                  <a:schemeClr val="dk1"/>
                </a:solidFill>
              </a:rPr>
              <a:t>FROM table1</a:t>
            </a:r>
            <a:r>
              <a:rPr lang="en"/>
              <a:t> </a:t>
            </a:r>
            <a:r>
              <a:rPr lang="en" sz="3200">
                <a:solidFill>
                  <a:schemeClr val="dk1"/>
                </a:solidFill>
              </a:rPr>
              <a:t>LEFT JOIN table2</a:t>
            </a:r>
            <a:endParaRPr sz="3200">
              <a:solidFill>
                <a:schemeClr val="dk1"/>
              </a:solidFill>
            </a:endParaRPr>
          </a:p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" sz="3200">
                <a:solidFill>
                  <a:schemeClr val="dk1"/>
                </a:solidFill>
              </a:rPr>
              <a:t>ON table1.column = table2.column;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>
                <a:solidFill>
                  <a:schemeClr val="dk1"/>
                </a:solidFill>
              </a:rPr>
              <a:t>RIGHT JOIN</a:t>
            </a:r>
            <a:endParaRPr/>
          </a:p>
        </p:txBody>
      </p:sp>
      <p:sp>
        <p:nvSpPr>
          <p:cNvPr id="152" name="Google Shape;152;p29"/>
          <p:cNvSpPr txBox="1"/>
          <p:nvPr>
            <p:ph idx="1" type="subTitle"/>
          </p:nvPr>
        </p:nvSpPr>
        <p:spPr>
          <a:xfrm>
            <a:off x="311700" y="2834125"/>
            <a:ext cx="8520600" cy="22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" sz="3200">
                <a:solidFill>
                  <a:schemeClr val="dk1"/>
                </a:solidFill>
              </a:rPr>
              <a:t>SELECT columns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" sz="3200">
                <a:solidFill>
                  <a:schemeClr val="dk1"/>
                </a:solidFill>
              </a:rPr>
              <a:t>FROM table1</a:t>
            </a:r>
            <a:r>
              <a:rPr lang="en"/>
              <a:t> </a:t>
            </a:r>
            <a:r>
              <a:rPr lang="en" sz="3200">
                <a:solidFill>
                  <a:schemeClr val="dk1"/>
                </a:solidFill>
              </a:rPr>
              <a:t>RIGHT JOIN table2</a:t>
            </a:r>
            <a:endParaRPr sz="3200">
              <a:solidFill>
                <a:schemeClr val="dk1"/>
              </a:solidFill>
            </a:endParaRPr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" sz="3200">
                <a:solidFill>
                  <a:schemeClr val="dk1"/>
                </a:solidFill>
              </a:rPr>
              <a:t>ON table1.column = table2.column;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>
                <a:solidFill>
                  <a:schemeClr val="dk1"/>
                </a:solidFill>
              </a:rPr>
              <a:t>CROSS JOIN</a:t>
            </a:r>
            <a:endParaRPr/>
          </a:p>
        </p:txBody>
      </p:sp>
      <p:sp>
        <p:nvSpPr>
          <p:cNvPr id="158" name="Google Shape;158;p30"/>
          <p:cNvSpPr txBox="1"/>
          <p:nvPr>
            <p:ph idx="1" type="subTitle"/>
          </p:nvPr>
        </p:nvSpPr>
        <p:spPr>
          <a:xfrm>
            <a:off x="311700" y="2834125"/>
            <a:ext cx="8520600" cy="21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" sz="3200">
                <a:solidFill>
                  <a:schemeClr val="dk1"/>
                </a:solidFill>
              </a:rPr>
              <a:t>SELECT columns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" sz="3200">
                <a:solidFill>
                  <a:schemeClr val="dk1"/>
                </a:solidFill>
              </a:rPr>
              <a:t>FROM table1</a:t>
            </a:r>
            <a:r>
              <a:rPr lang="en"/>
              <a:t> </a:t>
            </a:r>
            <a:r>
              <a:rPr lang="en" sz="3200">
                <a:solidFill>
                  <a:schemeClr val="dk1"/>
                </a:solidFill>
              </a:rPr>
              <a:t>CROSS JOIN table2;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>
                <a:solidFill>
                  <a:schemeClr val="dk1"/>
                </a:solidFill>
              </a:rPr>
              <a:t>SELF JOIN</a:t>
            </a:r>
            <a:endParaRPr/>
          </a:p>
        </p:txBody>
      </p:sp>
      <p:sp>
        <p:nvSpPr>
          <p:cNvPr id="164" name="Google Shape;164;p31"/>
          <p:cNvSpPr txBox="1"/>
          <p:nvPr>
            <p:ph idx="1" type="subTitle"/>
          </p:nvPr>
        </p:nvSpPr>
        <p:spPr>
          <a:xfrm>
            <a:off x="311700" y="2834125"/>
            <a:ext cx="8520600" cy="21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" sz="3200">
                <a:solidFill>
                  <a:schemeClr val="dk1"/>
                </a:solidFill>
              </a:rPr>
              <a:t>SELECT a.columns, b.columns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" sz="3200">
                <a:solidFill>
                  <a:schemeClr val="dk1"/>
                </a:solidFill>
              </a:rPr>
              <a:t>FROM table as a, table as b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" sz="3200">
                <a:solidFill>
                  <a:schemeClr val="dk1"/>
                </a:solidFill>
              </a:rPr>
              <a:t>WHERE a.common_column = b.common_column;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/>
              <a:t>Data Manipulation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70" name="Google Shape;170;p3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INSERT, UPDATE &amp; DELETE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ctrTitle"/>
          </p:nvPr>
        </p:nvSpPr>
        <p:spPr>
          <a:xfrm>
            <a:off x="-2086563" y="9731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/>
              <a:t>Set operations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7" name="Google Shape;67;p15"/>
          <p:cNvSpPr txBox="1"/>
          <p:nvPr>
            <p:ph idx="1" type="subTitle"/>
          </p:nvPr>
        </p:nvSpPr>
        <p:spPr>
          <a:xfrm>
            <a:off x="-2126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UNION, INTERSECT &amp; EXCEPT</a:t>
            </a:r>
            <a:endParaRPr/>
          </a:p>
        </p:txBody>
      </p:sp>
      <p:pic>
        <p:nvPicPr>
          <p:cNvPr id="68" name="Google Shape;68;p15" title="set_op.gif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9800" y="752475"/>
            <a:ext cx="4400550" cy="363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>
                <a:solidFill>
                  <a:schemeClr val="dk1"/>
                </a:solidFill>
              </a:rPr>
              <a:t>INSERT</a:t>
            </a:r>
            <a:endParaRPr/>
          </a:p>
        </p:txBody>
      </p:sp>
      <p:sp>
        <p:nvSpPr>
          <p:cNvPr id="176" name="Google Shape;176;p33"/>
          <p:cNvSpPr txBox="1"/>
          <p:nvPr>
            <p:ph idx="1" type="subTitle"/>
          </p:nvPr>
        </p:nvSpPr>
        <p:spPr>
          <a:xfrm>
            <a:off x="311700" y="2834125"/>
            <a:ext cx="85206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" sz="3200">
                <a:solidFill>
                  <a:schemeClr val="dk1"/>
                </a:solidFill>
              </a:rPr>
              <a:t>INSERT INTO table (column1, column2)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" sz="3200">
                <a:solidFill>
                  <a:schemeClr val="dk1"/>
                </a:solidFill>
              </a:rPr>
              <a:t>VALUES (value1, value2);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>
                <a:solidFill>
                  <a:schemeClr val="dk1"/>
                </a:solidFill>
              </a:rPr>
              <a:t>UPDATE</a:t>
            </a:r>
            <a:endParaRPr/>
          </a:p>
        </p:txBody>
      </p:sp>
      <p:sp>
        <p:nvSpPr>
          <p:cNvPr id="182" name="Google Shape;182;p34"/>
          <p:cNvSpPr txBox="1"/>
          <p:nvPr>
            <p:ph idx="1" type="subTitle"/>
          </p:nvPr>
        </p:nvSpPr>
        <p:spPr>
          <a:xfrm>
            <a:off x="311700" y="2834125"/>
            <a:ext cx="8520600" cy="22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" sz="3200">
                <a:solidFill>
                  <a:schemeClr val="dk1"/>
                </a:solidFill>
              </a:rPr>
              <a:t>UPDATE table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" sz="3200">
                <a:solidFill>
                  <a:schemeClr val="dk1"/>
                </a:solidFill>
              </a:rPr>
              <a:t>SET column1 = value1, column2 = value2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" sz="3200">
                <a:solidFill>
                  <a:schemeClr val="dk1"/>
                </a:solidFill>
              </a:rPr>
              <a:t>WHERE condition;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>
                <a:solidFill>
                  <a:schemeClr val="dk1"/>
                </a:solidFill>
              </a:rPr>
              <a:t>DELETE</a:t>
            </a:r>
            <a:endParaRPr/>
          </a:p>
        </p:txBody>
      </p:sp>
      <p:sp>
        <p:nvSpPr>
          <p:cNvPr id="188" name="Google Shape;188;p35"/>
          <p:cNvSpPr txBox="1"/>
          <p:nvPr>
            <p:ph idx="1" type="subTitle"/>
          </p:nvPr>
        </p:nvSpPr>
        <p:spPr>
          <a:xfrm>
            <a:off x="311700" y="2834125"/>
            <a:ext cx="8520600" cy="21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" sz="3200">
                <a:solidFill>
                  <a:schemeClr val="dk1"/>
                </a:solidFill>
              </a:rPr>
              <a:t>DELETE FROM table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" sz="3200">
                <a:solidFill>
                  <a:schemeClr val="dk1"/>
                </a:solidFill>
              </a:rPr>
              <a:t>WHERE condition;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UNION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4" name="Google Shape;74;p16"/>
          <p:cNvSpPr txBox="1"/>
          <p:nvPr>
            <p:ph idx="1" type="subTitle"/>
          </p:nvPr>
        </p:nvSpPr>
        <p:spPr>
          <a:xfrm>
            <a:off x="311700" y="2834125"/>
            <a:ext cx="8520600" cy="16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</a:rPr>
              <a:t>   </a:t>
            </a:r>
            <a:r>
              <a:rPr lang="en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SELECT column FROM table1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</a:rPr>
              <a:t>   </a:t>
            </a:r>
            <a:r>
              <a:rPr lang="en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UNION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</a:rPr>
              <a:t>   </a:t>
            </a:r>
            <a:r>
              <a:rPr lang="en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SELECT column FROM table2;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UNION ALL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0" name="Google Shape;80;p17"/>
          <p:cNvSpPr txBox="1"/>
          <p:nvPr>
            <p:ph idx="1" type="subTitle"/>
          </p:nvPr>
        </p:nvSpPr>
        <p:spPr>
          <a:xfrm>
            <a:off x="311700" y="2834125"/>
            <a:ext cx="8520600" cy="21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</a:rPr>
              <a:t>   </a:t>
            </a:r>
            <a:r>
              <a:rPr lang="en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SELECT column FROM table1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</a:rPr>
              <a:t>   </a:t>
            </a:r>
            <a:r>
              <a:rPr lang="en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UNION ALL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</a:rPr>
              <a:t>   </a:t>
            </a:r>
            <a:r>
              <a:rPr lang="en" sz="3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SELECT column FROM table2;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>
                <a:solidFill>
                  <a:schemeClr val="dk1"/>
                </a:solidFill>
              </a:rPr>
              <a:t>INTERSECT</a:t>
            </a:r>
            <a:endParaRPr sz="4400"/>
          </a:p>
        </p:txBody>
      </p:sp>
      <p:sp>
        <p:nvSpPr>
          <p:cNvPr id="86" name="Google Shape;86;p18"/>
          <p:cNvSpPr txBox="1"/>
          <p:nvPr>
            <p:ph idx="1" type="subTitle"/>
          </p:nvPr>
        </p:nvSpPr>
        <p:spPr>
          <a:xfrm>
            <a:off x="311700" y="2834125"/>
            <a:ext cx="8520600" cy="21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</a:rPr>
              <a:t>   </a:t>
            </a:r>
            <a:r>
              <a:rPr lang="en" sz="3200">
                <a:solidFill>
                  <a:schemeClr val="dk1"/>
                </a:solidFill>
              </a:rPr>
              <a:t>SELECT column FROM table1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</a:rPr>
              <a:t>   </a:t>
            </a:r>
            <a:r>
              <a:rPr lang="en" sz="3200">
                <a:solidFill>
                  <a:schemeClr val="dk1"/>
                </a:solidFill>
              </a:rPr>
              <a:t>INTERSECT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</a:rPr>
              <a:t>   </a:t>
            </a:r>
            <a:r>
              <a:rPr lang="en" sz="3200">
                <a:solidFill>
                  <a:schemeClr val="dk1"/>
                </a:solidFill>
              </a:rPr>
              <a:t>SELECT column FROM table2;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>
                <a:solidFill>
                  <a:schemeClr val="dk1"/>
                </a:solidFill>
              </a:rPr>
              <a:t>EXCEPT</a:t>
            </a:r>
            <a:endParaRPr/>
          </a:p>
        </p:txBody>
      </p:sp>
      <p:sp>
        <p:nvSpPr>
          <p:cNvPr id="92" name="Google Shape;92;p19"/>
          <p:cNvSpPr txBox="1"/>
          <p:nvPr>
            <p:ph idx="1" type="subTitle"/>
          </p:nvPr>
        </p:nvSpPr>
        <p:spPr>
          <a:xfrm>
            <a:off x="311700" y="2834125"/>
            <a:ext cx="8520600" cy="20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" sz="3200">
                <a:solidFill>
                  <a:schemeClr val="dk1"/>
                </a:solidFill>
              </a:rPr>
              <a:t>SELECT column FROM table1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" sz="3200">
                <a:solidFill>
                  <a:schemeClr val="dk1"/>
                </a:solidFill>
              </a:rPr>
              <a:t>EXCEPT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" sz="3200">
                <a:solidFill>
                  <a:schemeClr val="dk1"/>
                </a:solidFill>
              </a:rPr>
              <a:t>SELECT column FROM table2;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/>
              <a:t>Built-in Functions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8" name="Google Shape;98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Strings and Numbers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>
                <a:solidFill>
                  <a:schemeClr val="dk1"/>
                </a:solidFill>
              </a:rPr>
              <a:t>String Functions</a:t>
            </a:r>
            <a:endParaRPr/>
          </a:p>
        </p:txBody>
      </p:sp>
      <p:sp>
        <p:nvSpPr>
          <p:cNvPr id="104" name="Google Shape;104;p21"/>
          <p:cNvSpPr txBox="1"/>
          <p:nvPr>
            <p:ph idx="1" type="subTitle"/>
          </p:nvPr>
        </p:nvSpPr>
        <p:spPr>
          <a:xfrm>
            <a:off x="311700" y="2834125"/>
            <a:ext cx="8520600" cy="21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" sz="3200">
                <a:solidFill>
                  <a:schemeClr val="dk1"/>
                </a:solidFill>
              </a:rPr>
              <a:t>SELECT UPPER(column), LOWER(column), LENGTH(column), SUBSTRING(column, start, length)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" sz="3200">
                <a:solidFill>
                  <a:schemeClr val="dk1"/>
                </a:solidFill>
              </a:rPr>
              <a:t>FROM table;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>
                <a:solidFill>
                  <a:schemeClr val="dk1"/>
                </a:solidFill>
              </a:rPr>
              <a:t>Numeric Functions</a:t>
            </a:r>
            <a:endParaRPr/>
          </a:p>
        </p:txBody>
      </p:sp>
      <p:sp>
        <p:nvSpPr>
          <p:cNvPr id="110" name="Google Shape;110;p22"/>
          <p:cNvSpPr txBox="1"/>
          <p:nvPr>
            <p:ph idx="1" type="subTitle"/>
          </p:nvPr>
        </p:nvSpPr>
        <p:spPr>
          <a:xfrm>
            <a:off x="311700" y="2834125"/>
            <a:ext cx="8520600" cy="21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" sz="3200">
                <a:solidFill>
                  <a:schemeClr val="dk1"/>
                </a:solidFill>
              </a:rPr>
              <a:t>SELECT ABS(column), CEIL(column), FLOOR(column), ROUND(column, decimals)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" sz="3200">
                <a:solidFill>
                  <a:schemeClr val="dk1"/>
                </a:solidFill>
              </a:rPr>
              <a:t>FROM table;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