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 sz="28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○"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Roboto Mono"/>
              <a:buChar char="■"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1pPr>
            <a:lvl2pPr indent="0" lvl="1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indent="0" lvl="2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indent="0" lvl="3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indent="0" lvl="4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indent="0" lvl="5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indent="0" lvl="6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indent="0" lvl="7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indent="0" lvl="8" marL="0" algn="r">
              <a:spcBef>
                <a:spcPts val="0"/>
              </a:spcBef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68283" y="2060542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Oswald"/>
                <a:ea typeface="Oswald"/>
                <a:cs typeface="Oswald"/>
                <a:sym typeface="Oswald"/>
              </a:rPr>
              <a:t>Structured Query Language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200">
                <a:latin typeface="Oswald"/>
                <a:ea typeface="Oswald"/>
                <a:cs typeface="Oswald"/>
                <a:sym typeface="Oswald"/>
              </a:rPr>
              <a:t>introduction &amp; basic querying</a:t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LIMIT and OFFSET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2070450" y="2790900"/>
            <a:ext cx="50031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table_name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LIMIT N OFFSET M;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 BY Clause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2046600" y="2733600"/>
            <a:ext cx="50508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table_name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ORDER BY column ASC|DESC;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and HAVING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2031450" y="2130300"/>
            <a:ext cx="5081100" cy="2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column, AGG(column)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BY column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HAVING condition;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What is SQL?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042500" y="2614800"/>
            <a:ext cx="70590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SQL (Structured Query Language) is a language used to</a:t>
            </a:r>
            <a:endParaRPr b="1"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store, retrieve,and manage data in relational databases</a:t>
            </a:r>
            <a:endParaRPr b="1"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using commands like SELECT, INSERT, UPDATE, and DELETE.</a:t>
            </a:r>
            <a:endParaRPr b="1"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Oswald"/>
                <a:ea typeface="Oswald"/>
                <a:cs typeface="Oswald"/>
                <a:sym typeface="Oswald"/>
              </a:rPr>
              <a:t>How are data stored?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205250" y="2467650"/>
            <a:ext cx="67335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 is stored as table in rows and columns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Rows: represent objects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Columns: represent attributes about objects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Oswald"/>
                <a:ea typeface="Oswald"/>
                <a:cs typeface="Oswald"/>
                <a:sym typeface="Oswald"/>
              </a:rPr>
              <a:t>How are tables related?</a:t>
            </a:r>
            <a:endParaRPr sz="4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457200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PRIMARY KEY: unique identifier per row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FOREIGN KEY: enforces relationships between tables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7" title="key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300" y="3013650"/>
            <a:ext cx="6143400" cy="34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ACID Properties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7200" y="2162100"/>
            <a:ext cx="82296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Atomicity: all or nothing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Consistency: valid state transitions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Isolation: transactions don't interfere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Durability: once committed, remains persistent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Oswald"/>
                <a:ea typeface="Oswald"/>
                <a:cs typeface="Oswald"/>
                <a:sym typeface="Oswald"/>
              </a:rPr>
              <a:t>SELECT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943800" y="2746650"/>
            <a:ext cx="72564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column1, column2, … FROM table_name;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DISTINCT column FROM table_name;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WHERE Clause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563400" y="1977700"/>
            <a:ext cx="8017200" cy="4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* FROM table_name WHERE condition;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Conditional operators: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OR NOT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 &lt;= &gt; &gt;= = &lt;&gt;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LIKE: _ and %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</a:t>
            </a:r>
            <a:b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BETWEEN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NULL Handling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491450" y="2717550"/>
            <a:ext cx="6161100" cy="14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IS NULL, IS NOT NULL in WHERE clauses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IFNULL(expr1, expr2) to replace NULLs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Aggregate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57200" y="25146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COUNT(column), SUM(column), AVG(column), MIN(column), MAX(column)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table_name;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