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70" r:id="rId14"/>
    <p:sldId id="269" r:id="rId15"/>
    <p:sldId id="261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A81AC-CD77-060C-905B-671333260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0E1FC9-C13C-EB59-C776-FDEDA7C9E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5610C-7A1F-70FB-917A-C98FE95C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80C0F-0629-3368-BA13-80396EC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9847D-4A8D-6D04-7EC0-72E95FA5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92EE5-F69D-E038-3743-D7D38539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223225-768D-216C-4D76-C121F22FC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5EFC61-5946-99FC-FF7E-EE8187BB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62538-E3B8-5187-587D-51194128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A6105-EC8A-D6D9-E831-0A4A7391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B8A849-E542-5A00-7626-4CF67F140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FEE8ED-9773-13D3-E11D-9F820EC8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57FE1A-8E10-E64C-A6D5-F206AD73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B71E10-3DEB-16A3-F38E-7A8736A4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AF373C-BA50-954F-42E3-BE2271B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4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9C597-03D3-6786-60E9-8F896E5C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6A1503-0E5C-9827-B16F-F1FB21EC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DC2FE-0D03-3078-D9A9-EDC87705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FFB17-5456-AC8A-DB19-AAD76D6B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823CF4-D154-C17B-4670-9A74ABCE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2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24E89-2530-A3DE-2761-9B4734D7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3B23D-535B-7A55-8C5C-A54C9E6D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E671D-E82F-3A4E-622E-FD42D01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C28C78-627E-A9BA-B69E-FE15069B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7A2B9-C234-7067-E141-7E8A9B48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A56D1-B63E-5EAF-C63E-191526B9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77A10-7850-307A-C310-1A5247BED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414AB2-A4FE-05B8-DF65-8B0BEF2F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060A11-7125-7812-5737-393676D6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6EE15B-5DEA-13D6-1FF6-B870D977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8C07D4-E574-F41F-12E4-FC60A8C3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67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6F67F-9B96-6672-57F6-BB11E985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FED9D0-9F2D-77D6-CF25-5C2475AC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D810A3-5F93-B1BB-D5F2-796B46C4E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1EEDEB-2FC4-35D0-DD92-11711EC11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EBB9B7-BA28-5768-A4A1-8327E0C35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8F5379-4605-3646-F70B-2EA88068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15463B-DE6C-9153-06FA-B4C3AAE0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062660-2FED-99AB-1581-6F4F35C5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6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5E76-C65E-0AE2-0C9A-EB7BD68B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4098A5-895D-B347-3503-E71978E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692547-5516-DC38-D387-34A828E2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EE23CC-CAA4-F1AD-21A8-3BEDE3E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1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11872D-5F2F-536D-C359-9D792C1F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FF1840-DB0E-BA9F-1135-BB320ED6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D64401-6667-55C2-10D4-176A2262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5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EE036-74CB-F0EC-BA1D-BCBCE95F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9B246-4A14-BF90-2994-97A48DAD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1C14F7-1917-D31F-CC4A-D0242CCB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C8A999-EBB7-4739-490D-C870EF10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2D7836-AFEB-ADB7-BB4E-DBC4AD82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0EB25C-8F00-670C-55DC-C985859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F6C97-7191-B5EA-943A-0E71FB5D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E3789D-175C-6827-5869-E556B74AF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260A51-5254-C6EE-81EE-42D0CEA41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A6D4FD-1928-FA2F-ECA3-800A39EE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A8E009-41E2-DE3A-A449-8CA3DBB9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C5FEC0-3F07-BA32-5A15-D6010B1F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5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755F72-3815-DD03-4414-E20730B5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1E1351-7096-4AE6-8D83-8140AD4E3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77C29-E7BC-D77F-71E1-704F07888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4027C-6A77-4F14-8727-EA1455B654FA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81F0A8-BBDF-670E-1C24-63134FBB7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08555A-2A0F-AF70-3E6D-EF0CD4D07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5B07C-1B25-4610-9037-88CDBBE9F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7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F6E3A-9C65-49E6-682A-86FC3452D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Tube Driver</a:t>
            </a:r>
            <a:r>
              <a:rPr lang="zh-TW" altLang="en-US" dirty="0"/>
              <a:t> 製作方式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DFA01A-C018-CA39-AB56-2716584A6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20250826</a:t>
            </a:r>
          </a:p>
          <a:p>
            <a:r>
              <a:rPr lang="en-US" altLang="zh-TW" dirty="0"/>
              <a:t>By Anson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45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E2483-192E-95D7-E6D5-18849C09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.cat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1C089-E952-8586-BF0F-563A638C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以系統管理員身分執行</a:t>
            </a:r>
            <a:r>
              <a:rPr lang="en-US" altLang="zh-TW" dirty="0"/>
              <a:t>CMD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E87008-65ED-89AA-1399-79A71E09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87" y="2423201"/>
            <a:ext cx="4639223" cy="43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612-ACC0-0B0A-796B-EC017E11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4ABCD-BAF9-1156-ACF2-CB09A3CD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.cat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733F9-CA6B-6D07-5B24-E3E725EF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把需要產生</a:t>
            </a:r>
            <a:r>
              <a:rPr lang="en-US" altLang="zh-TW" dirty="0"/>
              <a:t>.cat</a:t>
            </a:r>
            <a:r>
              <a:rPr lang="zh-TW" altLang="en-US" dirty="0"/>
              <a:t>的</a:t>
            </a:r>
            <a:r>
              <a:rPr lang="en-US" altLang="zh-TW" dirty="0"/>
              <a:t>.inf</a:t>
            </a:r>
            <a:r>
              <a:rPr lang="zh-TW" altLang="en-US" dirty="0"/>
              <a:t>檔案複製到</a:t>
            </a:r>
            <a:r>
              <a:rPr lang="en-US" altLang="zh-TW" dirty="0" err="1"/>
              <a:t>DriverPkg</a:t>
            </a:r>
            <a:r>
              <a:rPr lang="zh-TW" altLang="en-US" dirty="0"/>
              <a:t>資料夾內</a:t>
            </a:r>
            <a:endParaRPr lang="en-US" altLang="zh-TW" dirty="0"/>
          </a:p>
          <a:p>
            <a:r>
              <a:rPr lang="zh-TW" altLang="en-US" dirty="0"/>
              <a:t>接著輸入</a:t>
            </a:r>
            <a:r>
              <a:rPr lang="en-US" altLang="zh-TW" dirty="0"/>
              <a:t>CMD</a:t>
            </a:r>
            <a:r>
              <a:rPr lang="zh-TW" altLang="en-US" dirty="0"/>
              <a:t>輸入兩行指令</a:t>
            </a:r>
            <a:br>
              <a:rPr lang="en-US" altLang="zh-TW" dirty="0"/>
            </a:br>
            <a:r>
              <a:rPr lang="en-US" altLang="zh-TW" dirty="0"/>
              <a:t>(1) cd /d C:\DriverPkg</a:t>
            </a:r>
            <a:br>
              <a:rPr lang="en-US" altLang="zh-TW" dirty="0"/>
            </a:br>
            <a:r>
              <a:rPr lang="en-US" altLang="zh-TW" dirty="0"/>
              <a:t>(2) "</a:t>
            </a:r>
            <a:r>
              <a:rPr lang="en-US" altLang="zh-TW" dirty="0">
                <a:solidFill>
                  <a:srgbClr val="FF0000"/>
                </a:solidFill>
              </a:rPr>
              <a:t>C:\Program Files (x86)\Windows Kits\10\bin\10.0.26100.0\x86\Inf2Cat.exe</a:t>
            </a:r>
            <a:r>
              <a:rPr lang="en-US" altLang="zh-TW" dirty="0"/>
              <a:t>" /</a:t>
            </a:r>
            <a:r>
              <a:rPr lang="en-US" altLang="zh-TW" dirty="0" err="1"/>
              <a:t>driver:"</a:t>
            </a:r>
            <a:r>
              <a:rPr lang="en-US" altLang="zh-TW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:\DriverPkg</a:t>
            </a:r>
            <a:r>
              <a:rPr lang="en-US" altLang="zh-TW" dirty="0"/>
              <a:t>" /os: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7_X64,10_X64</a:t>
            </a:r>
          </a:p>
          <a:p>
            <a:r>
              <a:rPr lang="zh-TW" altLang="en-US" dirty="0"/>
              <a:t>紅色：</a:t>
            </a:r>
            <a:r>
              <a:rPr lang="en-US" altLang="zh-TW" dirty="0"/>
              <a:t>Inf2cat.exe</a:t>
            </a:r>
            <a:r>
              <a:rPr lang="zh-TW" altLang="en-US" dirty="0"/>
              <a:t>檔案路徑</a:t>
            </a:r>
            <a:r>
              <a:rPr lang="en-US" altLang="zh-TW" dirty="0"/>
              <a:t>/</a:t>
            </a:r>
            <a:r>
              <a:rPr lang="zh-TW" altLang="en-US" dirty="0"/>
              <a:t>藍色：</a:t>
            </a:r>
            <a:r>
              <a:rPr lang="en-US" altLang="zh-TW" dirty="0"/>
              <a:t>.inf</a:t>
            </a:r>
            <a:r>
              <a:rPr lang="zh-TW" altLang="en-US" dirty="0"/>
              <a:t>檔案路徑</a:t>
            </a:r>
            <a:r>
              <a:rPr lang="en-US" altLang="zh-TW" dirty="0"/>
              <a:t>/</a:t>
            </a:r>
            <a:r>
              <a:rPr lang="zh-TW" altLang="en-US" dirty="0"/>
              <a:t>綠色：產生的</a:t>
            </a:r>
            <a:r>
              <a:rPr lang="en-US" altLang="zh-TW" dirty="0"/>
              <a:t>.cat</a:t>
            </a:r>
            <a:r>
              <a:rPr lang="zh-TW" altLang="en-US" dirty="0"/>
              <a:t>檔案相容的作業系統</a:t>
            </a:r>
          </a:p>
        </p:txBody>
      </p:sp>
    </p:spTree>
    <p:extLst>
      <p:ext uri="{BB962C8B-B14F-4D97-AF65-F5344CB8AC3E}">
        <p14:creationId xmlns:p14="http://schemas.microsoft.com/office/powerpoint/2010/main" val="29601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6798F-6922-778E-74BC-5283658A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B1504-4C56-EBFB-74D7-E455A27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.cat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02029-76CB-DEEC-EC39-8DCD0635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完成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D1429B-1E33-7441-5C01-96CD9B51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81" y="2759181"/>
            <a:ext cx="5690519" cy="2962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2B96C8-DAA8-EE53-442B-7BC01682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30" y="2759182"/>
            <a:ext cx="5045198" cy="2962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468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B8325-3A42-001D-50A6-50CEE0B9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3FB5F-4826-C582-3A0F-F6282746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.cat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0C7F6-C709-E684-E734-1439759F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接著要對</a:t>
            </a:r>
            <a:r>
              <a:rPr lang="en-US" altLang="zh-TW" dirty="0"/>
              <a:t>.cat</a:t>
            </a:r>
            <a:r>
              <a:rPr lang="zh-TW" altLang="en-US" dirty="0"/>
              <a:t>檔案進行數位簽章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CMD</a:t>
            </a:r>
            <a:r>
              <a:rPr lang="zh-TW" altLang="en-US" dirty="0"/>
              <a:t>輸入以下指令</a:t>
            </a:r>
            <a:br>
              <a:rPr lang="en-US" altLang="zh-TW" dirty="0"/>
            </a:br>
            <a:r>
              <a:rPr lang="en-US" altLang="zh-TW" dirty="0"/>
              <a:t>"C:\Program Files (x86)\Windows Kits\10\bin\10.0.26100.0\x64\signtool.exe" sign /v /sha1 df3137c8942675eff37cb9671383acbc57f8376b /</a:t>
            </a:r>
            <a:r>
              <a:rPr lang="en-US" altLang="zh-TW" dirty="0" err="1"/>
              <a:t>fd</a:t>
            </a:r>
            <a:r>
              <a:rPr lang="en-US" altLang="zh-TW" dirty="0"/>
              <a:t> SHA256 /tr http://timestamp.globalsign.com/tsa/r6advanced1 /td SHA256 "C:\DriverPkg\mchpcdc.cat“</a:t>
            </a:r>
          </a:p>
          <a:p>
            <a:r>
              <a:rPr lang="en-US" altLang="zh-TW" dirty="0"/>
              <a:t>/sha1 → </a:t>
            </a:r>
            <a:r>
              <a:rPr lang="zh-TW" altLang="en-US" dirty="0"/>
              <a:t>你的簽章憑證指紋。</a:t>
            </a:r>
            <a:r>
              <a:rPr lang="en-US" altLang="zh-TW" dirty="0"/>
              <a:t>/</a:t>
            </a:r>
            <a:r>
              <a:rPr lang="en-US" altLang="zh-TW" dirty="0" err="1"/>
              <a:t>fd</a:t>
            </a:r>
            <a:r>
              <a:rPr lang="en-US" altLang="zh-TW" dirty="0"/>
              <a:t> SHA256 → </a:t>
            </a:r>
            <a:r>
              <a:rPr lang="zh-TW" altLang="en-US" dirty="0"/>
              <a:t>文件摘要演算法。</a:t>
            </a:r>
            <a:r>
              <a:rPr lang="en-US" altLang="zh-TW" dirty="0"/>
              <a:t>/tr → RFC 3161 </a:t>
            </a:r>
            <a:r>
              <a:rPr lang="zh-TW" altLang="en-US" dirty="0"/>
              <a:t>時間戳伺服器 </a:t>
            </a:r>
            <a:r>
              <a:rPr lang="en-US" altLang="zh-TW" dirty="0"/>
              <a:t>URL</a:t>
            </a:r>
            <a:r>
              <a:rPr lang="zh-TW" altLang="en-US" dirty="0"/>
              <a:t>。</a:t>
            </a:r>
            <a:r>
              <a:rPr lang="en-US" altLang="zh-TW" dirty="0"/>
              <a:t>/td SHA256 → </a:t>
            </a:r>
            <a:r>
              <a:rPr lang="zh-TW" altLang="en-US" dirty="0"/>
              <a:t>時間戳摘要演算法。</a:t>
            </a:r>
            <a:r>
              <a:rPr lang="en-US" altLang="zh-TW" dirty="0"/>
              <a:t>.cat </a:t>
            </a:r>
            <a:r>
              <a:rPr lang="zh-TW" altLang="en-US" dirty="0"/>
              <a:t>驅動檔必須是由 </a:t>
            </a:r>
            <a:r>
              <a:rPr lang="en-US" altLang="zh-TW" dirty="0"/>
              <a:t>inf2cat </a:t>
            </a:r>
            <a:r>
              <a:rPr lang="zh-TW" altLang="en-US" dirty="0"/>
              <a:t>生成的，且與 </a:t>
            </a:r>
            <a:r>
              <a:rPr lang="en-US" altLang="zh-TW" dirty="0"/>
              <a:t>.inf </a:t>
            </a:r>
            <a:r>
              <a:rPr lang="zh-TW" altLang="en-US" dirty="0"/>
              <a:t>匹配，否則簽章可能無效。</a:t>
            </a:r>
            <a:endParaRPr lang="en-US" altLang="zh-TW" dirty="0"/>
          </a:p>
          <a:p>
            <a:r>
              <a:rPr lang="zh-TW" altLang="en-US" dirty="0"/>
              <a:t>如果對數位簽章有疑問，麻煩先去閱讀數位簽章相關資料，應該放在</a:t>
            </a:r>
            <a:r>
              <a:rPr lang="en-US" altLang="zh-TW" dirty="0"/>
              <a:t>NDR705</a:t>
            </a:r>
            <a:r>
              <a:rPr lang="zh-TW" altLang="en-US" dirty="0"/>
              <a:t>專案的</a:t>
            </a:r>
            <a:r>
              <a:rPr lang="en-US" altLang="zh-TW" dirty="0"/>
              <a:t>git</a:t>
            </a:r>
            <a:r>
              <a:rPr lang="zh-TW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639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2525-9181-242C-D620-F8F08930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1624D-D38E-AFF4-4BF0-6F48406F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.cat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09480-733D-8705-7305-AEA0DDB3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最後再把生成的</a:t>
            </a:r>
            <a:r>
              <a:rPr lang="en-US" altLang="zh-TW" dirty="0"/>
              <a:t>.cat</a:t>
            </a:r>
            <a:r>
              <a:rPr lang="zh-TW" altLang="en-US" dirty="0"/>
              <a:t>檔案複製到專案中即可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A96A9D-49CA-2A8A-A226-256C40EB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07" y="2512194"/>
            <a:ext cx="6569585" cy="37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43012-4F5F-B837-A86B-ADC3441C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如何編譯出我們需要的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072336-4013-588F-7DA3-F7161EEC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*從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開始製作才需要的步驟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首先開啟</a:t>
            </a:r>
            <a:r>
              <a:rPr lang="en-US" altLang="zh-TW" dirty="0"/>
              <a:t>Visual Studio</a:t>
            </a:r>
            <a:r>
              <a:rPr lang="zh-TW" altLang="en-US" dirty="0"/>
              <a:t>，去建立一個</a:t>
            </a:r>
            <a:r>
              <a:rPr lang="en-US" altLang="zh-TW" dirty="0"/>
              <a:t>Wix</a:t>
            </a:r>
            <a:r>
              <a:rPr lang="zh-TW" altLang="en-US" dirty="0"/>
              <a:t>專案。</a:t>
            </a:r>
            <a:endParaRPr lang="en-US" altLang="zh-TW" dirty="0"/>
          </a:p>
          <a:p>
            <a:r>
              <a:rPr lang="zh-TW" altLang="en-US" dirty="0"/>
              <a:t>第三步驟之後只是填一些專案名稱等等的基本資訊，就不多做解釋。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FBC6EB-D593-D7D9-310E-48E6E2F7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11" y="3349545"/>
            <a:ext cx="4929508" cy="32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4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91B74-902B-2407-770E-6CDE3E75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如何編譯出我們需要的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75E95-EAA7-3ACB-C691-B0390B1A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接著就是撰寫程式碼，他有一個既定格式，可以網路查詢或是問</a:t>
            </a:r>
            <a:r>
              <a:rPr lang="en-US" altLang="zh-TW" dirty="0"/>
              <a:t>ChatGPT</a:t>
            </a:r>
            <a:r>
              <a:rPr lang="zh-TW" altLang="en-US" dirty="0"/>
              <a:t>，就不多做解釋。</a:t>
            </a:r>
            <a:endParaRPr lang="en-US" altLang="zh-TW" dirty="0"/>
          </a:p>
          <a:p>
            <a:r>
              <a:rPr lang="zh-TW" altLang="en-US" dirty="0"/>
              <a:t>簡單提一個比較需要注意的部分，由於驅動程式在安裝的時候，會需要呼叫很多的檔案路徑，路徑必須用相對路徑，如果用絕對路徑的話，會造成在其他電腦執行的時候，會</a:t>
            </a:r>
            <a:r>
              <a:rPr lang="en-US" altLang="zh-TW" dirty="0"/>
              <a:t>crash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069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56E80-17A7-11B5-87DC-1FABA6B0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如何編譯出我們需要的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C2005-71A4-8C3B-AC62-E621C502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相對路徑的設定方式如下：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A75FEF-9919-C4B4-60A1-E06881D8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88" y="2529101"/>
            <a:ext cx="7552623" cy="40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0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51B9C-6954-97AD-7320-C1A516EF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如何編譯出我們需要的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08312-8AE7-BF34-B405-56AD88B7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設定完相對路徑之後，使用範例如下：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EE5645-4474-FE17-6347-A5D7FC52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28" y="2441485"/>
            <a:ext cx="8950887" cy="40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3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7B0FA-93DF-D72F-F03D-695FB648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如何編譯出我們需要的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60133-449B-A693-0B3C-63E10193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最後進行編譯即可得到需要的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055BA2-5121-4342-FA35-68DA09D6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56" y="2551603"/>
            <a:ext cx="6878856" cy="37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0D2B-5D1C-E194-B613-34E53AA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C3FE8-40B9-D7E3-BC6A-0669D481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初版</a:t>
            </a:r>
            <a:r>
              <a:rPr lang="en-US" altLang="zh-TW" dirty="0"/>
              <a:t>source code</a:t>
            </a:r>
            <a:r>
              <a:rPr lang="zh-TW" altLang="en-US" dirty="0"/>
              <a:t>位置：</a:t>
            </a:r>
            <a:r>
              <a:rPr lang="en-US" altLang="zh-TW" dirty="0"/>
              <a:t>X:\02_</a:t>
            </a:r>
            <a:r>
              <a:rPr lang="zh-TW" altLang="en-US" dirty="0"/>
              <a:t>專案管理</a:t>
            </a:r>
            <a:r>
              <a:rPr lang="en-US" altLang="zh-TW" dirty="0"/>
              <a:t>\NANORAY_RD\software\</a:t>
            </a:r>
            <a:r>
              <a:rPr lang="en-US" altLang="zh-TW" dirty="0" err="1"/>
              <a:t>NanoRay</a:t>
            </a:r>
            <a:r>
              <a:rPr lang="en-US" altLang="zh-TW" dirty="0"/>
              <a:t> USB Driver Source code</a:t>
            </a:r>
          </a:p>
          <a:p>
            <a:r>
              <a:rPr lang="zh-TW" altLang="en-US" dirty="0"/>
              <a:t>初版無數位簽章的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發行版位置：</a:t>
            </a:r>
            <a:r>
              <a:rPr lang="en-US" altLang="zh-TW" dirty="0"/>
              <a:t>X:\07_</a:t>
            </a:r>
            <a:r>
              <a:rPr lang="zh-TW" altLang="en-US" dirty="0"/>
              <a:t>測試工具</a:t>
            </a:r>
            <a:r>
              <a:rPr lang="en-US" altLang="zh-TW" dirty="0"/>
              <a:t>\01_Xray\</a:t>
            </a:r>
            <a:r>
              <a:rPr lang="en-US" altLang="zh-TW" dirty="0" err="1"/>
              <a:t>NanoRay</a:t>
            </a:r>
            <a:r>
              <a:rPr lang="en-US" altLang="zh-TW" dirty="0"/>
              <a:t> USB Driver</a:t>
            </a:r>
          </a:p>
          <a:p>
            <a:r>
              <a:rPr lang="en-US" altLang="zh-TW" dirty="0"/>
              <a:t>Anson</a:t>
            </a:r>
            <a:r>
              <a:rPr lang="zh-TW" altLang="en-US" dirty="0"/>
              <a:t>改版後的</a:t>
            </a:r>
            <a:r>
              <a:rPr lang="en-US" altLang="zh-TW" dirty="0" err="1"/>
              <a:t>SourceCode</a:t>
            </a:r>
            <a:r>
              <a:rPr lang="zh-TW" altLang="en-US" dirty="0"/>
              <a:t>位置：在</a:t>
            </a:r>
            <a:r>
              <a:rPr lang="en-US" altLang="zh-TW" dirty="0"/>
              <a:t>git</a:t>
            </a:r>
            <a:r>
              <a:rPr lang="zh-TW" altLang="en-US" dirty="0"/>
              <a:t>上。</a:t>
            </a:r>
            <a:r>
              <a:rPr lang="en-US" altLang="zh-TW" dirty="0"/>
              <a:t>(https://github.com/Anson-nanoray/TubeDriverProject.git)</a:t>
            </a:r>
          </a:p>
          <a:p>
            <a:r>
              <a:rPr lang="en-US" altLang="zh-TW" dirty="0" err="1"/>
              <a:t>Ansno</a:t>
            </a:r>
            <a:r>
              <a:rPr lang="zh-TW" altLang="en-US" dirty="0"/>
              <a:t>改版後的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發行版位置：</a:t>
            </a:r>
            <a:r>
              <a:rPr lang="en-US" altLang="zh-TW" dirty="0"/>
              <a:t>X:\07_</a:t>
            </a:r>
            <a:r>
              <a:rPr lang="zh-TW" altLang="en-US" dirty="0"/>
              <a:t>測試工具</a:t>
            </a:r>
            <a:r>
              <a:rPr lang="en-US" altLang="zh-TW" dirty="0"/>
              <a:t>\01_Xray\</a:t>
            </a:r>
            <a:r>
              <a:rPr lang="en-US" altLang="zh-TW" dirty="0" err="1"/>
              <a:t>Nanoray</a:t>
            </a:r>
            <a:r>
              <a:rPr lang="en-US" altLang="zh-TW" dirty="0"/>
              <a:t> USB Driver V2.0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90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55AAC-76C9-769E-2BC7-36A701CC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如何編譯出我們需要的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C383EE-53D3-8F7C-6FFB-357CF684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再對編譯出來的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檔案進行數位簽章即完成。</a:t>
            </a:r>
            <a:br>
              <a:rPr lang="en-US" altLang="zh-TW" dirty="0"/>
            </a:br>
            <a:r>
              <a:rPr lang="en-US" altLang="zh-TW" sz="1400" dirty="0"/>
              <a:t>"C:\Program Files (x86)\Windows Kits\10\bin\10.0.26100.0\x64\signtool.exe" sign /v /sha1 df3137c8942675eff37cb9671383acbc57f8376b /</a:t>
            </a:r>
            <a:r>
              <a:rPr lang="en-US" altLang="zh-TW" sz="1400" dirty="0" err="1"/>
              <a:t>fd</a:t>
            </a:r>
            <a:r>
              <a:rPr lang="en-US" altLang="zh-TW" sz="1400" dirty="0"/>
              <a:t> SHA256 /tr http://timestamp.globalsign.com/tsa/r6advanced1 /td SHA256 "C:\Users\anson.lin\source\repos\TubeDriverProject\SetupProject1\bin\Release\NanoRayUSBDriver v2.0.msi"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EC303B-C6D4-07B5-7EE7-54E18B50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1" y="3195783"/>
            <a:ext cx="10770809" cy="33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E46D8-D3B4-E0AC-374B-6325E954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如何編譯出我們需要的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EB3F7-E430-A2F3-5CA2-9953BD14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最終獲得的檔案。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E947A0-B359-F9AA-B1F8-AF289861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79" y="2371892"/>
            <a:ext cx="7374042" cy="41209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608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AA7E5-CCE1-1CAE-0C7F-E8A7B80D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前情提要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500BB-1092-AC02-18D4-14A2786D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原本的版本沒有數位簽章，因此每次安裝驅動的時候，都需要先將電腦的數位憑證關閉之後，才能進行安裝。這樣非常不方便，增加了很多繁雜的步驟，</a:t>
            </a:r>
            <a:r>
              <a:rPr lang="en-US" altLang="zh-TW" dirty="0"/>
              <a:t>Anson</a:t>
            </a:r>
            <a:r>
              <a:rPr lang="zh-TW" altLang="en-US" dirty="0"/>
              <a:t>於</a:t>
            </a:r>
            <a:r>
              <a:rPr lang="en-US" altLang="zh-TW" dirty="0"/>
              <a:t>2025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月份向</a:t>
            </a:r>
            <a:r>
              <a:rPr lang="en-US" altLang="zh-TW" dirty="0"/>
              <a:t>TWCA</a:t>
            </a:r>
            <a:r>
              <a:rPr lang="zh-TW" altLang="en-US" dirty="0"/>
              <a:t>取得數位簽章之後，著手開始進行驅動程式的數位簽章，過程中發現原本留下來的資訊非常不足，沒有從頭到尾的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檔案編譯流程，因此沒辦法順利重新編譯出</a:t>
            </a:r>
            <a:r>
              <a:rPr lang="en-US" altLang="zh-TW" dirty="0"/>
              <a:t>.</a:t>
            </a:r>
            <a:r>
              <a:rPr lang="en-US" altLang="zh-TW" dirty="0" err="1"/>
              <a:t>msi</a:t>
            </a:r>
            <a:r>
              <a:rPr lang="zh-TW" altLang="en-US" dirty="0"/>
              <a:t>檔案，所以</a:t>
            </a:r>
            <a:r>
              <a:rPr lang="en-US" altLang="zh-TW" dirty="0"/>
              <a:t>Anson</a:t>
            </a:r>
            <a:r>
              <a:rPr lang="zh-TW" altLang="en-US" dirty="0"/>
              <a:t>自己設計了一整套的流程出來，且經過數台電腦包含產線要出貨的電腦測試過。</a:t>
            </a:r>
            <a:endParaRPr lang="en-US" altLang="zh-TW" dirty="0"/>
          </a:p>
          <a:p>
            <a:r>
              <a:rPr lang="zh-TW" altLang="en-US" dirty="0"/>
              <a:t>另外為了跟原版區分，此版本定義為</a:t>
            </a:r>
            <a:r>
              <a:rPr lang="en-US" altLang="zh-TW" dirty="0"/>
              <a:t>V2.0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35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92737-0348-2B21-A3AF-B39F4565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56445-C9E0-73A3-3019-CB69CAB4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Visual Studio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WiX v3 - Visual Studio 2022 Extension</a:t>
            </a:r>
            <a:br>
              <a:rPr lang="en-US" altLang="zh-TW" dirty="0"/>
            </a:br>
            <a:r>
              <a:rPr lang="en-US" altLang="zh-TW" dirty="0"/>
              <a:t>(https://marketplace.visualstudio.com/items?itemName=WixToolset.WixToolsetVisualStudio2022Extension)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WiX Toolset v3.11.2</a:t>
            </a:r>
            <a:br>
              <a:rPr lang="en-US" altLang="zh-TW" dirty="0"/>
            </a:br>
            <a:r>
              <a:rPr lang="en-US" altLang="zh-TW" dirty="0"/>
              <a:t>(https://github.com/wixtoolset/wix3/releases)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signtool.exe(Windows </a:t>
            </a:r>
            <a:r>
              <a:rPr lang="zh-TW" altLang="en-US" dirty="0"/>
              <a:t>工具，</a:t>
            </a:r>
            <a:r>
              <a:rPr lang="en-US" altLang="zh-TW" dirty="0"/>
              <a:t>for</a:t>
            </a:r>
            <a:r>
              <a:rPr lang="zh-TW" altLang="en-US" dirty="0"/>
              <a:t>數位簽章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安裝</a:t>
            </a:r>
            <a:r>
              <a:rPr lang="en-US" altLang="zh-TW" dirty="0"/>
              <a:t>inf2cat.exe(Windows </a:t>
            </a:r>
            <a:r>
              <a:rPr lang="zh-TW" altLang="en-US" dirty="0"/>
              <a:t>工具，</a:t>
            </a:r>
            <a:r>
              <a:rPr lang="en-US" altLang="zh-TW" dirty="0"/>
              <a:t>for</a:t>
            </a:r>
            <a:r>
              <a:rPr lang="zh-TW" altLang="en-US" dirty="0"/>
              <a:t>編譯</a:t>
            </a:r>
            <a:r>
              <a:rPr lang="en-US" altLang="zh-TW" dirty="0"/>
              <a:t>cat</a:t>
            </a:r>
            <a:r>
              <a:rPr lang="zh-TW" altLang="en-US" dirty="0"/>
              <a:t>檔案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656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DA83F9-AADC-ACD3-2E28-EB5C0CA2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TW" altLang="en-US" sz="3200"/>
              <a:t>檔案組成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A4034-9323-414E-FC63-F8FD56D5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1800" dirty="0"/>
              <a:t>核心驅動檔案</a:t>
            </a:r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27F10A-D779-1F16-99C6-1D5C73CF8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89354"/>
              </p:ext>
            </p:extLst>
          </p:nvPr>
        </p:nvGraphicFramePr>
        <p:xfrm>
          <a:off x="1194353" y="2734056"/>
          <a:ext cx="9891686" cy="348386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642850">
                  <a:extLst>
                    <a:ext uri="{9D8B030D-6E8A-4147-A177-3AD203B41FA5}">
                      <a16:colId xmlns:a16="http://schemas.microsoft.com/office/drawing/2014/main" val="2910248539"/>
                    </a:ext>
                  </a:extLst>
                </a:gridCol>
                <a:gridCol w="1983867">
                  <a:extLst>
                    <a:ext uri="{9D8B030D-6E8A-4147-A177-3AD203B41FA5}">
                      <a16:colId xmlns:a16="http://schemas.microsoft.com/office/drawing/2014/main" val="359227622"/>
                    </a:ext>
                  </a:extLst>
                </a:gridCol>
                <a:gridCol w="4264969">
                  <a:extLst>
                    <a:ext uri="{9D8B030D-6E8A-4147-A177-3AD203B41FA5}">
                      <a16:colId xmlns:a16="http://schemas.microsoft.com/office/drawing/2014/main" val="407389417"/>
                    </a:ext>
                  </a:extLst>
                </a:gridCol>
              </a:tblGrid>
              <a:tr h="547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檔案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類型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用途</a:t>
                      </a:r>
                    </a:p>
                  </a:txBody>
                  <a:tcPr marL="124424" marR="124424" marT="62212" marB="62212" anchor="ctr"/>
                </a:tc>
                <a:extLst>
                  <a:ext uri="{0D108BD9-81ED-4DB2-BD59-A6C34878D82A}">
                    <a16:rowId xmlns:a16="http://schemas.microsoft.com/office/drawing/2014/main" val="789640486"/>
                  </a:ext>
                </a:extLst>
              </a:tr>
              <a:tr h="9207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mchpcdc.inf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安裝資訊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描述驅動程式如何安裝到系統</a:t>
                      </a:r>
                    </a:p>
                  </a:txBody>
                  <a:tcPr marL="124424" marR="124424" marT="62212" marB="62212" anchor="ctr"/>
                </a:tc>
                <a:extLst>
                  <a:ext uri="{0D108BD9-81ED-4DB2-BD59-A6C34878D82A}">
                    <a16:rowId xmlns:a16="http://schemas.microsoft.com/office/drawing/2014/main" val="45872415"/>
                  </a:ext>
                </a:extLst>
              </a:tr>
              <a:tr h="547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mchpcdc.cat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安全性目錄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驅動簽章，</a:t>
                      </a:r>
                      <a:r>
                        <a:rPr lang="en-US" altLang="zh-TW" sz="2400"/>
                        <a:t>Windows </a:t>
                      </a:r>
                      <a:r>
                        <a:rPr lang="zh-TW" altLang="en-US" sz="2400"/>
                        <a:t>驗證用</a:t>
                      </a:r>
                    </a:p>
                  </a:txBody>
                  <a:tcPr marL="124424" marR="124424" marT="62212" marB="62212" anchor="ctr"/>
                </a:tc>
                <a:extLst>
                  <a:ext uri="{0D108BD9-81ED-4DB2-BD59-A6C34878D82A}">
                    <a16:rowId xmlns:a16="http://schemas.microsoft.com/office/drawing/2014/main" val="503359274"/>
                  </a:ext>
                </a:extLst>
              </a:tr>
              <a:tr h="9207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Preinst.exe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可執行程式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很可能是驅動安裝前的初始化程式</a:t>
                      </a:r>
                    </a:p>
                  </a:txBody>
                  <a:tcPr marL="124424" marR="124424" marT="62212" marB="62212" anchor="ctr"/>
                </a:tc>
                <a:extLst>
                  <a:ext uri="{0D108BD9-81ED-4DB2-BD59-A6C34878D82A}">
                    <a16:rowId xmlns:a16="http://schemas.microsoft.com/office/drawing/2014/main" val="449843306"/>
                  </a:ext>
                </a:extLst>
              </a:tr>
              <a:tr h="547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setupapi.dll / shell32.dll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系統 </a:t>
                      </a:r>
                      <a:r>
                        <a:rPr lang="en-US" sz="2400"/>
                        <a:t>DLL</a:t>
                      </a:r>
                    </a:p>
                  </a:txBody>
                  <a:tcPr marL="124424" marR="124424" marT="62212" marB="622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400"/>
                        <a:t>支援安裝或 </a:t>
                      </a:r>
                      <a:r>
                        <a:rPr lang="en-US" sz="2400"/>
                        <a:t>GUI </a:t>
                      </a:r>
                      <a:r>
                        <a:rPr lang="zh-TW" altLang="en-US" sz="2400"/>
                        <a:t>功能</a:t>
                      </a:r>
                    </a:p>
                  </a:txBody>
                  <a:tcPr marL="124424" marR="124424" marT="62212" marB="62212" anchor="ctr"/>
                </a:tc>
                <a:extLst>
                  <a:ext uri="{0D108BD9-81ED-4DB2-BD59-A6C34878D82A}">
                    <a16:rowId xmlns:a16="http://schemas.microsoft.com/office/drawing/2014/main" val="353527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5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4272E5-A711-41BC-E073-5D1FE24E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TW" altLang="en-US" sz="3200"/>
              <a:t>檔案組成</a:t>
            </a:r>
            <a:endParaRPr lang="zh-TW" altLang="en-US" sz="3200" dirty="0"/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C2846EF-86CA-A0D1-6936-7F99A084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1800"/>
              <a:t>自動化與卸載腳本</a:t>
            </a:r>
            <a:endParaRPr lang="en-US" sz="1800" dirty="0"/>
          </a:p>
        </p:txBody>
      </p:sp>
      <p:graphicFrame>
        <p:nvGraphicFramePr>
          <p:cNvPr id="19" name="內容版面配置區 15">
            <a:extLst>
              <a:ext uri="{FF2B5EF4-FFF2-40B4-BE49-F238E27FC236}">
                <a16:creationId xmlns:a16="http://schemas.microsoft.com/office/drawing/2014/main" id="{DBFB93B7-E51C-1F46-311C-F2554B3FF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459723"/>
              </p:ext>
            </p:extLst>
          </p:nvPr>
        </p:nvGraphicFramePr>
        <p:xfrm>
          <a:off x="557784" y="2806036"/>
          <a:ext cx="11164825" cy="3339907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4605008">
                  <a:extLst>
                    <a:ext uri="{9D8B030D-6E8A-4147-A177-3AD203B41FA5}">
                      <a16:colId xmlns:a16="http://schemas.microsoft.com/office/drawing/2014/main" val="3449428740"/>
                    </a:ext>
                  </a:extLst>
                </a:gridCol>
                <a:gridCol w="1612207">
                  <a:extLst>
                    <a:ext uri="{9D8B030D-6E8A-4147-A177-3AD203B41FA5}">
                      <a16:colId xmlns:a16="http://schemas.microsoft.com/office/drawing/2014/main" val="3442653422"/>
                    </a:ext>
                  </a:extLst>
                </a:gridCol>
                <a:gridCol w="4947610">
                  <a:extLst>
                    <a:ext uri="{9D8B030D-6E8A-4147-A177-3AD203B41FA5}">
                      <a16:colId xmlns:a16="http://schemas.microsoft.com/office/drawing/2014/main" val="3615374636"/>
                    </a:ext>
                  </a:extLst>
                </a:gridCol>
              </a:tblGrid>
              <a:tr h="603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檔案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類型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用途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0524"/>
                  </a:ext>
                </a:extLst>
              </a:tr>
              <a:tr h="925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AutoInstall.cmd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批次檔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自動安裝驅動（可能呼叫 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Preinst.exe </a:t>
                      </a: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和 </a:t>
                      </a:r>
                      <a:r>
                        <a:rPr lang="en-US" altLang="zh-TW" sz="2100" cap="none" spc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inf）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238757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Preinstall.cmd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批次檔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可能先執行必要的前置設定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4258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Uninstall32.cmd / Uninstall64.cmd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批次檔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卸載驅動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234826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Uninst32.exe / Uninst64.exe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可執行檔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 dirty="0">
                          <a:solidFill>
                            <a:schemeClr val="tx1"/>
                          </a:solidFill>
                        </a:rPr>
                        <a:t>卸載驅動程式的執行檔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69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88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233692-591A-1455-AA86-C9BF1291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TW" altLang="en-US" sz="3200"/>
              <a:t>檔案組成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4D997F-B51A-A74F-F127-55A9EC72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GUI </a:t>
            </a:r>
            <a:r>
              <a:rPr lang="zh-TW" altLang="en-US" sz="1800" dirty="0"/>
              <a:t>與圖示檔案</a:t>
            </a:r>
            <a:endParaRPr lang="en-US" sz="1800" dirty="0"/>
          </a:p>
        </p:txBody>
      </p:sp>
      <p:graphicFrame>
        <p:nvGraphicFramePr>
          <p:cNvPr id="5" name="內容版面配置區 15">
            <a:extLst>
              <a:ext uri="{FF2B5EF4-FFF2-40B4-BE49-F238E27FC236}">
                <a16:creationId xmlns:a16="http://schemas.microsoft.com/office/drawing/2014/main" id="{E2E4BB0D-CDF8-0EFD-2464-8AB997AA5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960392"/>
              </p:ext>
            </p:extLst>
          </p:nvPr>
        </p:nvGraphicFramePr>
        <p:xfrm>
          <a:off x="557784" y="2806036"/>
          <a:ext cx="11164825" cy="152923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4605008">
                  <a:extLst>
                    <a:ext uri="{9D8B030D-6E8A-4147-A177-3AD203B41FA5}">
                      <a16:colId xmlns:a16="http://schemas.microsoft.com/office/drawing/2014/main" val="3449428740"/>
                    </a:ext>
                  </a:extLst>
                </a:gridCol>
                <a:gridCol w="1612207">
                  <a:extLst>
                    <a:ext uri="{9D8B030D-6E8A-4147-A177-3AD203B41FA5}">
                      <a16:colId xmlns:a16="http://schemas.microsoft.com/office/drawing/2014/main" val="3442653422"/>
                    </a:ext>
                  </a:extLst>
                </a:gridCol>
                <a:gridCol w="4947610">
                  <a:extLst>
                    <a:ext uri="{9D8B030D-6E8A-4147-A177-3AD203B41FA5}">
                      <a16:colId xmlns:a16="http://schemas.microsoft.com/office/drawing/2014/main" val="3615374636"/>
                    </a:ext>
                  </a:extLst>
                </a:gridCol>
              </a:tblGrid>
              <a:tr h="603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 dirty="0">
                          <a:solidFill>
                            <a:schemeClr val="tx1"/>
                          </a:solidFill>
                        </a:rPr>
                        <a:t>檔案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類型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>
                          <a:solidFill>
                            <a:schemeClr val="tx1"/>
                          </a:solidFill>
                        </a:rPr>
                        <a:t>用途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0524"/>
                  </a:ext>
                </a:extLst>
              </a:tr>
              <a:tr h="925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trash_empty.ico / usb.ico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 dirty="0">
                          <a:solidFill>
                            <a:schemeClr val="tx1"/>
                          </a:solidFill>
                        </a:rPr>
                        <a:t>圖示檔</a:t>
                      </a: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2100" cap="none" spc="0" dirty="0">
                          <a:solidFill>
                            <a:schemeClr val="tx1"/>
                          </a:solidFill>
                        </a:rPr>
                        <a:t>用於安裝程式的 </a:t>
                      </a:r>
                      <a:r>
                        <a:rPr lang="en-US" altLang="zh-TW" sz="2100" cap="none" spc="0" dirty="0">
                          <a:solidFill>
                            <a:schemeClr val="tx1"/>
                          </a:solidFill>
                        </a:rPr>
                        <a:t>GUI </a:t>
                      </a:r>
                      <a:r>
                        <a:rPr lang="zh-TW" altLang="en-US" sz="2100" cap="none" spc="0" dirty="0">
                          <a:solidFill>
                            <a:schemeClr val="tx1"/>
                          </a:solidFill>
                        </a:rPr>
                        <a:t>或桌面圖示</a:t>
                      </a:r>
                      <a:endParaRPr 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3089" marR="163089" marT="163089" marB="81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23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0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79BCD-BD63-64F5-EDD7-1C0C3AC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為什麼要產生</a:t>
            </a:r>
            <a:r>
              <a:rPr lang="en-US" altLang="zh-TW" dirty="0"/>
              <a:t>.cat</a:t>
            </a:r>
            <a:r>
              <a:rPr lang="zh-TW" altLang="en-US" dirty="0"/>
              <a:t>檔案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10EF7-099A-4306-E818-541F0AF1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因為一個驅動程式是由</a:t>
            </a:r>
            <a:r>
              <a:rPr lang="en-US" altLang="zh-TW" dirty="0"/>
              <a:t>.inf/.sys/.cat</a:t>
            </a:r>
            <a:r>
              <a:rPr lang="zh-TW" altLang="en-US" dirty="0"/>
              <a:t>檔案組成。</a:t>
            </a:r>
            <a:endParaRPr lang="en-US" altLang="zh-TW" dirty="0"/>
          </a:p>
          <a:p>
            <a:r>
              <a:rPr lang="zh-TW" altLang="en-US" dirty="0"/>
              <a:t>數位簽章必須簽在</a:t>
            </a:r>
            <a:r>
              <a:rPr lang="en-US" altLang="zh-TW" dirty="0"/>
              <a:t>.cat</a:t>
            </a:r>
            <a:r>
              <a:rPr lang="zh-TW" altLang="en-US" dirty="0"/>
              <a:t>檔案</a:t>
            </a:r>
            <a:endParaRPr lang="en-US" altLang="zh-TW" dirty="0"/>
          </a:p>
          <a:p>
            <a:r>
              <a:rPr lang="zh-TW" altLang="en-US" dirty="0"/>
              <a:t>原本的</a:t>
            </a:r>
            <a:r>
              <a:rPr lang="en-US" altLang="zh-TW" dirty="0"/>
              <a:t>source code</a:t>
            </a:r>
            <a:r>
              <a:rPr lang="zh-TW" altLang="en-US" dirty="0"/>
              <a:t>裡面並沒有</a:t>
            </a:r>
            <a:r>
              <a:rPr lang="en-US" altLang="zh-TW" dirty="0"/>
              <a:t>.cat</a:t>
            </a:r>
            <a:r>
              <a:rPr lang="zh-TW" altLang="en-US" dirty="0"/>
              <a:t>檔案，所以我們必須透過</a:t>
            </a:r>
            <a:r>
              <a:rPr lang="en-US" altLang="zh-TW" dirty="0"/>
              <a:t>inf2cat.exe</a:t>
            </a:r>
            <a:r>
              <a:rPr lang="zh-TW" altLang="en-US" dirty="0"/>
              <a:t>去產生</a:t>
            </a:r>
            <a:r>
              <a:rPr lang="en-US" altLang="zh-TW" dirty="0"/>
              <a:t>.cat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55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1A307-79DD-9561-EC19-5B2FFDAE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.cat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D6ED5-4561-90C3-45C3-BB0871068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先在</a:t>
            </a:r>
            <a:r>
              <a:rPr lang="en-US" altLang="zh-TW" dirty="0"/>
              <a:t>C</a:t>
            </a:r>
            <a:r>
              <a:rPr lang="zh-TW" altLang="en-US" dirty="0"/>
              <a:t>槽建立一個資料夾</a:t>
            </a:r>
            <a:r>
              <a:rPr lang="en-US" altLang="zh-TW" dirty="0" err="1"/>
              <a:t>DriverPkg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D8F319B-A99E-1DB3-C6F0-CB5F656E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37" y="2918203"/>
            <a:ext cx="5393226" cy="3132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725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1119</Words>
  <Application>Microsoft Office PowerPoint</Application>
  <PresentationFormat>寬螢幕</PresentationFormat>
  <Paragraphs>97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佈景主題</vt:lpstr>
      <vt:lpstr>Tube Driver 製作方式</vt:lpstr>
      <vt:lpstr>資源位置</vt:lpstr>
      <vt:lpstr>前情提要</vt:lpstr>
      <vt:lpstr>環境要求</vt:lpstr>
      <vt:lpstr>檔案組成</vt:lpstr>
      <vt:lpstr>檔案組成</vt:lpstr>
      <vt:lpstr>檔案組成</vt:lpstr>
      <vt:lpstr>為什麼要產生.cat檔案?</vt:lpstr>
      <vt:lpstr>如何產生.cat檔案</vt:lpstr>
      <vt:lpstr>如何產生.cat檔案</vt:lpstr>
      <vt:lpstr>如何產生.cat檔案</vt:lpstr>
      <vt:lpstr>如何產生.cat檔案</vt:lpstr>
      <vt:lpstr>如何產生.cat檔案</vt:lpstr>
      <vt:lpstr>如何產生.cat檔案</vt:lpstr>
      <vt:lpstr>如何編譯出我們需要的.msi檔案</vt:lpstr>
      <vt:lpstr>如何編譯出我們需要的.msi檔案</vt:lpstr>
      <vt:lpstr>如何編譯出我們需要的.msi檔案</vt:lpstr>
      <vt:lpstr>如何編譯出我們需要的.msi檔案</vt:lpstr>
      <vt:lpstr>如何編譯出我們需要的.msi檔案</vt:lpstr>
      <vt:lpstr>如何編譯出我們需要的.msi檔案</vt:lpstr>
      <vt:lpstr>如何編譯出我們需要的.msi檔案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Anson 林敦厚</dc:creator>
  <cp:lastModifiedBy>Anson 林敦厚</cp:lastModifiedBy>
  <cp:revision>4</cp:revision>
  <dcterms:created xsi:type="dcterms:W3CDTF">2025-08-26T00:32:36Z</dcterms:created>
  <dcterms:modified xsi:type="dcterms:W3CDTF">2025-08-26T05:33:34Z</dcterms:modified>
</cp:coreProperties>
</file>